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72" r:id="rId4"/>
    <p:sldId id="273" r:id="rId5"/>
    <p:sldId id="276" r:id="rId6"/>
    <p:sldId id="274" r:id="rId7"/>
    <p:sldId id="275" r:id="rId8"/>
    <p:sldId id="278" r:id="rId9"/>
    <p:sldId id="277" r:id="rId10"/>
    <p:sldId id="267" r:id="rId11"/>
    <p:sldId id="269" r:id="rId12"/>
    <p:sldId id="270"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92" autoAdjust="0"/>
    <p:restoredTop sz="94660"/>
  </p:normalViewPr>
  <p:slideViewPr>
    <p:cSldViewPr>
      <p:cViewPr varScale="1">
        <p:scale>
          <a:sx n="68" d="100"/>
          <a:sy n="68" d="100"/>
        </p:scale>
        <p:origin x="-90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1483A2-3DC9-4AC4-A146-DD6F72F9A1E8}" type="datetimeFigureOut">
              <a:rPr lang="en-US" smtClean="0"/>
              <a:pPr/>
              <a:t>12-Jul-2020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D56C8-AB4C-49C4-AE02-A15EFE315D0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AD56C8-AB4C-49C4-AE02-A15EFE315D0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16CDFD-EE52-471C-8A5D-2DB7BAB32724}" type="datetimeFigureOut">
              <a:rPr lang="en-US" smtClean="0"/>
              <a:pPr/>
              <a:t>12-Jul-2020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16CDFD-EE52-471C-8A5D-2DB7BAB32724}" type="datetimeFigureOut">
              <a:rPr lang="en-US" smtClean="0"/>
              <a:pPr/>
              <a:t>12-Jul-2020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16CDFD-EE52-471C-8A5D-2DB7BAB32724}" type="datetimeFigureOut">
              <a:rPr lang="en-US" smtClean="0"/>
              <a:pPr/>
              <a:t>12-Jul-2020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16CDFD-EE52-471C-8A5D-2DB7BAB32724}" type="datetimeFigureOut">
              <a:rPr lang="en-US" smtClean="0"/>
              <a:pPr/>
              <a:t>12-Jul-2020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16CDFD-EE52-471C-8A5D-2DB7BAB32724}" type="datetimeFigureOut">
              <a:rPr lang="en-US" smtClean="0"/>
              <a:pPr/>
              <a:t>12-Jul-2020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16CDFD-EE52-471C-8A5D-2DB7BAB32724}" type="datetimeFigureOut">
              <a:rPr lang="en-US" smtClean="0"/>
              <a:pPr/>
              <a:t>12-Jul-2020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16CDFD-EE52-471C-8A5D-2DB7BAB32724}" type="datetimeFigureOut">
              <a:rPr lang="en-US" smtClean="0"/>
              <a:pPr/>
              <a:t>12-Jul-2020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16CDFD-EE52-471C-8A5D-2DB7BAB32724}" type="datetimeFigureOut">
              <a:rPr lang="en-US" smtClean="0"/>
              <a:pPr/>
              <a:t>12-Jul-2020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6CDFD-EE52-471C-8A5D-2DB7BAB32724}" type="datetimeFigureOut">
              <a:rPr lang="en-US" smtClean="0"/>
              <a:pPr/>
              <a:t>12-Jul-2020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16CDFD-EE52-471C-8A5D-2DB7BAB32724}" type="datetimeFigureOut">
              <a:rPr lang="en-US" smtClean="0"/>
              <a:pPr/>
              <a:t>12-Jul-2020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16CDFD-EE52-471C-8A5D-2DB7BAB32724}" type="datetimeFigureOut">
              <a:rPr lang="en-US" smtClean="0"/>
              <a:pPr/>
              <a:t>12-Jul-2020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6CDFD-EE52-471C-8A5D-2DB7BAB32724}" type="datetimeFigureOut">
              <a:rPr lang="en-US" smtClean="0"/>
              <a:pPr/>
              <a:t>12-Jul-2020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6BB6A-FF42-4539-A8B4-505AB6C7BD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noFill/>
          <a:ln w="228600" cmpd="dbl">
            <a:solidFill>
              <a:srgbClr val="00B050"/>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828800" y="0"/>
            <a:ext cx="5943600" cy="1569660"/>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9600" b="1" dirty="0" smtClean="0">
                <a:solidFill>
                  <a:srgbClr val="FF0000"/>
                </a:solidFill>
                <a:effectLst>
                  <a:outerShdw blurRad="38100" dist="38100" dir="2700000" algn="tl">
                    <a:srgbClr val="000000">
                      <a:alpha val="43137"/>
                    </a:srgbClr>
                  </a:outerShdw>
                </a:effectLst>
              </a:rPr>
              <a:t>Welcome</a:t>
            </a:r>
            <a:endParaRPr lang="en-US" sz="9600" b="1" dirty="0">
              <a:solidFill>
                <a:srgbClr val="FF0000"/>
              </a:solidFill>
              <a:effectLst>
                <a:outerShdw blurRad="38100" dist="38100" dir="2700000" algn="tl">
                  <a:srgbClr val="000000">
                    <a:alpha val="43137"/>
                  </a:srgbClr>
                </a:outerShdw>
              </a:effectLst>
            </a:endParaRPr>
          </a:p>
        </p:txBody>
      </p:sp>
      <p:pic>
        <p:nvPicPr>
          <p:cNvPr id="5" name="Picture 4" descr="maxresdefault.jpg"/>
          <p:cNvPicPr>
            <a:picLocks noChangeAspect="1"/>
          </p:cNvPicPr>
          <p:nvPr/>
        </p:nvPicPr>
        <p:blipFill>
          <a:blip r:embed="rId2"/>
          <a:stretch>
            <a:fillRect/>
          </a:stretch>
        </p:blipFill>
        <p:spPr>
          <a:xfrm>
            <a:off x="609600" y="1600200"/>
            <a:ext cx="7848600" cy="441483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repeatCount="indefinite" fill="hold" grpId="0" nodeType="afterEffect">
                                  <p:stCondLst>
                                    <p:cond delay="0"/>
                                  </p:stCondLst>
                                  <p:endCondLst>
                                    <p:cond evt="onNext" delay="0">
                                      <p:tgtEl>
                                        <p:sldTgt/>
                                      </p:tgtEl>
                                    </p:cond>
                                  </p:endCondLst>
                                  <p:childTnLst>
                                    <p:animClr clrSpc="hsl">
                                      <p:cBhvr override="childStyle">
                                        <p:cTn id="6" dur="500" fill="hold"/>
                                        <p:tgtEl>
                                          <p:spTgt spid="15"/>
                                        </p:tgtEl>
                                        <p:attrNameLst>
                                          <p:attrName>style.color</p:attrName>
                                        </p:attrNameLst>
                                      </p:cBhvr>
                                      <p:by>
                                        <p:hsl h="10842353" s="0" l="0"/>
                                      </p:by>
                                    </p:animClr>
                                    <p:animClr clrSpc="hsl">
                                      <p:cBhvr>
                                        <p:cTn id="7" dur="500" fill="hold"/>
                                        <p:tgtEl>
                                          <p:spTgt spid="15"/>
                                        </p:tgtEl>
                                        <p:attrNameLst>
                                          <p:attrName>fillcolor</p:attrName>
                                        </p:attrNameLst>
                                      </p:cBhvr>
                                      <p:by>
                                        <p:hsl h="10842353" s="0" l="0"/>
                                      </p:by>
                                    </p:animClr>
                                    <p:animClr clrSpc="hsl">
                                      <p:cBhvr>
                                        <p:cTn id="8" dur="500" fill="hold"/>
                                        <p:tgtEl>
                                          <p:spTgt spid="15"/>
                                        </p:tgtEl>
                                        <p:attrNameLst>
                                          <p:attrName>stroke.color</p:attrName>
                                        </p:attrNameLst>
                                      </p:cBhvr>
                                      <p:by>
                                        <p:hsl h="10842353" s="0" l="0"/>
                                      </p:by>
                                    </p:animClr>
                                    <p:set>
                                      <p:cBhvr>
                                        <p:cTn id="9" dur="5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136" y="28136"/>
            <a:ext cx="9144000" cy="6858000"/>
          </a:xfrm>
          <a:prstGeom prst="rect">
            <a:avLst/>
          </a:prstGeom>
          <a:noFill/>
          <a:ln w="228600" cmpd="dbl">
            <a:solidFill>
              <a:srgbClr val="92D050"/>
            </a:solidFill>
            <a:prstDash val="sysDot"/>
          </a:ln>
          <a:scene3d>
            <a:camera prst="obliqueTopLef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7467600" y="228600"/>
            <a:ext cx="1436162"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dirty="0" smtClean="0">
                <a:effectLst>
                  <a:outerShdw blurRad="38100" dist="38100" dir="2700000" algn="tl">
                    <a:srgbClr val="000000">
                      <a:alpha val="43137"/>
                    </a:srgbClr>
                  </a:outerShdw>
                </a:effectLst>
              </a:rPr>
              <a:t>Pair Work</a:t>
            </a:r>
            <a:endParaRPr lang="en-US" sz="2400" b="1" dirty="0">
              <a:effectLst>
                <a:outerShdw blurRad="38100" dist="38100" dir="2700000" algn="tl">
                  <a:srgbClr val="000000">
                    <a:alpha val="43137"/>
                  </a:srgbClr>
                </a:outerShdw>
              </a:effectLst>
            </a:endParaRPr>
          </a:p>
        </p:txBody>
      </p:sp>
      <p:sp>
        <p:nvSpPr>
          <p:cNvPr id="13" name="TextBox 12"/>
          <p:cNvSpPr txBox="1"/>
          <p:nvPr/>
        </p:nvSpPr>
        <p:spPr>
          <a:xfrm>
            <a:off x="381000" y="2286000"/>
            <a:ext cx="5760872" cy="523220"/>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sz="2800" dirty="0" smtClean="0"/>
              <a:t>Ask and answer the questions in pairs.</a:t>
            </a:r>
            <a:endParaRPr lang="en-US" sz="2800" dirty="0"/>
          </a:p>
        </p:txBody>
      </p:sp>
      <p:sp>
        <p:nvSpPr>
          <p:cNvPr id="14" name="TextBox 13"/>
          <p:cNvSpPr txBox="1"/>
          <p:nvPr/>
        </p:nvSpPr>
        <p:spPr>
          <a:xfrm>
            <a:off x="304800" y="3048000"/>
            <a:ext cx="6383671"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800" dirty="0" smtClean="0"/>
              <a:t>1. What do you like about </a:t>
            </a:r>
            <a:r>
              <a:rPr lang="en-US" sz="2800" dirty="0" err="1" smtClean="0"/>
              <a:t>Kabita’s</a:t>
            </a:r>
            <a:r>
              <a:rPr lang="en-US" sz="2800" dirty="0" smtClean="0"/>
              <a:t> village? </a:t>
            </a:r>
          </a:p>
        </p:txBody>
      </p:sp>
      <p:sp>
        <p:nvSpPr>
          <p:cNvPr id="22" name="TextBox 21"/>
          <p:cNvSpPr txBox="1"/>
          <p:nvPr/>
        </p:nvSpPr>
        <p:spPr>
          <a:xfrm>
            <a:off x="304800" y="3810000"/>
            <a:ext cx="5821594"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800" dirty="0" err="1" smtClean="0"/>
              <a:t>Ans</a:t>
            </a:r>
            <a:r>
              <a:rPr lang="en-US" sz="2800" dirty="0" smtClean="0"/>
              <a:t>: I like its river as it is very beautiful</a:t>
            </a:r>
          </a:p>
        </p:txBody>
      </p:sp>
      <p:sp>
        <p:nvSpPr>
          <p:cNvPr id="24" name="TextBox 23"/>
          <p:cNvSpPr txBox="1"/>
          <p:nvPr/>
        </p:nvSpPr>
        <p:spPr>
          <a:xfrm>
            <a:off x="304800" y="4572000"/>
            <a:ext cx="4326954"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800" dirty="0" smtClean="0"/>
              <a:t>3. What do you dislike then?</a:t>
            </a:r>
          </a:p>
        </p:txBody>
      </p:sp>
      <p:sp>
        <p:nvSpPr>
          <p:cNvPr id="25" name="TextBox 24"/>
          <p:cNvSpPr txBox="1"/>
          <p:nvPr/>
        </p:nvSpPr>
        <p:spPr>
          <a:xfrm>
            <a:off x="304800" y="5334000"/>
            <a:ext cx="8609216"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800" dirty="0" err="1" smtClean="0"/>
              <a:t>Ans</a:t>
            </a:r>
            <a:r>
              <a:rPr lang="en-US" sz="2800" dirty="0" smtClean="0"/>
              <a:t>:  I dislike its roads because they are narrow and dirty</a:t>
            </a:r>
          </a:p>
        </p:txBody>
      </p:sp>
      <p:pic>
        <p:nvPicPr>
          <p:cNvPr id="11" name="Picture 10" descr="srimangal-bangladesh-november-view-food-market-truck-loaded-sugar-cane-banglade-188421344.jpg"/>
          <p:cNvPicPr>
            <a:picLocks noChangeAspect="1"/>
          </p:cNvPicPr>
          <p:nvPr/>
        </p:nvPicPr>
        <p:blipFill>
          <a:blip r:embed="rId2"/>
          <a:stretch>
            <a:fillRect/>
          </a:stretch>
        </p:blipFill>
        <p:spPr>
          <a:xfrm>
            <a:off x="6187432" y="3567333"/>
            <a:ext cx="2590800" cy="1726120"/>
          </a:xfrm>
          <a:prstGeom prst="rect">
            <a:avLst/>
          </a:prstGeom>
        </p:spPr>
      </p:pic>
      <p:pic>
        <p:nvPicPr>
          <p:cNvPr id="12" name="Picture 11" descr="4.jpg"/>
          <p:cNvPicPr>
            <a:picLocks noChangeAspect="1"/>
          </p:cNvPicPr>
          <p:nvPr/>
        </p:nvPicPr>
        <p:blipFill>
          <a:blip r:embed="rId3" cstate="print"/>
          <a:stretch>
            <a:fillRect/>
          </a:stretch>
        </p:blipFill>
        <p:spPr>
          <a:xfrm>
            <a:off x="609600" y="228600"/>
            <a:ext cx="1912883" cy="16002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0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22"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1" name="Picture 20" descr="maxresdefaulthh.jpg"/>
          <p:cNvPicPr>
            <a:picLocks noChangeAspect="1"/>
          </p:cNvPicPr>
          <p:nvPr/>
        </p:nvPicPr>
        <p:blipFill>
          <a:blip r:embed="rId2" cstate="print"/>
          <a:stretch>
            <a:fillRect/>
          </a:stretch>
        </p:blipFill>
        <p:spPr>
          <a:xfrm>
            <a:off x="5257800" y="4191000"/>
            <a:ext cx="2133600" cy="1371600"/>
          </a:xfrm>
          <a:prstGeom prst="rect">
            <a:avLst/>
          </a:prstGeom>
          <a:ln>
            <a:noFill/>
          </a:ln>
          <a:effectLst>
            <a:softEdge rad="112500"/>
          </a:effectLst>
        </p:spPr>
      </p:pic>
      <p:pic>
        <p:nvPicPr>
          <p:cNvPr id="22" name="Picture 21" descr="vegan-mashed-potatoes-square.jpg"/>
          <p:cNvPicPr>
            <a:picLocks noChangeAspect="1"/>
          </p:cNvPicPr>
          <p:nvPr/>
        </p:nvPicPr>
        <p:blipFill>
          <a:blip r:embed="rId3" cstate="print"/>
          <a:stretch>
            <a:fillRect/>
          </a:stretch>
        </p:blipFill>
        <p:spPr>
          <a:xfrm>
            <a:off x="3048000" y="4191000"/>
            <a:ext cx="1524000" cy="1333500"/>
          </a:xfrm>
          <a:prstGeom prst="rect">
            <a:avLst/>
          </a:prstGeom>
          <a:ln>
            <a:noFill/>
          </a:ln>
          <a:effectLst>
            <a:softEdge rad="112500"/>
          </a:effectLst>
        </p:spPr>
      </p:pic>
      <p:pic>
        <p:nvPicPr>
          <p:cNvPr id="23" name="Picture 22" descr="Health-Benefits-Of-Eating-Chapatti.jpg"/>
          <p:cNvPicPr>
            <a:picLocks noChangeAspect="1"/>
          </p:cNvPicPr>
          <p:nvPr/>
        </p:nvPicPr>
        <p:blipFill>
          <a:blip r:embed="rId4" cstate="print"/>
          <a:stretch>
            <a:fillRect/>
          </a:stretch>
        </p:blipFill>
        <p:spPr>
          <a:xfrm>
            <a:off x="609600" y="4267200"/>
            <a:ext cx="1795152" cy="1133006"/>
          </a:xfrm>
          <a:prstGeom prst="rect">
            <a:avLst/>
          </a:prstGeom>
          <a:ln>
            <a:noFill/>
          </a:ln>
          <a:effectLst>
            <a:softEdge rad="112500"/>
          </a:effectLst>
        </p:spPr>
      </p:pic>
      <p:sp>
        <p:nvSpPr>
          <p:cNvPr id="10" name="Rectangle 9"/>
          <p:cNvSpPr/>
          <p:nvPr/>
        </p:nvSpPr>
        <p:spPr>
          <a:xfrm>
            <a:off x="28136" y="28136"/>
            <a:ext cx="9144000" cy="6858000"/>
          </a:xfrm>
          <a:prstGeom prst="rect">
            <a:avLst/>
          </a:prstGeom>
          <a:noFill/>
          <a:ln w="228600" cmpd="dbl">
            <a:solidFill>
              <a:srgbClr val="92D050"/>
            </a:solidFill>
            <a:prstDash val="sysDot"/>
          </a:ln>
          <a:scene3d>
            <a:camera prst="obliqueTopLef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362200" y="152400"/>
            <a:ext cx="4191000" cy="14478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800" b="1" dirty="0" smtClean="0">
                <a:effectLst>
                  <a:outerShdw blurRad="38100" dist="38100" dir="2700000" algn="tl">
                    <a:srgbClr val="000000">
                      <a:alpha val="43137"/>
                    </a:srgbClr>
                  </a:outerShdw>
                </a:effectLst>
              </a:rPr>
              <a:t>Evaluation</a:t>
            </a:r>
            <a:endParaRPr lang="en-US" sz="4800" b="1" dirty="0">
              <a:effectLst>
                <a:outerShdw blurRad="38100" dist="38100" dir="2700000" algn="tl">
                  <a:srgbClr val="000000">
                    <a:alpha val="43137"/>
                  </a:srgbClr>
                </a:outerShdw>
              </a:effectLst>
            </a:endParaRPr>
          </a:p>
        </p:txBody>
      </p:sp>
      <p:sp>
        <p:nvSpPr>
          <p:cNvPr id="7" name="TextBox 6"/>
          <p:cNvSpPr txBox="1"/>
          <p:nvPr/>
        </p:nvSpPr>
        <p:spPr>
          <a:xfrm>
            <a:off x="304800" y="1600200"/>
            <a:ext cx="8282204" cy="83099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t>Look at the food that </a:t>
            </a:r>
            <a:r>
              <a:rPr lang="en-US" sz="2400" dirty="0" err="1" smtClean="0"/>
              <a:t>Kobita</a:t>
            </a:r>
            <a:r>
              <a:rPr lang="en-US" sz="2400" dirty="0" smtClean="0"/>
              <a:t> usually eats at home. In pairs match </a:t>
            </a:r>
          </a:p>
          <a:p>
            <a:r>
              <a:rPr lang="en-US" sz="2400" dirty="0" smtClean="0"/>
              <a:t>the names  of the food items given below with the pictures. </a:t>
            </a:r>
            <a:endParaRPr lang="en-US" sz="2400" dirty="0"/>
          </a:p>
        </p:txBody>
      </p:sp>
      <p:pic>
        <p:nvPicPr>
          <p:cNvPr id="8" name="Picture 7" descr="What-Are-The-Health-Benefits-of-Bitter-Melon.jpg"/>
          <p:cNvPicPr>
            <a:picLocks noChangeAspect="1"/>
          </p:cNvPicPr>
          <p:nvPr/>
        </p:nvPicPr>
        <p:blipFill>
          <a:blip r:embed="rId5" cstate="print"/>
          <a:stretch>
            <a:fillRect/>
          </a:stretch>
        </p:blipFill>
        <p:spPr>
          <a:xfrm>
            <a:off x="838200" y="2362200"/>
            <a:ext cx="1447800" cy="1628775"/>
          </a:xfrm>
          <a:prstGeom prst="rect">
            <a:avLst/>
          </a:prstGeom>
          <a:ln>
            <a:noFill/>
          </a:ln>
          <a:effectLst>
            <a:softEdge rad="112500"/>
          </a:effectLst>
        </p:spPr>
      </p:pic>
      <p:pic>
        <p:nvPicPr>
          <p:cNvPr id="9" name="Picture 8" descr="erewre.jpg"/>
          <p:cNvPicPr>
            <a:picLocks noChangeAspect="1"/>
          </p:cNvPicPr>
          <p:nvPr/>
        </p:nvPicPr>
        <p:blipFill>
          <a:blip r:embed="rId6" cstate="print"/>
          <a:stretch>
            <a:fillRect/>
          </a:stretch>
        </p:blipFill>
        <p:spPr>
          <a:xfrm>
            <a:off x="3200400" y="2438400"/>
            <a:ext cx="1513609" cy="1513609"/>
          </a:xfrm>
          <a:prstGeom prst="rect">
            <a:avLst/>
          </a:prstGeom>
          <a:ln>
            <a:noFill/>
          </a:ln>
          <a:effectLst>
            <a:softEdge rad="112500"/>
          </a:effectLst>
        </p:spPr>
      </p:pic>
      <p:pic>
        <p:nvPicPr>
          <p:cNvPr id="12" name="Picture 11" descr="maxresdefaultff.jpg"/>
          <p:cNvPicPr>
            <a:picLocks noChangeAspect="1"/>
          </p:cNvPicPr>
          <p:nvPr/>
        </p:nvPicPr>
        <p:blipFill>
          <a:blip r:embed="rId7" cstate="print"/>
          <a:stretch>
            <a:fillRect/>
          </a:stretch>
        </p:blipFill>
        <p:spPr>
          <a:xfrm>
            <a:off x="5486400" y="2438400"/>
            <a:ext cx="1974273" cy="1447800"/>
          </a:xfrm>
          <a:prstGeom prst="rect">
            <a:avLst/>
          </a:prstGeom>
          <a:ln>
            <a:noFill/>
          </a:ln>
          <a:effectLst>
            <a:softEdge rad="112500"/>
          </a:effectLst>
        </p:spPr>
      </p:pic>
      <p:sp>
        <p:nvSpPr>
          <p:cNvPr id="15" name="TextBox 14"/>
          <p:cNvSpPr txBox="1"/>
          <p:nvPr/>
        </p:nvSpPr>
        <p:spPr>
          <a:xfrm>
            <a:off x="533400" y="5867400"/>
            <a:ext cx="1331455"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b="1" dirty="0" smtClean="0">
                <a:effectLst>
                  <a:outerShdw blurRad="38100" dist="38100" dir="2700000" algn="tl">
                    <a:srgbClr val="000000">
                      <a:alpha val="43137"/>
                    </a:srgbClr>
                  </a:outerShdw>
                </a:effectLst>
              </a:rPr>
              <a:t>Bitter gourd</a:t>
            </a:r>
            <a:endParaRPr lang="en-US" b="1" dirty="0">
              <a:effectLst>
                <a:outerShdw blurRad="38100" dist="38100" dir="2700000" algn="tl">
                  <a:srgbClr val="000000">
                    <a:alpha val="43137"/>
                  </a:srgbClr>
                </a:outerShdw>
              </a:effectLst>
            </a:endParaRPr>
          </a:p>
        </p:txBody>
      </p:sp>
      <p:sp>
        <p:nvSpPr>
          <p:cNvPr id="16" name="TextBox 15"/>
          <p:cNvSpPr txBox="1"/>
          <p:nvPr/>
        </p:nvSpPr>
        <p:spPr>
          <a:xfrm>
            <a:off x="5410200" y="5867400"/>
            <a:ext cx="835229" cy="369332"/>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en-US" b="1" dirty="0" smtClean="0">
                <a:effectLst>
                  <a:outerShdw blurRad="38100" dist="38100" dir="2700000" algn="tl">
                    <a:srgbClr val="000000">
                      <a:alpha val="43137"/>
                    </a:srgbClr>
                  </a:outerShdw>
                </a:effectLst>
              </a:rPr>
              <a:t>Egg fry</a:t>
            </a:r>
            <a:endParaRPr lang="en-US" b="1" dirty="0">
              <a:effectLst>
                <a:outerShdw blurRad="38100" dist="38100" dir="2700000" algn="tl">
                  <a:srgbClr val="000000">
                    <a:alpha val="43137"/>
                  </a:srgbClr>
                </a:outerShdw>
              </a:effectLst>
            </a:endParaRPr>
          </a:p>
        </p:txBody>
      </p:sp>
      <p:sp>
        <p:nvSpPr>
          <p:cNvPr id="17" name="TextBox 16"/>
          <p:cNvSpPr txBox="1"/>
          <p:nvPr/>
        </p:nvSpPr>
        <p:spPr>
          <a:xfrm>
            <a:off x="3124200" y="5867400"/>
            <a:ext cx="911853"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b="1" dirty="0" smtClean="0">
                <a:effectLst>
                  <a:outerShdw blurRad="38100" dist="38100" dir="2700000" algn="tl">
                    <a:srgbClr val="000000">
                      <a:alpha val="43137"/>
                    </a:srgbClr>
                  </a:outerShdw>
                </a:effectLst>
              </a:rPr>
              <a:t>Fish Fry</a:t>
            </a:r>
            <a:endParaRPr lang="en-US" b="1" dirty="0">
              <a:effectLst>
                <a:outerShdw blurRad="38100" dist="38100" dir="2700000" algn="tl">
                  <a:srgbClr val="000000">
                    <a:alpha val="43137"/>
                  </a:srgbClr>
                </a:outerShdw>
              </a:effectLst>
            </a:endParaRPr>
          </a:p>
        </p:txBody>
      </p:sp>
      <p:sp>
        <p:nvSpPr>
          <p:cNvPr id="18" name="TextBox 17"/>
          <p:cNvSpPr txBox="1"/>
          <p:nvPr/>
        </p:nvSpPr>
        <p:spPr>
          <a:xfrm>
            <a:off x="4343400" y="5867400"/>
            <a:ext cx="884409" cy="369332"/>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b="1" dirty="0" err="1" smtClean="0">
                <a:effectLst>
                  <a:outerShdw blurRad="38100" dist="38100" dir="2700000" algn="tl">
                    <a:srgbClr val="000000">
                      <a:alpha val="43137"/>
                    </a:srgbClr>
                  </a:outerShdw>
                </a:effectLst>
              </a:rPr>
              <a:t>Singar</a:t>
            </a:r>
            <a:r>
              <a:rPr lang="en-US" dirty="0" err="1" smtClean="0"/>
              <a:t>a</a:t>
            </a:r>
            <a:endParaRPr lang="en-US" dirty="0"/>
          </a:p>
        </p:txBody>
      </p:sp>
      <p:sp>
        <p:nvSpPr>
          <p:cNvPr id="19" name="TextBox 18"/>
          <p:cNvSpPr txBox="1"/>
          <p:nvPr/>
        </p:nvSpPr>
        <p:spPr>
          <a:xfrm>
            <a:off x="1981200" y="5867400"/>
            <a:ext cx="966931" cy="369332"/>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en-US" b="1" dirty="0" smtClean="0">
                <a:effectLst>
                  <a:outerShdw blurRad="38100" dist="38100" dir="2700000" algn="tl">
                    <a:srgbClr val="000000">
                      <a:alpha val="43137"/>
                    </a:srgbClr>
                  </a:outerShdw>
                </a:effectLst>
              </a:rPr>
              <a:t>chapatti</a:t>
            </a:r>
            <a:endParaRPr lang="en-US" b="1" dirty="0">
              <a:effectLst>
                <a:outerShdw blurRad="38100" dist="38100" dir="2700000" algn="tl">
                  <a:srgbClr val="000000">
                    <a:alpha val="43137"/>
                  </a:srgbClr>
                </a:outerShdw>
              </a:effectLst>
            </a:endParaRPr>
          </a:p>
        </p:txBody>
      </p:sp>
      <p:sp>
        <p:nvSpPr>
          <p:cNvPr id="20" name="TextBox 19"/>
          <p:cNvSpPr txBox="1"/>
          <p:nvPr/>
        </p:nvSpPr>
        <p:spPr>
          <a:xfrm>
            <a:off x="6477000" y="5867400"/>
            <a:ext cx="1644809" cy="369332"/>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en-US" b="1" dirty="0" smtClean="0">
                <a:effectLst>
                  <a:outerShdw blurRad="38100" dist="38100" dir="2700000" algn="tl">
                    <a:srgbClr val="000000">
                      <a:alpha val="43137"/>
                    </a:srgbClr>
                  </a:outerShdw>
                </a:effectLst>
              </a:rPr>
              <a:t>Mashed potato</a:t>
            </a:r>
            <a:endParaRPr lang="en-US" b="1" dirty="0">
              <a:effectLst>
                <a:outerShdw blurRad="38100" dist="38100" dir="2700000" algn="tl">
                  <a:srgbClr val="000000">
                    <a:alpha val="43137"/>
                  </a:srgbClr>
                </a:outerShdw>
              </a:effectLst>
            </a:endParaRPr>
          </a:p>
        </p:txBody>
      </p:sp>
      <p:sp>
        <p:nvSpPr>
          <p:cNvPr id="24" name="TextBox 23"/>
          <p:cNvSpPr txBox="1"/>
          <p:nvPr/>
        </p:nvSpPr>
        <p:spPr>
          <a:xfrm>
            <a:off x="914400" y="3810000"/>
            <a:ext cx="1268296" cy="369332"/>
          </a:xfrm>
          <a:prstGeom prst="rect">
            <a:avLst/>
          </a:prstGeom>
          <a:noFill/>
        </p:spPr>
        <p:txBody>
          <a:bodyPr wrap="none" rtlCol="0">
            <a:spAutoFit/>
          </a:bodyPr>
          <a:lstStyle/>
          <a:p>
            <a:r>
              <a:rPr lang="en-US" dirty="0" smtClean="0"/>
              <a:t>1………………</a:t>
            </a:r>
            <a:endParaRPr lang="en-US" dirty="0"/>
          </a:p>
        </p:txBody>
      </p:sp>
      <p:sp>
        <p:nvSpPr>
          <p:cNvPr id="25" name="TextBox 24"/>
          <p:cNvSpPr txBox="1"/>
          <p:nvPr/>
        </p:nvSpPr>
        <p:spPr>
          <a:xfrm>
            <a:off x="3048000" y="5410200"/>
            <a:ext cx="1268296" cy="369332"/>
          </a:xfrm>
          <a:prstGeom prst="rect">
            <a:avLst/>
          </a:prstGeom>
          <a:noFill/>
        </p:spPr>
        <p:txBody>
          <a:bodyPr wrap="none" rtlCol="0">
            <a:spAutoFit/>
          </a:bodyPr>
          <a:lstStyle/>
          <a:p>
            <a:r>
              <a:rPr lang="en-US" dirty="0" smtClean="0"/>
              <a:t>5………………</a:t>
            </a:r>
            <a:endParaRPr lang="en-US" dirty="0"/>
          </a:p>
        </p:txBody>
      </p:sp>
      <p:sp>
        <p:nvSpPr>
          <p:cNvPr id="26" name="TextBox 25"/>
          <p:cNvSpPr txBox="1"/>
          <p:nvPr/>
        </p:nvSpPr>
        <p:spPr>
          <a:xfrm>
            <a:off x="5715000" y="5486400"/>
            <a:ext cx="1268296" cy="369332"/>
          </a:xfrm>
          <a:prstGeom prst="rect">
            <a:avLst/>
          </a:prstGeom>
          <a:noFill/>
        </p:spPr>
        <p:txBody>
          <a:bodyPr wrap="none" rtlCol="0">
            <a:spAutoFit/>
          </a:bodyPr>
          <a:lstStyle/>
          <a:p>
            <a:r>
              <a:rPr lang="en-US" dirty="0" smtClean="0"/>
              <a:t>6………………</a:t>
            </a:r>
            <a:endParaRPr lang="en-US" dirty="0"/>
          </a:p>
        </p:txBody>
      </p:sp>
      <p:sp>
        <p:nvSpPr>
          <p:cNvPr id="27" name="TextBox 26"/>
          <p:cNvSpPr txBox="1"/>
          <p:nvPr/>
        </p:nvSpPr>
        <p:spPr>
          <a:xfrm>
            <a:off x="3352800" y="3810000"/>
            <a:ext cx="1268296" cy="369332"/>
          </a:xfrm>
          <a:prstGeom prst="rect">
            <a:avLst/>
          </a:prstGeom>
          <a:noFill/>
        </p:spPr>
        <p:txBody>
          <a:bodyPr wrap="none" rtlCol="0">
            <a:spAutoFit/>
          </a:bodyPr>
          <a:lstStyle/>
          <a:p>
            <a:r>
              <a:rPr lang="en-US" dirty="0" smtClean="0"/>
              <a:t>2………………</a:t>
            </a:r>
            <a:endParaRPr lang="en-US" dirty="0"/>
          </a:p>
        </p:txBody>
      </p:sp>
      <p:sp>
        <p:nvSpPr>
          <p:cNvPr id="28" name="TextBox 27"/>
          <p:cNvSpPr txBox="1"/>
          <p:nvPr/>
        </p:nvSpPr>
        <p:spPr>
          <a:xfrm>
            <a:off x="5791200" y="3810000"/>
            <a:ext cx="1268296" cy="369332"/>
          </a:xfrm>
          <a:prstGeom prst="rect">
            <a:avLst/>
          </a:prstGeom>
          <a:noFill/>
        </p:spPr>
        <p:txBody>
          <a:bodyPr wrap="none" rtlCol="0">
            <a:spAutoFit/>
          </a:bodyPr>
          <a:lstStyle/>
          <a:p>
            <a:r>
              <a:rPr lang="en-US" dirty="0" smtClean="0"/>
              <a:t>3………………</a:t>
            </a:r>
            <a:endParaRPr lang="en-US" dirty="0"/>
          </a:p>
        </p:txBody>
      </p:sp>
      <p:sp>
        <p:nvSpPr>
          <p:cNvPr id="29" name="TextBox 28"/>
          <p:cNvSpPr txBox="1"/>
          <p:nvPr/>
        </p:nvSpPr>
        <p:spPr>
          <a:xfrm>
            <a:off x="685800" y="5410200"/>
            <a:ext cx="1268296" cy="369332"/>
          </a:xfrm>
          <a:prstGeom prst="rect">
            <a:avLst/>
          </a:prstGeom>
          <a:noFill/>
        </p:spPr>
        <p:txBody>
          <a:bodyPr wrap="none" rtlCol="0">
            <a:spAutoFit/>
          </a:bodyPr>
          <a:lstStyle/>
          <a:p>
            <a:r>
              <a:rPr lang="en-US" dirty="0" smtClean="0"/>
              <a:t>4………………</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grpId="0" nodeType="clickEffect">
                                  <p:stCondLst>
                                    <p:cond delay="0"/>
                                  </p:stCondLst>
                                  <p:childTnLst>
                                    <p:animMotion origin="layout" path="M 3.61111E-6 -1.11933E-6 L 0.01892 -0.28215 " pathEditMode="relative" rAng="0" ptsTypes="AA">
                                      <p:cBhvr>
                                        <p:cTn id="11" dur="2000" fill="hold"/>
                                        <p:tgtEl>
                                          <p:spTgt spid="15"/>
                                        </p:tgtEl>
                                        <p:attrNameLst>
                                          <p:attrName>ppt_x</p:attrName>
                                          <p:attrName>ppt_y</p:attrName>
                                        </p:attrNameLst>
                                      </p:cBhvr>
                                      <p:rCtr x="9" y="-141"/>
                                    </p:animMotion>
                                  </p:childTnLst>
                                </p:cTn>
                              </p:par>
                            </p:childTnLst>
                          </p:cTn>
                        </p:par>
                      </p:childTnLst>
                    </p:cTn>
                  </p:par>
                  <p:par>
                    <p:cTn id="12" fill="hold">
                      <p:stCondLst>
                        <p:cond delay="indefinite"/>
                      </p:stCondLst>
                      <p:childTnLst>
                        <p:par>
                          <p:cTn id="13" fill="hold">
                            <p:stCondLst>
                              <p:cond delay="0"/>
                            </p:stCondLst>
                            <p:childTnLst>
                              <p:par>
                                <p:cTn id="14" presetID="64" presetClass="path" presetSubtype="0" accel="50000" decel="50000" fill="hold" grpId="0" nodeType="clickEffect">
                                  <p:stCondLst>
                                    <p:cond delay="0"/>
                                  </p:stCondLst>
                                  <p:childTnLst>
                                    <p:animMotion origin="layout" path="M -4.44444E-6 -1.11933E-6 L -0.12777 -0.08233 " pathEditMode="relative" rAng="0" ptsTypes="AA">
                                      <p:cBhvr>
                                        <p:cTn id="15" dur="2000" fill="hold"/>
                                        <p:tgtEl>
                                          <p:spTgt spid="19"/>
                                        </p:tgtEl>
                                        <p:attrNameLst>
                                          <p:attrName>ppt_x</p:attrName>
                                          <p:attrName>ppt_y</p:attrName>
                                        </p:attrNameLst>
                                      </p:cBhvr>
                                      <p:rCtr x="-64" y="-41"/>
                                    </p:animMotion>
                                  </p:childTnLst>
                                </p:cTn>
                              </p:par>
                            </p:childTnLst>
                          </p:cTn>
                        </p:par>
                      </p:childTnLst>
                    </p:cTn>
                  </p:par>
                  <p:par>
                    <p:cTn id="16" fill="hold">
                      <p:stCondLst>
                        <p:cond delay="indefinite"/>
                      </p:stCondLst>
                      <p:childTnLst>
                        <p:par>
                          <p:cTn id="17" fill="hold">
                            <p:stCondLst>
                              <p:cond delay="0"/>
                            </p:stCondLst>
                            <p:childTnLst>
                              <p:par>
                                <p:cTn id="18" presetID="64" presetClass="path" presetSubtype="0" accel="50000" decel="50000" fill="hold" grpId="0" nodeType="clickEffect">
                                  <p:stCondLst>
                                    <p:cond delay="0"/>
                                  </p:stCondLst>
                                  <p:childTnLst>
                                    <p:animMotion origin="layout" path="M 0 -1.11933E-6 L 0.28333 -0.29325 " pathEditMode="relative" rAng="0" ptsTypes="AA">
                                      <p:cBhvr>
                                        <p:cTn id="19" dur="2000" fill="hold"/>
                                        <p:tgtEl>
                                          <p:spTgt spid="17"/>
                                        </p:tgtEl>
                                        <p:attrNameLst>
                                          <p:attrName>ppt_x</p:attrName>
                                          <p:attrName>ppt_y</p:attrName>
                                        </p:attrNameLst>
                                      </p:cBhvr>
                                      <p:rCtr x="142" y="-147"/>
                                    </p:animMotion>
                                  </p:childTnLst>
                                </p:cTn>
                              </p:par>
                            </p:childTnLst>
                          </p:cTn>
                        </p:par>
                      </p:childTnLst>
                    </p:cTn>
                  </p:par>
                  <p:par>
                    <p:cTn id="20" fill="hold">
                      <p:stCondLst>
                        <p:cond delay="indefinite"/>
                      </p:stCondLst>
                      <p:childTnLst>
                        <p:par>
                          <p:cTn id="21" fill="hold">
                            <p:stCondLst>
                              <p:cond delay="0"/>
                            </p:stCondLst>
                            <p:childTnLst>
                              <p:par>
                                <p:cTn id="22" presetID="64" presetClass="path" presetSubtype="0" accel="50000" decel="50000" fill="hold" grpId="0" nodeType="clickEffect">
                                  <p:stCondLst>
                                    <p:cond delay="0"/>
                                  </p:stCondLst>
                                  <p:childTnLst>
                                    <p:animMotion origin="layout" path="M -3.88889E-6 -1.11933E-6 L 0.16841 -0.06013 " pathEditMode="relative" rAng="0" ptsTypes="AA">
                                      <p:cBhvr>
                                        <p:cTn id="23" dur="2000" fill="hold"/>
                                        <p:tgtEl>
                                          <p:spTgt spid="18"/>
                                        </p:tgtEl>
                                        <p:attrNameLst>
                                          <p:attrName>ppt_x</p:attrName>
                                          <p:attrName>ppt_y</p:attrName>
                                        </p:attrNameLst>
                                      </p:cBhvr>
                                      <p:rCtr x="84" y="-30"/>
                                    </p:animMotion>
                                  </p:childTnLst>
                                </p:cTn>
                              </p:par>
                            </p:childTnLst>
                          </p:cTn>
                        </p:par>
                      </p:childTnLst>
                    </p:cTn>
                  </p:par>
                  <p:par>
                    <p:cTn id="24" fill="hold">
                      <p:stCondLst>
                        <p:cond delay="indefinite"/>
                      </p:stCondLst>
                      <p:childTnLst>
                        <p:par>
                          <p:cTn id="25" fill="hold">
                            <p:stCondLst>
                              <p:cond delay="0"/>
                            </p:stCondLst>
                            <p:childTnLst>
                              <p:par>
                                <p:cTn id="26" presetID="64" presetClass="path" presetSubtype="0" accel="50000" decel="50000" fill="hold" grpId="0" nodeType="clickEffect">
                                  <p:stCondLst>
                                    <p:cond delay="0"/>
                                  </p:stCondLst>
                                  <p:childTnLst>
                                    <p:animMotion origin="layout" path="M 3.61111E-6 -1.11933E-6 L -0.204 -0.29325 " pathEditMode="relative" rAng="0" ptsTypes="AA">
                                      <p:cBhvr>
                                        <p:cTn id="27" dur="2000" fill="hold"/>
                                        <p:tgtEl>
                                          <p:spTgt spid="16"/>
                                        </p:tgtEl>
                                        <p:attrNameLst>
                                          <p:attrName>ppt_x</p:attrName>
                                          <p:attrName>ppt_y</p:attrName>
                                        </p:attrNameLst>
                                      </p:cBhvr>
                                      <p:rCtr x="-102" y="-147"/>
                                    </p:animMotion>
                                  </p:childTnLst>
                                </p:cTn>
                              </p:par>
                            </p:childTnLst>
                          </p:cTn>
                        </p:par>
                      </p:childTnLst>
                    </p:cTn>
                  </p:par>
                  <p:par>
                    <p:cTn id="28" fill="hold">
                      <p:stCondLst>
                        <p:cond delay="indefinite"/>
                      </p:stCondLst>
                      <p:childTnLst>
                        <p:par>
                          <p:cTn id="29" fill="hold">
                            <p:stCondLst>
                              <p:cond delay="0"/>
                            </p:stCondLst>
                            <p:childTnLst>
                              <p:par>
                                <p:cTn id="30" presetID="64" presetClass="path" presetSubtype="0" accel="50000" decel="50000" fill="hold" grpId="0" nodeType="clickEffect">
                                  <p:stCondLst>
                                    <p:cond delay="0"/>
                                  </p:stCondLst>
                                  <p:childTnLst>
                                    <p:animMotion origin="layout" path="M -3.88889E-6 -1.11933E-6 L -0.38993 -0.07123 " pathEditMode="relative" rAng="0" ptsTypes="AA">
                                      <p:cBhvr>
                                        <p:cTn id="31" dur="2000" fill="hold"/>
                                        <p:tgtEl>
                                          <p:spTgt spid="20"/>
                                        </p:tgtEl>
                                        <p:attrNameLst>
                                          <p:attrName>ppt_x</p:attrName>
                                          <p:attrName>ppt_y</p:attrName>
                                        </p:attrNameLst>
                                      </p:cBhvr>
                                      <p:rCtr x="-195" y="-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7" grpId="0" animBg="1"/>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3581400"/>
            <a:ext cx="8991600" cy="1295400"/>
          </a:xfrm>
          <a:noFill/>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sz="4000" b="1" dirty="0" smtClean="0">
                <a:solidFill>
                  <a:srgbClr val="FFFF00"/>
                </a:solidFill>
                <a:effectLst>
                  <a:outerShdw blurRad="38100" dist="38100" dir="2700000" algn="tl">
                    <a:srgbClr val="000000">
                      <a:alpha val="43137"/>
                    </a:srgbClr>
                  </a:outerShdw>
                </a:effectLst>
              </a:rPr>
              <a:t>Write a short paragraph </a:t>
            </a:r>
            <a:r>
              <a:rPr lang="en-US" sz="4000" b="1" dirty="0" smtClean="0">
                <a:solidFill>
                  <a:srgbClr val="FFFF00"/>
                </a:solidFill>
                <a:effectLst>
                  <a:outerShdw blurRad="38100" dist="38100" dir="2700000" algn="tl">
                    <a:srgbClr val="000000">
                      <a:alpha val="43137"/>
                    </a:srgbClr>
                  </a:outerShdw>
                </a:effectLst>
              </a:rPr>
              <a:t>about </a:t>
            </a:r>
            <a:r>
              <a:rPr lang="en-US" sz="4000" b="1" dirty="0" err="1" smtClean="0">
                <a:solidFill>
                  <a:srgbClr val="FFFF00"/>
                </a:solidFill>
                <a:effectLst>
                  <a:outerShdw blurRad="38100" dist="38100" dir="2700000" algn="tl">
                    <a:srgbClr val="000000">
                      <a:alpha val="43137"/>
                    </a:srgbClr>
                  </a:outerShdw>
                </a:effectLst>
              </a:rPr>
              <a:t>Kabita’s</a:t>
            </a:r>
            <a:r>
              <a:rPr lang="en-US" sz="4000" b="1" dirty="0" smtClean="0">
                <a:solidFill>
                  <a:srgbClr val="FFFF00"/>
                </a:solidFill>
                <a:effectLst>
                  <a:outerShdw blurRad="38100" dist="38100" dir="2700000" algn="tl">
                    <a:srgbClr val="000000">
                      <a:alpha val="43137"/>
                    </a:srgbClr>
                  </a:outerShdw>
                </a:effectLst>
              </a:rPr>
              <a:t/>
            </a:r>
            <a:br>
              <a:rPr lang="en-US" sz="4000" b="1" dirty="0" smtClean="0">
                <a:solidFill>
                  <a:srgbClr val="FFFF00"/>
                </a:solidFill>
                <a:effectLst>
                  <a:outerShdw blurRad="38100" dist="38100" dir="2700000" algn="tl">
                    <a:srgbClr val="000000">
                      <a:alpha val="43137"/>
                    </a:srgbClr>
                  </a:outerShdw>
                </a:effectLst>
              </a:rPr>
            </a:br>
            <a:r>
              <a:rPr lang="en-US" sz="4000" b="1" dirty="0" smtClean="0">
                <a:solidFill>
                  <a:srgbClr val="FFFF00"/>
                </a:solidFill>
                <a:effectLst>
                  <a:outerShdw blurRad="38100" dist="38100" dir="2700000" algn="tl">
                    <a:srgbClr val="000000">
                      <a:alpha val="43137"/>
                    </a:srgbClr>
                  </a:outerShdw>
                </a:effectLst>
              </a:rPr>
              <a:t> Village</a:t>
            </a:r>
            <a:r>
              <a:rPr lang="en-US" sz="4000" b="1" dirty="0" smtClean="0">
                <a:solidFill>
                  <a:srgbClr val="FFFF00"/>
                </a:solidFill>
                <a:effectLst>
                  <a:outerShdw blurRad="38100" dist="38100" dir="2700000" algn="tl">
                    <a:srgbClr val="000000">
                      <a:alpha val="43137"/>
                    </a:srgbClr>
                  </a:outerShdw>
                </a:effectLst>
              </a:rPr>
              <a:t> </a:t>
            </a:r>
            <a:r>
              <a:rPr lang="en-US" sz="4000" b="1" dirty="0" smtClean="0">
                <a:solidFill>
                  <a:srgbClr val="FFFF00"/>
                </a:solidFill>
                <a:effectLst>
                  <a:outerShdw blurRad="38100" dist="38100" dir="2700000" algn="tl">
                    <a:srgbClr val="000000">
                      <a:alpha val="43137"/>
                    </a:srgbClr>
                  </a:outerShdw>
                </a:effectLst>
              </a:rPr>
              <a:t>by using your own language.  </a:t>
            </a:r>
            <a:endParaRPr lang="en-US" sz="4000" b="1" dirty="0">
              <a:solidFill>
                <a:srgbClr val="FFFF00"/>
              </a:solidFill>
              <a:effectLst>
                <a:outerShdw blurRad="38100" dist="38100" dir="2700000" algn="tl">
                  <a:srgbClr val="000000">
                    <a:alpha val="43137"/>
                  </a:srgbClr>
                </a:outerShdw>
              </a:effectLst>
            </a:endParaRPr>
          </a:p>
        </p:txBody>
      </p:sp>
      <p:sp>
        <p:nvSpPr>
          <p:cNvPr id="5" name="Rectangle 4"/>
          <p:cNvSpPr/>
          <p:nvPr/>
        </p:nvSpPr>
        <p:spPr>
          <a:xfrm>
            <a:off x="28136" y="28136"/>
            <a:ext cx="9144000" cy="6858000"/>
          </a:xfrm>
          <a:prstGeom prst="rect">
            <a:avLst/>
          </a:prstGeom>
          <a:noFill/>
          <a:ln w="228600" cmpd="dbl">
            <a:solidFill>
              <a:srgbClr val="92D050"/>
            </a:solidFill>
            <a:prstDash val="sysDot"/>
          </a:ln>
          <a:scene3d>
            <a:camera prst="obliqueTopLef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ask.png"/>
          <p:cNvPicPr>
            <a:picLocks noChangeAspect="1"/>
          </p:cNvPicPr>
          <p:nvPr/>
        </p:nvPicPr>
        <p:blipFill>
          <a:blip r:embed="rId3"/>
          <a:stretch>
            <a:fillRect/>
          </a:stretch>
        </p:blipFill>
        <p:spPr>
          <a:xfrm>
            <a:off x="2590800" y="1143000"/>
            <a:ext cx="3819525" cy="1800225"/>
          </a:xfrm>
          <a:prstGeom prst="rect">
            <a:avLst/>
          </a:prstGeom>
        </p:spPr>
      </p:pic>
      <p:sp>
        <p:nvSpPr>
          <p:cNvPr id="8" name="TextBox 7"/>
          <p:cNvSpPr txBox="1"/>
          <p:nvPr/>
        </p:nvSpPr>
        <p:spPr>
          <a:xfrm>
            <a:off x="5715000" y="381000"/>
            <a:ext cx="3189399"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b="1" dirty="0" smtClean="0">
                <a:solidFill>
                  <a:srgbClr val="FF0000"/>
                </a:solidFill>
                <a:effectLst>
                  <a:outerShdw blurRad="38100" dist="38100" dir="2700000" algn="tl">
                    <a:srgbClr val="000000">
                      <a:alpha val="43137"/>
                    </a:srgbClr>
                  </a:outerShdw>
                </a:effectLst>
              </a:rPr>
              <a:t>E-mail: azizabidpur@gmail.com</a:t>
            </a:r>
            <a:endParaRPr lang="en-US" b="1" dirty="0">
              <a:solidFill>
                <a:srgbClr val="FF0000"/>
              </a:solidFill>
              <a:effectLst>
                <a:outerShdw blurRad="38100" dist="38100" dir="2700000" algn="tl">
                  <a:srgbClr val="000000">
                    <a:alpha val="43137"/>
                  </a:srgbClr>
                </a:outerShdw>
              </a:effectLst>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repeatCount="indefinite" fill="hold" grpId="0" nodeType="afterEffect">
                                  <p:stCondLst>
                                    <p:cond delay="0"/>
                                  </p:stCondLst>
                                  <p:endCondLst>
                                    <p:cond evt="onNext" delay="0">
                                      <p:tgtEl>
                                        <p:sldTgt/>
                                      </p:tgtEl>
                                    </p:cond>
                                  </p:end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136" y="28136"/>
            <a:ext cx="9144000" cy="6858000"/>
          </a:xfrm>
          <a:prstGeom prst="rect">
            <a:avLst/>
          </a:prstGeom>
          <a:noFill/>
          <a:ln w="228600" cmpd="dbl">
            <a:solidFill>
              <a:srgbClr val="92D050"/>
            </a:solidFill>
            <a:prstDash val="sysDot"/>
          </a:ln>
          <a:scene3d>
            <a:camera prst="obliqueTopLef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057400" y="2590800"/>
            <a:ext cx="5485412" cy="1569660"/>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sz="9600" b="1" dirty="0" smtClean="0">
                <a:effectLst>
                  <a:outerShdw blurRad="38100" dist="38100" dir="2700000" algn="tl">
                    <a:srgbClr val="000000">
                      <a:alpha val="43137"/>
                    </a:srgbClr>
                  </a:outerShdw>
                </a:effectLst>
              </a:rPr>
              <a:t>Thank you</a:t>
            </a:r>
            <a:endParaRPr lang="en-US" sz="9600" b="1" dirty="0">
              <a:effectLst>
                <a:outerShdw blurRad="38100" dist="38100" dir="2700000" algn="tl">
                  <a:srgbClr val="000000">
                    <a:alpha val="43137"/>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grpId="0" nodeType="clickEffect">
                                  <p:stCondLst>
                                    <p:cond delay="0"/>
                                  </p:stCondLst>
                                  <p:endCondLst>
                                    <p:cond evt="onNext" delay="0">
                                      <p:tgtEl>
                                        <p:sldTgt/>
                                      </p:tgtEl>
                                    </p:cond>
                                  </p:endCondLst>
                                  <p:childTnLst>
                                    <p:animClr clrSpc="hsl">
                                      <p:cBhvr override="childStyle">
                                        <p:cTn id="6" dur="2000" fill="hold"/>
                                        <p:tgtEl>
                                          <p:spTgt spid="9"/>
                                        </p:tgtEl>
                                        <p:attrNameLst>
                                          <p:attrName>style.color</p:attrName>
                                        </p:attrNameLst>
                                      </p:cBhvr>
                                      <p:by>
                                        <p:hsl h="7200000" s="0" l="0"/>
                                      </p:by>
                                    </p:animClr>
                                    <p:animClr clrSpc="hsl">
                                      <p:cBhvr>
                                        <p:cTn id="7" dur="2000" fill="hold"/>
                                        <p:tgtEl>
                                          <p:spTgt spid="9"/>
                                        </p:tgtEl>
                                        <p:attrNameLst>
                                          <p:attrName>fillcolor</p:attrName>
                                        </p:attrNameLst>
                                      </p:cBhvr>
                                      <p:by>
                                        <p:hsl h="7200000" s="0" l="0"/>
                                      </p:by>
                                    </p:animClr>
                                    <p:animClr clrSpc="hsl">
                                      <p:cBhvr>
                                        <p:cTn id="8" dur="2000" fill="hold"/>
                                        <p:tgtEl>
                                          <p:spTgt spid="9"/>
                                        </p:tgtEl>
                                        <p:attrNameLst>
                                          <p:attrName>stroke.color</p:attrName>
                                        </p:attrNameLst>
                                      </p:cBhvr>
                                      <p:by>
                                        <p:hsl h="7200000" s="0" l="0"/>
                                      </p:by>
                                    </p:animClr>
                                    <p:set>
                                      <p:cBhvr>
                                        <p:cTn id="9" dur="20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a:ln w="228600" cmpd="db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4221540"/>
            <a:ext cx="4419600" cy="1631216"/>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500" b="1" dirty="0" smtClean="0">
                <a:effectLst>
                  <a:outerShdw blurRad="38100" dist="38100" dir="2700000" algn="tl">
                    <a:srgbClr val="000000">
                      <a:alpha val="43137"/>
                    </a:srgbClr>
                  </a:outerShdw>
                </a:effectLst>
              </a:rPr>
              <a:t>Abdul Aziz</a:t>
            </a:r>
          </a:p>
          <a:p>
            <a:r>
              <a:rPr lang="en-US" sz="2500" b="1" dirty="0" smtClean="0">
                <a:effectLst>
                  <a:outerShdw blurRad="38100" dist="38100" dir="2700000" algn="tl">
                    <a:srgbClr val="000000">
                      <a:alpha val="43137"/>
                    </a:srgbClr>
                  </a:outerShdw>
                </a:effectLst>
              </a:rPr>
              <a:t>Assistant Teacher (English) </a:t>
            </a:r>
          </a:p>
          <a:p>
            <a:r>
              <a:rPr lang="en-US" sz="2500" b="1" spc="-150" dirty="0" smtClean="0">
                <a:effectLst>
                  <a:outerShdw blurRad="38100" dist="38100" dir="2700000" algn="tl">
                    <a:srgbClr val="000000">
                      <a:alpha val="43137"/>
                    </a:srgbClr>
                  </a:outerShdw>
                </a:effectLst>
              </a:rPr>
              <a:t>Madhaia </a:t>
            </a:r>
            <a:r>
              <a:rPr lang="en-US" sz="2500" b="1" spc="-150" dirty="0" err="1" smtClean="0">
                <a:effectLst>
                  <a:outerShdw blurRad="38100" dist="38100" dir="2700000" algn="tl">
                    <a:srgbClr val="000000">
                      <a:alpha val="43137"/>
                    </a:srgbClr>
                  </a:outerShdw>
                </a:effectLst>
              </a:rPr>
              <a:t>Bazar</a:t>
            </a:r>
            <a:r>
              <a:rPr lang="en-US" sz="2500" b="1" spc="-150" dirty="0" smtClean="0">
                <a:effectLst>
                  <a:outerShdw blurRad="38100" dist="38100" dir="2700000" algn="tl">
                    <a:srgbClr val="000000">
                      <a:alpha val="43137"/>
                    </a:srgbClr>
                  </a:outerShdw>
                </a:effectLst>
              </a:rPr>
              <a:t> </a:t>
            </a:r>
            <a:r>
              <a:rPr lang="en-US" sz="2500" b="1" spc="-150" dirty="0" err="1" smtClean="0">
                <a:effectLst>
                  <a:outerShdw blurRad="38100" dist="38100" dir="2700000" algn="tl">
                    <a:srgbClr val="000000">
                      <a:alpha val="43137"/>
                    </a:srgbClr>
                  </a:outerShdw>
                </a:effectLst>
              </a:rPr>
              <a:t>Sadim</a:t>
            </a:r>
            <a:r>
              <a:rPr lang="en-US" sz="2500" b="1" spc="-150" dirty="0" smtClean="0">
                <a:effectLst>
                  <a:outerShdw blurRad="38100" dist="38100" dir="2700000" algn="tl">
                    <a:srgbClr val="000000">
                      <a:alpha val="43137"/>
                    </a:srgbClr>
                  </a:outerShdw>
                </a:effectLst>
              </a:rPr>
              <a:t> High School</a:t>
            </a:r>
          </a:p>
          <a:p>
            <a:r>
              <a:rPr lang="en-US" sz="2500" b="1" dirty="0" smtClean="0">
                <a:effectLst>
                  <a:outerShdw blurRad="38100" dist="38100" dir="2700000" algn="tl">
                    <a:srgbClr val="000000">
                      <a:alpha val="43137"/>
                    </a:srgbClr>
                  </a:outerShdw>
                </a:effectLst>
              </a:rPr>
              <a:t>E-mail : azizabidpur@gmail.com</a:t>
            </a:r>
            <a:endParaRPr lang="en-US" sz="2500" b="1" dirty="0">
              <a:effectLst>
                <a:outerShdw blurRad="38100" dist="38100" dir="2700000" algn="tl">
                  <a:srgbClr val="000000">
                    <a:alpha val="43137"/>
                  </a:srgbClr>
                </a:outerShdw>
              </a:effectLst>
            </a:endParaRPr>
          </a:p>
        </p:txBody>
      </p:sp>
      <p:sp>
        <p:nvSpPr>
          <p:cNvPr id="7" name="TextBox 6"/>
          <p:cNvSpPr txBox="1"/>
          <p:nvPr/>
        </p:nvSpPr>
        <p:spPr>
          <a:xfrm>
            <a:off x="4953000" y="4221540"/>
            <a:ext cx="4038600" cy="1631216"/>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500" b="1" dirty="0" smtClean="0">
                <a:solidFill>
                  <a:srgbClr val="FFFF00"/>
                </a:solidFill>
                <a:effectLst>
                  <a:outerShdw blurRad="38100" dist="38100" dir="2700000" algn="tl">
                    <a:srgbClr val="000000">
                      <a:alpha val="43137"/>
                    </a:srgbClr>
                  </a:outerShdw>
                </a:effectLst>
              </a:rPr>
              <a:t>Class –Seven</a:t>
            </a:r>
          </a:p>
          <a:p>
            <a:r>
              <a:rPr lang="en-US" sz="2500" b="1" dirty="0" smtClean="0">
                <a:solidFill>
                  <a:srgbClr val="FFFF00"/>
                </a:solidFill>
                <a:effectLst>
                  <a:outerShdw blurRad="38100" dist="38100" dir="2700000" algn="tl">
                    <a:srgbClr val="000000">
                      <a:alpha val="43137"/>
                    </a:srgbClr>
                  </a:outerShdw>
                </a:effectLst>
              </a:rPr>
              <a:t>English First Paper </a:t>
            </a:r>
          </a:p>
          <a:p>
            <a:r>
              <a:rPr lang="en-US" sz="2500" b="1" dirty="0" smtClean="0">
                <a:solidFill>
                  <a:srgbClr val="FFFF00"/>
                </a:solidFill>
                <a:effectLst>
                  <a:outerShdw blurRad="38100" dist="38100" dir="2700000" algn="tl">
                    <a:srgbClr val="000000">
                      <a:alpha val="43137"/>
                    </a:srgbClr>
                  </a:outerShdw>
                </a:effectLst>
              </a:rPr>
              <a:t>Unit -08, Lesson -02, Sec: B </a:t>
            </a:r>
          </a:p>
          <a:p>
            <a:r>
              <a:rPr lang="en-US" sz="2500" b="1" dirty="0" err="1" smtClean="0">
                <a:solidFill>
                  <a:srgbClr val="FFFF00"/>
                </a:solidFill>
                <a:effectLst>
                  <a:outerShdw blurRad="38100" dist="38100" dir="2700000" algn="tl">
                    <a:srgbClr val="000000">
                      <a:alpha val="43137"/>
                    </a:srgbClr>
                  </a:outerShdw>
                </a:effectLst>
              </a:rPr>
              <a:t>Kabita’s</a:t>
            </a:r>
            <a:r>
              <a:rPr lang="en-US" sz="2500" b="1" dirty="0" smtClean="0">
                <a:solidFill>
                  <a:srgbClr val="FFFF00"/>
                </a:solidFill>
                <a:effectLst>
                  <a:outerShdw blurRad="38100" dist="38100" dir="2700000" algn="tl">
                    <a:srgbClr val="000000">
                      <a:alpha val="43137"/>
                    </a:srgbClr>
                  </a:outerShdw>
                </a:effectLst>
              </a:rPr>
              <a:t> Village</a:t>
            </a:r>
            <a:endParaRPr lang="en-US" sz="2500" b="1" dirty="0">
              <a:solidFill>
                <a:srgbClr val="FFFF00"/>
              </a:solidFill>
              <a:effectLst>
                <a:outerShdw blurRad="38100" dist="38100" dir="2700000" algn="tl">
                  <a:srgbClr val="000000">
                    <a:alpha val="43137"/>
                  </a:srgbClr>
                </a:outerShdw>
              </a:effectLst>
            </a:endParaRPr>
          </a:p>
        </p:txBody>
      </p:sp>
      <p:sp>
        <p:nvSpPr>
          <p:cNvPr id="10" name="TextBox 9"/>
          <p:cNvSpPr txBox="1"/>
          <p:nvPr/>
        </p:nvSpPr>
        <p:spPr>
          <a:xfrm>
            <a:off x="2971800" y="457200"/>
            <a:ext cx="2844240"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4000" b="1" dirty="0" smtClean="0">
                <a:effectLst>
                  <a:outerShdw blurRad="38100" dist="38100" dir="2700000" algn="tl">
                    <a:srgbClr val="000000">
                      <a:alpha val="43137"/>
                    </a:srgbClr>
                  </a:outerShdw>
                </a:effectLst>
              </a:rPr>
              <a:t>Introduction</a:t>
            </a:r>
            <a:endParaRPr lang="en-US" sz="4000" b="1" dirty="0">
              <a:effectLst>
                <a:outerShdw blurRad="38100" dist="38100" dir="2700000" algn="tl">
                  <a:srgbClr val="000000">
                    <a:alpha val="43137"/>
                  </a:srgbClr>
                </a:outerShdw>
              </a:effectLst>
            </a:endParaRPr>
          </a:p>
        </p:txBody>
      </p:sp>
      <p:pic>
        <p:nvPicPr>
          <p:cNvPr id="13" name="Picture 12" descr="Logo.jpg"/>
          <p:cNvPicPr>
            <a:picLocks noChangeAspect="1"/>
          </p:cNvPicPr>
          <p:nvPr/>
        </p:nvPicPr>
        <p:blipFill>
          <a:blip r:embed="rId2"/>
          <a:stretch>
            <a:fillRect/>
          </a:stretch>
        </p:blipFill>
        <p:spPr>
          <a:xfrm>
            <a:off x="3505200" y="1524000"/>
            <a:ext cx="1905000" cy="1905000"/>
          </a:xfrm>
          <a:prstGeom prst="rect">
            <a:avLst/>
          </a:prstGeom>
        </p:spPr>
      </p:pic>
      <p:pic>
        <p:nvPicPr>
          <p:cNvPr id="14" name="Picture 13" descr="English-For-Today-Class-7.jpg"/>
          <p:cNvPicPr>
            <a:picLocks noChangeAspect="1"/>
          </p:cNvPicPr>
          <p:nvPr/>
        </p:nvPicPr>
        <p:blipFill>
          <a:blip r:embed="rId3"/>
          <a:stretch>
            <a:fillRect/>
          </a:stretch>
        </p:blipFill>
        <p:spPr>
          <a:xfrm>
            <a:off x="6324600" y="1295400"/>
            <a:ext cx="2390775" cy="2708650"/>
          </a:xfrm>
          <a:prstGeom prst="rect">
            <a:avLst/>
          </a:prstGeom>
          <a:ln w="88900" cap="sq" cmpd="thickThin">
            <a:solidFill>
              <a:srgbClr val="000000"/>
            </a:solidFill>
            <a:prstDash val="solid"/>
            <a:miter lim="800000"/>
          </a:ln>
          <a:effectLst>
            <a:innerShdw blurRad="76200">
              <a:srgbClr val="000000"/>
            </a:innerShdw>
          </a:effectLst>
        </p:spPr>
      </p:pic>
      <p:pic>
        <p:nvPicPr>
          <p:cNvPr id="15" name="Picture 14" descr="80.jpg"/>
          <p:cNvPicPr>
            <a:picLocks noChangeAspect="1"/>
          </p:cNvPicPr>
          <p:nvPr/>
        </p:nvPicPr>
        <p:blipFill>
          <a:blip r:embed="rId4"/>
          <a:stretch>
            <a:fillRect/>
          </a:stretch>
        </p:blipFill>
        <p:spPr>
          <a:xfrm>
            <a:off x="838200" y="1524000"/>
            <a:ext cx="2026920" cy="202692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136" y="28136"/>
            <a:ext cx="9144000" cy="6858000"/>
          </a:xfrm>
          <a:prstGeom prst="rect">
            <a:avLst/>
          </a:prstGeom>
          <a:noFill/>
          <a:ln w="228600" cmpd="dbl">
            <a:solidFill>
              <a:srgbClr val="92D050"/>
            </a:solidFill>
            <a:prstDash val="sysDot"/>
          </a:ln>
          <a:scene3d>
            <a:camera prst="obliqueTopLef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1676400" y="457200"/>
            <a:ext cx="57150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effectLst>
                  <a:outerShdw blurRad="38100" dist="38100" dir="2700000" algn="tl">
                    <a:srgbClr val="000000">
                      <a:alpha val="43137"/>
                    </a:srgbClr>
                  </a:outerShdw>
                </a:effectLst>
              </a:rPr>
              <a:t>Look at the pictures</a:t>
            </a:r>
            <a:endParaRPr lang="en-US" sz="3600" b="1" dirty="0">
              <a:effectLst>
                <a:outerShdw blurRad="38100" dist="38100" dir="2700000" algn="tl">
                  <a:srgbClr val="000000">
                    <a:alpha val="43137"/>
                  </a:srgbClr>
                </a:outerShdw>
              </a:effectLst>
            </a:endParaRPr>
          </a:p>
        </p:txBody>
      </p:sp>
      <p:sp>
        <p:nvSpPr>
          <p:cNvPr id="9" name="TextBox 8"/>
          <p:cNvSpPr txBox="1"/>
          <p:nvPr/>
        </p:nvSpPr>
        <p:spPr>
          <a:xfrm>
            <a:off x="304800" y="1828800"/>
            <a:ext cx="5819478" cy="584775"/>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3200" dirty="0" smtClean="0"/>
              <a:t>What can you see in the picture?</a:t>
            </a:r>
            <a:endParaRPr lang="en-US" sz="3200" dirty="0"/>
          </a:p>
        </p:txBody>
      </p:sp>
      <p:sp>
        <p:nvSpPr>
          <p:cNvPr id="10" name="TextBox 9"/>
          <p:cNvSpPr txBox="1"/>
          <p:nvPr/>
        </p:nvSpPr>
        <p:spPr>
          <a:xfrm>
            <a:off x="144192" y="5410200"/>
            <a:ext cx="8915400"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2800" dirty="0" smtClean="0">
                <a:effectLst>
                  <a:outerShdw blurRad="38100" dist="38100" dir="2700000" algn="tl">
                    <a:srgbClr val="000000">
                      <a:alpha val="43137"/>
                    </a:srgbClr>
                  </a:outerShdw>
                </a:effectLst>
              </a:rPr>
              <a:t>In the picture, I can see a beautiful village home. There are two trees and a very nice street goes to this home. It looks very charming. </a:t>
            </a:r>
          </a:p>
        </p:txBody>
      </p:sp>
      <p:pic>
        <p:nvPicPr>
          <p:cNvPr id="7" name="Picture 6" descr="basic-rgblittle-house-in-beautiful-village-with-gr-vector-25185827.jpg"/>
          <p:cNvPicPr>
            <a:picLocks noChangeAspect="1"/>
          </p:cNvPicPr>
          <p:nvPr/>
        </p:nvPicPr>
        <p:blipFill>
          <a:blip r:embed="rId2" cstate="print"/>
          <a:stretch>
            <a:fillRect/>
          </a:stretch>
        </p:blipFill>
        <p:spPr>
          <a:xfrm>
            <a:off x="2362200" y="2514600"/>
            <a:ext cx="3505200" cy="279715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normAutofit/>
          </a:bodyPr>
          <a:lstStyle/>
          <a:p>
            <a:r>
              <a:rPr lang="en-US" sz="4800" b="1" dirty="0" smtClean="0">
                <a:solidFill>
                  <a:srgbClr val="FFFF00"/>
                </a:solidFill>
                <a:effectLst>
                  <a:outerShdw blurRad="38100" dist="38100" dir="2700000" algn="tl">
                    <a:srgbClr val="000000">
                      <a:alpha val="43137"/>
                    </a:srgbClr>
                  </a:outerShdw>
                </a:effectLst>
              </a:rPr>
              <a:t>So, Our Today’s Lesson is</a:t>
            </a:r>
            <a:endParaRPr lang="en-US" sz="4800" b="1" dirty="0">
              <a:solidFill>
                <a:srgbClr val="FFFF00"/>
              </a:solidFill>
              <a:effectLst>
                <a:outerShdw blurRad="38100" dist="38100" dir="2700000" algn="tl">
                  <a:srgbClr val="000000">
                    <a:alpha val="43137"/>
                  </a:srgbClr>
                </a:outerShdw>
              </a:effectLst>
            </a:endParaRPr>
          </a:p>
        </p:txBody>
      </p:sp>
      <p:sp>
        <p:nvSpPr>
          <p:cNvPr id="8" name="Rectangle 7"/>
          <p:cNvSpPr/>
          <p:nvPr/>
        </p:nvSpPr>
        <p:spPr>
          <a:xfrm>
            <a:off x="28136" y="28136"/>
            <a:ext cx="9144000" cy="6858000"/>
          </a:xfrm>
          <a:prstGeom prst="rect">
            <a:avLst/>
          </a:prstGeom>
          <a:noFill/>
          <a:ln w="228600" cmpd="dbl">
            <a:solidFill>
              <a:srgbClr val="92D050"/>
            </a:solidFill>
            <a:prstDash val="sysDot"/>
          </a:ln>
          <a:scene3d>
            <a:camera prst="obliqueTopLef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752600" y="2133600"/>
            <a:ext cx="5257800" cy="830997"/>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glow" dir="tl">
                <a:rot lat="0" lon="0" rev="5400000"/>
              </a:lightRig>
            </a:scene3d>
            <a:sp3d extrusionH="57150" contourW="12700">
              <a:bevelT w="25400" h="25400" prst="relaxedInset"/>
              <a:contourClr>
                <a:schemeClr val="accent6">
                  <a:shade val="73000"/>
                </a:schemeClr>
              </a:contourClr>
            </a:sp3d>
          </a:bodyPr>
          <a:lstStyle/>
          <a:p>
            <a:pPr algn="ctr"/>
            <a:r>
              <a:rPr lang="en-US" sz="4800" b="1" dirty="0" err="1" smtClean="0">
                <a:ln w="11430"/>
                <a:solidFill>
                  <a:srgbClr val="FF0000"/>
                </a:solidFill>
                <a:effectLst>
                  <a:outerShdw blurRad="80000" dist="40000" dir="5040000" algn="tl">
                    <a:srgbClr val="000000">
                      <a:alpha val="30000"/>
                    </a:srgbClr>
                  </a:outerShdw>
                </a:effectLst>
              </a:rPr>
              <a:t>Kabita’s</a:t>
            </a:r>
            <a:r>
              <a:rPr lang="en-US" sz="4800" b="1" dirty="0" smtClean="0">
                <a:ln w="11430"/>
                <a:solidFill>
                  <a:srgbClr val="FF0000"/>
                </a:solidFill>
                <a:effectLst>
                  <a:outerShdw blurRad="80000" dist="40000" dir="5040000" algn="tl">
                    <a:srgbClr val="000000">
                      <a:alpha val="30000"/>
                    </a:srgbClr>
                  </a:outerShdw>
                </a:effectLst>
              </a:rPr>
              <a:t> Village</a:t>
            </a:r>
          </a:p>
        </p:txBody>
      </p:sp>
      <p:pic>
        <p:nvPicPr>
          <p:cNvPr id="6" name="Picture 5" descr="a91f79db04f6d275e7ddefdb6e113b4d.jpg"/>
          <p:cNvPicPr>
            <a:picLocks noChangeAspect="1"/>
          </p:cNvPicPr>
          <p:nvPr/>
        </p:nvPicPr>
        <p:blipFill>
          <a:blip r:embed="rId3"/>
          <a:stretch>
            <a:fillRect/>
          </a:stretch>
        </p:blipFill>
        <p:spPr>
          <a:xfrm>
            <a:off x="1524000" y="3124200"/>
            <a:ext cx="5943600" cy="3343275"/>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136" y="28136"/>
            <a:ext cx="9144000" cy="6858000"/>
          </a:xfrm>
          <a:prstGeom prst="rect">
            <a:avLst/>
          </a:prstGeom>
          <a:noFill/>
          <a:ln w="228600" cmpd="dbl">
            <a:solidFill>
              <a:srgbClr val="92D050"/>
            </a:solidFill>
            <a:prstDash val="sysDot"/>
          </a:ln>
          <a:scene3d>
            <a:camera prst="obliqueTopLef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1676400" y="762000"/>
            <a:ext cx="5715000" cy="1219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smtClean="0">
                <a:effectLst>
                  <a:outerShdw blurRad="38100" dist="38100" dir="2700000" algn="tl">
                    <a:srgbClr val="000000">
                      <a:alpha val="43137"/>
                    </a:srgbClr>
                  </a:outerShdw>
                </a:effectLst>
              </a:rPr>
              <a:t>Learning Outcomes</a:t>
            </a:r>
            <a:endParaRPr lang="en-US" sz="3600" b="1" dirty="0">
              <a:effectLst>
                <a:outerShdw blurRad="38100" dist="38100" dir="2700000" algn="tl">
                  <a:srgbClr val="000000">
                    <a:alpha val="43137"/>
                  </a:srgbClr>
                </a:outerShdw>
              </a:effectLst>
            </a:endParaRPr>
          </a:p>
        </p:txBody>
      </p:sp>
      <p:sp>
        <p:nvSpPr>
          <p:cNvPr id="7" name="TextBox 6"/>
          <p:cNvSpPr txBox="1"/>
          <p:nvPr/>
        </p:nvSpPr>
        <p:spPr>
          <a:xfrm>
            <a:off x="304800" y="2362200"/>
            <a:ext cx="8610600" cy="1815882"/>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smtClean="0">
                <a:solidFill>
                  <a:srgbClr val="00B050"/>
                </a:solidFill>
                <a:effectLst>
                  <a:outerShdw blurRad="38100" dist="38100" dir="2700000" algn="tl">
                    <a:srgbClr val="000000">
                      <a:alpha val="43137"/>
                    </a:srgbClr>
                  </a:outerShdw>
                </a:effectLst>
              </a:rPr>
              <a:t>After the end of the lesson, Students will be able to –</a:t>
            </a:r>
          </a:p>
          <a:p>
            <a:r>
              <a:rPr lang="en-US" sz="2800" b="1" dirty="0" smtClean="0">
                <a:solidFill>
                  <a:srgbClr val="7030A0"/>
                </a:solidFill>
                <a:effectLst>
                  <a:outerShdw blurRad="38100" dist="38100" dir="2700000" algn="tl">
                    <a:srgbClr val="000000">
                      <a:alpha val="43137"/>
                    </a:srgbClr>
                  </a:outerShdw>
                </a:effectLst>
              </a:rPr>
              <a:t>Talk about a village </a:t>
            </a:r>
          </a:p>
          <a:p>
            <a:r>
              <a:rPr lang="en-US" sz="2800" b="1" dirty="0" smtClean="0">
                <a:solidFill>
                  <a:srgbClr val="FF0000"/>
                </a:solidFill>
                <a:effectLst>
                  <a:outerShdw blurRad="38100" dist="38100" dir="2700000" algn="tl">
                    <a:srgbClr val="000000">
                      <a:alpha val="43137"/>
                    </a:srgbClr>
                  </a:outerShdw>
                </a:effectLst>
              </a:rPr>
              <a:t>Infer vocabulary</a:t>
            </a:r>
          </a:p>
          <a:p>
            <a:r>
              <a:rPr lang="en-US" sz="2800" b="1" dirty="0" smtClean="0">
                <a:solidFill>
                  <a:srgbClr val="7030A0"/>
                </a:solidFill>
                <a:effectLst>
                  <a:outerShdw blurRad="38100" dist="38100" dir="2700000" algn="tl">
                    <a:srgbClr val="000000">
                      <a:alpha val="43137"/>
                    </a:srgbClr>
                  </a:outerShdw>
                </a:effectLst>
              </a:rPr>
              <a:t>Ask and Answer Questions</a:t>
            </a:r>
            <a:endParaRPr lang="en-US" sz="2800" b="1" dirty="0">
              <a:solidFill>
                <a:srgbClr val="7030A0"/>
              </a:solidFill>
              <a:effectLst>
                <a:outerShdw blurRad="38100" dist="38100" dir="2700000" algn="tl">
                  <a:srgbClr val="000000">
                    <a:alpha val="43137"/>
                  </a:srgbClr>
                </a:outerShdw>
              </a:effectLst>
            </a:endParaRPr>
          </a:p>
        </p:txBody>
      </p:sp>
      <p:pic>
        <p:nvPicPr>
          <p:cNvPr id="6" name="Picture 5" descr="40d2f970304973.5b9f91acd61b8.png"/>
          <p:cNvPicPr>
            <a:picLocks noChangeAspect="1"/>
          </p:cNvPicPr>
          <p:nvPr/>
        </p:nvPicPr>
        <p:blipFill>
          <a:blip r:embed="rId2" cstate="print"/>
          <a:stretch>
            <a:fillRect/>
          </a:stretch>
        </p:blipFill>
        <p:spPr>
          <a:xfrm rot="19764845">
            <a:off x="6345152" y="4551448"/>
            <a:ext cx="2362200" cy="2362200"/>
          </a:xfrm>
          <a:prstGeom prst="rect">
            <a:avLst/>
          </a:prstGeom>
        </p:spPr>
      </p:pic>
      <p:pic>
        <p:nvPicPr>
          <p:cNvPr id="8" name="Picture 7" descr="40d2f970304973.5b9f91acd61b8.png"/>
          <p:cNvPicPr>
            <a:picLocks noChangeAspect="1"/>
          </p:cNvPicPr>
          <p:nvPr/>
        </p:nvPicPr>
        <p:blipFill>
          <a:blip r:embed="rId2" cstate="print"/>
          <a:stretch>
            <a:fillRect/>
          </a:stretch>
        </p:blipFill>
        <p:spPr>
          <a:xfrm rot="3821960">
            <a:off x="-20550" y="4551449"/>
            <a:ext cx="2362200" cy="2362200"/>
          </a:xfrm>
          <a:prstGeom prst="rect">
            <a:avLst/>
          </a:prstGeo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664" y="3886200"/>
            <a:ext cx="8686800" cy="2286000"/>
          </a:xfrm>
          <a:ln/>
        </p:spPr>
        <p:style>
          <a:lnRef idx="2">
            <a:schemeClr val="accent1"/>
          </a:lnRef>
          <a:fillRef idx="1">
            <a:schemeClr val="lt1"/>
          </a:fillRef>
          <a:effectRef idx="0">
            <a:schemeClr val="accent1"/>
          </a:effectRef>
          <a:fontRef idx="minor">
            <a:schemeClr val="dk1"/>
          </a:fontRef>
        </p:style>
        <p:txBody>
          <a:bodyPr>
            <a:noAutofit/>
          </a:bodyPr>
          <a:lstStyle/>
          <a:p>
            <a:pPr algn="just"/>
            <a:r>
              <a:rPr lang="en-US" sz="2400" dirty="0" smtClean="0">
                <a:latin typeface="Times New Roman" pitchFamily="18" charset="0"/>
                <a:cs typeface="Times New Roman" pitchFamily="18" charset="0"/>
              </a:rPr>
              <a:t>The name of </a:t>
            </a:r>
            <a:r>
              <a:rPr lang="en-US" sz="2400" dirty="0" err="1" smtClean="0">
                <a:latin typeface="Times New Roman" pitchFamily="18" charset="0"/>
                <a:cs typeface="Times New Roman" pitchFamily="18" charset="0"/>
              </a:rPr>
              <a:t>Kabita’s</a:t>
            </a:r>
            <a:r>
              <a:rPr lang="en-US" sz="2400" dirty="0" smtClean="0">
                <a:latin typeface="Times New Roman" pitchFamily="18" charset="0"/>
                <a:cs typeface="Times New Roman" pitchFamily="18" charset="0"/>
              </a:rPr>
              <a:t> village is </a:t>
            </a:r>
            <a:r>
              <a:rPr lang="en-US" sz="2400" dirty="0" err="1" smtClean="0">
                <a:latin typeface="Times New Roman" pitchFamily="18" charset="0"/>
                <a:cs typeface="Times New Roman" pitchFamily="18" charset="0"/>
              </a:rPr>
              <a:t>Sundarpur</a:t>
            </a:r>
            <a:r>
              <a:rPr lang="en-US" sz="2400" dirty="0" smtClean="0">
                <a:latin typeface="Times New Roman" pitchFamily="18" charset="0"/>
                <a:cs typeface="Times New Roman" pitchFamily="18" charset="0"/>
              </a:rPr>
              <a:t>. It is a small village on the bank of the river </a:t>
            </a:r>
            <a:r>
              <a:rPr lang="en-US" sz="2400" dirty="0" err="1" smtClean="0">
                <a:latin typeface="Times New Roman" pitchFamily="18" charset="0"/>
                <a:cs typeface="Times New Roman" pitchFamily="18" charset="0"/>
              </a:rPr>
              <a:t>Kalini</a:t>
            </a:r>
            <a:r>
              <a:rPr lang="en-US" sz="2400" dirty="0" smtClean="0">
                <a:latin typeface="Times New Roman" pitchFamily="18" charset="0"/>
                <a:cs typeface="Times New Roman" pitchFamily="18" charset="0"/>
              </a:rPr>
              <a:t>. The beautiful river flows through the village. There are one high </a:t>
            </a:r>
            <a:r>
              <a:rPr lang="en-US" sz="2400" dirty="0" smtClean="0">
                <a:latin typeface="Times New Roman" pitchFamily="18" charset="0"/>
                <a:cs typeface="Times New Roman" pitchFamily="18" charset="0"/>
              </a:rPr>
              <a:t>school</a:t>
            </a:r>
            <a:r>
              <a:rPr lang="en-US" sz="2400" dirty="0" smtClean="0">
                <a:latin typeface="Times New Roman" pitchFamily="18" charset="0"/>
                <a:cs typeface="Times New Roman" pitchFamily="18" charset="0"/>
              </a:rPr>
              <a:t>, three primary schools and one vocational training centre in this village. </a:t>
            </a:r>
            <a:endParaRPr lang="en-US" sz="2400" dirty="0">
              <a:latin typeface="Times New Roman" pitchFamily="18" charset="0"/>
              <a:cs typeface="Times New Roman" pitchFamily="18" charset="0"/>
            </a:endParaRPr>
          </a:p>
        </p:txBody>
      </p:sp>
      <p:sp>
        <p:nvSpPr>
          <p:cNvPr id="4" name="Rectangle 3"/>
          <p:cNvSpPr/>
          <p:nvPr/>
        </p:nvSpPr>
        <p:spPr>
          <a:xfrm>
            <a:off x="28136" y="28136"/>
            <a:ext cx="9144000" cy="6858000"/>
          </a:xfrm>
          <a:prstGeom prst="rect">
            <a:avLst/>
          </a:prstGeom>
          <a:noFill/>
          <a:ln w="228600" cmpd="dbl">
            <a:solidFill>
              <a:srgbClr val="92D050"/>
            </a:solidFill>
            <a:prstDash val="sysDot"/>
          </a:ln>
          <a:scene3d>
            <a:camera prst="obliqueTopLef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8600" y="152400"/>
            <a:ext cx="2514600"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solidFill>
                  <a:srgbClr val="7030A0"/>
                </a:solidFill>
                <a:effectLst>
                  <a:outerShdw blurRad="38100" dist="38100" dir="2700000" algn="tl">
                    <a:srgbClr val="000000">
                      <a:alpha val="43137"/>
                    </a:srgbClr>
                  </a:outerShdw>
                </a:effectLst>
              </a:rPr>
              <a:t>Read the text.   </a:t>
            </a:r>
            <a:r>
              <a:rPr lang="en-US" sz="2000" b="1" dirty="0" smtClean="0">
                <a:effectLst>
                  <a:outerShdw blurRad="38100" dist="38100" dir="2700000" algn="tl">
                    <a:srgbClr val="000000">
                      <a:alpha val="43137"/>
                    </a:srgbClr>
                  </a:outerShdw>
                </a:effectLst>
              </a:rPr>
              <a:t>Page :</a:t>
            </a:r>
            <a:r>
              <a:rPr lang="en-US" sz="2000" b="1" dirty="0" smtClean="0">
                <a:effectLst>
                  <a:outerShdw blurRad="38100" dist="38100" dir="2700000" algn="tl">
                    <a:srgbClr val="000000">
                      <a:alpha val="43137"/>
                    </a:srgbClr>
                  </a:outerShdw>
                </a:effectLst>
              </a:rPr>
              <a:t>87   </a:t>
            </a:r>
            <a:r>
              <a:rPr lang="en-US" sz="2000" b="1" dirty="0" smtClean="0">
                <a:effectLst>
                  <a:outerShdw blurRad="38100" dist="38100" dir="2700000" algn="tl">
                    <a:srgbClr val="000000">
                      <a:alpha val="43137"/>
                    </a:srgbClr>
                  </a:outerShdw>
                </a:effectLst>
              </a:rPr>
              <a:t>Sec: B  </a:t>
            </a:r>
            <a:endParaRPr lang="en-US" sz="2400" b="1" dirty="0">
              <a:effectLst>
                <a:outerShdw blurRad="38100" dist="38100" dir="2700000" algn="tl">
                  <a:srgbClr val="000000">
                    <a:alpha val="43137"/>
                  </a:srgbClr>
                </a:outerShdw>
              </a:effectLst>
            </a:endParaRPr>
          </a:p>
        </p:txBody>
      </p:sp>
      <p:sp>
        <p:nvSpPr>
          <p:cNvPr id="10" name="TextBox 9"/>
          <p:cNvSpPr txBox="1"/>
          <p:nvPr/>
        </p:nvSpPr>
        <p:spPr>
          <a:xfrm>
            <a:off x="6705600" y="228600"/>
            <a:ext cx="2208425" cy="461665"/>
          </a:xfrm>
          <a:prstGeom prst="rect">
            <a:avLst/>
          </a:prstGeom>
          <a:noFill/>
        </p:spPr>
        <p:txBody>
          <a:bodyPr wrap="none" rtlCol="0">
            <a:spAutoFit/>
          </a:bodyPr>
          <a:lstStyle/>
          <a:p>
            <a:r>
              <a:rPr lang="en-US" sz="2400" b="1" dirty="0" smtClean="0">
                <a:solidFill>
                  <a:srgbClr val="FF0000"/>
                </a:solidFill>
                <a:effectLst>
                  <a:outerShdw blurRad="38100" dist="38100" dir="2700000" algn="tl">
                    <a:srgbClr val="000000">
                      <a:alpha val="43137"/>
                    </a:srgbClr>
                  </a:outerShdw>
                </a:effectLst>
              </a:rPr>
              <a:t>Individual Work</a:t>
            </a:r>
          </a:p>
        </p:txBody>
      </p:sp>
      <p:pic>
        <p:nvPicPr>
          <p:cNvPr id="8" name="Picture 7" descr="unnamed.jpg"/>
          <p:cNvPicPr>
            <a:picLocks noChangeAspect="1"/>
          </p:cNvPicPr>
          <p:nvPr/>
        </p:nvPicPr>
        <p:blipFill>
          <a:blip r:embed="rId2"/>
          <a:stretch>
            <a:fillRect/>
          </a:stretch>
        </p:blipFill>
        <p:spPr>
          <a:xfrm>
            <a:off x="1524000" y="990600"/>
            <a:ext cx="6705600" cy="2847975"/>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4"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in)">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038600"/>
            <a:ext cx="8686800" cy="2209800"/>
          </a:xfrm>
          <a:ln/>
        </p:spPr>
        <p:style>
          <a:lnRef idx="2">
            <a:schemeClr val="accent1"/>
          </a:lnRef>
          <a:fillRef idx="1">
            <a:schemeClr val="lt1"/>
          </a:fillRef>
          <a:effectRef idx="0">
            <a:schemeClr val="accent1"/>
          </a:effectRef>
          <a:fontRef idx="minor">
            <a:schemeClr val="dk1"/>
          </a:fontRef>
        </p:style>
        <p:txBody>
          <a:bodyPr>
            <a:noAutofit/>
          </a:bodyPr>
          <a:lstStyle/>
          <a:p>
            <a:pPr algn="just"/>
            <a:r>
              <a:rPr lang="en-US" sz="2400" dirty="0" err="1" smtClean="0">
                <a:latin typeface="Times New Roman" pitchFamily="18" charset="0"/>
                <a:cs typeface="Times New Roman" pitchFamily="18" charset="0"/>
              </a:rPr>
              <a:t>Kabita</a:t>
            </a:r>
            <a:r>
              <a:rPr lang="en-US" sz="2400" dirty="0" smtClean="0">
                <a:latin typeface="Times New Roman" pitchFamily="18" charset="0"/>
                <a:cs typeface="Times New Roman" pitchFamily="18" charset="0"/>
              </a:rPr>
              <a:t> and her friends learn computer at this center. There is a theatre club and a small library too. </a:t>
            </a:r>
            <a:r>
              <a:rPr lang="en-US" sz="2400" dirty="0" err="1" smtClean="0">
                <a:latin typeface="Times New Roman" pitchFamily="18" charset="0"/>
                <a:cs typeface="Times New Roman" pitchFamily="18" charset="0"/>
              </a:rPr>
              <a:t>Kabita</a:t>
            </a:r>
            <a:r>
              <a:rPr lang="en-US" sz="2400" dirty="0" smtClean="0">
                <a:latin typeface="Times New Roman" pitchFamily="18" charset="0"/>
                <a:cs typeface="Times New Roman" pitchFamily="18" charset="0"/>
              </a:rPr>
              <a:t> can borrow books from the library. She borrows books from the library. She borrows books on history, poetry and children’s classics. The theatre club stages plays regularly. Last month </a:t>
            </a:r>
            <a:r>
              <a:rPr lang="en-US" sz="2400" dirty="0" err="1" smtClean="0">
                <a:latin typeface="Times New Roman" pitchFamily="18" charset="0"/>
                <a:cs typeface="Times New Roman" pitchFamily="18" charset="0"/>
              </a:rPr>
              <a:t>Kabita</a:t>
            </a:r>
            <a:r>
              <a:rPr lang="en-US" sz="2400" dirty="0" smtClean="0">
                <a:latin typeface="Times New Roman" pitchFamily="18" charset="0"/>
                <a:cs typeface="Times New Roman" pitchFamily="18" charset="0"/>
              </a:rPr>
              <a:t> enjoyed the </a:t>
            </a:r>
            <a:r>
              <a:rPr lang="en-US" sz="2400" dirty="0" err="1" smtClean="0">
                <a:latin typeface="Times New Roman" pitchFamily="18" charset="0"/>
                <a:cs typeface="Times New Roman" pitchFamily="18" charset="0"/>
              </a:rPr>
              <a:t>Mohua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deama</a:t>
            </a:r>
            <a:r>
              <a:rPr lang="en-US" sz="2400" dirty="0" smtClean="0">
                <a:latin typeface="Times New Roman" pitchFamily="18" charset="0"/>
                <a:cs typeface="Times New Roman" pitchFamily="18" charset="0"/>
              </a:rPr>
              <a:t> dance performed by the theatre club. </a:t>
            </a:r>
            <a:endParaRPr lang="en-US" sz="2400" dirty="0">
              <a:latin typeface="Times New Roman" pitchFamily="18" charset="0"/>
              <a:cs typeface="Times New Roman" pitchFamily="18" charset="0"/>
            </a:endParaRPr>
          </a:p>
        </p:txBody>
      </p:sp>
      <p:sp>
        <p:nvSpPr>
          <p:cNvPr id="4" name="Rectangle 3"/>
          <p:cNvSpPr/>
          <p:nvPr/>
        </p:nvSpPr>
        <p:spPr>
          <a:xfrm>
            <a:off x="28136" y="28136"/>
            <a:ext cx="9144000" cy="6858000"/>
          </a:xfrm>
          <a:prstGeom prst="rect">
            <a:avLst/>
          </a:prstGeom>
          <a:noFill/>
          <a:ln w="228600" cmpd="dbl">
            <a:solidFill>
              <a:srgbClr val="92D050"/>
            </a:solidFill>
            <a:prstDash val="sysDot"/>
          </a:ln>
          <a:scene3d>
            <a:camera prst="obliqueTopLef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8600" y="152400"/>
            <a:ext cx="2514600"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solidFill>
                  <a:srgbClr val="7030A0"/>
                </a:solidFill>
                <a:effectLst>
                  <a:outerShdw blurRad="38100" dist="38100" dir="2700000" algn="tl">
                    <a:srgbClr val="000000">
                      <a:alpha val="43137"/>
                    </a:srgbClr>
                  </a:outerShdw>
                </a:effectLst>
              </a:rPr>
              <a:t>Read the text.   </a:t>
            </a:r>
            <a:r>
              <a:rPr lang="en-US" sz="2000" b="1" dirty="0" smtClean="0">
                <a:effectLst>
                  <a:outerShdw blurRad="38100" dist="38100" dir="2700000" algn="tl">
                    <a:srgbClr val="000000">
                      <a:alpha val="43137"/>
                    </a:srgbClr>
                  </a:outerShdw>
                </a:effectLst>
              </a:rPr>
              <a:t>Page :</a:t>
            </a:r>
            <a:r>
              <a:rPr lang="en-US" sz="2000" b="1" dirty="0" smtClean="0">
                <a:effectLst>
                  <a:outerShdw blurRad="38100" dist="38100" dir="2700000" algn="tl">
                    <a:srgbClr val="000000">
                      <a:alpha val="43137"/>
                    </a:srgbClr>
                  </a:outerShdw>
                </a:effectLst>
              </a:rPr>
              <a:t>87  </a:t>
            </a:r>
            <a:r>
              <a:rPr lang="en-US" sz="2000" b="1" dirty="0" smtClean="0">
                <a:effectLst>
                  <a:outerShdw blurRad="38100" dist="38100" dir="2700000" algn="tl">
                    <a:srgbClr val="000000">
                      <a:alpha val="43137"/>
                    </a:srgbClr>
                  </a:outerShdw>
                </a:effectLst>
              </a:rPr>
              <a:t>Sec: B</a:t>
            </a:r>
            <a:endParaRPr lang="en-US" sz="2400" b="1" dirty="0">
              <a:effectLst>
                <a:outerShdw blurRad="38100" dist="38100" dir="2700000" algn="tl">
                  <a:srgbClr val="000000">
                    <a:alpha val="43137"/>
                  </a:srgbClr>
                </a:outerShdw>
              </a:effectLst>
            </a:endParaRPr>
          </a:p>
        </p:txBody>
      </p:sp>
      <p:sp>
        <p:nvSpPr>
          <p:cNvPr id="10" name="TextBox 9"/>
          <p:cNvSpPr txBox="1"/>
          <p:nvPr/>
        </p:nvSpPr>
        <p:spPr>
          <a:xfrm>
            <a:off x="6705600" y="228600"/>
            <a:ext cx="2208425" cy="461665"/>
          </a:xfrm>
          <a:prstGeom prst="rect">
            <a:avLst/>
          </a:prstGeom>
          <a:noFill/>
        </p:spPr>
        <p:txBody>
          <a:bodyPr wrap="none" rtlCol="0">
            <a:spAutoFit/>
          </a:bodyPr>
          <a:lstStyle/>
          <a:p>
            <a:r>
              <a:rPr lang="en-US" sz="2400" b="1" dirty="0" smtClean="0">
                <a:solidFill>
                  <a:srgbClr val="FF0000"/>
                </a:solidFill>
                <a:effectLst>
                  <a:outerShdw blurRad="38100" dist="38100" dir="2700000" algn="tl">
                    <a:srgbClr val="000000">
                      <a:alpha val="43137"/>
                    </a:srgbClr>
                  </a:outerShdw>
                </a:effectLst>
              </a:rPr>
              <a:t>Individual Work</a:t>
            </a:r>
          </a:p>
        </p:txBody>
      </p:sp>
      <p:pic>
        <p:nvPicPr>
          <p:cNvPr id="8" name="Picture 7" descr="Teatersport_-4.jpg"/>
          <p:cNvPicPr>
            <a:picLocks noChangeAspect="1"/>
          </p:cNvPicPr>
          <p:nvPr/>
        </p:nvPicPr>
        <p:blipFill>
          <a:blip r:embed="rId2" cstate="print"/>
          <a:stretch>
            <a:fillRect/>
          </a:stretch>
        </p:blipFill>
        <p:spPr>
          <a:xfrm>
            <a:off x="2438400" y="970206"/>
            <a:ext cx="5181600" cy="2998054"/>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4"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in)">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038600"/>
            <a:ext cx="8763000" cy="2209800"/>
          </a:xfrm>
        </p:spPr>
        <p:style>
          <a:lnRef idx="2">
            <a:schemeClr val="accent2"/>
          </a:lnRef>
          <a:fillRef idx="1">
            <a:schemeClr val="lt1"/>
          </a:fillRef>
          <a:effectRef idx="0">
            <a:schemeClr val="accent2"/>
          </a:effectRef>
          <a:fontRef idx="minor">
            <a:schemeClr val="dk1"/>
          </a:fontRef>
        </p:style>
        <p:txBody>
          <a:bodyPr>
            <a:noAutofit/>
          </a:bodyPr>
          <a:lstStyle/>
          <a:p>
            <a:pPr algn="just"/>
            <a:r>
              <a:rPr lang="en-US" sz="2800" dirty="0" smtClean="0"/>
              <a:t>The village has a </a:t>
            </a:r>
            <a:r>
              <a:rPr lang="en-US" sz="2800" dirty="0" err="1" smtClean="0"/>
              <a:t>bazar</a:t>
            </a:r>
            <a:r>
              <a:rPr lang="en-US" sz="2800" dirty="0" smtClean="0"/>
              <a:t> on the river side. This is a very noisy and dirty place. </a:t>
            </a:r>
            <a:r>
              <a:rPr lang="en-US" sz="2800" dirty="0" err="1" smtClean="0"/>
              <a:t>Kabita</a:t>
            </a:r>
            <a:r>
              <a:rPr lang="en-US" sz="2800" dirty="0" smtClean="0"/>
              <a:t> never goes to the </a:t>
            </a:r>
            <a:r>
              <a:rPr lang="en-US" sz="2800" dirty="0" err="1" smtClean="0"/>
              <a:t>bazar</a:t>
            </a:r>
            <a:r>
              <a:rPr lang="en-US" sz="2800" dirty="0" smtClean="0"/>
              <a:t>. The village roads are also narrow and dirty. Although there is electricity in </a:t>
            </a:r>
            <a:r>
              <a:rPr lang="en-US" sz="2800" dirty="0" err="1" smtClean="0"/>
              <a:t>Sudarpur</a:t>
            </a:r>
            <a:r>
              <a:rPr lang="en-US" sz="2800" dirty="0" smtClean="0"/>
              <a:t>, the villagers experience frequent load shedding in summer. </a:t>
            </a:r>
            <a:endParaRPr lang="en-US" sz="2800" dirty="0"/>
          </a:p>
        </p:txBody>
      </p:sp>
      <p:pic>
        <p:nvPicPr>
          <p:cNvPr id="4" name="Picture 3" descr="BD_Mohanganj_1.jpg"/>
          <p:cNvPicPr>
            <a:picLocks noChangeAspect="1"/>
          </p:cNvPicPr>
          <p:nvPr/>
        </p:nvPicPr>
        <p:blipFill>
          <a:blip r:embed="rId2"/>
          <a:stretch>
            <a:fillRect/>
          </a:stretch>
        </p:blipFill>
        <p:spPr>
          <a:xfrm>
            <a:off x="609600" y="304800"/>
            <a:ext cx="76962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328"/>
            <a:ext cx="8229600" cy="1143000"/>
          </a:xfrm>
        </p:spPr>
        <p:style>
          <a:lnRef idx="1">
            <a:schemeClr val="accent3"/>
          </a:lnRef>
          <a:fillRef idx="3">
            <a:schemeClr val="accent3"/>
          </a:fillRef>
          <a:effectRef idx="2">
            <a:schemeClr val="accent3"/>
          </a:effectRef>
          <a:fontRef idx="minor">
            <a:schemeClr val="lt1"/>
          </a:fontRef>
        </p:style>
        <p:txBody>
          <a:bodyPr>
            <a:noAutofit/>
          </a:bodyPr>
          <a:lstStyle/>
          <a:p>
            <a:r>
              <a:rPr lang="en-US" sz="7200" b="1" dirty="0" smtClean="0"/>
              <a:t>Key Words </a:t>
            </a:r>
            <a:endParaRPr lang="en-US" sz="7200" b="1" dirty="0"/>
          </a:p>
        </p:txBody>
      </p:sp>
      <p:graphicFrame>
        <p:nvGraphicFramePr>
          <p:cNvPr id="5" name="Table 4"/>
          <p:cNvGraphicFramePr>
            <a:graphicFrameLocks noGrp="1"/>
          </p:cNvGraphicFramePr>
          <p:nvPr/>
        </p:nvGraphicFramePr>
        <p:xfrm>
          <a:off x="533400" y="1397000"/>
          <a:ext cx="8153400" cy="4480560"/>
        </p:xfrm>
        <a:graphic>
          <a:graphicData uri="http://schemas.openxmlformats.org/drawingml/2006/table">
            <a:tbl>
              <a:tblPr firstRow="1" bandRow="1">
                <a:tableStyleId>{5C22544A-7EE6-4342-B048-85BDC9FD1C3A}</a:tableStyleId>
              </a:tblPr>
              <a:tblGrid>
                <a:gridCol w="2133600"/>
                <a:gridCol w="6019800"/>
              </a:tblGrid>
              <a:tr h="370840">
                <a:tc>
                  <a:txBody>
                    <a:bodyPr/>
                    <a:lstStyle/>
                    <a:p>
                      <a:r>
                        <a:rPr lang="en-US" sz="2400" dirty="0" smtClean="0"/>
                        <a:t>Main</a:t>
                      </a:r>
                      <a:r>
                        <a:rPr lang="en-US" sz="2400" baseline="0" dirty="0" smtClean="0"/>
                        <a:t> Words</a:t>
                      </a:r>
                      <a:endParaRPr lang="en-US" sz="2400" dirty="0"/>
                    </a:p>
                  </a:txBody>
                  <a:tcPr/>
                </a:tc>
                <a:tc>
                  <a:txBody>
                    <a:bodyPr/>
                    <a:lstStyle/>
                    <a:p>
                      <a:r>
                        <a:rPr lang="en-US" dirty="0" smtClean="0"/>
                        <a:t>Meanings</a:t>
                      </a:r>
                      <a:endParaRPr lang="en-US" dirty="0"/>
                    </a:p>
                  </a:txBody>
                  <a:tcPr/>
                </a:tc>
              </a:tr>
              <a:tr h="370840">
                <a:tc>
                  <a:txBody>
                    <a:bodyPr/>
                    <a:lstStyle/>
                    <a:p>
                      <a:r>
                        <a:rPr lang="en-US" sz="2400" b="1" dirty="0" smtClean="0">
                          <a:solidFill>
                            <a:srgbClr val="00B050"/>
                          </a:solidFill>
                          <a:effectLst>
                            <a:outerShdw blurRad="38100" dist="38100" dir="2700000" algn="tl">
                              <a:srgbClr val="000000">
                                <a:alpha val="43137"/>
                              </a:srgbClr>
                            </a:outerShdw>
                          </a:effectLst>
                        </a:rPr>
                        <a:t>Vocational </a:t>
                      </a:r>
                      <a:endParaRPr lang="en-US" sz="2400" b="1" dirty="0">
                        <a:solidFill>
                          <a:srgbClr val="00B050"/>
                        </a:solidFill>
                        <a:effectLst>
                          <a:outerShdw blurRad="38100" dist="38100" dir="2700000" algn="tl">
                            <a:srgbClr val="000000">
                              <a:alpha val="43137"/>
                            </a:srgbClr>
                          </a:outerShdw>
                        </a:effectLst>
                      </a:endParaRPr>
                    </a:p>
                  </a:txBody>
                  <a:tcPr/>
                </a:tc>
                <a:tc>
                  <a:txBody>
                    <a:bodyPr/>
                    <a:lstStyle/>
                    <a:p>
                      <a:r>
                        <a:rPr lang="en-US" sz="2400" b="1" dirty="0" smtClean="0">
                          <a:solidFill>
                            <a:srgbClr val="00B050"/>
                          </a:solidFill>
                          <a:effectLst>
                            <a:outerShdw blurRad="38100" dist="38100" dir="2700000" algn="tl">
                              <a:srgbClr val="000000">
                                <a:alpha val="43137"/>
                              </a:srgbClr>
                            </a:outerShdw>
                          </a:effectLst>
                        </a:rPr>
                        <a:t>Connected with the knowledge</a:t>
                      </a:r>
                      <a:r>
                        <a:rPr lang="en-US" sz="2400" b="1" baseline="0" dirty="0" smtClean="0">
                          <a:solidFill>
                            <a:srgbClr val="00B050"/>
                          </a:solidFill>
                          <a:effectLst>
                            <a:outerShdw blurRad="38100" dist="38100" dir="2700000" algn="tl">
                              <a:srgbClr val="000000">
                                <a:alpha val="43137"/>
                              </a:srgbClr>
                            </a:outerShdw>
                          </a:effectLst>
                        </a:rPr>
                        <a:t> required to do a particular job. </a:t>
                      </a:r>
                      <a:endParaRPr lang="en-US" sz="2400" b="1" dirty="0">
                        <a:solidFill>
                          <a:srgbClr val="00B050"/>
                        </a:solidFill>
                        <a:effectLst>
                          <a:outerShdw blurRad="38100" dist="38100" dir="2700000" algn="tl">
                            <a:srgbClr val="000000">
                              <a:alpha val="43137"/>
                            </a:srgbClr>
                          </a:outerShdw>
                        </a:effectLst>
                      </a:endParaRPr>
                    </a:p>
                  </a:txBody>
                  <a:tcPr/>
                </a:tc>
              </a:tr>
              <a:tr h="370840">
                <a:tc>
                  <a:txBody>
                    <a:bodyPr/>
                    <a:lstStyle/>
                    <a:p>
                      <a:r>
                        <a:rPr lang="en-US" sz="2400" b="1" dirty="0" smtClean="0">
                          <a:solidFill>
                            <a:srgbClr val="FF0000"/>
                          </a:solidFill>
                          <a:effectLst>
                            <a:outerShdw blurRad="38100" dist="38100" dir="2700000" algn="tl">
                              <a:srgbClr val="000000">
                                <a:alpha val="43137"/>
                              </a:srgbClr>
                            </a:outerShdw>
                          </a:effectLst>
                        </a:rPr>
                        <a:t>Theatre</a:t>
                      </a:r>
                      <a:endParaRPr lang="en-US" sz="2400" b="1" dirty="0">
                        <a:solidFill>
                          <a:srgbClr val="FF0000"/>
                        </a:solidFill>
                        <a:effectLst>
                          <a:outerShdw blurRad="38100" dist="38100" dir="2700000" algn="tl">
                            <a:srgbClr val="000000">
                              <a:alpha val="43137"/>
                            </a:srgbClr>
                          </a:outerShdw>
                        </a:effectLst>
                      </a:endParaRPr>
                    </a:p>
                  </a:txBody>
                  <a:tcPr/>
                </a:tc>
                <a:tc>
                  <a:txBody>
                    <a:bodyPr/>
                    <a:lstStyle/>
                    <a:p>
                      <a:r>
                        <a:rPr lang="en-US" sz="2400" b="1" dirty="0" smtClean="0">
                          <a:solidFill>
                            <a:srgbClr val="FF0000"/>
                          </a:solidFill>
                          <a:effectLst>
                            <a:outerShdw blurRad="38100" dist="38100" dir="2700000" algn="tl">
                              <a:srgbClr val="000000">
                                <a:alpha val="43137"/>
                              </a:srgbClr>
                            </a:outerShdw>
                          </a:effectLst>
                        </a:rPr>
                        <a:t>Playhouse where plays are performed</a:t>
                      </a:r>
                      <a:r>
                        <a:rPr lang="en-US" sz="2400" b="1" baseline="0" dirty="0" smtClean="0">
                          <a:solidFill>
                            <a:srgbClr val="FF0000"/>
                          </a:solidFill>
                          <a:effectLst>
                            <a:outerShdw blurRad="38100" dist="38100" dir="2700000" algn="tl">
                              <a:srgbClr val="000000">
                                <a:alpha val="43137"/>
                              </a:srgbClr>
                            </a:outerShdw>
                          </a:effectLst>
                        </a:rPr>
                        <a:t> </a:t>
                      </a:r>
                      <a:endParaRPr lang="en-US" sz="2400" b="1" dirty="0">
                        <a:solidFill>
                          <a:srgbClr val="FF0000"/>
                        </a:solidFill>
                        <a:effectLst>
                          <a:outerShdw blurRad="38100" dist="38100" dir="2700000" algn="tl">
                            <a:srgbClr val="000000">
                              <a:alpha val="43137"/>
                            </a:srgbClr>
                          </a:outerShdw>
                        </a:effectLst>
                      </a:endParaRPr>
                    </a:p>
                  </a:txBody>
                  <a:tcPr/>
                </a:tc>
              </a:tr>
              <a:tr h="370840">
                <a:tc>
                  <a:txBody>
                    <a:bodyPr/>
                    <a:lstStyle/>
                    <a:p>
                      <a:r>
                        <a:rPr lang="en-US" sz="2400" b="1" dirty="0" smtClean="0">
                          <a:solidFill>
                            <a:srgbClr val="00B050"/>
                          </a:solidFill>
                          <a:effectLst>
                            <a:outerShdw blurRad="38100" dist="38100" dir="2700000" algn="tl">
                              <a:srgbClr val="000000">
                                <a:alpha val="43137"/>
                              </a:srgbClr>
                            </a:outerShdw>
                          </a:effectLst>
                        </a:rPr>
                        <a:t>Stage</a:t>
                      </a:r>
                      <a:endParaRPr lang="en-US" sz="2400" b="1" dirty="0">
                        <a:solidFill>
                          <a:srgbClr val="00B050"/>
                        </a:solidFill>
                        <a:effectLst>
                          <a:outerShdw blurRad="38100" dist="38100" dir="2700000" algn="tl">
                            <a:srgbClr val="000000">
                              <a:alpha val="43137"/>
                            </a:srgbClr>
                          </a:outerShdw>
                        </a:effectLst>
                      </a:endParaRPr>
                    </a:p>
                  </a:txBody>
                  <a:tcPr/>
                </a:tc>
                <a:tc>
                  <a:txBody>
                    <a:bodyPr/>
                    <a:lstStyle/>
                    <a:p>
                      <a:r>
                        <a:rPr lang="en-US" sz="2400" b="1" dirty="0" smtClean="0">
                          <a:solidFill>
                            <a:srgbClr val="00B050"/>
                          </a:solidFill>
                          <a:effectLst>
                            <a:outerShdw blurRad="38100" dist="38100" dir="2700000" algn="tl">
                              <a:srgbClr val="000000">
                                <a:alpha val="43137"/>
                              </a:srgbClr>
                            </a:outerShdw>
                          </a:effectLst>
                        </a:rPr>
                        <a:t>Perform,</a:t>
                      </a:r>
                      <a:r>
                        <a:rPr lang="en-US" sz="2400" b="1" baseline="0" dirty="0" smtClean="0">
                          <a:solidFill>
                            <a:srgbClr val="00B050"/>
                          </a:solidFill>
                          <a:effectLst>
                            <a:outerShdw blurRad="38100" dist="38100" dir="2700000" algn="tl">
                              <a:srgbClr val="000000">
                                <a:alpha val="43137"/>
                              </a:srgbClr>
                            </a:outerShdw>
                          </a:effectLst>
                        </a:rPr>
                        <a:t> to organize and present a play</a:t>
                      </a:r>
                      <a:endParaRPr lang="en-US" sz="2400" b="1" dirty="0">
                        <a:solidFill>
                          <a:srgbClr val="00B050"/>
                        </a:solidFill>
                        <a:effectLst>
                          <a:outerShdw blurRad="38100" dist="38100" dir="2700000" algn="tl">
                            <a:srgbClr val="000000">
                              <a:alpha val="43137"/>
                            </a:srgbClr>
                          </a:outerShdw>
                        </a:effectLst>
                      </a:endParaRPr>
                    </a:p>
                  </a:txBody>
                  <a:tcPr/>
                </a:tc>
              </a:tr>
              <a:tr h="370840">
                <a:tc>
                  <a:txBody>
                    <a:bodyPr/>
                    <a:lstStyle/>
                    <a:p>
                      <a:r>
                        <a:rPr lang="en-US" sz="2400" b="1" dirty="0" smtClean="0">
                          <a:solidFill>
                            <a:srgbClr val="FF0000"/>
                          </a:solidFill>
                          <a:effectLst>
                            <a:outerShdw blurRad="38100" dist="38100" dir="2700000" algn="tl">
                              <a:srgbClr val="000000">
                                <a:alpha val="43137"/>
                              </a:srgbClr>
                            </a:outerShdw>
                          </a:effectLst>
                        </a:rPr>
                        <a:t>Bank</a:t>
                      </a:r>
                      <a:endParaRPr lang="en-US" sz="2400" b="1" dirty="0">
                        <a:solidFill>
                          <a:srgbClr val="FF0000"/>
                        </a:solidFill>
                        <a:effectLst>
                          <a:outerShdw blurRad="38100" dist="38100" dir="2700000" algn="tl">
                            <a:srgbClr val="000000">
                              <a:alpha val="43137"/>
                            </a:srgbClr>
                          </a:outerShdw>
                        </a:effectLst>
                      </a:endParaRPr>
                    </a:p>
                  </a:txBody>
                  <a:tcPr/>
                </a:tc>
                <a:tc>
                  <a:txBody>
                    <a:bodyPr/>
                    <a:lstStyle/>
                    <a:p>
                      <a:r>
                        <a:rPr lang="en-US" sz="2400" b="1" dirty="0" smtClean="0">
                          <a:solidFill>
                            <a:srgbClr val="FF0000"/>
                          </a:solidFill>
                          <a:effectLst>
                            <a:outerShdw blurRad="38100" dist="38100" dir="2700000" algn="tl">
                              <a:srgbClr val="000000">
                                <a:alpha val="43137"/>
                              </a:srgbClr>
                            </a:outerShdw>
                          </a:effectLst>
                        </a:rPr>
                        <a:t>Shore of rivers</a:t>
                      </a:r>
                      <a:endParaRPr lang="en-US" sz="2400" b="1" dirty="0">
                        <a:solidFill>
                          <a:srgbClr val="FF0000"/>
                        </a:solidFill>
                        <a:effectLst>
                          <a:outerShdw blurRad="38100" dist="38100" dir="2700000" algn="tl">
                            <a:srgbClr val="000000">
                              <a:alpha val="43137"/>
                            </a:srgbClr>
                          </a:outerShdw>
                        </a:effectLst>
                      </a:endParaRPr>
                    </a:p>
                  </a:txBody>
                  <a:tcPr/>
                </a:tc>
              </a:tr>
              <a:tr h="370840">
                <a:tc>
                  <a:txBody>
                    <a:bodyPr/>
                    <a:lstStyle/>
                    <a:p>
                      <a:r>
                        <a:rPr lang="en-US" sz="2400" b="1" dirty="0" smtClean="0">
                          <a:solidFill>
                            <a:srgbClr val="00B050"/>
                          </a:solidFill>
                          <a:effectLst>
                            <a:outerShdw blurRad="38100" dist="38100" dir="2700000" algn="tl">
                              <a:srgbClr val="000000">
                                <a:alpha val="43137"/>
                              </a:srgbClr>
                            </a:outerShdw>
                          </a:effectLst>
                        </a:rPr>
                        <a:t>Flow</a:t>
                      </a:r>
                      <a:endParaRPr lang="en-US" sz="2400" b="1" dirty="0">
                        <a:solidFill>
                          <a:srgbClr val="00B050"/>
                        </a:solidFill>
                        <a:effectLst>
                          <a:outerShdw blurRad="38100" dist="38100" dir="2700000" algn="tl">
                            <a:srgbClr val="000000">
                              <a:alpha val="43137"/>
                            </a:srgbClr>
                          </a:outerShdw>
                        </a:effectLst>
                      </a:endParaRPr>
                    </a:p>
                  </a:txBody>
                  <a:tcPr/>
                </a:tc>
                <a:tc>
                  <a:txBody>
                    <a:bodyPr/>
                    <a:lstStyle/>
                    <a:p>
                      <a:r>
                        <a:rPr lang="en-US" sz="2400" b="1" dirty="0" smtClean="0">
                          <a:solidFill>
                            <a:srgbClr val="00B050"/>
                          </a:solidFill>
                          <a:effectLst>
                            <a:outerShdw blurRad="38100" dist="38100" dir="2700000" algn="tl">
                              <a:srgbClr val="000000">
                                <a:alpha val="43137"/>
                              </a:srgbClr>
                            </a:outerShdw>
                          </a:effectLst>
                        </a:rPr>
                        <a:t>Move smoothly</a:t>
                      </a:r>
                      <a:endParaRPr lang="en-US" sz="2400" b="1" dirty="0">
                        <a:solidFill>
                          <a:srgbClr val="00B050"/>
                        </a:solidFill>
                        <a:effectLst>
                          <a:outerShdw blurRad="38100" dist="38100" dir="2700000" algn="tl">
                            <a:srgbClr val="000000">
                              <a:alpha val="43137"/>
                            </a:srgbClr>
                          </a:outerShdw>
                        </a:effectLst>
                      </a:endParaRPr>
                    </a:p>
                  </a:txBody>
                  <a:tcPr/>
                </a:tc>
              </a:tr>
              <a:tr h="370840">
                <a:tc>
                  <a:txBody>
                    <a:bodyPr/>
                    <a:lstStyle/>
                    <a:p>
                      <a:r>
                        <a:rPr lang="en-US" sz="2400" b="1" dirty="0" smtClean="0">
                          <a:solidFill>
                            <a:srgbClr val="00B0F0"/>
                          </a:solidFill>
                          <a:effectLst>
                            <a:outerShdw blurRad="38100" dist="38100" dir="2700000" algn="tl">
                              <a:srgbClr val="000000">
                                <a:alpha val="43137"/>
                              </a:srgbClr>
                            </a:outerShdw>
                          </a:effectLst>
                        </a:rPr>
                        <a:t>Through</a:t>
                      </a:r>
                      <a:endParaRPr lang="en-US" sz="2400" b="1" dirty="0">
                        <a:solidFill>
                          <a:srgbClr val="00B0F0"/>
                        </a:solidFill>
                        <a:effectLst>
                          <a:outerShdw blurRad="38100" dist="38100" dir="2700000" algn="tl">
                            <a:srgbClr val="000000">
                              <a:alpha val="43137"/>
                            </a:srgbClr>
                          </a:outerShdw>
                        </a:effectLst>
                      </a:endParaRPr>
                    </a:p>
                  </a:txBody>
                  <a:tcPr/>
                </a:tc>
                <a:tc>
                  <a:txBody>
                    <a:bodyPr/>
                    <a:lstStyle/>
                    <a:p>
                      <a:r>
                        <a:rPr lang="en-US" sz="2400" b="1" dirty="0" smtClean="0">
                          <a:solidFill>
                            <a:srgbClr val="00B0F0"/>
                          </a:solidFill>
                          <a:effectLst>
                            <a:outerShdw blurRad="38100" dist="38100" dir="2700000" algn="tl">
                              <a:srgbClr val="000000">
                                <a:alpha val="43137"/>
                              </a:srgbClr>
                            </a:outerShdw>
                          </a:effectLst>
                        </a:rPr>
                        <a:t>From one end to the other</a:t>
                      </a:r>
                      <a:endParaRPr lang="en-US" sz="2400" b="1" dirty="0">
                        <a:solidFill>
                          <a:srgbClr val="00B0F0"/>
                        </a:solidFill>
                        <a:effectLst>
                          <a:outerShdw blurRad="38100" dist="38100" dir="2700000" algn="tl">
                            <a:srgbClr val="000000">
                              <a:alpha val="43137"/>
                            </a:srgbClr>
                          </a:outerShdw>
                        </a:effectLst>
                      </a:endParaRPr>
                    </a:p>
                  </a:txBody>
                  <a:tcPr/>
                </a:tc>
              </a:tr>
              <a:tr h="370840">
                <a:tc>
                  <a:txBody>
                    <a:bodyPr/>
                    <a:lstStyle/>
                    <a:p>
                      <a:r>
                        <a:rPr lang="en-US" sz="2400" b="1" dirty="0" smtClean="0">
                          <a:solidFill>
                            <a:srgbClr val="00B050"/>
                          </a:solidFill>
                          <a:effectLst>
                            <a:outerShdw blurRad="38100" dist="38100" dir="2700000" algn="tl">
                              <a:srgbClr val="000000">
                                <a:alpha val="43137"/>
                              </a:srgbClr>
                            </a:outerShdw>
                          </a:effectLst>
                        </a:rPr>
                        <a:t>History</a:t>
                      </a:r>
                      <a:endParaRPr lang="en-US" sz="2400" b="1" dirty="0">
                        <a:solidFill>
                          <a:srgbClr val="00B050"/>
                        </a:solidFill>
                        <a:effectLst>
                          <a:outerShdw blurRad="38100" dist="38100" dir="2700000" algn="tl">
                            <a:srgbClr val="000000">
                              <a:alpha val="43137"/>
                            </a:srgbClr>
                          </a:outerShdw>
                        </a:effectLst>
                      </a:endParaRPr>
                    </a:p>
                  </a:txBody>
                  <a:tcPr/>
                </a:tc>
                <a:tc>
                  <a:txBody>
                    <a:bodyPr/>
                    <a:lstStyle/>
                    <a:p>
                      <a:r>
                        <a:rPr lang="en-US" sz="2400" b="1" dirty="0" smtClean="0">
                          <a:solidFill>
                            <a:srgbClr val="00B050"/>
                          </a:solidFill>
                          <a:effectLst>
                            <a:outerShdw blurRad="38100" dist="38100" dir="2700000" algn="tl">
                              <a:srgbClr val="000000">
                                <a:alpha val="43137"/>
                              </a:srgbClr>
                            </a:outerShdw>
                          </a:effectLst>
                        </a:rPr>
                        <a:t>Study or record of past events</a:t>
                      </a:r>
                      <a:endParaRPr lang="en-US" sz="2400" b="1" dirty="0">
                        <a:solidFill>
                          <a:srgbClr val="00B050"/>
                        </a:solidFill>
                        <a:effectLst>
                          <a:outerShdw blurRad="38100" dist="38100" dir="2700000" algn="tl">
                            <a:srgbClr val="000000">
                              <a:alpha val="43137"/>
                            </a:srgbClr>
                          </a:outerShdw>
                        </a:effectLst>
                      </a:endParaRPr>
                    </a:p>
                  </a:txBody>
                  <a:tcPr/>
                </a:tc>
              </a:tr>
              <a:tr h="370840">
                <a:tc>
                  <a:txBody>
                    <a:bodyPr/>
                    <a:lstStyle/>
                    <a:p>
                      <a:r>
                        <a:rPr lang="en-US" sz="2400" b="1" dirty="0" smtClean="0">
                          <a:solidFill>
                            <a:srgbClr val="FF0000"/>
                          </a:solidFill>
                          <a:effectLst>
                            <a:outerShdw blurRad="38100" dist="38100" dir="2700000" algn="tl">
                              <a:srgbClr val="000000">
                                <a:alpha val="43137"/>
                              </a:srgbClr>
                            </a:outerShdw>
                          </a:effectLst>
                        </a:rPr>
                        <a:t>Noisy</a:t>
                      </a:r>
                      <a:endParaRPr lang="en-US" sz="2400" b="1" dirty="0">
                        <a:solidFill>
                          <a:srgbClr val="FF0000"/>
                        </a:solidFill>
                        <a:effectLst>
                          <a:outerShdw blurRad="38100" dist="38100" dir="2700000" algn="tl">
                            <a:srgbClr val="000000">
                              <a:alpha val="43137"/>
                            </a:srgbClr>
                          </a:outerShdw>
                        </a:effectLst>
                      </a:endParaRPr>
                    </a:p>
                  </a:txBody>
                  <a:tcPr/>
                </a:tc>
                <a:tc>
                  <a:txBody>
                    <a:bodyPr/>
                    <a:lstStyle/>
                    <a:p>
                      <a:r>
                        <a:rPr lang="en-US" sz="2400" b="1" dirty="0" smtClean="0">
                          <a:solidFill>
                            <a:srgbClr val="FF0000"/>
                          </a:solidFill>
                          <a:effectLst>
                            <a:outerShdw blurRad="38100" dist="38100" dir="2700000" algn="tl">
                              <a:srgbClr val="000000">
                                <a:alpha val="43137"/>
                              </a:srgbClr>
                            </a:outerShdw>
                          </a:effectLst>
                        </a:rPr>
                        <a:t>Full of hue and cry </a:t>
                      </a:r>
                      <a:endParaRPr lang="en-US" sz="2400" b="1" dirty="0">
                        <a:solidFill>
                          <a:srgbClr val="FF0000"/>
                        </a:solidFill>
                        <a:effectLst>
                          <a:outerShdw blurRad="38100" dist="38100" dir="2700000" algn="tl">
                            <a:srgbClr val="000000">
                              <a:alpha val="43137"/>
                            </a:srgbClr>
                          </a:outerShdw>
                        </a:effectLst>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TotalTime>
  <Words>473</Words>
  <Application>Microsoft Office PowerPoint</Application>
  <PresentationFormat>On-screen Show (4:3)</PresentationFormat>
  <Paragraphs>71</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So, Our Today’s Lesson is</vt:lpstr>
      <vt:lpstr>Slide 5</vt:lpstr>
      <vt:lpstr>The name of Kabita’s village is Sundarpur. It is a small village on the bank of the river Kalini. The beautiful river flows through the village. There are one high school, three primary schools and one vocational training centre in this village. </vt:lpstr>
      <vt:lpstr>Kabita and her friends learn computer at this center. There is a theatre club and a small library too. Kabita can borrow books from the library. She borrows books from the library. She borrows books on history, poetry and children’s classics. The theatre club stages plays regularly. Last month Kabita enjoyed the Mohua deama dance performed by the theatre club. </vt:lpstr>
      <vt:lpstr>The village has a bazar on the river side. This is a very noisy and dirty place. Kabita never goes to the bazar. The village roads are also narrow and dirty. Although there is electricity in Sudarpur, the villagers experience frequent load shedding in summer. </vt:lpstr>
      <vt:lpstr>Key Words </vt:lpstr>
      <vt:lpstr>Slide 10</vt:lpstr>
      <vt:lpstr>Slide 11</vt:lpstr>
      <vt:lpstr>Write a short paragraph about Kabita’s  Village by using your own language.  </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127</cp:revision>
  <dcterms:created xsi:type="dcterms:W3CDTF">2020-06-09T11:09:37Z</dcterms:created>
  <dcterms:modified xsi:type="dcterms:W3CDTF">2020-07-12T16:50:44Z</dcterms:modified>
</cp:coreProperties>
</file>