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285" r:id="rId3"/>
    <p:sldId id="260" r:id="rId4"/>
    <p:sldId id="256" r:id="rId5"/>
    <p:sldId id="261" r:id="rId6"/>
    <p:sldId id="276" r:id="rId7"/>
    <p:sldId id="277" r:id="rId8"/>
    <p:sldId id="279" r:id="rId9"/>
    <p:sldId id="278" r:id="rId10"/>
    <p:sldId id="280" r:id="rId11"/>
    <p:sldId id="267" r:id="rId12"/>
    <p:sldId id="268" r:id="rId13"/>
    <p:sldId id="281" r:id="rId14"/>
    <p:sldId id="282" r:id="rId15"/>
    <p:sldId id="284" r:id="rId16"/>
    <p:sldId id="257" r:id="rId17"/>
    <p:sldId id="273" r:id="rId18"/>
    <p:sldId id="283" r:id="rId19"/>
    <p:sldId id="270" r:id="rId20"/>
    <p:sldId id="271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ECQrjTkJskXDmDl3TpjvAA==" hashData="iuF8krU7ld21JG/Yv3EmcQBPvXI="/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339933"/>
    <a:srgbClr val="B30D31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737" autoAdjust="0"/>
  </p:normalViewPr>
  <p:slideViewPr>
    <p:cSldViewPr snapToGrid="0">
      <p:cViewPr>
        <p:scale>
          <a:sx n="70" d="100"/>
          <a:sy n="70" d="100"/>
        </p:scale>
        <p:origin x="-72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FCC5D-5C5C-46D7-9B19-002B4A8B9E5A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54CD4-F553-4118-8AC8-9527B8613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41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</a:t>
            </a:r>
            <a:r>
              <a:rPr lang="en-US" baseline="0" dirty="0" smtClean="0"/>
              <a:t> will ask questions to know their previous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54CD4-F553-4118-8AC8-9527B8613F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81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8276-39ED-42BD-821B-498EA0EA1A78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419-E16A-4AAC-A6FD-03F3A4094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49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8276-39ED-42BD-821B-498EA0EA1A78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419-E16A-4AAC-A6FD-03F3A4094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688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8276-39ED-42BD-821B-498EA0EA1A78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419-E16A-4AAC-A6FD-03F3A4094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258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8276-39ED-42BD-821B-498EA0EA1A78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419-E16A-4AAC-A6FD-03F3A4094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26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8276-39ED-42BD-821B-498EA0EA1A78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419-E16A-4AAC-A6FD-03F3A4094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311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8276-39ED-42BD-821B-498EA0EA1A78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419-E16A-4AAC-A6FD-03F3A4094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2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8276-39ED-42BD-821B-498EA0EA1A78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419-E16A-4AAC-A6FD-03F3A4094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73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8276-39ED-42BD-821B-498EA0EA1A78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419-E16A-4AAC-A6FD-03F3A4094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033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8276-39ED-42BD-821B-498EA0EA1A78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419-E16A-4AAC-A6FD-03F3A4094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80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8276-39ED-42BD-821B-498EA0EA1A78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419-E16A-4AAC-A6FD-03F3A4094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7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8276-39ED-42BD-821B-498EA0EA1A78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419-E16A-4AAC-A6FD-03F3A4094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9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33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E8276-39ED-42BD-821B-498EA0EA1A78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2D419-E16A-4AAC-A6FD-03F3A4094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66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4913" y="291943"/>
            <a:ext cx="8302172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 to my English class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63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72113" y="294354"/>
            <a:ext cx="4066168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529" y="1249697"/>
            <a:ext cx="8911122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do you think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Lipi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should do? Why?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01700" y="3371850"/>
            <a:ext cx="10608481" cy="2120900"/>
            <a:chOff x="901700" y="3371850"/>
            <a:chExt cx="10608481" cy="21209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0" t="13941"/>
            <a:stretch/>
          </p:blipFill>
          <p:spPr bwMode="auto">
            <a:xfrm>
              <a:off x="901700" y="3371850"/>
              <a:ext cx="10604500" cy="2120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3966381" y="5086350"/>
              <a:ext cx="7543800" cy="381000"/>
            </a:xfrm>
            <a:prstGeom prst="rect">
              <a:avLst/>
            </a:prstGeom>
            <a:solidFill>
              <a:srgbClr val="8080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447529" y="2062497"/>
            <a:ext cx="8911122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Elicit answer from the students.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01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2502" y="139062"/>
            <a:ext cx="9296399" cy="609600"/>
          </a:xfrm>
          <a:prstGeom prst="rect">
            <a:avLst/>
          </a:prstGeom>
          <a:solidFill>
            <a:schemeClr val="bg1"/>
          </a:solidFill>
          <a:ln w="38100">
            <a:solidFill>
              <a:srgbClr val="EC34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meaning and sentence making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68263" y="970956"/>
            <a:ext cx="2954274" cy="1132314"/>
          </a:xfrm>
          <a:prstGeom prst="rightArrow">
            <a:avLst>
              <a:gd name="adj1" fmla="val 100000"/>
              <a:gd name="adj2" fmla="val 25654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Respectable person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05903" y="4417446"/>
            <a:ext cx="2878994" cy="713232"/>
          </a:xfrm>
          <a:prstGeom prst="rightArrow">
            <a:avLst>
              <a:gd name="adj1" fmla="val 100000"/>
              <a:gd name="adj2" fmla="val 25654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Sympathetic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8093122" y="4551819"/>
            <a:ext cx="3634421" cy="736780"/>
          </a:xfrm>
          <a:prstGeom prst="leftArrow">
            <a:avLst>
              <a:gd name="adj1" fmla="val 100000"/>
              <a:gd name="adj2" fmla="val 31984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compassionate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7963276" y="1434183"/>
            <a:ext cx="3922781" cy="815045"/>
          </a:xfrm>
          <a:prstGeom prst="leftArrow">
            <a:avLst>
              <a:gd name="adj1" fmla="val 100000"/>
              <a:gd name="adj2" fmla="val 19238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Honorable person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9791" y="2644932"/>
            <a:ext cx="11544114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Sentence: The Headmaster invited  the respectable persons of the locality in the meeting.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80264" y="6160621"/>
            <a:ext cx="8567206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Sentence : The boy is sympathetic to his sister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192" y="791922"/>
            <a:ext cx="2983351" cy="18097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74CBD3D-6A11-4D4E-9CEA-1C9317B95E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67"/>
          <a:stretch/>
        </p:blipFill>
        <p:spPr>
          <a:xfrm>
            <a:off x="3512353" y="3771301"/>
            <a:ext cx="4226095" cy="22978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524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330623" y="985891"/>
            <a:ext cx="2891548" cy="1132314"/>
          </a:xfrm>
          <a:prstGeom prst="rightArrow">
            <a:avLst>
              <a:gd name="adj1" fmla="val 100000"/>
              <a:gd name="adj2" fmla="val 25654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Premature death</a:t>
            </a:r>
          </a:p>
        </p:txBody>
      </p:sp>
      <p:sp>
        <p:nvSpPr>
          <p:cNvPr id="4" name="Right Arrow 3"/>
          <p:cNvSpPr/>
          <p:nvPr/>
        </p:nvSpPr>
        <p:spPr>
          <a:xfrm>
            <a:off x="405903" y="4417446"/>
            <a:ext cx="2177640" cy="713232"/>
          </a:xfrm>
          <a:prstGeom prst="rightArrow">
            <a:avLst>
              <a:gd name="adj1" fmla="val 100000"/>
              <a:gd name="adj2" fmla="val 25654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Widower</a:t>
            </a:r>
          </a:p>
        </p:txBody>
      </p:sp>
      <p:sp>
        <p:nvSpPr>
          <p:cNvPr id="5" name="Left Arrow 4"/>
          <p:cNvSpPr/>
          <p:nvPr/>
        </p:nvSpPr>
        <p:spPr>
          <a:xfrm>
            <a:off x="8106770" y="3712192"/>
            <a:ext cx="3667057" cy="1913952"/>
          </a:xfrm>
          <a:prstGeom prst="leftArrow">
            <a:avLst>
              <a:gd name="adj1" fmla="val 100000"/>
              <a:gd name="adj2" fmla="val 31984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Whose wife died and not married again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7454904" y="1170980"/>
            <a:ext cx="3922781" cy="815045"/>
          </a:xfrm>
          <a:prstGeom prst="leftArrow">
            <a:avLst>
              <a:gd name="adj1" fmla="val 100000"/>
              <a:gd name="adj2" fmla="val 5129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Untimely death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35808" y="2748648"/>
            <a:ext cx="9134872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Sentence: Early marriage causes premature death.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5137" y="6041255"/>
            <a:ext cx="9738278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Sentence : The man lost his wife. Now he is widower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6" t="15" r="34000" b="-152"/>
          <a:stretch/>
        </p:blipFill>
        <p:spPr>
          <a:xfrm>
            <a:off x="3512353" y="266450"/>
            <a:ext cx="3652369" cy="24059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584" y="3612825"/>
            <a:ext cx="3703320" cy="23820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427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068" y="177422"/>
            <a:ext cx="11791665" cy="64826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3279412" y="436729"/>
            <a:ext cx="6546975" cy="655092"/>
          </a:xfrm>
          <a:prstGeom prst="frame">
            <a:avLst>
              <a:gd name="adj1" fmla="val 0"/>
            </a:avLst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Teacher’s model reading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loud 6"/>
          <p:cNvSpPr/>
          <p:nvPr/>
        </p:nvSpPr>
        <p:spPr>
          <a:xfrm>
            <a:off x="6782937" y="1883392"/>
            <a:ext cx="4844956" cy="3070746"/>
          </a:xfrm>
          <a:prstGeom prst="cloud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 silent and listen attentively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58" y="1501255"/>
            <a:ext cx="5482231" cy="466753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345790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1" y="931863"/>
            <a:ext cx="11290300" cy="418147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1" y="5192713"/>
            <a:ext cx="11290300" cy="117157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523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019" y="232012"/>
            <a:ext cx="11788594" cy="64826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loud 2"/>
          <p:cNvSpPr/>
          <p:nvPr/>
        </p:nvSpPr>
        <p:spPr>
          <a:xfrm>
            <a:off x="6726594" y="1787856"/>
            <a:ext cx="5117146" cy="3125338"/>
          </a:xfrm>
          <a:prstGeom prst="cloud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 to the section ‘A’ and start silent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eading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rame 3"/>
          <p:cNvSpPr/>
          <p:nvPr/>
        </p:nvSpPr>
        <p:spPr>
          <a:xfrm>
            <a:off x="3124522" y="436729"/>
            <a:ext cx="6856089" cy="655092"/>
          </a:xfrm>
          <a:prstGeom prst="frame">
            <a:avLst>
              <a:gd name="adj1" fmla="val 0"/>
            </a:avLst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Students’ model reading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59" y="1651593"/>
            <a:ext cx="6027522" cy="457573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0890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5770" y="290284"/>
            <a:ext cx="11640457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discussion of Grammatical point on Conditional clause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+ sub + had + verb(P.P) + sub + would/could /might + have + verb (P.P) + Ext  ( Follow the examples)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5770" y="2204536"/>
            <a:ext cx="11480799" cy="43088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a) If +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Lipi 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had married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Tara Mia that time she 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would have become</a:t>
            </a:r>
          </a:p>
          <a:p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mother of one or two children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b)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+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Lipi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had married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Tara Mia that time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her health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would 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</a:p>
          <a:p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broken 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down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c) 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+ </a:t>
            </a:r>
            <a:r>
              <a:rPr lang="en-US" sz="32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Lipi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had married 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Tara Mia that time </a:t>
            </a: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her study 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could have</a:t>
            </a:r>
          </a:p>
          <a:p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stopped </a:t>
            </a:r>
          </a:p>
          <a:p>
            <a:pPr lvl="0"/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d) 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+ </a:t>
            </a:r>
            <a:r>
              <a:rPr lang="en-US" sz="32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Lipi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had married 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Tara Mia that time </a:t>
            </a: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she 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might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died </a:t>
            </a:r>
          </a:p>
          <a:p>
            <a:pPr lvl="0"/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giving birth to child at an early age.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443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5599" y="2581907"/>
            <a:ext cx="11480799" cy="2339102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a) If 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had known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him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would have …………………   .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b)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had bought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car I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would 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have…………………    .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c) 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had 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seen her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could have…………….    .</a:t>
            </a:r>
          </a:p>
          <a:p>
            <a:pPr lvl="0"/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d) 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She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had 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got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chance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she 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might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………..   .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72113" y="294354"/>
            <a:ext cx="4430487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 -2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8883" y="1213613"/>
            <a:ext cx="5914572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Now complete the sentences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54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"/>
          <a:stretch/>
        </p:blipFill>
        <p:spPr bwMode="auto">
          <a:xfrm>
            <a:off x="457200" y="825500"/>
            <a:ext cx="11341100" cy="523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72113" y="179169"/>
            <a:ext cx="3846288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94851" y="6156957"/>
            <a:ext cx="1760608" cy="559152"/>
            <a:chOff x="10378963" y="5323600"/>
            <a:chExt cx="2714298" cy="633706"/>
          </a:xfrm>
        </p:grpSpPr>
        <p:sp>
          <p:nvSpPr>
            <p:cNvPr id="7" name="TextBox 6"/>
            <p:cNvSpPr txBox="1"/>
            <p:nvPr/>
          </p:nvSpPr>
          <p:spPr>
            <a:xfrm>
              <a:off x="10378963" y="5389601"/>
              <a:ext cx="2276508" cy="41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</a:rPr>
                <a:t>1) will</a:t>
              </a:r>
              <a:endParaRPr lang="en-US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0476185" y="5323600"/>
              <a:ext cx="2617076" cy="63370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455459" y="6156957"/>
            <a:ext cx="1692893" cy="559152"/>
            <a:chOff x="9861954" y="5323600"/>
            <a:chExt cx="3231309" cy="633706"/>
          </a:xfrm>
        </p:grpSpPr>
        <p:sp>
          <p:nvSpPr>
            <p:cNvPr id="10" name="TextBox 9"/>
            <p:cNvSpPr txBox="1"/>
            <p:nvPr/>
          </p:nvSpPr>
          <p:spPr>
            <a:xfrm>
              <a:off x="9861954" y="5389601"/>
              <a:ext cx="3231307" cy="41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</a:rPr>
                <a:t>2) would</a:t>
              </a:r>
              <a:endParaRPr lang="en-US" sz="1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9861956" y="5323600"/>
              <a:ext cx="3231307" cy="63370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080636" y="6153147"/>
            <a:ext cx="1083451" cy="559152"/>
            <a:chOff x="10378963" y="5323600"/>
            <a:chExt cx="2714298" cy="633706"/>
          </a:xfrm>
        </p:grpSpPr>
        <p:sp>
          <p:nvSpPr>
            <p:cNvPr id="13" name="TextBox 12"/>
            <p:cNvSpPr txBox="1"/>
            <p:nvPr/>
          </p:nvSpPr>
          <p:spPr>
            <a:xfrm>
              <a:off x="10378963" y="5389601"/>
              <a:ext cx="2714298" cy="383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</a:rPr>
                <a:t>3) would</a:t>
              </a:r>
              <a:endParaRPr lang="en-US" sz="16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0476185" y="5323600"/>
              <a:ext cx="2617076" cy="63370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096372" y="6183384"/>
            <a:ext cx="1498494" cy="493748"/>
            <a:chOff x="10378963" y="5323600"/>
            <a:chExt cx="2714298" cy="633706"/>
          </a:xfrm>
        </p:grpSpPr>
        <p:sp>
          <p:nvSpPr>
            <p:cNvPr id="16" name="TextBox 15"/>
            <p:cNvSpPr txBox="1"/>
            <p:nvPr/>
          </p:nvSpPr>
          <p:spPr>
            <a:xfrm>
              <a:off x="10378963" y="5475895"/>
              <a:ext cx="2714298" cy="474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</a:rPr>
                <a:t>4) would </a:t>
              </a:r>
              <a:endParaRPr lang="en-US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0476185" y="5323600"/>
              <a:ext cx="2617076" cy="63370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518401" y="6183380"/>
            <a:ext cx="1955007" cy="559152"/>
            <a:chOff x="10378963" y="5323600"/>
            <a:chExt cx="2714298" cy="633706"/>
          </a:xfrm>
        </p:grpSpPr>
        <p:sp>
          <p:nvSpPr>
            <p:cNvPr id="19" name="TextBox 18"/>
            <p:cNvSpPr txBox="1"/>
            <p:nvPr/>
          </p:nvSpPr>
          <p:spPr>
            <a:xfrm>
              <a:off x="10378963" y="5389601"/>
              <a:ext cx="2714298" cy="41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</a:rPr>
                <a:t>5)</a:t>
              </a:r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</a:rPr>
                <a:t> would</a:t>
              </a:r>
              <a:r>
                <a:rPr lang="en-US" sz="1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</a:rPr>
                <a:t> </a:t>
              </a:r>
              <a:endParaRPr lang="en-US" sz="1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0476185" y="5323600"/>
              <a:ext cx="2617076" cy="63370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33064" y="6140840"/>
            <a:ext cx="1429503" cy="559152"/>
            <a:chOff x="10378963" y="5323600"/>
            <a:chExt cx="2714298" cy="633706"/>
          </a:xfrm>
        </p:grpSpPr>
        <p:sp>
          <p:nvSpPr>
            <p:cNvPr id="22" name="TextBox 21"/>
            <p:cNvSpPr txBox="1"/>
            <p:nvPr/>
          </p:nvSpPr>
          <p:spPr>
            <a:xfrm>
              <a:off x="10378963" y="5389601"/>
              <a:ext cx="2714298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10476185" y="5323600"/>
              <a:ext cx="2617076" cy="63370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405917" y="6178772"/>
            <a:ext cx="984406" cy="358834"/>
          </a:xfrm>
          <a:prstGeom prst="rect">
            <a:avLst/>
          </a:prstGeom>
        </p:spPr>
        <p:txBody>
          <a:bodyPr wrap="none" lIns="81043" tIns="40522" rIns="81043" bIns="40522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Answer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1810871" y="6156957"/>
            <a:ext cx="1760608" cy="559152"/>
            <a:chOff x="10378963" y="5323600"/>
            <a:chExt cx="2714298" cy="633706"/>
          </a:xfrm>
        </p:grpSpPr>
        <p:sp>
          <p:nvSpPr>
            <p:cNvPr id="44" name="TextBox 43"/>
            <p:cNvSpPr txBox="1"/>
            <p:nvPr/>
          </p:nvSpPr>
          <p:spPr>
            <a:xfrm>
              <a:off x="10378963" y="5389601"/>
              <a:ext cx="2276508" cy="41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</a:rPr>
                <a:t>6)would</a:t>
              </a:r>
              <a:endParaRPr lang="en-US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10476185" y="5323600"/>
              <a:ext cx="2617076" cy="63370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571479" y="6156957"/>
            <a:ext cx="1692893" cy="559152"/>
            <a:chOff x="9861954" y="5323600"/>
            <a:chExt cx="3231309" cy="633706"/>
          </a:xfrm>
        </p:grpSpPr>
        <p:sp>
          <p:nvSpPr>
            <p:cNvPr id="47" name="TextBox 46"/>
            <p:cNvSpPr txBox="1"/>
            <p:nvPr/>
          </p:nvSpPr>
          <p:spPr>
            <a:xfrm>
              <a:off x="9861954" y="5389601"/>
              <a:ext cx="3231307" cy="41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</a:rPr>
                <a:t>7</a:t>
              </a:r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</a:rPr>
                <a:t>) would</a:t>
              </a:r>
              <a:endParaRPr lang="en-US" sz="1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9861956" y="5323600"/>
              <a:ext cx="3231307" cy="63370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196656" y="6153147"/>
            <a:ext cx="1083451" cy="559152"/>
            <a:chOff x="10378963" y="5323600"/>
            <a:chExt cx="2714298" cy="633706"/>
          </a:xfrm>
        </p:grpSpPr>
        <p:sp>
          <p:nvSpPr>
            <p:cNvPr id="50" name="TextBox 49"/>
            <p:cNvSpPr txBox="1"/>
            <p:nvPr/>
          </p:nvSpPr>
          <p:spPr>
            <a:xfrm>
              <a:off x="10378963" y="5389601"/>
              <a:ext cx="2714298" cy="383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</a:rPr>
                <a:t>8) will</a:t>
              </a:r>
              <a:endParaRPr lang="en-US" sz="16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10476185" y="5323600"/>
              <a:ext cx="2617076" cy="63370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212392" y="6183384"/>
            <a:ext cx="1498494" cy="493748"/>
            <a:chOff x="10378963" y="5323600"/>
            <a:chExt cx="2714298" cy="633706"/>
          </a:xfrm>
        </p:grpSpPr>
        <p:sp>
          <p:nvSpPr>
            <p:cNvPr id="53" name="TextBox 52"/>
            <p:cNvSpPr txBox="1"/>
            <p:nvPr/>
          </p:nvSpPr>
          <p:spPr>
            <a:xfrm>
              <a:off x="10378963" y="5475895"/>
              <a:ext cx="2714298" cy="474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</a:rPr>
                <a:t>9) will</a:t>
              </a:r>
              <a:endParaRPr lang="en-US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10476185" y="5323600"/>
              <a:ext cx="2617076" cy="63370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634421" y="6183380"/>
            <a:ext cx="1955007" cy="559152"/>
            <a:chOff x="10378963" y="5323600"/>
            <a:chExt cx="2714298" cy="633706"/>
          </a:xfrm>
        </p:grpSpPr>
        <p:sp>
          <p:nvSpPr>
            <p:cNvPr id="56" name="TextBox 55"/>
            <p:cNvSpPr txBox="1"/>
            <p:nvPr/>
          </p:nvSpPr>
          <p:spPr>
            <a:xfrm>
              <a:off x="10378963" y="5389601"/>
              <a:ext cx="2714298" cy="41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</a:rPr>
                <a:t>10)</a:t>
              </a:r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</a:rPr>
                <a:t> would</a:t>
              </a:r>
              <a:r>
                <a:rPr lang="en-US" sz="1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</a:rPr>
                <a:t> </a:t>
              </a:r>
              <a:endParaRPr lang="en-US" sz="1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10476185" y="5323600"/>
              <a:ext cx="2617076" cy="63370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9589428" y="6215193"/>
            <a:ext cx="1955007" cy="559152"/>
            <a:chOff x="10378963" y="5323600"/>
            <a:chExt cx="2714298" cy="633706"/>
          </a:xfrm>
        </p:grpSpPr>
        <p:sp>
          <p:nvSpPr>
            <p:cNvPr id="59" name="TextBox 58"/>
            <p:cNvSpPr txBox="1"/>
            <p:nvPr/>
          </p:nvSpPr>
          <p:spPr>
            <a:xfrm>
              <a:off x="10378963" y="5389601"/>
              <a:ext cx="2714298" cy="41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</a:rPr>
                <a:t>11)</a:t>
              </a:r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</a:rPr>
                <a:t> will</a:t>
              </a:r>
              <a:r>
                <a:rPr lang="en-US" sz="1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</a:rPr>
                <a:t> </a:t>
              </a:r>
              <a:endParaRPr lang="en-US" sz="1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10405655" y="5323600"/>
              <a:ext cx="2617076" cy="63370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017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30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Wave 1"/>
          <p:cNvSpPr/>
          <p:nvPr/>
        </p:nvSpPr>
        <p:spPr>
          <a:xfrm>
            <a:off x="3570514" y="491533"/>
            <a:ext cx="4702629" cy="1291772"/>
          </a:xfrm>
          <a:prstGeom prst="wav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886" y="2012328"/>
            <a:ext cx="10392228" cy="230832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Who is lipi and how old is she now?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How many brothers and sisters had lipi?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c) What did she do to escape from early marriage?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d) Where is lipi studying now?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57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8305" y="361667"/>
            <a:ext cx="5181600" cy="68580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IDENTITY</a:t>
            </a:r>
            <a:endParaRPr lang="en-US" sz="32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2" y="68240"/>
            <a:ext cx="2625969" cy="234966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303291" y="2514600"/>
            <a:ext cx="5918229" cy="4295110"/>
            <a:chOff x="303212" y="2514600"/>
            <a:chExt cx="5916688" cy="4295110"/>
          </a:xfrm>
        </p:grpSpPr>
        <p:sp>
          <p:nvSpPr>
            <p:cNvPr id="4" name="Round Diagonal Corner Rectangle 3"/>
            <p:cNvSpPr/>
            <p:nvPr/>
          </p:nvSpPr>
          <p:spPr>
            <a:xfrm>
              <a:off x="303212" y="3352800"/>
              <a:ext cx="5916688" cy="3456910"/>
            </a:xfrm>
            <a:prstGeom prst="round2DiagRect">
              <a:avLst>
                <a:gd name="adj1" fmla="val 0"/>
                <a:gd name="adj2" fmla="val 0"/>
              </a:avLst>
            </a:prstGeom>
            <a:noFill/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 smtClean="0">
                <a:solidFill>
                  <a:schemeClr val="tx1"/>
                </a:solidFill>
              </a:endParaRPr>
            </a:p>
            <a:p>
              <a:pPr algn="ctr"/>
              <a:endParaRPr lang="en-US" sz="32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40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Hirendra</a:t>
              </a:r>
              <a:r>
                <a:rPr lang="en-US" sz="40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Debnath</a:t>
              </a:r>
              <a:endPara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MA(English),Bed</a:t>
              </a:r>
            </a:p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Assistant Teacher(English)</a:t>
              </a:r>
            </a:p>
            <a:p>
              <a:pPr algn="ctr"/>
              <a:r>
                <a:rPr lang="en-US" sz="32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Puran</a:t>
              </a:r>
              <a:r>
                <a:rPr lang="en-US" sz="3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Bazar Girls’ High School</a:t>
              </a:r>
            </a:p>
            <a:p>
              <a:pPr algn="ctr"/>
              <a:r>
                <a:rPr lang="en-US" sz="3200" b="1" dirty="0" smtClean="0">
                  <a:ln w="1905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01789-916684</a:t>
              </a:r>
            </a:p>
            <a:p>
              <a:pPr algn="ctr"/>
              <a:r>
                <a:rPr lang="en-US" sz="2800" b="1" dirty="0" err="1" smtClean="0">
                  <a:ln w="1905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Hirendra</a:t>
              </a:r>
              <a:r>
                <a:rPr lang="en-US" sz="2800" b="1" dirty="0" smtClean="0">
                  <a:ln w="1905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n w="1905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Debnath</a:t>
              </a:r>
              <a:endParaRPr lang="en-US" sz="28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800" b="1" dirty="0">
                  <a:ln w="1905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hirendra0501@gmail.com</a:t>
              </a:r>
            </a:p>
            <a:p>
              <a:pPr algn="ctr"/>
              <a:endParaRPr lang="en-US" sz="2400" b="1" dirty="0" smtClean="0">
                <a:solidFill>
                  <a:schemeClr val="tx1"/>
                </a:solidFill>
              </a:endParaRPr>
            </a:p>
            <a:p>
              <a:pPr algn="ctr"/>
              <a:endParaRPr lang="en-US" sz="2400" b="1" dirty="0" smtClean="0">
                <a:solidFill>
                  <a:schemeClr val="tx1"/>
                </a:solidFill>
              </a:endParaRPr>
            </a:p>
            <a:p>
              <a:pPr algn="ctr"/>
              <a:endParaRPr lang="en-US" sz="2400" b="1" dirty="0">
                <a:solidFill>
                  <a:schemeClr val="tx1"/>
                </a:solidFill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72" t="23748" r="36202" b="29854"/>
            <a:stretch/>
          </p:blipFill>
          <p:spPr>
            <a:xfrm>
              <a:off x="1348044" y="5443134"/>
              <a:ext cx="300172" cy="424266"/>
            </a:xfrm>
            <a:prstGeom prst="rect">
              <a:avLst/>
            </a:prstGeom>
            <a:solidFill>
              <a:schemeClr val="bg1"/>
            </a:solidFill>
            <a:ln w="57150">
              <a:noFill/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1" t="12958" r="50000" b="18319"/>
            <a:stretch/>
          </p:blipFill>
          <p:spPr>
            <a:xfrm>
              <a:off x="1348044" y="5969685"/>
              <a:ext cx="377062" cy="294234"/>
            </a:xfrm>
            <a:prstGeom prst="rect">
              <a:avLst/>
            </a:prstGeom>
            <a:solidFill>
              <a:schemeClr val="bg1"/>
            </a:solidFill>
            <a:ln w="57150"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491" y="6362700"/>
              <a:ext cx="421921" cy="342900"/>
            </a:xfrm>
            <a:prstGeom prst="rect">
              <a:avLst/>
            </a:prstGeom>
            <a:solidFill>
              <a:schemeClr val="bg1"/>
            </a:solidFill>
            <a:ln w="57150">
              <a:noFill/>
            </a:ln>
          </p:spPr>
        </p:pic>
        <p:sp>
          <p:nvSpPr>
            <p:cNvPr id="11" name="Curved Up Ribbon 10"/>
            <p:cNvSpPr/>
            <p:nvPr/>
          </p:nvSpPr>
          <p:spPr>
            <a:xfrm>
              <a:off x="455612" y="2514600"/>
              <a:ext cx="5623647" cy="685800"/>
            </a:xfrm>
            <a:prstGeom prst="ellipseRibbon2">
              <a:avLst/>
            </a:prstGeom>
            <a:noFill/>
            <a:ln w="57150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Teacher</a:t>
              </a:r>
              <a:endPara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248439" y="2514600"/>
            <a:ext cx="5716489" cy="4277436"/>
            <a:chOff x="6246812" y="2514600"/>
            <a:chExt cx="5715000" cy="4277436"/>
          </a:xfrm>
        </p:grpSpPr>
        <p:sp>
          <p:nvSpPr>
            <p:cNvPr id="8" name="Curved Up Ribbon 7"/>
            <p:cNvSpPr/>
            <p:nvPr/>
          </p:nvSpPr>
          <p:spPr>
            <a:xfrm>
              <a:off x="6399212" y="2514600"/>
              <a:ext cx="5410200" cy="685800"/>
            </a:xfrm>
            <a:prstGeom prst="ellipseRibbon2">
              <a:avLst/>
            </a:prstGeom>
            <a:noFill/>
            <a:ln w="57150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Lesson</a:t>
              </a:r>
              <a:endPara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6246812" y="3352800"/>
              <a:ext cx="5715000" cy="3439236"/>
            </a:xfrm>
            <a:prstGeom prst="round2DiagRect">
              <a:avLst>
                <a:gd name="adj1" fmla="val 0"/>
                <a:gd name="adj2" fmla="val 0"/>
              </a:avLst>
            </a:prstGeom>
            <a:noFill/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3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English For Today</a:t>
              </a:r>
            </a:p>
            <a:p>
              <a:pPr algn="ctr"/>
              <a:r>
                <a:rPr lang="en-US" sz="3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Class : IX-X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4097" y="3505200"/>
              <a:ext cx="1942715" cy="2098343"/>
            </a:xfrm>
            <a:prstGeom prst="rect">
              <a:avLst/>
            </a:prstGeom>
            <a:solidFill>
              <a:schemeClr val="bg1"/>
            </a:solidFill>
            <a:ln w="57150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508330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3410855" y="265078"/>
            <a:ext cx="4702629" cy="962862"/>
          </a:xfrm>
          <a:prstGeom prst="wave">
            <a:avLst/>
          </a:prstGeom>
          <a:solidFill>
            <a:srgbClr val="92D05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913" y="1493018"/>
            <a:ext cx="7286173" cy="321156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"/>
          <a:stretch/>
        </p:blipFill>
        <p:spPr bwMode="auto">
          <a:xfrm>
            <a:off x="491319" y="4704581"/>
            <a:ext cx="11150221" cy="1615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328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29" y="4946981"/>
            <a:ext cx="9042400" cy="21844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434770" y="277528"/>
            <a:ext cx="7322459" cy="952038"/>
            <a:chOff x="2155370" y="452414"/>
            <a:chExt cx="7322459" cy="95203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5370" y="483416"/>
              <a:ext cx="1429658" cy="921036"/>
            </a:xfrm>
            <a:prstGeom prst="rect">
              <a:avLst/>
            </a:prstGeom>
            <a:ln w="28575">
              <a:solidFill>
                <a:srgbClr val="002060"/>
              </a:solidFill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3585028" y="452414"/>
              <a:ext cx="5892801" cy="92333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Child is not bride</a:t>
              </a:r>
              <a:endPara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443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5369" y="132316"/>
            <a:ext cx="10421257" cy="76944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 at pictures and talk about them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7" y="3816314"/>
            <a:ext cx="3120573" cy="2595552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41" y="1063741"/>
            <a:ext cx="3120573" cy="2194131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341" y="1146395"/>
            <a:ext cx="3352800" cy="2632290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627" y="4267961"/>
            <a:ext cx="3614058" cy="2305519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737311" y="1582782"/>
            <a:ext cx="4397829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 you familiar with these pictures?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0711" y="2968677"/>
            <a:ext cx="4034972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you think it is a social problem?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33368" y="4513925"/>
            <a:ext cx="4034972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is the name of this problem?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16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885" y="298265"/>
            <a:ext cx="10247086" cy="120032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 , dear we are going to discuss about such a social problem …………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75770" y="2555224"/>
            <a:ext cx="5747657" cy="1480457"/>
          </a:xfrm>
          <a:prstGeom prst="rightArrow">
            <a:avLst>
              <a:gd name="adj1" fmla="val 100000"/>
              <a:gd name="adj2" fmla="val 33334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story of Lipi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283" y="1796859"/>
            <a:ext cx="5791200" cy="3904343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16641" y="4430757"/>
            <a:ext cx="3574143" cy="107721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Unit :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 :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00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238" y="1505395"/>
            <a:ext cx="11673523" cy="38472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After the end of the lesson, the students will be able to…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    a) ask and answer about problems, 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    b) seek and give suggestions,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    c) listen for specific information,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    d)  make conditional clause, [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using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 + sub + had + verb(past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participle) + Sub + would/could / might have +verb(P.P) + Ext.]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e) write paragraph on “Early Marriage.”</a:t>
            </a: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20214" y="489607"/>
            <a:ext cx="3967754" cy="646331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300537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6115" y="546371"/>
            <a:ext cx="10902721" cy="138499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A: Discuss in groups and suggest how we can control the high growth rate of our population. Check whether your suggestions include any of the following.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6114" y="2730012"/>
            <a:ext cx="10902721" cy="9541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Raise awareness among the people particularly in the rural areas, about the bad consequences of having more children in the family.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6115" y="3985606"/>
            <a:ext cx="10902721" cy="52322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Stop child marriage.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6113" y="4722585"/>
            <a:ext cx="10902721" cy="52322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Keep the size of the family small with two children.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65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3281" y="207873"/>
            <a:ext cx="10902721" cy="70788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Key word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3282" y="943942"/>
            <a:ext cx="3505637" cy="70788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Raise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3282" y="1652289"/>
            <a:ext cx="3505637" cy="70788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Impose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3282" y="2360175"/>
            <a:ext cx="3505637" cy="70788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Pursue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3282" y="3068061"/>
            <a:ext cx="3505637" cy="70788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Upset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3283" y="3775947"/>
            <a:ext cx="3505637" cy="70788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Arable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3283" y="4483833"/>
            <a:ext cx="3505637" cy="70788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Influential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3280" y="5807272"/>
            <a:ext cx="3505637" cy="70788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Inevitable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08058" y="959861"/>
            <a:ext cx="7337946" cy="70788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 after, bring up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08058" y="1668208"/>
            <a:ext cx="7337946" cy="132343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make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sb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 do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sth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 a forceful way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08058" y="2376094"/>
            <a:ext cx="7337946" cy="70788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carry out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08058" y="3083980"/>
            <a:ext cx="7337946" cy="70788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make someone unhappy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08059" y="3791866"/>
            <a:ext cx="7337946" cy="70788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capable of growing crops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08059" y="4499752"/>
            <a:ext cx="7337946" cy="132343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having great influence on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sb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sth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powerful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08056" y="5823191"/>
            <a:ext cx="7337946" cy="70788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certain to happen, unavoidable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72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068" y="177422"/>
            <a:ext cx="11791665" cy="64826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3279412" y="436729"/>
            <a:ext cx="6546975" cy="655092"/>
          </a:xfrm>
          <a:prstGeom prst="frame">
            <a:avLst>
              <a:gd name="adj1" fmla="val 0"/>
            </a:avLst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Teacher’s model reading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loud 6"/>
          <p:cNvSpPr/>
          <p:nvPr/>
        </p:nvSpPr>
        <p:spPr>
          <a:xfrm>
            <a:off x="6782937" y="1883392"/>
            <a:ext cx="4844956" cy="3070746"/>
          </a:xfrm>
          <a:prstGeom prst="cloud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 silent and listen attentively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58" y="1501255"/>
            <a:ext cx="5482231" cy="466753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143946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9"/>
          <a:stretch/>
        </p:blipFill>
        <p:spPr bwMode="auto">
          <a:xfrm>
            <a:off x="627796" y="566737"/>
            <a:ext cx="10686197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96" y="2633662"/>
            <a:ext cx="10686197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842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605</TotalTime>
  <Words>695</Words>
  <Application>Microsoft Office PowerPoint</Application>
  <PresentationFormat>Custom</PresentationFormat>
  <Paragraphs>120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Hirendra sir</dc:creator>
  <cp:lastModifiedBy>Hirendra Debnath</cp:lastModifiedBy>
  <cp:revision>120</cp:revision>
  <dcterms:created xsi:type="dcterms:W3CDTF">2018-05-29T04:50:08Z</dcterms:created>
  <dcterms:modified xsi:type="dcterms:W3CDTF">2020-07-12T16:33:53Z</dcterms:modified>
</cp:coreProperties>
</file>