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73" r:id="rId3"/>
    <p:sldId id="259" r:id="rId4"/>
    <p:sldId id="258" r:id="rId5"/>
    <p:sldId id="257" r:id="rId6"/>
    <p:sldId id="260" r:id="rId7"/>
    <p:sldId id="261" r:id="rId8"/>
    <p:sldId id="262" r:id="rId9"/>
    <p:sldId id="263" r:id="rId10"/>
    <p:sldId id="274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89584-95A8-431E-BCDB-10124411482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CD3A-3DE4-4FEA-B8C1-40E2663BD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1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549F-F4DC-4384-A960-320153843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65ACC-1DF0-42EB-BC56-C432923A4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D40FB-B998-4A6B-8B9F-6B283B2F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72B4A-B7A3-4016-A0BC-91968BE1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A70CB-EFD7-4682-97B0-118EAA7A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0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32A4-F4B8-4F9E-861E-17F14B24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96850-C2E4-424E-B600-F533E1902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2E49-735C-4081-8419-DD1BB13F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FEA02-4CF7-4602-892A-982A9D76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7D609-8B06-45FE-921F-4F09C3E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2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63EFE-90DE-4465-9E6C-B9F55C654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AAA46-280A-43E1-9D90-03E722116B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EE434-60E0-4F03-9B74-0291FE6C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577C6-BFF3-4400-87D8-1EBEF7A7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56FA4-A822-4E40-82D6-4292E088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1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4E4A-A327-4EE8-9EFD-C2C945E9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4594C-2367-4CE8-AF81-C60F54023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C821-DBEF-489B-8386-8FC86C57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32104-9296-4A41-9E60-D7427D90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4E03-2E9F-49F5-8281-CA396F7F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2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6724B-FFC1-47CE-9433-8C1E451ED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0B85F-0CA3-4C6D-832B-09ECB5DF3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1C497-CE46-480B-B0EA-4F0EB573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7C4D6-0739-4EDB-BB98-098F38FF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4C211-ADFE-499D-BB2E-2D50DD31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0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D574-3836-4488-8EA9-8858647A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DBAE-13F6-4BDA-94F0-8B543B7F7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CCB52-3960-4090-88EB-E574C4B67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B44CF-5025-4224-AD62-5C48DB0B4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9697D-E6C4-440C-8AAB-B9722FBF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7D366-8423-4E81-B5D2-1577DB83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5E783-0CB5-4747-9A90-B74B83A4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3CBD-9ECA-46B0-A9B0-27806DDC6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ABEA1-2923-4C69-976E-2AAA1DFB3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4A7261-F8D7-401E-91B2-510C557A6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B5ABA-E6E2-43F7-BDDA-CFFF28EC3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DD707-5EA2-4D23-86E4-CFB7292E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F66A6-0186-4C0A-97CB-44C01B56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3CB9D-29C0-4B76-83F0-78BD17A4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3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A7A3-A4F1-461A-BC80-7D288834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E983E-C2BC-47A3-9671-37679839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B9DFD-01FB-41E0-9498-96D11D1CA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E53B7-8F9F-4907-8218-0E69537F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9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12439-7A42-4567-ABA8-84054E8A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4B559-C24F-443C-AF2D-A12AB605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1A32D-CEDC-4347-AC2F-2E5F32A5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C466-FE77-44DC-8876-B0A999C9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6A73-8572-4440-8FA5-78C619DD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7B49C-12BF-44C1-AD56-5798FF14D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ADCD1-DD59-457F-AA18-AE7D95E2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A7C98-9308-42EA-9FB3-F1BC3699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5F85-9E96-4261-B397-5190E869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7BA0-1004-4349-A910-559D7BD4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B2550-57F6-4DC5-87B6-2F6F3A66D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18D1B-9862-47EB-9C67-E009E0845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25F6F-C7A1-445B-82F4-F3FC653D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215DC-0488-4A26-84F9-6A5D71E3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FF289C-451A-4544-8FC4-E4F45F6E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F31BF-953C-4261-B682-C3332F5E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A96D7-47A0-402B-A47C-82253DA4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CD22-706A-4871-B453-A772B7F17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2AB5C-F20E-425C-B84A-D39F0C97DE01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4C538-389A-44BA-A044-C8FFA1368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142C0-8632-4B1C-913E-A9ABE3B4B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7FB2-8FEF-40FC-8D88-CE03BCB0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7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E463637-9D8E-4690-BCD3-7B770C6CE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8" y="445168"/>
            <a:ext cx="10780792" cy="6705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F7FA4D-9225-41DD-94AA-A7A7DF2B70D5}"/>
              </a:ext>
            </a:extLst>
          </p:cNvPr>
          <p:cNvSpPr/>
          <p:nvPr/>
        </p:nvSpPr>
        <p:spPr>
          <a:xfrm>
            <a:off x="5181525" y="3197803"/>
            <a:ext cx="2305438" cy="1200329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algn="ctr"/>
            <a:r>
              <a:rPr lang="bn-IN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5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8C03-3183-493F-916E-66D7475A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ধ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ে-----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11BF6-FEBA-47D0-8EBA-3D4B5298D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442721"/>
            <a:ext cx="10515600" cy="3098482"/>
          </a:xfrm>
        </p:spPr>
        <p:txBody>
          <a:bodyPr>
            <a:normAutofit/>
          </a:bodyPr>
          <a:lstStyle/>
          <a:p>
            <a:r>
              <a:rPr lang="b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Cr(24)--</a:t>
            </a:r>
            <a:r>
              <a:rPr lang="b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bn-IN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Cr(24)--</a:t>
            </a:r>
            <a:r>
              <a:rPr lang="b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Cu(29)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Cu(29)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b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bn-I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62602" y="2438397"/>
            <a:ext cx="1972983" cy="60960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গ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2,6 10 14</a:t>
            </a:r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054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018619" y="182655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54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339237" y="24027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935580" y="2133007"/>
            <a:ext cx="395732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2600" y="1752601"/>
            <a:ext cx="1972984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2 6,8, 14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77200" y="1752602"/>
            <a:ext cx="2133603" cy="4571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 4 10.14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077201" y="2590803"/>
            <a:ext cx="213360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নয়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1054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325745" y="304800"/>
            <a:ext cx="4446693" cy="36531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/একক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981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057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ii,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ii,iii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197" y="934573"/>
            <a:ext cx="6781803" cy="6858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S, P, d, f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অরবিটালে ইলেকট্রন থাকে----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4BA32-22C0-480E-8CEC-F5E0BFB124E0}"/>
              </a:ext>
            </a:extLst>
          </p:cNvPr>
          <p:cNvSpPr txBox="1"/>
          <p:nvPr/>
        </p:nvSpPr>
        <p:spPr>
          <a:xfrm>
            <a:off x="955040" y="6283514"/>
            <a:ext cx="712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থেকে ৫০টি এম সি কিঊ প্রশ্ন শিখ!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6757A-1D06-4F89-A8C7-05C82433E523}"/>
              </a:ext>
            </a:extLst>
          </p:cNvPr>
          <p:cNvGrpSpPr/>
          <p:nvPr/>
        </p:nvGrpSpPr>
        <p:grpSpPr>
          <a:xfrm>
            <a:off x="3505202" y="3352799"/>
            <a:ext cx="6705602" cy="1752599"/>
            <a:chOff x="3505202" y="3352799"/>
            <a:chExt cx="6705602" cy="1752599"/>
          </a:xfrm>
        </p:grpSpPr>
        <p:sp>
          <p:nvSpPr>
            <p:cNvPr id="29" name="Rectangle 28"/>
            <p:cNvSpPr/>
            <p:nvPr/>
          </p:nvSpPr>
          <p:spPr>
            <a:xfrm>
              <a:off x="3505202" y="3352799"/>
              <a:ext cx="6705602" cy="175259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 বিন্যাসের ক্ষেত্রে কোনটি প্রযোজ্য ------ 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শক্তির উর্ধক্রমানুসারে অরবিটালে ইলেক্ট্রোন প্রবেশ করে</a:t>
              </a: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ii. 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এর মান যেখানে কম হয়। 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	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</a:t>
              </a: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এর মান যেখানে কমহয়</a:t>
              </a: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নিচের কোনটি সঠিক-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B9E64F-75B7-45F1-A54D-D4D7562E15A3}"/>
                </a:ext>
              </a:extLst>
            </p:cNvPr>
            <p:cNvSpPr txBox="1"/>
            <p:nvPr/>
          </p:nvSpPr>
          <p:spPr>
            <a:xfrm>
              <a:off x="4827941" y="4289550"/>
              <a:ext cx="506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94B8C1-9CBD-46E0-A01E-5F627664C309}"/>
                </a:ext>
              </a:extLst>
            </p:cNvPr>
            <p:cNvSpPr txBox="1"/>
            <p:nvPr/>
          </p:nvSpPr>
          <p:spPr>
            <a:xfrm>
              <a:off x="4756819" y="3925330"/>
              <a:ext cx="805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n+l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78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E04D-B54F-45D5-9940-B204659B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" y="195346"/>
            <a:ext cx="10515600" cy="1325563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0558CB-5236-4668-AAE2-8405F89E7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38" y="2143760"/>
            <a:ext cx="9215120" cy="47142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262F35-03B6-4A1E-B7DD-25F01A1C62E8}"/>
              </a:ext>
            </a:extLst>
          </p:cNvPr>
          <p:cNvSpPr/>
          <p:nvPr/>
        </p:nvSpPr>
        <p:spPr>
          <a:xfrm>
            <a:off x="1168400" y="1301282"/>
            <a:ext cx="10365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শক্তির উর্ধক্রম অনুসারে বিভিন্ন অরবিটালে ইলেক্ট্রন প্রবেশের সুত্র/ নিয়ম লিখ </a:t>
            </a:r>
            <a:r>
              <a:rPr lang="bn-IN" sz="36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এবং আয়রণ,ম্যাংগানিজের ক্ষেত্রে</a:t>
            </a:r>
          </a:p>
          <a:p>
            <a:r>
              <a:rPr lang="bn-IN" sz="3600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তার প্রয়গ দেখাও।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7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0C9A3-F1DF-4EF4-8B64-CD60A0475AF6}"/>
              </a:ext>
            </a:extLst>
          </p:cNvPr>
          <p:cNvGrpSpPr/>
          <p:nvPr/>
        </p:nvGrpSpPr>
        <p:grpSpPr>
          <a:xfrm>
            <a:off x="0" y="640080"/>
            <a:ext cx="11948160" cy="6217920"/>
            <a:chOff x="0" y="640080"/>
            <a:chExt cx="11948160" cy="6217920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EB0CB69E-BEEF-49D7-A7BC-D420344D1CFF}"/>
                </a:ext>
              </a:extLst>
            </p:cNvPr>
            <p:cNvSpPr/>
            <p:nvPr/>
          </p:nvSpPr>
          <p:spPr>
            <a:xfrm>
              <a:off x="0" y="640080"/>
              <a:ext cx="11948160" cy="6217920"/>
            </a:xfrm>
            <a:prstGeom prst="star32">
              <a:avLst>
                <a:gd name="adj" fmla="val 26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59A31D-8032-4B64-8794-861DAE16BB0C}"/>
                </a:ext>
              </a:extLst>
            </p:cNvPr>
            <p:cNvSpPr/>
            <p:nvPr/>
          </p:nvSpPr>
          <p:spPr>
            <a:xfrm>
              <a:off x="3637653" y="2967335"/>
              <a:ext cx="4916700" cy="1861006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8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Edwardian Script ITC" panose="030303020407070D0804" pitchFamily="66" charset="0"/>
                </a:rPr>
                <a:t>The  End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58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60250-E45B-45D0-AD57-21107662E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63" t="44623" r="7594" b="9798"/>
          <a:stretch/>
        </p:blipFill>
        <p:spPr>
          <a:xfrm>
            <a:off x="825814" y="1688063"/>
            <a:ext cx="4181802" cy="1452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82F915-1EBA-41FB-ABA3-235CB860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33" y="685610"/>
            <a:ext cx="1066800" cy="131942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7662DEE-4AAD-45E1-A647-F765226B3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3" t="44623" r="7594" b="9798"/>
          <a:stretch/>
        </p:blipFill>
        <p:spPr>
          <a:xfrm>
            <a:off x="1137630" y="4162728"/>
            <a:ext cx="4550471" cy="1325563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22AB49B-ED0A-4A8B-82A8-F51F3CF33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3" t="44623" r="7594" b="9798"/>
          <a:stretch/>
        </p:blipFill>
        <p:spPr>
          <a:xfrm>
            <a:off x="1000760" y="5938635"/>
            <a:ext cx="509524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34517-D02A-40CB-956D-CE323E016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30" y="3143318"/>
            <a:ext cx="1320868" cy="1342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CFF678-078F-496B-9685-A563CBC4F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694" y="4825509"/>
            <a:ext cx="1320868" cy="140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10DB60-EEA0-4F35-BB57-358880962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080" y="4562582"/>
            <a:ext cx="1077941" cy="1456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D46DA0-FA14-490A-8F5E-8DA8C3D7A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433" y="2837183"/>
            <a:ext cx="1295717" cy="1452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A62F08-9A03-4EF1-A6FF-31C2550FF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828" y="645772"/>
            <a:ext cx="1111307" cy="11091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611F70-57F7-4711-BACB-8721A47522C0}"/>
              </a:ext>
            </a:extLst>
          </p:cNvPr>
          <p:cNvSpPr txBox="1"/>
          <p:nvPr/>
        </p:nvSpPr>
        <p:spPr>
          <a:xfrm>
            <a:off x="7430855" y="1084757"/>
            <a:ext cx="129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30000" dirty="0"/>
              <a:t>6</a:t>
            </a:r>
            <a:endParaRPr lang="en-US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59836-0C89-4C35-A13D-9329376A2338}"/>
              </a:ext>
            </a:extLst>
          </p:cNvPr>
          <p:cNvSpPr txBox="1"/>
          <p:nvPr/>
        </p:nvSpPr>
        <p:spPr>
          <a:xfrm>
            <a:off x="8770027" y="1194312"/>
            <a:ext cx="1093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d</a:t>
            </a:r>
            <a:r>
              <a:rPr lang="en-US" sz="4800" baseline="30000" dirty="0"/>
              <a:t>10</a:t>
            </a:r>
            <a:endParaRPr lang="en-US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06C67-FA6F-437D-95BB-5BF628301631}"/>
              </a:ext>
            </a:extLst>
          </p:cNvPr>
          <p:cNvSpPr txBox="1"/>
          <p:nvPr/>
        </p:nvSpPr>
        <p:spPr>
          <a:xfrm>
            <a:off x="5784577" y="2756232"/>
            <a:ext cx="1350036" cy="15580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x</a:t>
            </a:r>
            <a:r>
              <a:rPr lang="en-US" sz="4800" baseline="30000" dirty="0"/>
              <a:t>2</a:t>
            </a:r>
            <a:endParaRPr lang="en-US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A34B17-17B4-4C72-864C-A5430097443A}"/>
              </a:ext>
            </a:extLst>
          </p:cNvPr>
          <p:cNvSpPr txBox="1"/>
          <p:nvPr/>
        </p:nvSpPr>
        <p:spPr>
          <a:xfrm>
            <a:off x="6099454" y="1011343"/>
            <a:ext cx="129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s</a:t>
            </a:r>
            <a:r>
              <a:rPr lang="en-US" sz="4800" baseline="30000" dirty="0"/>
              <a:t>2</a:t>
            </a:r>
            <a:endParaRPr lang="en-US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F64667-53D9-458E-84F5-7FD98CFC11E3}"/>
              </a:ext>
            </a:extLst>
          </p:cNvPr>
          <p:cNvSpPr txBox="1"/>
          <p:nvPr/>
        </p:nvSpPr>
        <p:spPr>
          <a:xfrm>
            <a:off x="7298643" y="2903735"/>
            <a:ext cx="1579586" cy="15580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y</a:t>
            </a:r>
            <a:r>
              <a:rPr lang="en-US" sz="4800" baseline="30000" dirty="0"/>
              <a:t>2</a:t>
            </a:r>
            <a:endParaRPr lang="en-US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EB3A7D-67F4-47DE-9FD9-7ECE28B78CF9}"/>
              </a:ext>
            </a:extLst>
          </p:cNvPr>
          <p:cNvSpPr txBox="1"/>
          <p:nvPr/>
        </p:nvSpPr>
        <p:spPr>
          <a:xfrm>
            <a:off x="8938104" y="3035552"/>
            <a:ext cx="1503806" cy="15580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z</a:t>
            </a:r>
            <a:r>
              <a:rPr lang="en-US" sz="4800" baseline="30000" dirty="0"/>
              <a:t>2</a:t>
            </a:r>
            <a:endParaRPr lang="en-US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89CC0-6C86-45B9-8F8C-0F9992353973}"/>
              </a:ext>
            </a:extLst>
          </p:cNvPr>
          <p:cNvSpPr txBox="1"/>
          <p:nvPr/>
        </p:nvSpPr>
        <p:spPr>
          <a:xfrm>
            <a:off x="10488771" y="2977486"/>
            <a:ext cx="1488012" cy="15580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=P</a:t>
            </a:r>
            <a:r>
              <a:rPr lang="en-US" sz="4800" baseline="30000" dirty="0"/>
              <a:t>6</a:t>
            </a:r>
            <a:endParaRPr lang="en-US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FD7083-4E19-435F-BDB3-729A7CAEE9C9}"/>
              </a:ext>
            </a:extLst>
          </p:cNvPr>
          <p:cNvSpPr txBox="1"/>
          <p:nvPr/>
        </p:nvSpPr>
        <p:spPr>
          <a:xfrm>
            <a:off x="6603999" y="4609289"/>
            <a:ext cx="5425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কট্রন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প্যাপতা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ুখীস্পিনে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856FB5-3AE1-4D7C-B211-BC03D64E7E69}"/>
              </a:ext>
            </a:extLst>
          </p:cNvPr>
          <p:cNvSpPr txBox="1"/>
          <p:nvPr/>
        </p:nvSpPr>
        <p:spPr>
          <a:xfrm>
            <a:off x="5176278" y="0"/>
            <a:ext cx="1350036" cy="15580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x</a:t>
            </a:r>
            <a:r>
              <a:rPr lang="en-US" sz="4800" baseline="30000" dirty="0"/>
              <a:t>1</a:t>
            </a:r>
            <a:endParaRPr lang="en-US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AC223D-4237-45E9-97BE-9F8B99650D32}"/>
              </a:ext>
            </a:extLst>
          </p:cNvPr>
          <p:cNvSpPr txBox="1"/>
          <p:nvPr/>
        </p:nvSpPr>
        <p:spPr>
          <a:xfrm>
            <a:off x="7828081" y="21248"/>
            <a:ext cx="1579586" cy="15580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y</a:t>
            </a:r>
            <a:r>
              <a:rPr lang="en-US" sz="4800" baseline="30000" dirty="0"/>
              <a:t>1</a:t>
            </a:r>
            <a:endParaRPr lang="en-US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60D8F1-7281-40C6-9A4B-897037EFC3A0}"/>
              </a:ext>
            </a:extLst>
          </p:cNvPr>
          <p:cNvSpPr txBox="1"/>
          <p:nvPr/>
        </p:nvSpPr>
        <p:spPr>
          <a:xfrm>
            <a:off x="10525634" y="213120"/>
            <a:ext cx="1503806" cy="15580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z</a:t>
            </a:r>
            <a:r>
              <a:rPr lang="en-US" sz="4800" baseline="30000" dirty="0"/>
              <a:t>1</a:t>
            </a:r>
            <a:endParaRPr lang="en-US" baseline="30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2F1F83-6B09-49DE-8FB0-94A816219E9B}"/>
              </a:ext>
            </a:extLst>
          </p:cNvPr>
          <p:cNvSpPr/>
          <p:nvPr/>
        </p:nvSpPr>
        <p:spPr>
          <a:xfrm rot="16200000">
            <a:off x="-1989074" y="3614047"/>
            <a:ext cx="4913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1s&lt;2s&lt;2p&lt;3s&lt;3p&lt;4s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46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321C-9CD5-4110-8E22-D59771B8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-----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8555-9EF6-4308-963C-3D15C7464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১।ইলেক্ট্রন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হুন্ডের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আফবাউ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পস্থ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690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321C-9CD5-4110-8E22-D59771B8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454"/>
            <a:ext cx="7239000" cy="98253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বিন্যসের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8555-9EF6-4308-963C-3D15C746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160" y="3952836"/>
            <a:ext cx="10307320" cy="1564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ৌলের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পারমা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োটন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ততটি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র্বাধিক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D80BF4-51F6-48CD-B880-81A989C483C0}"/>
              </a:ext>
            </a:extLst>
          </p:cNvPr>
          <p:cNvSpPr txBox="1"/>
          <p:nvPr/>
        </p:nvSpPr>
        <p:spPr>
          <a:xfrm>
            <a:off x="6571615" y="2827711"/>
            <a:ext cx="2752088" cy="9088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2n</a:t>
            </a:r>
            <a:r>
              <a:rPr lang="en-US" sz="3600" baseline="30000" dirty="0">
                <a:solidFill>
                  <a:srgbClr val="FF0000"/>
                </a:solidFill>
              </a:rPr>
              <a:t>2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A45A5E-B8C4-44FA-B000-C287948953D3}"/>
              </a:ext>
            </a:extLst>
          </p:cNvPr>
          <p:cNvSpPr txBox="1"/>
          <p:nvPr/>
        </p:nvSpPr>
        <p:spPr>
          <a:xfrm>
            <a:off x="6306820" y="4778719"/>
            <a:ext cx="76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2n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bn-IN" sz="2800" baseline="30000" dirty="0">
                <a:solidFill>
                  <a:srgbClr val="FF0000"/>
                </a:solidFill>
              </a:rPr>
              <a:t> 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B13DB9-0782-49E5-B8C2-4F6B656A4CF4}"/>
              </a:ext>
            </a:extLst>
          </p:cNvPr>
          <p:cNvSpPr txBox="1"/>
          <p:nvPr/>
        </p:nvSpPr>
        <p:spPr>
          <a:xfrm>
            <a:off x="3524885" y="5641900"/>
            <a:ext cx="4028440" cy="71508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1&lt; 2&lt; 3&lt; 4&lt; 5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83E65A-C8F6-4349-843D-11F1EA914C6B}"/>
              </a:ext>
            </a:extLst>
          </p:cNvPr>
          <p:cNvGrpSpPr/>
          <p:nvPr/>
        </p:nvGrpSpPr>
        <p:grpSpPr>
          <a:xfrm>
            <a:off x="1153160" y="1190673"/>
            <a:ext cx="6237605" cy="2847642"/>
            <a:chOff x="848995" y="972361"/>
            <a:chExt cx="6237605" cy="2847642"/>
          </a:xfrm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C68CC3FD-3D7F-4D27-A3E9-FA95D24E1B5F}"/>
                </a:ext>
              </a:extLst>
            </p:cNvPr>
            <p:cNvSpPr/>
            <p:nvPr/>
          </p:nvSpPr>
          <p:spPr>
            <a:xfrm>
              <a:off x="2181860" y="2172222"/>
              <a:ext cx="579120" cy="548640"/>
            </a:xfrm>
            <a:prstGeom prst="flowChartConnector">
              <a:avLst/>
            </a:prstGeom>
            <a:solidFill>
              <a:schemeClr val="bg2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32BB0BB5-5D79-4E0A-8564-08AEE81B86E1}"/>
                </a:ext>
              </a:extLst>
            </p:cNvPr>
            <p:cNvSpPr/>
            <p:nvPr/>
          </p:nvSpPr>
          <p:spPr>
            <a:xfrm>
              <a:off x="1831340" y="1866424"/>
              <a:ext cx="1379220" cy="1265872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8991C0E7-FC07-4A78-9F2E-7CECF3AA5AD9}"/>
                </a:ext>
              </a:extLst>
            </p:cNvPr>
            <p:cNvSpPr/>
            <p:nvPr/>
          </p:nvSpPr>
          <p:spPr>
            <a:xfrm>
              <a:off x="1046480" y="1351280"/>
              <a:ext cx="3053080" cy="2296160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4F15CB-23F0-42AB-968D-CAEA7BB16A23}"/>
                </a:ext>
              </a:extLst>
            </p:cNvPr>
            <p:cNvSpPr txBox="1"/>
            <p:nvPr/>
          </p:nvSpPr>
          <p:spPr>
            <a:xfrm>
              <a:off x="1605280" y="1951621"/>
              <a:ext cx="640080" cy="735747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EA4298-9804-4AD5-BD19-29A32AC5C0E3}"/>
                </a:ext>
              </a:extLst>
            </p:cNvPr>
            <p:cNvSpPr txBox="1"/>
            <p:nvPr/>
          </p:nvSpPr>
          <p:spPr>
            <a:xfrm>
              <a:off x="2965450" y="2022741"/>
              <a:ext cx="640080" cy="735747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EB622A-9DBF-4CC2-8BA8-0E324E37A229}"/>
                </a:ext>
              </a:extLst>
            </p:cNvPr>
            <p:cNvSpPr txBox="1"/>
            <p:nvPr/>
          </p:nvSpPr>
          <p:spPr>
            <a:xfrm>
              <a:off x="1487805" y="1998313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D444B7-68C0-4573-BDA4-43502B278858}"/>
                </a:ext>
              </a:extLst>
            </p:cNvPr>
            <p:cNvSpPr txBox="1"/>
            <p:nvPr/>
          </p:nvSpPr>
          <p:spPr>
            <a:xfrm>
              <a:off x="4113530" y="983383"/>
              <a:ext cx="2153920" cy="523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1energy label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D920DB-47D7-4677-B2E3-CAF400FFFFAB}"/>
                </a:ext>
              </a:extLst>
            </p:cNvPr>
            <p:cNvSpPr txBox="1"/>
            <p:nvPr/>
          </p:nvSpPr>
          <p:spPr>
            <a:xfrm>
              <a:off x="4932680" y="1649002"/>
              <a:ext cx="2153920" cy="5232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2energylabel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B8F65A9-D4F4-4A10-B1F0-C52363272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1020" y="1361160"/>
              <a:ext cx="1032510" cy="61958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567C724-A229-4F3D-8698-09A2B52BB9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45280" y="1932163"/>
              <a:ext cx="949960" cy="245133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4DCB7D-81A0-48C3-A12C-0C3F0D6C2E29}"/>
                </a:ext>
              </a:extLst>
            </p:cNvPr>
            <p:cNvSpPr txBox="1"/>
            <p:nvPr/>
          </p:nvSpPr>
          <p:spPr>
            <a:xfrm>
              <a:off x="1964690" y="2076000"/>
              <a:ext cx="1245870" cy="822305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10p</a:t>
              </a:r>
              <a:endParaRPr lang="en-US" sz="20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9C35C1-594F-4ECA-9E2F-87CA472B6A38}"/>
                </a:ext>
              </a:extLst>
            </p:cNvPr>
            <p:cNvSpPr txBox="1"/>
            <p:nvPr/>
          </p:nvSpPr>
          <p:spPr>
            <a:xfrm>
              <a:off x="1295400" y="1205393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C63CF6F-B6A7-42AB-B273-3A0D892CF4F9}"/>
                </a:ext>
              </a:extLst>
            </p:cNvPr>
            <p:cNvSpPr txBox="1"/>
            <p:nvPr/>
          </p:nvSpPr>
          <p:spPr>
            <a:xfrm>
              <a:off x="3014980" y="2118927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5C1C7F-DE2B-4839-86A4-837B1765E962}"/>
                </a:ext>
              </a:extLst>
            </p:cNvPr>
            <p:cNvSpPr txBox="1"/>
            <p:nvPr/>
          </p:nvSpPr>
          <p:spPr>
            <a:xfrm>
              <a:off x="2075180" y="972361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765B93-2135-4551-ACD6-9571AE30BE34}"/>
                </a:ext>
              </a:extLst>
            </p:cNvPr>
            <p:cNvSpPr txBox="1"/>
            <p:nvPr/>
          </p:nvSpPr>
          <p:spPr>
            <a:xfrm>
              <a:off x="848995" y="1845031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B139BD-CFF1-4841-9008-2AA7BE4B4D4E}"/>
                </a:ext>
              </a:extLst>
            </p:cNvPr>
            <p:cNvSpPr txBox="1"/>
            <p:nvPr/>
          </p:nvSpPr>
          <p:spPr>
            <a:xfrm>
              <a:off x="1064260" y="2758488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B52569-DE79-4A56-9933-6906443EBFCC}"/>
                </a:ext>
              </a:extLst>
            </p:cNvPr>
            <p:cNvSpPr txBox="1"/>
            <p:nvPr/>
          </p:nvSpPr>
          <p:spPr>
            <a:xfrm>
              <a:off x="2933700" y="1083985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B6C6A0-29A3-4EF7-BC68-DE99E0FBF291}"/>
                </a:ext>
              </a:extLst>
            </p:cNvPr>
            <p:cNvSpPr txBox="1"/>
            <p:nvPr/>
          </p:nvSpPr>
          <p:spPr>
            <a:xfrm>
              <a:off x="2190115" y="3084256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216AEE-A00B-4522-BB86-1CA8939815E0}"/>
                </a:ext>
              </a:extLst>
            </p:cNvPr>
            <p:cNvSpPr txBox="1"/>
            <p:nvPr/>
          </p:nvSpPr>
          <p:spPr>
            <a:xfrm>
              <a:off x="3281680" y="2911097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FFDD04-1B2B-4344-9EAF-2BFB0C7F441F}"/>
                </a:ext>
              </a:extLst>
            </p:cNvPr>
            <p:cNvSpPr txBox="1"/>
            <p:nvPr/>
          </p:nvSpPr>
          <p:spPr>
            <a:xfrm>
              <a:off x="3622040" y="1763613"/>
              <a:ext cx="574040" cy="735747"/>
            </a:xfrm>
            <a:prstGeom prst="flowChartConnecto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1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321C-9CD5-4110-8E22-D59771B8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উপস্তরে ইলেক্ট্রন প্রবেশঃ-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E8555-9EF6-4308-963C-3D15C746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88" y="4093107"/>
            <a:ext cx="10515600" cy="1406188"/>
          </a:xfrm>
        </p:spPr>
        <p:txBody>
          <a:bodyPr>
            <a:norm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bn-IN" sz="4000" b="1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উপস্তরে তা পুর্ণ হলে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উপস্তরে তা পুর্ণ হলে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উপস্তরে </a:t>
            </a:r>
          </a:p>
          <a:p>
            <a:pPr marL="0" indent="0"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 পুর্ণ হলে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B4AAC-91FD-426E-A6B9-ADF472A9E2E0}"/>
              </a:ext>
            </a:extLst>
          </p:cNvPr>
          <p:cNvSpPr txBox="1"/>
          <p:nvPr/>
        </p:nvSpPr>
        <p:spPr>
          <a:xfrm>
            <a:off x="4362184" y="1798499"/>
            <a:ext cx="4274287" cy="1298377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s&lt; p&lt; d&lt; 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551CA3-1EC9-4B7B-A59C-DBB1A7295E19}"/>
              </a:ext>
            </a:extLst>
          </p:cNvPr>
          <p:cNvSpPr txBox="1"/>
          <p:nvPr/>
        </p:nvSpPr>
        <p:spPr>
          <a:xfrm>
            <a:off x="583018" y="1690688"/>
            <a:ext cx="3530009" cy="1406188"/>
          </a:xfrm>
          <a:prstGeom prst="rightArrow">
            <a:avLst>
              <a:gd name="adj1" fmla="val 50000"/>
              <a:gd name="adj2" fmla="val 45463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উপস্তরে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41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408C-5DCD-4193-9F01-7939F6221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0" y="65381"/>
            <a:ext cx="4912360" cy="901010"/>
          </a:xfrm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60250-E45B-45D0-AD57-21107662E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63" t="44623" r="7594" b="9798"/>
          <a:stretch/>
        </p:blipFill>
        <p:spPr>
          <a:xfrm>
            <a:off x="825814" y="1688063"/>
            <a:ext cx="4343400" cy="1452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82F915-1EBA-41FB-ABA3-235CB860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630" y="665961"/>
            <a:ext cx="1066800" cy="1319425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7662DEE-4AAD-45E1-A647-F765226B3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3" t="44623" r="7594" b="9798"/>
          <a:stretch/>
        </p:blipFill>
        <p:spPr>
          <a:xfrm>
            <a:off x="1137630" y="4162728"/>
            <a:ext cx="4942840" cy="1325563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22AB49B-ED0A-4A8B-82A8-F51F3CF33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63" t="44623" r="7594" b="9798"/>
          <a:stretch/>
        </p:blipFill>
        <p:spPr>
          <a:xfrm>
            <a:off x="1000760" y="5938635"/>
            <a:ext cx="584708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E34517-D02A-40CB-956D-CE323E016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30" y="3143318"/>
            <a:ext cx="1320868" cy="1342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CFF678-078F-496B-9685-A563CBC4F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694" y="4825509"/>
            <a:ext cx="1320868" cy="1403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10DB60-EEA0-4F35-BB57-358880962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080" y="4562582"/>
            <a:ext cx="1077941" cy="1456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D46DA0-FA14-490A-8F5E-8DA8C3D7A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6433" y="2837183"/>
            <a:ext cx="1295717" cy="1452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A62F08-9A03-4EF1-A6FF-31C2550FFF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773" y="662027"/>
            <a:ext cx="1111307" cy="11091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611F70-57F7-4711-BACB-8721A47522C0}"/>
              </a:ext>
            </a:extLst>
          </p:cNvPr>
          <p:cNvSpPr txBox="1"/>
          <p:nvPr/>
        </p:nvSpPr>
        <p:spPr>
          <a:xfrm>
            <a:off x="7383034" y="729743"/>
            <a:ext cx="129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y</a:t>
            </a:r>
            <a:r>
              <a:rPr lang="en-US" sz="4800" baseline="30000" dirty="0"/>
              <a:t>1</a:t>
            </a:r>
            <a:endParaRPr lang="en-US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59836-0C89-4C35-A13D-9329376A2338}"/>
              </a:ext>
            </a:extLst>
          </p:cNvPr>
          <p:cNvSpPr txBox="1"/>
          <p:nvPr/>
        </p:nvSpPr>
        <p:spPr>
          <a:xfrm>
            <a:off x="9299626" y="793791"/>
            <a:ext cx="129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z</a:t>
            </a:r>
            <a:r>
              <a:rPr lang="en-US" sz="4800" baseline="30000" dirty="0"/>
              <a:t>1</a:t>
            </a:r>
            <a:endParaRPr lang="en-US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06C67-FA6F-437D-95BB-5BF628301631}"/>
              </a:ext>
            </a:extLst>
          </p:cNvPr>
          <p:cNvSpPr txBox="1"/>
          <p:nvPr/>
        </p:nvSpPr>
        <p:spPr>
          <a:xfrm>
            <a:off x="5816215" y="2414344"/>
            <a:ext cx="1350036" cy="15580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x</a:t>
            </a:r>
            <a:r>
              <a:rPr lang="en-US" sz="4800" baseline="30000" dirty="0"/>
              <a:t>2</a:t>
            </a:r>
            <a:endParaRPr lang="en-US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A34B17-17B4-4C72-864C-A5430097443A}"/>
              </a:ext>
            </a:extLst>
          </p:cNvPr>
          <p:cNvSpPr txBox="1"/>
          <p:nvPr/>
        </p:nvSpPr>
        <p:spPr>
          <a:xfrm>
            <a:off x="5455973" y="840098"/>
            <a:ext cx="129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x</a:t>
            </a:r>
            <a:r>
              <a:rPr lang="en-US" sz="4800" baseline="30000" dirty="0"/>
              <a:t>1</a:t>
            </a:r>
            <a:endParaRPr lang="en-US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F64667-53D9-458E-84F5-7FD98CFC11E3}"/>
              </a:ext>
            </a:extLst>
          </p:cNvPr>
          <p:cNvSpPr txBox="1"/>
          <p:nvPr/>
        </p:nvSpPr>
        <p:spPr>
          <a:xfrm>
            <a:off x="7389774" y="2414344"/>
            <a:ext cx="1579586" cy="15580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y</a:t>
            </a:r>
            <a:r>
              <a:rPr lang="en-US" sz="4800" baseline="30000" dirty="0"/>
              <a:t>2</a:t>
            </a:r>
            <a:endParaRPr lang="en-US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EB3A7D-67F4-47DE-9FD9-7ECE28B78CF9}"/>
              </a:ext>
            </a:extLst>
          </p:cNvPr>
          <p:cNvSpPr txBox="1"/>
          <p:nvPr/>
        </p:nvSpPr>
        <p:spPr>
          <a:xfrm>
            <a:off x="9192883" y="2326340"/>
            <a:ext cx="1503806" cy="15580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P</a:t>
            </a:r>
            <a:r>
              <a:rPr lang="en-US" sz="4800" baseline="-25000" dirty="0"/>
              <a:t>z</a:t>
            </a:r>
            <a:r>
              <a:rPr lang="en-US" sz="4800" baseline="30000" dirty="0"/>
              <a:t>2</a:t>
            </a:r>
            <a:endParaRPr lang="en-US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E89CC0-6C86-45B9-8F8C-0F9992353973}"/>
              </a:ext>
            </a:extLst>
          </p:cNvPr>
          <p:cNvSpPr txBox="1"/>
          <p:nvPr/>
        </p:nvSpPr>
        <p:spPr>
          <a:xfrm>
            <a:off x="10703988" y="2216193"/>
            <a:ext cx="1488012" cy="15580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800" dirty="0"/>
              <a:t>=P</a:t>
            </a:r>
            <a:r>
              <a:rPr lang="en-US" sz="4800" baseline="30000" dirty="0"/>
              <a:t>6</a:t>
            </a:r>
            <a:endParaRPr lang="en-US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FD7083-4E19-435F-BDB3-729A7CAEE9C9}"/>
              </a:ext>
            </a:extLst>
          </p:cNvPr>
          <p:cNvSpPr txBox="1"/>
          <p:nvPr/>
        </p:nvSpPr>
        <p:spPr>
          <a:xfrm>
            <a:off x="6604000" y="4289746"/>
            <a:ext cx="5425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কট্রন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প্যাপতা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ুখীস্পিনে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</p:spTree>
    <p:extLst>
      <p:ext uri="{BB962C8B-B14F-4D97-AF65-F5344CB8AC3E}">
        <p14:creationId xmlns:p14="http://schemas.microsoft.com/office/powerpoint/2010/main" val="7013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08B9-97F4-4A0D-B36F-FEA011F79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270" y="259239"/>
            <a:ext cx="10515600" cy="634842"/>
          </a:xfrm>
        </p:spPr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পলির বজর্ন নীতি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978E8-50CE-4CEA-B9C3-2BFA6AE1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একই পরমানুতে যে কোন দুইটি ইলেক্ট্রনের চারটি কোয়ান্টাম সংখ্যার মান কখনও একই হতে পারে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D0A8EF-4381-4F2C-8599-745608736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3571"/>
          <a:stretch/>
        </p:blipFill>
        <p:spPr>
          <a:xfrm>
            <a:off x="10586720" y="1387476"/>
            <a:ext cx="1238250" cy="1238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901121-57A9-4E7F-8B90-368E0D7BDB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13850"/>
          <a:stretch/>
        </p:blipFill>
        <p:spPr>
          <a:xfrm>
            <a:off x="8207092" y="723344"/>
            <a:ext cx="2302793" cy="1932940"/>
          </a:xfrm>
          <a:prstGeom prst="ellipse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634F5B4-D1A4-426D-80D6-6AF437652E91}"/>
              </a:ext>
            </a:extLst>
          </p:cNvPr>
          <p:cNvSpPr/>
          <p:nvPr/>
        </p:nvSpPr>
        <p:spPr>
          <a:xfrm>
            <a:off x="2174768" y="1639136"/>
            <a:ext cx="2885440" cy="2535872"/>
          </a:xfrm>
          <a:prstGeom prst="flowChartConnector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659929C-6B88-4D6D-A431-5F280565BFDE}"/>
              </a:ext>
            </a:extLst>
          </p:cNvPr>
          <p:cNvSpPr/>
          <p:nvPr/>
        </p:nvSpPr>
        <p:spPr>
          <a:xfrm>
            <a:off x="1953251" y="2723512"/>
            <a:ext cx="365760" cy="368580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72720" h="172720"/>
            <a:bevelB w="172720" h="17272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2E9D99A-0D4B-4CFF-BF18-479E8FD94B84}"/>
              </a:ext>
            </a:extLst>
          </p:cNvPr>
          <p:cNvSpPr/>
          <p:nvPr/>
        </p:nvSpPr>
        <p:spPr>
          <a:xfrm>
            <a:off x="4863094" y="2625726"/>
            <a:ext cx="365760" cy="365760"/>
          </a:xfrm>
          <a:prstGeom prst="flowChartConnector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 w="172720" h="172720"/>
            <a:bevelB w="172720" h="17272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5B971F6A-D11C-4CCA-9D7A-88907F5FBD7E}"/>
              </a:ext>
            </a:extLst>
          </p:cNvPr>
          <p:cNvSpPr/>
          <p:nvPr/>
        </p:nvSpPr>
        <p:spPr>
          <a:xfrm>
            <a:off x="3182972" y="2589252"/>
            <a:ext cx="812800" cy="725804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FA5F9-5470-4678-824E-36FD80DD215C}"/>
              </a:ext>
            </a:extLst>
          </p:cNvPr>
          <p:cNvSpPr txBox="1"/>
          <p:nvPr/>
        </p:nvSpPr>
        <p:spPr>
          <a:xfrm>
            <a:off x="5228854" y="2233117"/>
            <a:ext cx="34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n=1, l=0 , m= 0 , s= + 1/2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75CCDD-C1D2-4A25-B275-6C7F42F9B7D9}"/>
              </a:ext>
            </a:extLst>
          </p:cNvPr>
          <p:cNvSpPr txBox="1"/>
          <p:nvPr/>
        </p:nvSpPr>
        <p:spPr>
          <a:xfrm>
            <a:off x="296243" y="988595"/>
            <a:ext cx="340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n=1, l=0 , m= 0 , s=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7887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1F59-563F-4073-8E86-B421C6D5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8481"/>
          </a:xfrm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আফবাঊ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5EA4C-16E0-422B-9847-3C7A86DF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0" y="5151120"/>
            <a:ext cx="10307320" cy="1025842"/>
          </a:xfrm>
        </p:spPr>
        <p:txBody>
          <a:bodyPr/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থমে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নয়ে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সমুহে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ইহাই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আফবাউ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EBEF8D5-78F6-461A-9D3C-103C2BFB0C35}"/>
              </a:ext>
            </a:extLst>
          </p:cNvPr>
          <p:cNvSpPr/>
          <p:nvPr/>
        </p:nvSpPr>
        <p:spPr>
          <a:xfrm>
            <a:off x="3263265" y="2827207"/>
            <a:ext cx="579120" cy="548640"/>
          </a:xfrm>
          <a:prstGeom prst="flowChartConnector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ACC4500E-DF9E-405E-BD68-A458DFA4943D}"/>
              </a:ext>
            </a:extLst>
          </p:cNvPr>
          <p:cNvSpPr/>
          <p:nvPr/>
        </p:nvSpPr>
        <p:spPr>
          <a:xfrm>
            <a:off x="2912745" y="2521409"/>
            <a:ext cx="1379220" cy="12658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070064D-8D74-423B-9F7C-99A545BD6D36}"/>
              </a:ext>
            </a:extLst>
          </p:cNvPr>
          <p:cNvSpPr/>
          <p:nvPr/>
        </p:nvSpPr>
        <p:spPr>
          <a:xfrm>
            <a:off x="2127885" y="2006265"/>
            <a:ext cx="3053080" cy="2296160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D625E3-C0E8-4A15-9919-27E226F84224}"/>
              </a:ext>
            </a:extLst>
          </p:cNvPr>
          <p:cNvSpPr txBox="1"/>
          <p:nvPr/>
        </p:nvSpPr>
        <p:spPr>
          <a:xfrm>
            <a:off x="2543810" y="2687962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60D819-7744-474C-AE0C-D77C1F713A19}"/>
              </a:ext>
            </a:extLst>
          </p:cNvPr>
          <p:cNvSpPr txBox="1"/>
          <p:nvPr/>
        </p:nvSpPr>
        <p:spPr>
          <a:xfrm>
            <a:off x="5194935" y="1638368"/>
            <a:ext cx="21539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1energy label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61A2D3-0089-4387-A4E1-44DA8687594A}"/>
              </a:ext>
            </a:extLst>
          </p:cNvPr>
          <p:cNvSpPr txBox="1"/>
          <p:nvPr/>
        </p:nvSpPr>
        <p:spPr>
          <a:xfrm>
            <a:off x="6014085" y="2303987"/>
            <a:ext cx="215392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2energylabel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7121E6-AB4B-4A76-A659-7E208F056CE8}"/>
              </a:ext>
            </a:extLst>
          </p:cNvPr>
          <p:cNvCxnSpPr>
            <a:cxnSpLocks/>
          </p:cNvCxnSpPr>
          <p:nvPr/>
        </p:nvCxnSpPr>
        <p:spPr>
          <a:xfrm flipH="1">
            <a:off x="4162425" y="2016145"/>
            <a:ext cx="1032510" cy="6195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8D502A-2C77-4AA9-80B3-D989C1D2D093}"/>
              </a:ext>
            </a:extLst>
          </p:cNvPr>
          <p:cNvCxnSpPr>
            <a:cxnSpLocks/>
          </p:cNvCxnSpPr>
          <p:nvPr/>
        </p:nvCxnSpPr>
        <p:spPr>
          <a:xfrm flipH="1">
            <a:off x="5226685" y="2587148"/>
            <a:ext cx="949960" cy="24513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EAD2BD5-D083-40B2-82AB-4F2F42B17DE6}"/>
              </a:ext>
            </a:extLst>
          </p:cNvPr>
          <p:cNvSpPr txBox="1"/>
          <p:nvPr/>
        </p:nvSpPr>
        <p:spPr>
          <a:xfrm>
            <a:off x="3046095" y="2730985"/>
            <a:ext cx="1245870" cy="822305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10p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26E88-1B15-4010-8D0F-CB627DDAA51B}"/>
              </a:ext>
            </a:extLst>
          </p:cNvPr>
          <p:cNvSpPr txBox="1"/>
          <p:nvPr/>
        </p:nvSpPr>
        <p:spPr>
          <a:xfrm>
            <a:off x="2376805" y="1860378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8DAA4-8E67-4026-8340-A93BA11887A4}"/>
              </a:ext>
            </a:extLst>
          </p:cNvPr>
          <p:cNvSpPr txBox="1"/>
          <p:nvPr/>
        </p:nvSpPr>
        <p:spPr>
          <a:xfrm>
            <a:off x="4076065" y="2751177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16B8D-0572-4B24-BD04-235955056F22}"/>
              </a:ext>
            </a:extLst>
          </p:cNvPr>
          <p:cNvSpPr txBox="1"/>
          <p:nvPr/>
        </p:nvSpPr>
        <p:spPr>
          <a:xfrm>
            <a:off x="3156585" y="1627346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4A4E6-D4B6-4559-9C4B-BECA3B6CD432}"/>
              </a:ext>
            </a:extLst>
          </p:cNvPr>
          <p:cNvSpPr txBox="1"/>
          <p:nvPr/>
        </p:nvSpPr>
        <p:spPr>
          <a:xfrm>
            <a:off x="1930400" y="2500016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243D66-A933-4C63-81B0-D85EF5A76DDC}"/>
              </a:ext>
            </a:extLst>
          </p:cNvPr>
          <p:cNvSpPr txBox="1"/>
          <p:nvPr/>
        </p:nvSpPr>
        <p:spPr>
          <a:xfrm>
            <a:off x="2145665" y="3413473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C74CD2-EBEC-4392-B089-FBDEC67277D8}"/>
              </a:ext>
            </a:extLst>
          </p:cNvPr>
          <p:cNvSpPr txBox="1"/>
          <p:nvPr/>
        </p:nvSpPr>
        <p:spPr>
          <a:xfrm>
            <a:off x="4015105" y="1738970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3C73AE-DF7A-4757-965A-45EA97F43A9C}"/>
              </a:ext>
            </a:extLst>
          </p:cNvPr>
          <p:cNvSpPr txBox="1"/>
          <p:nvPr/>
        </p:nvSpPr>
        <p:spPr>
          <a:xfrm>
            <a:off x="3271520" y="3739241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36ADBC-5CAA-45EB-AC61-D641E9B75C22}"/>
              </a:ext>
            </a:extLst>
          </p:cNvPr>
          <p:cNvSpPr txBox="1"/>
          <p:nvPr/>
        </p:nvSpPr>
        <p:spPr>
          <a:xfrm>
            <a:off x="4363085" y="3566082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BAA860-31A4-4FE5-8369-97D3A30E6E4E}"/>
              </a:ext>
            </a:extLst>
          </p:cNvPr>
          <p:cNvSpPr txBox="1"/>
          <p:nvPr/>
        </p:nvSpPr>
        <p:spPr>
          <a:xfrm>
            <a:off x="4703445" y="2418598"/>
            <a:ext cx="574040" cy="735747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093C76-C673-45DF-8516-D507AF482DF2}"/>
              </a:ext>
            </a:extLst>
          </p:cNvPr>
          <p:cNvSpPr/>
          <p:nvPr/>
        </p:nvSpPr>
        <p:spPr>
          <a:xfrm>
            <a:off x="8147686" y="3357396"/>
            <a:ext cx="1661742" cy="10819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400" dirty="0"/>
              <a:t>2n</a:t>
            </a:r>
            <a:r>
              <a:rPr lang="en-US" sz="4400" baseline="30000" dirty="0"/>
              <a:t>2</a:t>
            </a:r>
            <a:r>
              <a:rPr lang="bn-IN" sz="4400" baseline="30000" dirty="0"/>
              <a:t> </a:t>
            </a:r>
            <a:endParaRPr lang="en-US" sz="4400" baseline="30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EE413F-968C-4255-BF7E-23352E190748}"/>
              </a:ext>
            </a:extLst>
          </p:cNvPr>
          <p:cNvSpPr txBox="1"/>
          <p:nvPr/>
        </p:nvSpPr>
        <p:spPr>
          <a:xfrm>
            <a:off x="7348855" y="5584011"/>
            <a:ext cx="3862807" cy="90886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s&lt; p&lt; d&lt; f</a:t>
            </a:r>
          </a:p>
        </p:txBody>
      </p:sp>
    </p:spTree>
    <p:extLst>
      <p:ext uri="{BB962C8B-B14F-4D97-AF65-F5344CB8AC3E}">
        <p14:creationId xmlns:p14="http://schemas.microsoft.com/office/powerpoint/2010/main" val="116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668A-860F-4AEC-A9B0-32D37524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7840"/>
            <a:ext cx="10515600" cy="1168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অরবিটালের শক্তি কত? তারই হিসাব   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এর মান যেখানে কম ইলেকট্রন সেই অরবিটালেই ১ম এ প্রবেশ করবে।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A4B15-DF22-4C8F-B2EC-214BCE8BC3C5}"/>
              </a:ext>
            </a:extLst>
          </p:cNvPr>
          <p:cNvSpPr txBox="1"/>
          <p:nvPr/>
        </p:nvSpPr>
        <p:spPr>
          <a:xfrm>
            <a:off x="1493520" y="3086738"/>
            <a:ext cx="78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n+l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A0A79-67DA-4284-B0EC-2A863BE91091}"/>
              </a:ext>
            </a:extLst>
          </p:cNvPr>
          <p:cNvSpPr txBox="1"/>
          <p:nvPr/>
        </p:nvSpPr>
        <p:spPr>
          <a:xfrm>
            <a:off x="5491480" y="375920"/>
            <a:ext cx="84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n+l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DCCD5-6E15-4052-B25A-58E1035F7960}"/>
              </a:ext>
            </a:extLst>
          </p:cNvPr>
          <p:cNvSpPr txBox="1"/>
          <p:nvPr/>
        </p:nvSpPr>
        <p:spPr>
          <a:xfrm>
            <a:off x="741680" y="1884030"/>
            <a:ext cx="106121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3d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/>
              <a:t>       n=3   l=2       </a:t>
            </a:r>
            <a:r>
              <a:rPr lang="en-US" sz="2800" b="1" dirty="0" err="1"/>
              <a:t>n+l</a:t>
            </a:r>
            <a:r>
              <a:rPr lang="en-US" sz="2800" b="1" dirty="0"/>
              <a:t>= 3+2= 5</a:t>
            </a:r>
          </a:p>
          <a:p>
            <a:r>
              <a:rPr lang="en-US" sz="2800" b="1" dirty="0"/>
              <a:t>4s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/>
              <a:t>        n=4   l=0        </a:t>
            </a:r>
            <a:r>
              <a:rPr lang="en-US" sz="2800" b="1" dirty="0" err="1"/>
              <a:t>n+l</a:t>
            </a:r>
            <a:r>
              <a:rPr lang="en-US" sz="2800" b="1" dirty="0"/>
              <a:t> = 4+0=4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/>
          </a:p>
          <a:p>
            <a:r>
              <a:rPr lang="en-US" sz="2800" b="1" dirty="0"/>
              <a:t> 4s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কট্রন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/>
              <a:t> 4s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মান সমান হলে যেখানে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এর মান কম ইলেকট্রন সেই অরবিটালেই প্রবেশ করবে।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/>
          </a:p>
          <a:p>
            <a:r>
              <a:rPr lang="en-US" sz="2800" b="1" dirty="0"/>
              <a:t>3d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/>
              <a:t>   n=3   l=2       </a:t>
            </a:r>
            <a:r>
              <a:rPr lang="en-US" sz="2800" b="1" dirty="0" err="1"/>
              <a:t>n+l</a:t>
            </a:r>
            <a:r>
              <a:rPr lang="en-US" sz="2800" b="1" dirty="0"/>
              <a:t>= 3+2= 5</a:t>
            </a:r>
          </a:p>
          <a:p>
            <a:r>
              <a:rPr lang="en-US" sz="2800" b="1" dirty="0"/>
              <a:t>4p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/>
              <a:t>  n=4    l=1       </a:t>
            </a:r>
            <a:r>
              <a:rPr lang="en-US" sz="2800" b="1" dirty="0" err="1"/>
              <a:t>n+l</a:t>
            </a:r>
            <a:r>
              <a:rPr lang="en-US" sz="2800" b="1" dirty="0"/>
              <a:t>=4+1= 5 </a:t>
            </a:r>
          </a:p>
          <a:p>
            <a:r>
              <a:rPr lang="en-US" sz="2800" b="1" dirty="0" err="1"/>
              <a:t>n+l</a:t>
            </a:r>
            <a:r>
              <a:rPr lang="en-US" sz="2800" b="1" dirty="0"/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/>
              <a:t> 4p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অপেক্ষা </a:t>
            </a:r>
            <a:r>
              <a:rPr lang="en-US" sz="2800" b="1" dirty="0"/>
              <a:t>3d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/>
              <a:t>n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কম,তাই</a:t>
            </a:r>
            <a:r>
              <a:rPr lang="en-US" sz="2800" b="1" dirty="0"/>
              <a:t>   3d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/>
              <a:t>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1s&lt;2s&lt;2p&lt;3s&lt;3p&lt;4s&lt;{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3d&lt;4p&lt;5s&lt;4d&lt;5p&lt;6s&lt;4f&lt;5d&lt;6p&lt;7s&lt;5f&lt;6d&lt;7p&lt;8s}</a:t>
            </a:r>
          </a:p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672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945</Words>
  <Application>Microsoft Office PowerPoint</Application>
  <PresentationFormat>Widescreen</PresentationFormat>
  <Paragraphs>143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Edwardian Script ITC</vt:lpstr>
      <vt:lpstr>NikoshBAN</vt:lpstr>
      <vt:lpstr>Times New Roman</vt:lpstr>
      <vt:lpstr>Office Theme</vt:lpstr>
      <vt:lpstr>PowerPoint Presentation</vt:lpstr>
      <vt:lpstr>PowerPoint Presentation</vt:lpstr>
      <vt:lpstr>এইপাঠ শেষে শিক্ষার্থীরা -----</vt:lpstr>
      <vt:lpstr>প্রধান শক্তিস্তরে ইলেক্ট্রন বিন্যসের নিয়মঃ- </vt:lpstr>
      <vt:lpstr>উপস্তরে ইলেক্ট্রন প্রবেশঃ- </vt:lpstr>
      <vt:lpstr>অরবিটালে ইলেক্ট্রন প্রবেশ </vt:lpstr>
      <vt:lpstr>পলির বজর্ন নীতি </vt:lpstr>
      <vt:lpstr>আফবাঊ নীতি </vt:lpstr>
      <vt:lpstr>PowerPoint Presentation</vt:lpstr>
      <vt:lpstr>অর্ধ ও পূর্ণ অরবিটালের ক্ষেত্রে----- </vt:lpstr>
      <vt:lpstr>PowerPoint Presentation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48</cp:revision>
  <dcterms:created xsi:type="dcterms:W3CDTF">2020-06-30T13:50:30Z</dcterms:created>
  <dcterms:modified xsi:type="dcterms:W3CDTF">2020-07-03T09:58:04Z</dcterms:modified>
</cp:coreProperties>
</file>