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2" r:id="rId9"/>
    <p:sldId id="265" r:id="rId10"/>
    <p:sldId id="269" r:id="rId11"/>
    <p:sldId id="263" r:id="rId12"/>
    <p:sldId id="270" r:id="rId13"/>
    <p:sldId id="264" r:id="rId14"/>
    <p:sldId id="271" r:id="rId15"/>
    <p:sldId id="266" r:id="rId16"/>
    <p:sldId id="26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0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AD4C9B-1EDF-4EAD-91A9-81663F500F95}" type="datetimeFigureOut">
              <a:rPr lang="en-US" smtClean="0"/>
              <a:pPr/>
              <a:t>13-Jul-20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40D439-516E-4123-89B6-AF309622A8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0D439-516E-4123-89B6-AF309622A8B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13-Jul-20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13-Jul-20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13-Jul-20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13-Jul-20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533400"/>
            <a:ext cx="3962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পাঠে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47800" y="1600200"/>
            <a:ext cx="51054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6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3962400"/>
            <a:ext cx="1943100" cy="2352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29000" y="838200"/>
            <a:ext cx="213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0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u="sng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000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2971800"/>
            <a:ext cx="586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প্রশ্নঃ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নীট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ক্রয়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নীট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বিক্রয়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81000" y="1981200"/>
          <a:ext cx="8077200" cy="41148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077810"/>
                <a:gridCol w="1646808"/>
                <a:gridCol w="1176291"/>
                <a:gridCol w="1176291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49040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NikoshBAN" pitchFamily="2" charset="0"/>
                          <a:cs typeface="NikoshBAN" pitchFamily="2" charset="0"/>
                        </a:rPr>
                        <a:t>বিক্রয়</a:t>
                      </a:r>
                      <a:endParaRPr lang="en-US" sz="18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>
                        <a:buFontTx/>
                        <a:buNone/>
                      </a:pPr>
                      <a:r>
                        <a:rPr lang="en-US" sz="1800" dirty="0" smtClean="0">
                          <a:latin typeface="NikoshBAN" pitchFamily="2" charset="0"/>
                          <a:cs typeface="NikoshBAN" pitchFamily="2" charset="0"/>
                        </a:rPr>
                        <a:t>(-) </a:t>
                      </a:r>
                      <a:r>
                        <a:rPr lang="en-US" sz="1800" dirty="0" err="1" smtClean="0">
                          <a:latin typeface="NikoshBAN" pitchFamily="2" charset="0"/>
                          <a:cs typeface="NikoshBAN" pitchFamily="2" charset="0"/>
                        </a:rPr>
                        <a:t>ফেরত</a:t>
                      </a:r>
                      <a:endParaRPr lang="en-US" sz="18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>
                        <a:buFontTx/>
                        <a:buNone/>
                      </a:pPr>
                      <a:r>
                        <a:rPr lang="en-US" sz="1800" dirty="0" err="1" smtClean="0">
                          <a:latin typeface="NikoshBAN" pitchFamily="2" charset="0"/>
                          <a:cs typeface="NikoshBAN" pitchFamily="2" charset="0"/>
                        </a:rPr>
                        <a:t>বাদ</a:t>
                      </a:r>
                      <a:r>
                        <a:rPr lang="en-US" sz="18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dirty="0" err="1" smtClean="0">
                          <a:latin typeface="NikoshBAN" pitchFamily="2" charset="0"/>
                          <a:cs typeface="NikoshBAN" pitchFamily="2" charset="0"/>
                        </a:rPr>
                        <a:t>বিক্রিত</a:t>
                      </a:r>
                      <a:r>
                        <a:rPr lang="en-US" sz="18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dirty="0" err="1" smtClean="0">
                          <a:latin typeface="NikoshBAN" pitchFamily="2" charset="0"/>
                          <a:cs typeface="NikoshBAN" pitchFamily="2" charset="0"/>
                        </a:rPr>
                        <a:t>পণ্যের</a:t>
                      </a:r>
                      <a:r>
                        <a:rPr lang="en-US" sz="1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ব্যয়</a:t>
                      </a:r>
                      <a:endParaRPr lang="en-US" sz="18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>
                        <a:buFontTx/>
                        <a:buNone/>
                      </a:pPr>
                      <a:r>
                        <a:rPr lang="en-US" sz="1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প্রারম্ভিক</a:t>
                      </a:r>
                      <a:r>
                        <a:rPr lang="en-US" sz="1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মজুদ</a:t>
                      </a:r>
                      <a:endParaRPr lang="en-US" sz="18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>
                        <a:buFontTx/>
                        <a:buNone/>
                      </a:pPr>
                      <a:r>
                        <a:rPr lang="en-US" sz="1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ক্রয়</a:t>
                      </a:r>
                      <a:r>
                        <a:rPr lang="en-US" sz="1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n-US" sz="1800" baseline="0" dirty="0" smtClean="0">
                          <a:latin typeface="NikoshBAN" pitchFamily="2" charset="0"/>
                          <a:cs typeface="NikoshBAN" pitchFamily="2" charset="0"/>
                        </a:rPr>
                        <a:t>(-) </a:t>
                      </a:r>
                      <a:r>
                        <a:rPr lang="en-US" sz="1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ফেরত</a:t>
                      </a:r>
                      <a:endParaRPr lang="en-US" sz="18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>
                        <a:buFontTx/>
                        <a:buNone/>
                      </a:pPr>
                      <a:r>
                        <a:rPr lang="en-US" sz="1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ক্রয়</a:t>
                      </a:r>
                      <a:r>
                        <a:rPr lang="en-US" sz="1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পরিবহন</a:t>
                      </a:r>
                      <a:endParaRPr lang="en-US" sz="18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>
                        <a:buFontTx/>
                        <a:buNone/>
                      </a:pPr>
                      <a:r>
                        <a:rPr lang="en-US" sz="1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মজুরি</a:t>
                      </a:r>
                      <a:r>
                        <a:rPr lang="en-US" sz="1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n-US" sz="1800" baseline="0" dirty="0" smtClean="0">
                          <a:latin typeface="NikoshBAN" pitchFamily="2" charset="0"/>
                          <a:cs typeface="NikoshBAN" pitchFamily="2" charset="0"/>
                        </a:rPr>
                        <a:t>(+) </a:t>
                      </a:r>
                      <a:r>
                        <a:rPr lang="en-US" sz="1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বকেয়া</a:t>
                      </a:r>
                      <a:endParaRPr lang="en-US" sz="18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>
                        <a:buFontTx/>
                        <a:buNone/>
                      </a:pPr>
                      <a:endParaRPr lang="en-US" sz="18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>
                        <a:buFontTx/>
                        <a:buNone/>
                      </a:pPr>
                      <a:r>
                        <a:rPr lang="en-US" sz="1800" baseline="0" dirty="0" smtClean="0">
                          <a:latin typeface="NikoshBAN" pitchFamily="2" charset="0"/>
                          <a:cs typeface="NikoshBAN" pitchFamily="2" charset="0"/>
                        </a:rPr>
                        <a:t>(-) </a:t>
                      </a:r>
                      <a:r>
                        <a:rPr lang="en-US" sz="1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সমাপনী</a:t>
                      </a:r>
                      <a:r>
                        <a:rPr lang="en-US" sz="1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মজুদ</a:t>
                      </a:r>
                      <a:r>
                        <a:rPr lang="en-US" sz="1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পণ্য</a:t>
                      </a:r>
                      <a:endParaRPr lang="en-US" sz="18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>
                        <a:buFontTx/>
                        <a:buNone/>
                      </a:pPr>
                      <a:endParaRPr lang="en-US" sz="18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>
                        <a:buFontTx/>
                        <a:buNone/>
                      </a:pPr>
                      <a:r>
                        <a:rPr lang="en-US" sz="1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মোট</a:t>
                      </a:r>
                      <a:r>
                        <a:rPr lang="en-US" sz="1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মূনাফা</a:t>
                      </a:r>
                      <a:endParaRPr lang="en-US" sz="18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18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18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18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800" dirty="0" smtClean="0">
                          <a:latin typeface="NikoshBAN" pitchFamily="2" charset="0"/>
                          <a:cs typeface="NikoshBAN" pitchFamily="2" charset="0"/>
                        </a:rPr>
                        <a:t>১৬,০০০</a:t>
                      </a:r>
                    </a:p>
                    <a:p>
                      <a:r>
                        <a:rPr lang="en-US" sz="1800" u="sng" dirty="0" smtClean="0">
                          <a:latin typeface="NikoshBAN" pitchFamily="2" charset="0"/>
                          <a:cs typeface="NikoshBAN" pitchFamily="2" charset="0"/>
                        </a:rPr>
                        <a:t>১,০০০</a:t>
                      </a:r>
                    </a:p>
                    <a:p>
                      <a:endParaRPr lang="en-US" sz="1800" u="sng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800" u="none" dirty="0" smtClean="0">
                          <a:latin typeface="NikoshBAN" pitchFamily="2" charset="0"/>
                          <a:cs typeface="NikoshBAN" pitchFamily="2" charset="0"/>
                        </a:rPr>
                        <a:t>১৫০০</a:t>
                      </a:r>
                    </a:p>
                    <a:p>
                      <a:r>
                        <a:rPr lang="en-US" sz="1800" u="sng" dirty="0" smtClean="0">
                          <a:latin typeface="NikoshBAN" pitchFamily="2" charset="0"/>
                          <a:cs typeface="NikoshBAN" pitchFamily="2" charset="0"/>
                        </a:rPr>
                        <a:t>   ৩০০</a:t>
                      </a:r>
                      <a:endParaRPr lang="en-US" sz="1800" u="sng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NikoshBAN" pitchFamily="2" charset="0"/>
                          <a:cs typeface="NikoshBAN" pitchFamily="2" charset="0"/>
                        </a:rPr>
                        <a:t>৪৫,০০০</a:t>
                      </a:r>
                    </a:p>
                    <a:p>
                      <a:r>
                        <a:rPr lang="en-US" sz="1800" u="sng" dirty="0" smtClean="0">
                          <a:latin typeface="NikoshBAN" pitchFamily="2" charset="0"/>
                          <a:cs typeface="NikoshBAN" pitchFamily="2" charset="0"/>
                        </a:rPr>
                        <a:t>       ৭০০</a:t>
                      </a:r>
                    </a:p>
                    <a:p>
                      <a:endParaRPr lang="en-US" sz="1800" u="sng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800" u="none" dirty="0" smtClean="0">
                          <a:latin typeface="NikoshBAN" pitchFamily="2" charset="0"/>
                          <a:cs typeface="NikoshBAN" pitchFamily="2" charset="0"/>
                        </a:rPr>
                        <a:t>২,৫০০</a:t>
                      </a:r>
                    </a:p>
                    <a:p>
                      <a:endParaRPr lang="en-US" sz="1800" u="none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800" u="none" dirty="0" smtClean="0">
                          <a:latin typeface="NikoshBAN" pitchFamily="2" charset="0"/>
                          <a:cs typeface="NikoshBAN" pitchFamily="2" charset="0"/>
                        </a:rPr>
                        <a:t>১৫,০০০</a:t>
                      </a:r>
                    </a:p>
                    <a:p>
                      <a:r>
                        <a:rPr lang="en-US" sz="1800" u="none" dirty="0" smtClean="0">
                          <a:latin typeface="NikoshBAN" pitchFamily="2" charset="0"/>
                          <a:cs typeface="NikoshBAN" pitchFamily="2" charset="0"/>
                        </a:rPr>
                        <a:t>১,০০০</a:t>
                      </a:r>
                    </a:p>
                    <a:p>
                      <a:endParaRPr lang="en-US" sz="1800" u="sng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800" u="sng" dirty="0" smtClean="0">
                          <a:latin typeface="NikoshBAN" pitchFamily="2" charset="0"/>
                          <a:cs typeface="NikoshBAN" pitchFamily="2" charset="0"/>
                        </a:rPr>
                        <a:t>১,৮০০</a:t>
                      </a:r>
                    </a:p>
                    <a:p>
                      <a:r>
                        <a:rPr lang="en-US" sz="1800" u="none" dirty="0" smtClean="0">
                          <a:latin typeface="NikoshBAN" pitchFamily="2" charset="0"/>
                          <a:cs typeface="NikoshBAN" pitchFamily="2" charset="0"/>
                        </a:rPr>
                        <a:t>২০৩০০</a:t>
                      </a:r>
                    </a:p>
                    <a:p>
                      <a:r>
                        <a:rPr lang="en-US" sz="1800" u="sng" dirty="0" smtClean="0">
                          <a:latin typeface="NikoshBAN" pitchFamily="2" charset="0"/>
                          <a:cs typeface="NikoshBAN" pitchFamily="2" charset="0"/>
                        </a:rPr>
                        <a:t>৮,০০০ </a:t>
                      </a:r>
                      <a:endParaRPr lang="en-US" sz="1800" u="sng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800" dirty="0" smtClean="0">
                          <a:latin typeface="NikoshBAN" pitchFamily="2" charset="0"/>
                          <a:cs typeface="NikoshBAN" pitchFamily="2" charset="0"/>
                        </a:rPr>
                        <a:t>৪৪,৩০০</a:t>
                      </a:r>
                    </a:p>
                    <a:p>
                      <a:endParaRPr lang="en-US" sz="18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18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18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18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18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18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18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18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18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800" u="sng" dirty="0" smtClean="0">
                          <a:latin typeface="NikoshBAN" pitchFamily="2" charset="0"/>
                          <a:cs typeface="NikoshBAN" pitchFamily="2" charset="0"/>
                        </a:rPr>
                        <a:t>১২,৩০০</a:t>
                      </a:r>
                      <a:r>
                        <a:rPr lang="en-US" sz="1800" u="sng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r>
                        <a:rPr lang="en-US" sz="1800" u="sng" baseline="0" dirty="0" smtClean="0">
                          <a:latin typeface="NikoshBAN" pitchFamily="2" charset="0"/>
                          <a:cs typeface="NikoshBAN" pitchFamily="2" charset="0"/>
                        </a:rPr>
                        <a:t>৩২,০০০</a:t>
                      </a:r>
                      <a:endParaRPr lang="en-US" sz="1800" u="sng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057400" y="533400"/>
            <a:ext cx="518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কাদের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এন্ড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সন্স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বিশদ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বিবরণী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২০১৮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৩০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জুন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তারিখে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সমাপ্ত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বছরের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00400" y="762000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u="sng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48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u="sng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800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3505200"/>
            <a:ext cx="617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প্রশ্নঃ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বিক্রিত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পণ্যের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ব্যয়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প্রস্তুত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1219200"/>
          <a:ext cx="8077200" cy="536448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3581400"/>
                <a:gridCol w="1600200"/>
                <a:gridCol w="1600200"/>
                <a:gridCol w="1295400"/>
              </a:tblGrid>
              <a:tr h="37710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4728297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NikoshBAN" pitchFamily="2" charset="0"/>
                          <a:cs typeface="NikoshBAN" pitchFamily="2" charset="0"/>
                        </a:rPr>
                        <a:t>মোট</a:t>
                      </a:r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600" dirty="0" err="1" smtClean="0">
                          <a:latin typeface="NikoshBAN" pitchFamily="2" charset="0"/>
                          <a:cs typeface="NikoshBAN" pitchFamily="2" charset="0"/>
                        </a:rPr>
                        <a:t>মুনাফা</a:t>
                      </a:r>
                      <a:endParaRPr lang="en-US" sz="16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600" dirty="0" err="1" smtClean="0">
                          <a:latin typeface="NikoshBAN" pitchFamily="2" charset="0"/>
                          <a:cs typeface="NikoshBAN" pitchFamily="2" charset="0"/>
                        </a:rPr>
                        <a:t>বেতন</a:t>
                      </a:r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(-) </a:t>
                      </a:r>
                      <a:r>
                        <a:rPr lang="en-US" sz="1600" dirty="0" err="1" smtClean="0">
                          <a:latin typeface="NikoshBAN" pitchFamily="2" charset="0"/>
                          <a:cs typeface="NikoshBAN" pitchFamily="2" charset="0"/>
                        </a:rPr>
                        <a:t>অগ্রিম</a:t>
                      </a:r>
                      <a:endParaRPr lang="en-US" sz="16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600" dirty="0" err="1" smtClean="0">
                          <a:latin typeface="NikoshBAN" pitchFamily="2" charset="0"/>
                          <a:cs typeface="NikoshBAN" pitchFamily="2" charset="0"/>
                        </a:rPr>
                        <a:t>কুঋণ</a:t>
                      </a:r>
                      <a:endParaRPr lang="en-US" sz="16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(+) </a:t>
                      </a:r>
                      <a:r>
                        <a:rPr lang="en-US" sz="1600" dirty="0" err="1" smtClean="0">
                          <a:latin typeface="NikoshBAN" pitchFamily="2" charset="0"/>
                          <a:cs typeface="NikoshBAN" pitchFamily="2" charset="0"/>
                        </a:rPr>
                        <a:t>নতুন</a:t>
                      </a:r>
                      <a:r>
                        <a:rPr lang="en-US" sz="1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কুঋণ</a:t>
                      </a:r>
                      <a:endParaRPr lang="en-US" sz="16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16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600" baseline="0" dirty="0" smtClean="0">
                          <a:latin typeface="NikoshBAN" pitchFamily="2" charset="0"/>
                          <a:cs typeface="NikoshBAN" pitchFamily="2" charset="0"/>
                        </a:rPr>
                        <a:t>(+) </a:t>
                      </a:r>
                      <a:r>
                        <a:rPr lang="en-US" sz="1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নতুন</a:t>
                      </a:r>
                      <a:r>
                        <a:rPr lang="en-US" sz="1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কুঋণ</a:t>
                      </a:r>
                      <a:r>
                        <a:rPr lang="en-US" sz="1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সঞ্চিতি</a:t>
                      </a:r>
                      <a:endParaRPr lang="en-US" sz="16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600" baseline="0" dirty="0" smtClean="0">
                          <a:latin typeface="NikoshBAN" pitchFamily="2" charset="0"/>
                          <a:cs typeface="NikoshBAN" pitchFamily="2" charset="0"/>
                        </a:rPr>
                        <a:t>(-) </a:t>
                      </a:r>
                      <a:r>
                        <a:rPr lang="en-US" sz="1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পুরাতন</a:t>
                      </a:r>
                      <a:r>
                        <a:rPr lang="en-US" sz="1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কুঋন</a:t>
                      </a:r>
                      <a:r>
                        <a:rPr lang="en-US" sz="1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সঞ্চিতি</a:t>
                      </a:r>
                      <a:r>
                        <a:rPr lang="en-US" sz="1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endParaRPr lang="en-US" sz="16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মনিহারি</a:t>
                      </a:r>
                      <a:endParaRPr lang="en-US" sz="16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600" baseline="0" dirty="0" smtClean="0">
                          <a:latin typeface="NikoshBAN" pitchFamily="2" charset="0"/>
                          <a:cs typeface="NikoshBAN" pitchFamily="2" charset="0"/>
                        </a:rPr>
                        <a:t>(-) </a:t>
                      </a:r>
                      <a:r>
                        <a:rPr lang="en-US" sz="1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অব্যবহ্রত</a:t>
                      </a:r>
                      <a:endParaRPr lang="en-US" sz="16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স্থায়ী</a:t>
                      </a:r>
                      <a:r>
                        <a:rPr lang="en-US" sz="1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সম্পদের</a:t>
                      </a:r>
                      <a:r>
                        <a:rPr lang="en-US" sz="1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অবচয়ঃ</a:t>
                      </a:r>
                      <a:endParaRPr lang="en-US" sz="16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আসবাবপত্র</a:t>
                      </a:r>
                      <a:r>
                        <a:rPr lang="en-US" sz="1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600" baseline="0" dirty="0" smtClean="0">
                          <a:latin typeface="NikoshBAN" pitchFamily="2" charset="0"/>
                          <a:cs typeface="NikoshBAN" pitchFamily="2" charset="0"/>
                        </a:rPr>
                        <a:t>10%</a:t>
                      </a:r>
                      <a:endParaRPr lang="en-US" sz="16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যন্ত্রপাতি</a:t>
                      </a:r>
                      <a:r>
                        <a:rPr lang="en-US" sz="1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600" baseline="0" dirty="0" smtClean="0">
                          <a:latin typeface="NikoshBAN" pitchFamily="2" charset="0"/>
                          <a:cs typeface="NikoshBAN" pitchFamily="2" charset="0"/>
                        </a:rPr>
                        <a:t>10%</a:t>
                      </a:r>
                      <a:endParaRPr lang="en-US" sz="16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যোগ</a:t>
                      </a:r>
                      <a:r>
                        <a:rPr lang="en-US" sz="1600" baseline="0" dirty="0" smtClean="0"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r>
                        <a:rPr lang="en-US" sz="1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অন্যান্য</a:t>
                      </a:r>
                      <a:r>
                        <a:rPr lang="en-US" sz="1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আয়ঃ</a:t>
                      </a:r>
                      <a:endParaRPr lang="en-US" sz="16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600" baseline="0" dirty="0" smtClean="0">
                          <a:latin typeface="NikoshBAN" pitchFamily="2" charset="0"/>
                          <a:cs typeface="NikoshBAN" pitchFamily="2" charset="0"/>
                        </a:rPr>
                        <a:t>                 </a:t>
                      </a:r>
                      <a:r>
                        <a:rPr lang="en-US" sz="1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বিনিয়োগের</a:t>
                      </a:r>
                      <a:r>
                        <a:rPr lang="en-US" sz="1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সুদ</a:t>
                      </a:r>
                      <a:endParaRPr lang="en-US" sz="16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600" baseline="0" dirty="0" smtClean="0">
                          <a:latin typeface="NikoshBAN" pitchFamily="2" charset="0"/>
                          <a:cs typeface="NikoshBAN" pitchFamily="2" charset="0"/>
                        </a:rPr>
                        <a:t>                </a:t>
                      </a:r>
                      <a:r>
                        <a:rPr lang="en-US" sz="1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শিক্ষানবীশ</a:t>
                      </a:r>
                      <a:r>
                        <a:rPr lang="en-US" sz="1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সেলামী</a:t>
                      </a:r>
                      <a:endParaRPr lang="en-US" sz="16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600" baseline="0" dirty="0" smtClean="0">
                          <a:latin typeface="NikoshBAN" pitchFamily="2" charset="0"/>
                          <a:cs typeface="NikoshBAN" pitchFamily="2" charset="0"/>
                        </a:rPr>
                        <a:t>       </a:t>
                      </a:r>
                      <a:r>
                        <a:rPr lang="en-US" sz="1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বাদ</a:t>
                      </a:r>
                      <a:r>
                        <a:rPr lang="en-US" sz="1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অন্যান্য</a:t>
                      </a:r>
                      <a:r>
                        <a:rPr lang="en-US" sz="1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ব্যয়</a:t>
                      </a:r>
                      <a:r>
                        <a:rPr lang="en-US" sz="1600" baseline="0" dirty="0" smtClean="0">
                          <a:latin typeface="NikoshBAN" pitchFamily="2" charset="0"/>
                          <a:cs typeface="NikoshBAN" pitchFamily="2" charset="0"/>
                        </a:rPr>
                        <a:t> (</a:t>
                      </a:r>
                      <a:r>
                        <a:rPr lang="en-US" sz="1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ঋণের</a:t>
                      </a:r>
                      <a:r>
                        <a:rPr lang="en-US" sz="1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সুদ</a:t>
                      </a:r>
                      <a:r>
                        <a:rPr lang="en-US" sz="1600" baseline="0" dirty="0" smtClean="0">
                          <a:latin typeface="NikoshBAN" pitchFamily="2" charset="0"/>
                          <a:cs typeface="NikoshBAN" pitchFamily="2" charset="0"/>
                        </a:rPr>
                        <a:t>)</a:t>
                      </a:r>
                    </a:p>
                    <a:p>
                      <a:r>
                        <a:rPr lang="en-US" sz="1600" baseline="0" dirty="0" smtClean="0">
                          <a:latin typeface="NikoshBAN" pitchFamily="2" charset="0"/>
                          <a:cs typeface="NikoshBAN" pitchFamily="2" charset="0"/>
                        </a:rPr>
                        <a:t>                      </a:t>
                      </a:r>
                      <a:r>
                        <a:rPr lang="en-US" sz="1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নীট</a:t>
                      </a:r>
                      <a:r>
                        <a:rPr lang="en-US" sz="1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মুনাফা</a:t>
                      </a:r>
                      <a:endParaRPr lang="en-US" sz="16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১৪,০০০</a:t>
                      </a:r>
                    </a:p>
                    <a:p>
                      <a:r>
                        <a:rPr lang="en-US" sz="1600" u="sng" dirty="0" smtClean="0">
                          <a:latin typeface="NikoshBAN" pitchFamily="2" charset="0"/>
                          <a:cs typeface="NikoshBAN" pitchFamily="2" charset="0"/>
                        </a:rPr>
                        <a:t>২,০০০</a:t>
                      </a:r>
                    </a:p>
                    <a:p>
                      <a:r>
                        <a:rPr lang="en-US" sz="1600" u="none" dirty="0" smtClean="0">
                          <a:latin typeface="NikoshBAN" pitchFamily="2" charset="0"/>
                          <a:cs typeface="NikoshBAN" pitchFamily="2" charset="0"/>
                        </a:rPr>
                        <a:t>১,৮০০</a:t>
                      </a:r>
                    </a:p>
                    <a:p>
                      <a:r>
                        <a:rPr lang="en-US" sz="1600" u="sng" dirty="0" smtClean="0">
                          <a:latin typeface="NikoshBAN" pitchFamily="2" charset="0"/>
                          <a:cs typeface="NikoshBAN" pitchFamily="2" charset="0"/>
                        </a:rPr>
                        <a:t>১০০০</a:t>
                      </a:r>
                    </a:p>
                    <a:p>
                      <a:r>
                        <a:rPr lang="en-US" sz="1600" u="none" dirty="0" smtClean="0">
                          <a:latin typeface="NikoshBAN" pitchFamily="2" charset="0"/>
                          <a:cs typeface="NikoshBAN" pitchFamily="2" charset="0"/>
                        </a:rPr>
                        <a:t>২,৮০০</a:t>
                      </a:r>
                    </a:p>
                    <a:p>
                      <a:r>
                        <a:rPr lang="en-US" sz="1600" u="sng" dirty="0" smtClean="0">
                          <a:latin typeface="NikoshBAN" pitchFamily="2" charset="0"/>
                          <a:cs typeface="NikoshBAN" pitchFamily="2" charset="0"/>
                        </a:rPr>
                        <a:t>  ৭০০</a:t>
                      </a:r>
                    </a:p>
                    <a:p>
                      <a:r>
                        <a:rPr lang="en-US" sz="1600" u="none" dirty="0" smtClean="0">
                          <a:latin typeface="NikoshBAN" pitchFamily="2" charset="0"/>
                          <a:cs typeface="NikoshBAN" pitchFamily="2" charset="0"/>
                        </a:rPr>
                        <a:t>৩,৫০০</a:t>
                      </a:r>
                    </a:p>
                    <a:p>
                      <a:r>
                        <a:rPr lang="en-US" sz="1600" u="none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600" u="sng" dirty="0" smtClean="0">
                          <a:latin typeface="NikoshBAN" pitchFamily="2" charset="0"/>
                          <a:cs typeface="NikoshBAN" pitchFamily="2" charset="0"/>
                        </a:rPr>
                        <a:t>১,২০০</a:t>
                      </a:r>
                    </a:p>
                    <a:p>
                      <a:r>
                        <a:rPr lang="en-US" sz="1600" u="none" dirty="0" smtClean="0">
                          <a:latin typeface="NikoshBAN" pitchFamily="2" charset="0"/>
                          <a:cs typeface="NikoshBAN" pitchFamily="2" charset="0"/>
                        </a:rPr>
                        <a:t>২.০০০</a:t>
                      </a:r>
                    </a:p>
                    <a:p>
                      <a:r>
                        <a:rPr lang="en-US" sz="1600" u="none" baseline="0" dirty="0" smtClean="0">
                          <a:latin typeface="NikoshBAN" pitchFamily="2" charset="0"/>
                          <a:cs typeface="NikoshBAN" pitchFamily="2" charset="0"/>
                        </a:rPr>
                        <a:t>   </a:t>
                      </a:r>
                      <a:r>
                        <a:rPr lang="en-US" sz="1600" u="sng" dirty="0" smtClean="0">
                          <a:latin typeface="NikoshBAN" pitchFamily="2" charset="0"/>
                          <a:cs typeface="NikoshBAN" pitchFamily="2" charset="0"/>
                        </a:rPr>
                        <a:t>৫০০</a:t>
                      </a:r>
                    </a:p>
                    <a:p>
                      <a:r>
                        <a:rPr lang="en-US" sz="1600" u="none" dirty="0" smtClean="0">
                          <a:latin typeface="NikoshBAN" pitchFamily="2" charset="0"/>
                          <a:cs typeface="NikoshBAN" pitchFamily="2" charset="0"/>
                        </a:rPr>
                        <a:t>১,৮০০</a:t>
                      </a:r>
                    </a:p>
                    <a:p>
                      <a:r>
                        <a:rPr lang="en-US" sz="1600" u="sng" dirty="0" smtClean="0">
                          <a:latin typeface="NikoshBAN" pitchFamily="2" charset="0"/>
                          <a:cs typeface="NikoshBAN" pitchFamily="2" charset="0"/>
                        </a:rPr>
                        <a:t>২,২৫০</a:t>
                      </a:r>
                      <a:endParaRPr lang="en-US" sz="1600" u="sng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16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১২,০০০</a:t>
                      </a:r>
                    </a:p>
                    <a:p>
                      <a:endParaRPr lang="en-US" sz="16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16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16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16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16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২,৩০০</a:t>
                      </a:r>
                    </a:p>
                    <a:p>
                      <a:endParaRPr lang="en-US" sz="16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১,৫০০</a:t>
                      </a:r>
                    </a:p>
                    <a:p>
                      <a:endParaRPr lang="en-US" sz="16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600" u="sng" dirty="0" smtClean="0">
                          <a:latin typeface="NikoshBAN" pitchFamily="2" charset="0"/>
                          <a:cs typeface="NikoshBAN" pitchFamily="2" charset="0"/>
                        </a:rPr>
                        <a:t>৪,০৫০</a:t>
                      </a:r>
                    </a:p>
                    <a:p>
                      <a:endParaRPr lang="en-US" sz="1600" u="sng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600" u="none" dirty="0" smtClean="0">
                          <a:latin typeface="NikoshBAN" pitchFamily="2" charset="0"/>
                          <a:cs typeface="NikoshBAN" pitchFamily="2" charset="0"/>
                        </a:rPr>
                        <a:t>৪,৫০০</a:t>
                      </a:r>
                    </a:p>
                    <a:p>
                      <a:r>
                        <a:rPr lang="en-US" sz="1600" u="sng" dirty="0" smtClean="0">
                          <a:latin typeface="NikoshBAN" pitchFamily="2" charset="0"/>
                          <a:cs typeface="NikoshBAN" pitchFamily="2" charset="0"/>
                        </a:rPr>
                        <a:t>২,২৫০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৩২,০০০</a:t>
                      </a:r>
                    </a:p>
                    <a:p>
                      <a:endParaRPr lang="en-US" sz="16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16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16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16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endParaRPr lang="en-US" sz="16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   </a:t>
                      </a:r>
                    </a:p>
                    <a:p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endParaRPr lang="en-US" sz="16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16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1600" u="sng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600" u="sng" dirty="0" smtClean="0">
                          <a:latin typeface="NikoshBAN" pitchFamily="2" charset="0"/>
                          <a:cs typeface="NikoshBAN" pitchFamily="2" charset="0"/>
                        </a:rPr>
                        <a:t>১৯,৮৫০</a:t>
                      </a:r>
                    </a:p>
                    <a:p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১২,১৫০</a:t>
                      </a:r>
                    </a:p>
                    <a:p>
                      <a:r>
                        <a:rPr lang="en-US" sz="1600" u="sng" dirty="0" smtClean="0">
                          <a:latin typeface="NikoshBAN" pitchFamily="2" charset="0"/>
                          <a:cs typeface="NikoshBAN" pitchFamily="2" charset="0"/>
                        </a:rPr>
                        <a:t>৬,৭৫০</a:t>
                      </a:r>
                    </a:p>
                    <a:p>
                      <a:r>
                        <a:rPr lang="en-US" sz="1600" u="none" dirty="0" smtClean="0">
                          <a:latin typeface="NikoshBAN" pitchFamily="2" charset="0"/>
                          <a:cs typeface="NikoshBAN" pitchFamily="2" charset="0"/>
                        </a:rPr>
                        <a:t>১৮,৯০০</a:t>
                      </a:r>
                    </a:p>
                    <a:p>
                      <a:r>
                        <a:rPr lang="en-US" sz="1600" u="sng" dirty="0" smtClean="0">
                          <a:latin typeface="NikoshBAN" pitchFamily="2" charset="0"/>
                          <a:cs typeface="NikoshBAN" pitchFamily="2" charset="0"/>
                        </a:rPr>
                        <a:t>   ১৫০০</a:t>
                      </a:r>
                    </a:p>
                    <a:p>
                      <a:r>
                        <a:rPr lang="en-US" sz="1600" u="sng" dirty="0" smtClean="0">
                          <a:latin typeface="NikoshBAN" pitchFamily="2" charset="0"/>
                          <a:cs typeface="NikoshBAN" pitchFamily="2" charset="0"/>
                        </a:rPr>
                        <a:t>১৭,৪০০</a:t>
                      </a:r>
                    </a:p>
                    <a:p>
                      <a:endParaRPr lang="en-US" sz="1600" u="none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133600" y="1524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কাদের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এন্ড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সন্স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বিশদ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বিবরণী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২০১৮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৩০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জুন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তারিখে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সমাপ্ত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বছরের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81400" y="914400"/>
            <a:ext cx="1828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u="sng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sz="4400" u="sng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400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7400" y="3048000"/>
            <a:ext cx="434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স্থায়ী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কুঋণ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দেনাদার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00400" y="609600"/>
            <a:ext cx="274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err="1" smtClean="0"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40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u="sng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000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2743200"/>
            <a:ext cx="8077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প্রশ্নঃ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উপর্যুক্ত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তথ্যের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আলোকে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কাদের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এন্ড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সন্স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আর্থিক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অবস্থার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বিবরণী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প্রস্তুত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cture1231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981200"/>
            <a:ext cx="7791450" cy="448068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09600" y="457200"/>
            <a:ext cx="76962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9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239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38400" y="2667000"/>
            <a:ext cx="4267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মোহাম্মদ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আবুল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বশর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আইসিটি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লক্ষ্মীয়ারা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ফেনি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সদর,ফেনি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মোবাইলঃ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০১৮১৯৭৫১০৭১</a:t>
            </a: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ইমেইলঃ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basharlhsf@gmail.com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19400" y="914400"/>
            <a:ext cx="304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u="sng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4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u="sng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400" u="sng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62200" y="2133600"/>
            <a:ext cx="4648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দশম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বিজ্ঞান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দশম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তারিখঃ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14-জুলাই-২০২০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2800" y="609600"/>
            <a:ext cx="259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u="sng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u="sng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133600"/>
            <a:ext cx="4114799" cy="3505200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648200" y="2133600"/>
          <a:ext cx="4191000" cy="342900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752600"/>
                <a:gridCol w="762000"/>
                <a:gridCol w="838200"/>
                <a:gridCol w="838200"/>
              </a:tblGrid>
              <a:tr h="60582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28231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76600" y="5334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err="1" smtClean="0"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36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u="sng" dirty="0" err="1" smtClean="0">
                <a:latin typeface="NikoshBAN" pitchFamily="2" charset="0"/>
                <a:cs typeface="NikoshBAN" pitchFamily="2" charset="0"/>
              </a:rPr>
              <a:t>গুলি</a:t>
            </a:r>
            <a:r>
              <a:rPr lang="en-US" sz="36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u="sng" dirty="0" err="1" smtClean="0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36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u="sng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u="sng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u="sng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7000" y="2819400"/>
            <a:ext cx="358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আর্থিক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বিবরণী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24200" y="762000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u="sng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8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u="sng" dirty="0" err="1" smtClean="0">
                <a:latin typeface="NikoshBAN" pitchFamily="2" charset="0"/>
                <a:cs typeface="NikoshBAN" pitchFamily="2" charset="0"/>
              </a:rPr>
              <a:t>পাঠ</a:t>
            </a:r>
            <a:endParaRPr lang="en-US" sz="4800" u="sng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24200" y="762000"/>
            <a:ext cx="2667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u="sng" dirty="0" err="1" smtClean="0"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44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u="sng" dirty="0" err="1" smtClean="0">
                <a:latin typeface="NikoshBAN" pitchFamily="2" charset="0"/>
                <a:cs typeface="NikoshBAN" pitchFamily="2" charset="0"/>
              </a:rPr>
              <a:t>ফলঃ</a:t>
            </a:r>
            <a:endParaRPr lang="en-US" sz="4400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52600" y="2971800"/>
            <a:ext cx="6477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স্থায়ী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সম্পদের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নীট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মূল্য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মূনাফা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নীট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মুনাফা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04800" y="1295399"/>
          <a:ext cx="8458201" cy="542544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4150784"/>
                <a:gridCol w="757994"/>
                <a:gridCol w="1887991"/>
                <a:gridCol w="1661432"/>
              </a:tblGrid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NikoshBAN" pitchFamily="2" charset="0"/>
                          <a:cs typeface="NikoshBAN" pitchFamily="2" charset="0"/>
                        </a:rPr>
                        <a:t>হিসাবের</a:t>
                      </a:r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dirty="0" err="1" smtClean="0">
                          <a:latin typeface="NikoshBAN" pitchFamily="2" charset="0"/>
                          <a:cs typeface="NikoshBAN" pitchFamily="2" charset="0"/>
                        </a:rPr>
                        <a:t>নাম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dirty="0" err="1" smtClean="0">
                          <a:latin typeface="NikoshBAN" pitchFamily="2" charset="0"/>
                          <a:cs typeface="NikoshBAN" pitchFamily="2" charset="0"/>
                        </a:rPr>
                        <a:t>খ.পৃ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NikoshBAN" pitchFamily="2" charset="0"/>
                          <a:cs typeface="NikoshBAN" pitchFamily="2" charset="0"/>
                        </a:rPr>
                        <a:t>ডেবিট</a:t>
                      </a:r>
                      <a:r>
                        <a:rPr lang="en-US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NikoshBAN" pitchFamily="2" charset="0"/>
                          <a:cs typeface="NikoshBAN" pitchFamily="2" charset="0"/>
                        </a:rPr>
                        <a:t>ক্রেডিট</a:t>
                      </a:r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47592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উত্তোলন</a:t>
                      </a:r>
                      <a:r>
                        <a:rPr lang="en-US" sz="1800" baseline="0" dirty="0" smtClean="0">
                          <a:latin typeface="NikoshBAN" pitchFamily="2" charset="0"/>
                          <a:cs typeface="NikoshBAN" pitchFamily="2" charset="0"/>
                        </a:rPr>
                        <a:t> ও </a:t>
                      </a:r>
                      <a:r>
                        <a:rPr lang="en-US" sz="1800" dirty="0" err="1" smtClean="0">
                          <a:latin typeface="NikoshBAN" pitchFamily="2" charset="0"/>
                          <a:cs typeface="NikoshBAN" pitchFamily="2" charset="0"/>
                        </a:rPr>
                        <a:t>মূলধন</a:t>
                      </a:r>
                      <a:endParaRPr lang="en-US" sz="18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800" dirty="0" err="1" smtClean="0">
                          <a:latin typeface="NikoshBAN" pitchFamily="2" charset="0"/>
                          <a:cs typeface="NikoshBAN" pitchFamily="2" charset="0"/>
                        </a:rPr>
                        <a:t>ক্রয়</a:t>
                      </a:r>
                      <a:r>
                        <a:rPr lang="en-US" sz="1800" dirty="0" smtClean="0">
                          <a:latin typeface="NikoshBAN" pitchFamily="2" charset="0"/>
                          <a:cs typeface="NikoshBAN" pitchFamily="2" charset="0"/>
                        </a:rPr>
                        <a:t> ও </a:t>
                      </a:r>
                      <a:r>
                        <a:rPr lang="en-US" sz="1800" dirty="0" err="1" smtClean="0">
                          <a:latin typeface="NikoshBAN" pitchFamily="2" charset="0"/>
                          <a:cs typeface="NikoshBAN" pitchFamily="2" charset="0"/>
                        </a:rPr>
                        <a:t>বিক্রয়</a:t>
                      </a:r>
                      <a:endParaRPr lang="en-US" sz="18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800" dirty="0" err="1" smtClean="0">
                          <a:latin typeface="NikoshBAN" pitchFamily="2" charset="0"/>
                          <a:cs typeface="NikoshBAN" pitchFamily="2" charset="0"/>
                        </a:rPr>
                        <a:t>ফেরত</a:t>
                      </a:r>
                      <a:endParaRPr lang="en-US" sz="18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800" dirty="0" err="1" smtClean="0">
                          <a:latin typeface="NikoshBAN" pitchFamily="2" charset="0"/>
                          <a:cs typeface="NikoshBAN" pitchFamily="2" charset="0"/>
                        </a:rPr>
                        <a:t>ক্রয়</a:t>
                      </a:r>
                      <a:r>
                        <a:rPr lang="en-US" sz="18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dirty="0" err="1" smtClean="0">
                          <a:latin typeface="NikoshBAN" pitchFamily="2" charset="0"/>
                          <a:cs typeface="NikoshBAN" pitchFamily="2" charset="0"/>
                        </a:rPr>
                        <a:t>পরিবহন</a:t>
                      </a:r>
                      <a:r>
                        <a:rPr lang="en-US" sz="18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r>
                        <a:rPr lang="en-US" sz="1800" dirty="0" err="1" smtClean="0">
                          <a:latin typeface="NikoshBAN" pitchFamily="2" charset="0"/>
                          <a:cs typeface="NikoshBAN" pitchFamily="2" charset="0"/>
                        </a:rPr>
                        <a:t>আসবাবপত্র</a:t>
                      </a:r>
                      <a:endParaRPr lang="en-US" sz="18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800" dirty="0" err="1" smtClean="0">
                          <a:latin typeface="NikoshBAN" pitchFamily="2" charset="0"/>
                          <a:cs typeface="NikoshBAN" pitchFamily="2" charset="0"/>
                        </a:rPr>
                        <a:t>মজুরি</a:t>
                      </a:r>
                      <a:endParaRPr lang="en-US" sz="18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800" dirty="0" err="1" smtClean="0">
                          <a:latin typeface="NikoshBAN" pitchFamily="2" charset="0"/>
                          <a:cs typeface="NikoshBAN" pitchFamily="2" charset="0"/>
                        </a:rPr>
                        <a:t>কুঋণ</a:t>
                      </a:r>
                      <a:endParaRPr lang="en-US" sz="18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800" dirty="0" err="1" smtClean="0">
                          <a:latin typeface="NikoshBAN" pitchFamily="2" charset="0"/>
                          <a:cs typeface="NikoshBAN" pitchFamily="2" charset="0"/>
                        </a:rPr>
                        <a:t>কুঋণ</a:t>
                      </a:r>
                      <a:r>
                        <a:rPr lang="en-US" sz="1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সঞ্চিতি</a:t>
                      </a:r>
                      <a:endParaRPr lang="en-US" sz="18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যন্ত্রপাতি</a:t>
                      </a:r>
                      <a:endParaRPr lang="en-US" sz="18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মনিহারি</a:t>
                      </a:r>
                      <a:endParaRPr lang="en-US" sz="18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বিবিধ</a:t>
                      </a:r>
                      <a:r>
                        <a:rPr lang="en-US" sz="1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দেনাদার</a:t>
                      </a:r>
                      <a:r>
                        <a:rPr lang="en-US" sz="1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r>
                        <a:rPr lang="en-US" sz="1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শিক্ষানবিস</a:t>
                      </a:r>
                      <a:r>
                        <a:rPr lang="en-US" sz="1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সেলামী</a:t>
                      </a:r>
                      <a:endParaRPr lang="en-US" sz="18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হাতে</a:t>
                      </a:r>
                      <a:r>
                        <a:rPr lang="en-US" sz="1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নগদ</a:t>
                      </a:r>
                      <a:endParaRPr lang="en-US" sz="18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বেতন</a:t>
                      </a:r>
                      <a:r>
                        <a:rPr lang="en-US" sz="1800" baseline="0" dirty="0" smtClean="0">
                          <a:latin typeface="NikoshBAN" pitchFamily="2" charset="0"/>
                          <a:cs typeface="NikoshBAN" pitchFamily="2" charset="0"/>
                        </a:rPr>
                        <a:t> (১৪ </a:t>
                      </a:r>
                      <a:r>
                        <a:rPr lang="en-US" sz="1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মাস</a:t>
                      </a:r>
                      <a:r>
                        <a:rPr lang="en-US" sz="1800" baseline="0" dirty="0" smtClean="0">
                          <a:latin typeface="NikoshBAN" pitchFamily="2" charset="0"/>
                          <a:cs typeface="NikoshBAN" pitchFamily="2" charset="0"/>
                        </a:rPr>
                        <a:t>) </a:t>
                      </a:r>
                    </a:p>
                    <a:p>
                      <a:r>
                        <a:rPr lang="en-US" sz="1800" baseline="0" dirty="0" smtClean="0">
                          <a:latin typeface="NikoshBAN" pitchFamily="2" charset="0"/>
                          <a:cs typeface="NikoshBAN" pitchFamily="2" charset="0"/>
                        </a:rPr>
                        <a:t>১৫% </a:t>
                      </a:r>
                      <a:r>
                        <a:rPr lang="en-US" sz="1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বিনিয়োগ</a:t>
                      </a:r>
                      <a:endParaRPr lang="en-US" sz="18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800" baseline="0" dirty="0" smtClean="0">
                          <a:latin typeface="NikoshBAN" pitchFamily="2" charset="0"/>
                          <a:cs typeface="NikoshBAN" pitchFamily="2" charset="0"/>
                        </a:rPr>
                        <a:t>১০% </a:t>
                      </a:r>
                      <a:r>
                        <a:rPr lang="en-US" sz="1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ঋণ</a:t>
                      </a:r>
                      <a:r>
                        <a:rPr lang="en-US" sz="1800" baseline="0" dirty="0" smtClean="0">
                          <a:latin typeface="NikoshBAN" pitchFamily="2" charset="0"/>
                          <a:cs typeface="NikoshBAN" pitchFamily="2" charset="0"/>
                        </a:rPr>
                        <a:t>                                                               </a:t>
                      </a:r>
                    </a:p>
                    <a:p>
                      <a:r>
                        <a:rPr lang="en-US" sz="1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প্রারম্ভিক</a:t>
                      </a:r>
                      <a:r>
                        <a:rPr lang="en-US" sz="1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মজুদ</a:t>
                      </a:r>
                      <a:endParaRPr lang="en-US" sz="18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NikoshBAN" pitchFamily="2" charset="0"/>
                          <a:cs typeface="NikoshBAN" pitchFamily="2" charset="0"/>
                        </a:rPr>
                        <a:t>১,৪৫০</a:t>
                      </a:r>
                    </a:p>
                    <a:p>
                      <a:r>
                        <a:rPr lang="en-US" sz="1800" dirty="0" smtClean="0">
                          <a:latin typeface="NikoshBAN" pitchFamily="2" charset="0"/>
                          <a:cs typeface="NikoshBAN" pitchFamily="2" charset="0"/>
                        </a:rPr>
                        <a:t>১৬,০০০</a:t>
                      </a:r>
                    </a:p>
                    <a:p>
                      <a:r>
                        <a:rPr lang="en-US" sz="1800" dirty="0" smtClean="0">
                          <a:latin typeface="NikoshBAN" pitchFamily="2" charset="0"/>
                          <a:cs typeface="NikoshBAN" pitchFamily="2" charset="0"/>
                        </a:rPr>
                        <a:t>৭০০</a:t>
                      </a:r>
                    </a:p>
                    <a:p>
                      <a:r>
                        <a:rPr lang="en-US" sz="1800" dirty="0" smtClean="0">
                          <a:latin typeface="NikoshBAN" pitchFamily="2" charset="0"/>
                          <a:cs typeface="NikoshBAN" pitchFamily="2" charset="0"/>
                        </a:rPr>
                        <a:t>1,000</a:t>
                      </a:r>
                    </a:p>
                    <a:p>
                      <a:r>
                        <a:rPr lang="en-US" sz="1800" dirty="0" smtClean="0">
                          <a:latin typeface="NikoshBAN" pitchFamily="2" charset="0"/>
                          <a:cs typeface="NikoshBAN" pitchFamily="2" charset="0"/>
                        </a:rPr>
                        <a:t>১৮,০০০</a:t>
                      </a:r>
                    </a:p>
                    <a:p>
                      <a:r>
                        <a:rPr lang="en-US" sz="1800" dirty="0" smtClean="0">
                          <a:latin typeface="NikoshBAN" pitchFamily="2" charset="0"/>
                          <a:cs typeface="NikoshBAN" pitchFamily="2" charset="0"/>
                        </a:rPr>
                        <a:t>১৫০০</a:t>
                      </a:r>
                    </a:p>
                    <a:p>
                      <a:r>
                        <a:rPr lang="en-US" sz="1800" dirty="0" smtClean="0">
                          <a:latin typeface="NikoshBAN" pitchFamily="2" charset="0"/>
                          <a:cs typeface="NikoshBAN" pitchFamily="2" charset="0"/>
                        </a:rPr>
                        <a:t>১৮০০</a:t>
                      </a:r>
                    </a:p>
                    <a:p>
                      <a:endParaRPr lang="en-US" sz="18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800" dirty="0" smtClean="0">
                          <a:latin typeface="NikoshBAN" pitchFamily="2" charset="0"/>
                          <a:cs typeface="NikoshBAN" pitchFamily="2" charset="0"/>
                        </a:rPr>
                        <a:t>২২,৫০০</a:t>
                      </a:r>
                    </a:p>
                    <a:p>
                      <a:r>
                        <a:rPr lang="en-US" sz="1800" dirty="0" smtClean="0">
                          <a:latin typeface="NikoshBAN" pitchFamily="2" charset="0"/>
                          <a:cs typeface="NikoshBAN" pitchFamily="2" charset="0"/>
                        </a:rPr>
                        <a:t>২০০০</a:t>
                      </a:r>
                    </a:p>
                    <a:p>
                      <a:r>
                        <a:rPr lang="en-US" sz="1800" dirty="0" smtClean="0">
                          <a:latin typeface="NikoshBAN" pitchFamily="2" charset="0"/>
                          <a:cs typeface="NikoshBAN" pitchFamily="2" charset="0"/>
                        </a:rPr>
                        <a:t>১5,০০০</a:t>
                      </a:r>
                    </a:p>
                    <a:p>
                      <a:endParaRPr lang="en-US" sz="18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800" dirty="0" smtClean="0">
                          <a:latin typeface="NikoshBAN" pitchFamily="2" charset="0"/>
                          <a:cs typeface="NikoshBAN" pitchFamily="2" charset="0"/>
                        </a:rPr>
                        <a:t>৮,০০০</a:t>
                      </a:r>
                    </a:p>
                    <a:p>
                      <a:r>
                        <a:rPr lang="en-US" sz="1800" dirty="0" smtClean="0">
                          <a:latin typeface="NikoshBAN" pitchFamily="2" charset="0"/>
                          <a:cs typeface="NikoshBAN" pitchFamily="2" charset="0"/>
                        </a:rPr>
                        <a:t>১৪,০০০</a:t>
                      </a:r>
                    </a:p>
                    <a:p>
                      <a:r>
                        <a:rPr lang="en-US" sz="1800" dirty="0" smtClean="0">
                          <a:latin typeface="NikoshBAN" pitchFamily="2" charset="0"/>
                          <a:cs typeface="NikoshBAN" pitchFamily="2" charset="0"/>
                        </a:rPr>
                        <a:t>৩০,০০০</a:t>
                      </a:r>
                    </a:p>
                    <a:p>
                      <a:endParaRPr lang="en-US" sz="18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800" u="none" dirty="0" smtClean="0">
                          <a:latin typeface="NikoshBAN" pitchFamily="2" charset="0"/>
                          <a:cs typeface="NikoshBAN" pitchFamily="2" charset="0"/>
                        </a:rPr>
                        <a:t>২৫০০</a:t>
                      </a:r>
                    </a:p>
                    <a:p>
                      <a:r>
                        <a:rPr lang="en-US" sz="1800" u="sng" dirty="0" smtClean="0">
                          <a:latin typeface="NikoshBAN" pitchFamily="2" charset="0"/>
                          <a:cs typeface="NikoshBAN" pitchFamily="2" charset="0"/>
                        </a:rPr>
                        <a:t>১,৪৯,৮০০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NikoshBAN" pitchFamily="2" charset="0"/>
                          <a:cs typeface="NikoshBAN" pitchFamily="2" charset="0"/>
                        </a:rPr>
                        <a:t>৮০,০০০</a:t>
                      </a:r>
                    </a:p>
                    <a:p>
                      <a:r>
                        <a:rPr lang="en-US" sz="1800" dirty="0" smtClean="0">
                          <a:latin typeface="NikoshBAN" pitchFamily="2" charset="0"/>
                          <a:cs typeface="NikoshBAN" pitchFamily="2" charset="0"/>
                        </a:rPr>
                        <a:t>৪৫,০০০</a:t>
                      </a:r>
                    </a:p>
                    <a:p>
                      <a:r>
                        <a:rPr lang="en-US" sz="1800" dirty="0" smtClean="0">
                          <a:latin typeface="NikoshBAN" pitchFamily="2" charset="0"/>
                          <a:cs typeface="NikoshBAN" pitchFamily="2" charset="0"/>
                        </a:rPr>
                        <a:t>১০০০</a:t>
                      </a:r>
                    </a:p>
                    <a:p>
                      <a:endParaRPr lang="en-US" sz="18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18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18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18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800" dirty="0" smtClean="0">
                          <a:latin typeface="NikoshBAN" pitchFamily="2" charset="0"/>
                          <a:cs typeface="NikoshBAN" pitchFamily="2" charset="0"/>
                        </a:rPr>
                        <a:t>১২০০</a:t>
                      </a:r>
                    </a:p>
                    <a:p>
                      <a:endParaRPr lang="en-US" sz="18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18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18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800" dirty="0" smtClean="0">
                          <a:latin typeface="NikoshBAN" pitchFamily="2" charset="0"/>
                          <a:cs typeface="NikoshBAN" pitchFamily="2" charset="0"/>
                        </a:rPr>
                        <a:t>২২৫০</a:t>
                      </a:r>
                    </a:p>
                    <a:p>
                      <a:r>
                        <a:rPr lang="en-US" sz="18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r>
                        <a:rPr lang="en-US" sz="18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endParaRPr lang="en-US" sz="18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800" u="none" dirty="0" smtClean="0">
                          <a:latin typeface="NikoshBAN" pitchFamily="2" charset="0"/>
                          <a:cs typeface="NikoshBAN" pitchFamily="2" charset="0"/>
                        </a:rPr>
                        <a:t>১৫,০০০</a:t>
                      </a:r>
                    </a:p>
                    <a:p>
                      <a:endParaRPr lang="en-US" sz="1800" u="none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800" u="sng" dirty="0" smtClean="0">
                          <a:latin typeface="NikoshBAN" pitchFamily="2" charset="0"/>
                          <a:cs typeface="NikoshBAN" pitchFamily="2" charset="0"/>
                        </a:rPr>
                        <a:t>১,৪৯,‌৮০০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048000" y="152400"/>
            <a:ext cx="2743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কাদের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এন্ড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সন্স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রেওয়ামিল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৩০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জুন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২০১৮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5181600" y="6400800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086600" y="6400800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838200"/>
            <a:ext cx="7848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অন্যান্য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তথ্যঃ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(১)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সমাপনী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মজুদ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পণ্য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৮,০০০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।(২)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মজুরি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বকেয়া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৩০০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(৩)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কুঋণ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বাবদ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১,০০০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অবলোপন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অবশিষ্ট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দেনাদারের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৫%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সঞ্চিতি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ধরতে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।(৩)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স্থায়ী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সম্পদের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অবচয়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১০%। (৪)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অব্যবহ্রত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মনিহারির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মূল্য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৫০০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2590800"/>
            <a:ext cx="6019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   (ক)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স্থায়ী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সম্পদের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নীট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মূল্য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   (খ)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মূনাফা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   (গ)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নীট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মূনাফা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2362200"/>
          <a:ext cx="8001000" cy="310896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3657600"/>
                <a:gridCol w="2286000"/>
                <a:gridCol w="2057400"/>
              </a:tblGrid>
              <a:tr h="39858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2192215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আসবাব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পত্র</a:t>
                      </a:r>
                      <a:endParaRPr lang="en-US" sz="24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(-) </a:t>
                      </a:r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অবচয়</a:t>
                      </a:r>
                      <a:endParaRPr lang="en-US" sz="24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24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যন্ত্রপাতি</a:t>
                      </a:r>
                      <a:endParaRPr lang="en-US" sz="24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(-) </a:t>
                      </a:r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অবচয়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১৮,০০০</a:t>
                      </a:r>
                    </a:p>
                    <a:p>
                      <a:r>
                        <a:rPr lang="en-US" sz="2400" u="sng" dirty="0" smtClean="0">
                          <a:latin typeface="NikoshBAN" pitchFamily="2" charset="0"/>
                          <a:cs typeface="NikoshBAN" pitchFamily="2" charset="0"/>
                        </a:rPr>
                        <a:t>    ১,৮০০</a:t>
                      </a:r>
                    </a:p>
                    <a:p>
                      <a:endParaRPr lang="en-US" sz="2400" u="sng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2400" u="none" dirty="0" smtClean="0">
                          <a:latin typeface="NikoshBAN" pitchFamily="2" charset="0"/>
                          <a:cs typeface="NikoshBAN" pitchFamily="2" charset="0"/>
                        </a:rPr>
                        <a:t>২২,৫০০</a:t>
                      </a:r>
                    </a:p>
                    <a:p>
                      <a:r>
                        <a:rPr lang="en-US" sz="2400" u="sng" dirty="0" smtClean="0">
                          <a:latin typeface="NikoshBAN" pitchFamily="2" charset="0"/>
                          <a:cs typeface="NikoshBAN" pitchFamily="2" charset="0"/>
                        </a:rPr>
                        <a:t>    ২,২৫০</a:t>
                      </a:r>
                      <a:endParaRPr lang="en-US" sz="2400" u="sng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24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১৬,২০০</a:t>
                      </a:r>
                    </a:p>
                    <a:p>
                      <a:endParaRPr lang="en-US" sz="24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r>
                        <a:rPr lang="en-US" sz="2400" u="sng" dirty="0" smtClean="0">
                          <a:latin typeface="NikoshBAN" pitchFamily="2" charset="0"/>
                          <a:cs typeface="NikoshBAN" pitchFamily="2" charset="0"/>
                        </a:rPr>
                        <a:t>২০,২৫০</a:t>
                      </a:r>
                    </a:p>
                    <a:p>
                      <a:r>
                        <a:rPr lang="en-US" sz="2400" u="sng" strike="noStrike" dirty="0" smtClean="0">
                          <a:latin typeface="NikoshBAN" pitchFamily="2" charset="0"/>
                          <a:cs typeface="NikoshBAN" pitchFamily="2" charset="0"/>
                        </a:rPr>
                        <a:t>৩৬,৪৫০</a:t>
                      </a:r>
                      <a:endParaRPr lang="en-US" sz="2400" u="sng" strike="noStrike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1600200"/>
            <a:ext cx="472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স্থায়ী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সম্পদের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নীট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মূল্যে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</TotalTime>
  <Words>463</Words>
  <Application>Microsoft Office PowerPoint</Application>
  <PresentationFormat>On-screen Show (4:3)</PresentationFormat>
  <Paragraphs>249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CTI191027</cp:lastModifiedBy>
  <cp:revision>199</cp:revision>
  <dcterms:created xsi:type="dcterms:W3CDTF">2006-08-16T00:00:00Z</dcterms:created>
  <dcterms:modified xsi:type="dcterms:W3CDTF">2020-07-13T16:30:15Z</dcterms:modified>
</cp:coreProperties>
</file>