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FC49F-1B70-4949-8A48-E57D74C3289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09D5-2E28-4BD5-B6EC-9169E9CA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6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3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4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/>
                  <a:t>শিক্ষার্থীদের</a:t>
                </a:r>
                <a:r>
                  <a:rPr lang="bn-BD" sz="2800" baseline="0" dirty="0" smtClean="0"/>
                  <a:t> এলোমেলো করেও প্রশ্ন করা যেতে পারে। যেমন ১নং এর পর ৪ নং প্রশ্ন। ১) </a:t>
                </a:r>
                <a:r>
                  <a:rPr lang="en-US" sz="2800" baseline="0" dirty="0" smtClean="0"/>
                  <a:t>u    </a:t>
                </a:r>
                <a:r>
                  <a:rPr lang="bn-BD" sz="2800" baseline="0" dirty="0" smtClean="0"/>
                  <a:t>২) গড়বেগ=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(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আদিবেগ+শেষবেগ)/২</a:t>
                </a:r>
                <a:r>
                  <a:rPr lang="bn-BD" sz="2800" dirty="0" smtClean="0"/>
                  <a:t>  ও </a:t>
                </a:r>
                <a:r>
                  <a:rPr lang="bn-BD" sz="2800" baseline="0" dirty="0" smtClean="0"/>
                  <a:t>গড়বেগ=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সরণ/সময়</a:t>
                </a:r>
                <a:r>
                  <a:rPr lang="bn-BD" sz="2800" dirty="0" smtClean="0"/>
                  <a:t>   ৩)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𝑣=𝑢+𝑎𝑡</a:t>
                </a:r>
                <a:r>
                  <a:rPr lang="en-US" sz="2800" dirty="0" smtClean="0"/>
                  <a:t>   </a:t>
                </a:r>
              </a:p>
              <a:p>
                <a:r>
                  <a:rPr lang="bn-BD" sz="2800" dirty="0" smtClean="0"/>
                  <a:t>৪)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𝑣</a:t>
                </a:r>
                <a:r>
                  <a:rPr lang="bn-BD" sz="28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2=</a:t>
                </a:r>
                <a:r>
                  <a:rPr lang="bn-BD" sz="2800" dirty="0" smtClean="0"/>
                  <a:t> 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𝑢</a:t>
                </a:r>
                <a:r>
                  <a:rPr lang="bn-BD" sz="28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2800" b="0" i="0" smtClean="0">
                    <a:latin typeface="Cambria Math" panose="02040503050406030204" pitchFamily="18" charset="0"/>
                  </a:rPr>
                  <a:t>2+2𝑎𝑠</a:t>
                </a:r>
                <a:endParaRPr lang="en-US" sz="28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80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2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7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1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4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8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F33A-5A3A-4CF5-BCF6-1D9780DE63D7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3247-7021-486B-83F3-F88F2EC7F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5.jpe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70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.jpeg"/><Relationship Id="rId5" Type="http://schemas.openxmlformats.org/officeDocument/2006/relationships/image" Target="../media/image1.jpe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9807" y="764499"/>
            <a:ext cx="8625386" cy="23852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14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1544" r="5359" b="28716"/>
          <a:stretch/>
        </p:blipFill>
        <p:spPr>
          <a:xfrm>
            <a:off x="6818526" y="3149768"/>
            <a:ext cx="3849474" cy="2305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359488"/>
            <a:ext cx="9144000" cy="12297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12991" y="1201003"/>
            <a:ext cx="2079009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1.0010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5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375" y="501776"/>
            <a:ext cx="3174294" cy="8540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49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0851" y="2523005"/>
            <a:ext cx="9481381" cy="31700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উপায়ে গড়বেগ বের করা যায়? 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ত্বরণে আদিবেগ, শেষবেগ ও গতিকালের সম্পর্ক কেমন?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আদিবেগ কী প্রতীক দ্বারা প্রকাশ করা হয়?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নং সমীকরণ টি কী?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9910" y="501776"/>
            <a:ext cx="1569493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5639" y="223111"/>
            <a:ext cx="346094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88" y="1408864"/>
            <a:ext cx="3965851" cy="286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5706" y="4433477"/>
                <a:ext cx="8536116" cy="1754326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সোজা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রাস্তায়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স্থির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অবস্থান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বাস</m:t>
                    </m:r>
                    <m:r>
                      <a:rPr lang="bn-BD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sSup>
                      <m:sSupPr>
                        <m:ctrlPr>
                          <a:rPr lang="bn-BD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সুষম ত্বরণে চলার সময়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80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</m:oMath>
                </a14:m>
                <a:r>
                  <a:rPr lang="bn-BD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দুরত্বে রাস্তার </a:t>
                </a:r>
                <a:r>
                  <a:rPr lang="bn-BD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</a:t>
                </a:r>
                <a:r>
                  <a:rPr lang="bn-BD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দাঁড়ানো এক ব্যক্তিকে কত বেগে অতিক্রম  করবে? 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706" y="4433477"/>
                <a:ext cx="8536116" cy="17543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276764" y="464024"/>
            <a:ext cx="1378424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2864" b="16996"/>
          <a:stretch/>
        </p:blipFill>
        <p:spPr>
          <a:xfrm>
            <a:off x="964432" y="-436736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14164" y="2165925"/>
            <a:ext cx="6785179" cy="239242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8625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2299" y="150125"/>
            <a:ext cx="133748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955" y="259307"/>
            <a:ext cx="11696132" cy="637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9612" y="477672"/>
            <a:ext cx="3466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740" y="2456494"/>
            <a:ext cx="3411941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সুদীপ্ত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বর্মা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পাটগ্রাম,লালমনিরহাট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০১৭১৭২৯২১২৮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7020" y="2456494"/>
            <a:ext cx="3411941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৯ম/১৯ম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২.৫-২.৭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2" t="20100" r="1416" b="36716"/>
          <a:stretch/>
        </p:blipFill>
        <p:spPr>
          <a:xfrm>
            <a:off x="5653106" y="2702253"/>
            <a:ext cx="1450535" cy="2060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952931" y="709684"/>
            <a:ext cx="1473959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79374" y="447145"/>
            <a:ext cx="1116226" cy="11102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89314" y="1512241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 বেগ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4" y="1512241"/>
                <a:ext cx="164878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7037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676107" y="833658"/>
            <a:ext cx="1102065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48858" y="1750017"/>
            <a:ext cx="7598229" cy="1434938"/>
            <a:chOff x="1124857" y="1750017"/>
            <a:chExt cx="7598229" cy="2276561"/>
          </a:xfrm>
        </p:grpSpPr>
        <p:sp>
          <p:nvSpPr>
            <p:cNvPr id="12" name="TextBox 11"/>
            <p:cNvSpPr txBox="1"/>
            <p:nvPr/>
          </p:nvSpPr>
          <p:spPr>
            <a:xfrm>
              <a:off x="3824143" y="3220893"/>
              <a:ext cx="3426764" cy="80568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অতিক্রান্ত দূরত্ব বা সরণ </a:t>
              </a:r>
              <a:r>
                <a:rPr lang="en-US" sz="27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</a:p>
          </p:txBody>
        </p:sp>
        <p:sp>
          <p:nvSpPr>
            <p:cNvPr id="4" name="Right Brace 3"/>
            <p:cNvSpPr/>
            <p:nvPr/>
          </p:nvSpPr>
          <p:spPr>
            <a:xfrm rot="5400000">
              <a:off x="4136121" y="-1261247"/>
              <a:ext cx="1575701" cy="7598229"/>
            </a:xfrm>
            <a:prstGeom prst="rightBrace">
              <a:avLst>
                <a:gd name="adj1" fmla="val 8333"/>
                <a:gd name="adj2" fmla="val 48197"/>
              </a:avLst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74907" y="1413095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 বেগ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907" y="1413095"/>
                <a:ext cx="1648782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701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13321" y="6019914"/>
            <a:ext cx="435326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গুলো কী নির্দেশ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92419" y="6019914"/>
                <a:ext cx="3483428" cy="507831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.  </m:t>
                          </m:r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p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𝑎𝑠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419" y="6019914"/>
                <a:ext cx="3483428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82751" y="3814170"/>
                <a:ext cx="3483428" cy="855875"/>
              </a:xfrm>
              <a:prstGeom prst="rect">
                <a:avLst/>
              </a:prstGeom>
              <a:blipFill>
                <a:blip r:embed="rId9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751" y="3814170"/>
                <a:ext cx="3483428" cy="8558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82751" y="2915131"/>
                <a:ext cx="3165391" cy="5078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751" y="2915131"/>
                <a:ext cx="3165391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84226" y="4931269"/>
                <a:ext cx="3391621" cy="870175"/>
              </a:xfrm>
              <a:prstGeom prst="rect">
                <a:avLst/>
              </a:prstGeom>
              <a:blipFill>
                <a:blip r:embed="rId1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  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𝑢𝑡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𝑡</m:t>
                          </m:r>
                        </m:e>
                        <m:sup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26" y="4931269"/>
                <a:ext cx="3391621" cy="8701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662615" y="327546"/>
            <a:ext cx="1610436" cy="5847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8135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3" grpId="0" animBg="1"/>
      <p:bldP spid="15" grpId="0"/>
      <p:bldP spid="16" grpId="0" animBg="1"/>
      <p:bldP spid="17" grpId="0" animBg="1"/>
      <p:bldP spid="19" grpId="0" animBg="1"/>
      <p:bldP spid="20" grpId="0" animBg="1"/>
      <p:bldP spid="2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11188" y="709685"/>
            <a:ext cx="5158854" cy="4490112"/>
            <a:chOff x="2433396" y="1058438"/>
            <a:chExt cx="4476568" cy="3351266"/>
          </a:xfrm>
          <a:solidFill>
            <a:srgbClr val="FFC000"/>
          </a:solidFill>
        </p:grpSpPr>
        <p:sp>
          <p:nvSpPr>
            <p:cNvPr id="9" name="Flowchart: Multidocument 8"/>
            <p:cNvSpPr/>
            <p:nvPr/>
          </p:nvSpPr>
          <p:spPr>
            <a:xfrm>
              <a:off x="2433396" y="1058438"/>
              <a:ext cx="4476568" cy="3351266"/>
            </a:xfrm>
            <a:prstGeom prst="flowChartMulti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21663" y="2280539"/>
              <a:ext cx="3300034" cy="830997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গতির সমীকরণ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/>
          <a:stretch/>
        </p:blipFill>
        <p:spPr>
          <a:xfrm>
            <a:off x="8106770" y="1992574"/>
            <a:ext cx="2333767" cy="4228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7206" y="300251"/>
            <a:ext cx="185609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28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91059" y="494952"/>
            <a:ext cx="6340838" cy="1917030"/>
            <a:chOff x="1067059" y="494952"/>
            <a:chExt cx="6340838" cy="1917030"/>
          </a:xfrm>
          <a:blipFill>
            <a:blip r:embed="rId2"/>
            <a:tile tx="0" ty="0" sx="100000" sy="100000" flip="none" algn="tl"/>
          </a:blipFill>
        </p:grpSpPr>
        <p:sp>
          <p:nvSpPr>
            <p:cNvPr id="11" name="Rectangle 10"/>
            <p:cNvSpPr/>
            <p:nvPr/>
          </p:nvSpPr>
          <p:spPr>
            <a:xfrm>
              <a:off x="1067059" y="1452211"/>
              <a:ext cx="6340838" cy="95977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07857" y="1721538"/>
              <a:ext cx="3830753" cy="60016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</a:t>
              </a:r>
              <a:r>
                <a:rPr lang="en-US" sz="33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1349" y="494952"/>
              <a:ext cx="3827417" cy="600164"/>
            </a:xfrm>
            <a:prstGeom prst="rect">
              <a:avLst/>
            </a:prstGeom>
            <a:grp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en-US" sz="33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3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69170" y="3164135"/>
            <a:ext cx="7768930" cy="2609908"/>
            <a:chOff x="744165" y="2731131"/>
            <a:chExt cx="9680720" cy="1523021"/>
          </a:xfrm>
        </p:grpSpPr>
        <p:sp>
          <p:nvSpPr>
            <p:cNvPr id="3" name="TextBox 2"/>
            <p:cNvSpPr txBox="1"/>
            <p:nvPr/>
          </p:nvSpPr>
          <p:spPr>
            <a:xfrm>
              <a:off x="744165" y="2731131"/>
              <a:ext cx="9066502" cy="84413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আদিবেগ, ত্বরণ, শেষবেগ ও সময়ের মধ্যে সম্পর্ক স্থাপন করতে পারবে</a:t>
              </a:r>
              <a:r>
                <a:rPr lang="en-US" sz="4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4165" y="3689415"/>
              <a:ext cx="9680720" cy="564737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গতির সমীকরণগুলো প্রয়োগ করতে পারবে।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032274" y="587829"/>
            <a:ext cx="1724297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agara Solid" panose="04020502070702020202" pitchFamily="82" charset="0"/>
                <a:cs typeface="Nirmala UI" panose="020B0502040204020203" pitchFamily="34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agara Solid" panose="04020502070702020202" pitchFamily="82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910698" y="631852"/>
            <a:ext cx="887469" cy="9138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48858" y="1750017"/>
            <a:ext cx="7598229" cy="1434938"/>
            <a:chOff x="1124857" y="1750017"/>
            <a:chExt cx="7598229" cy="2276561"/>
          </a:xfrm>
        </p:grpSpPr>
        <p:sp>
          <p:nvSpPr>
            <p:cNvPr id="15" name="TextBox 14"/>
            <p:cNvSpPr txBox="1"/>
            <p:nvPr/>
          </p:nvSpPr>
          <p:spPr>
            <a:xfrm>
              <a:off x="3824143" y="3220893"/>
              <a:ext cx="3426764" cy="80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অতিক্রান্ত দূরত্ব বা সরণ </a:t>
              </a:r>
              <a:r>
                <a: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4136121" y="-1261247"/>
              <a:ext cx="1575701" cy="7598229"/>
            </a:xfrm>
            <a:prstGeom prst="rightBrace">
              <a:avLst>
                <a:gd name="adj1" fmla="val 8333"/>
                <a:gd name="adj2" fmla="val 4819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74907" y="1413095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 বেগ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907" y="1413095"/>
                <a:ext cx="164878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7011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676107" y="833658"/>
            <a:ext cx="110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89314" y="1512241"/>
                <a:ext cx="1648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 বেগ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</m:oMath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4" y="1512241"/>
                <a:ext cx="164878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7037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21748" y="4029562"/>
                <a:ext cx="7080107" cy="108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 গড়বেগ=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  <m:r>
                          <a:rPr lang="en-US" sz="27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7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………… ………(ii)</a:t>
                </a:r>
              </a:p>
              <a:p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748" y="4029562"/>
                <a:ext cx="7080107" cy="1082219"/>
              </a:xfrm>
              <a:prstGeom prst="rect">
                <a:avLst/>
              </a:prstGeom>
              <a:blipFill rotWithShape="0">
                <a:blip r:embed="rId5"/>
                <a:stretch>
                  <a:fillRect l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413706" y="3237785"/>
                <a:ext cx="6060833" cy="648254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BD" sz="27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 গড়বেগ=</a:t>
                </a:r>
                <a:r>
                  <a:rPr lang="en-US" sz="27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7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……………………(i)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06" y="3237785"/>
                <a:ext cx="6060833" cy="648254"/>
              </a:xfrm>
              <a:prstGeom prst="rect">
                <a:avLst/>
              </a:prstGeom>
              <a:blipFill rotWithShape="0">
                <a:blip r:embed="rId7"/>
                <a:stretch>
                  <a:fillRect l="-191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413706" y="4816507"/>
            <a:ext cx="6060833" cy="92333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7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পাই-</a:t>
            </a:r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21919" y="4783408"/>
            <a:ext cx="1226053" cy="830099"/>
            <a:chOff x="3526485" y="5116418"/>
            <a:chExt cx="1226053" cy="83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526485" y="5116418"/>
                  <a:ext cx="445314" cy="830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485" y="5116418"/>
                  <a:ext cx="445314" cy="8300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824142" y="5187526"/>
                  <a:ext cx="928396" cy="6878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sz="2800" dirty="0" smtClean="0">
                      <a:solidFill>
                        <a:schemeClr val="bg2">
                          <a:lumMod val="10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142" y="5187526"/>
                  <a:ext cx="928396" cy="68788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3072" b="-141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13706" y="5999000"/>
                <a:ext cx="6060833" cy="737189"/>
              </a:xfrm>
              <a:prstGeom prst="rect">
                <a:avLst/>
              </a:prstGeom>
              <a:blipFill>
                <a:blip r:embed="rId11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cs typeface="NikoshBAN" panose="02000000000000000000" pitchFamily="2" charset="0"/>
                  </a:rPr>
                  <a:t>বা, </a:t>
                </a:r>
                <a:r>
                  <a:rPr lang="en-US" sz="2800" dirty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…… ………(iii)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06" y="5999000"/>
                <a:ext cx="6060833" cy="737189"/>
              </a:xfrm>
              <a:prstGeom prst="rect">
                <a:avLst/>
              </a:prstGeom>
              <a:blipFill rotWithShape="0">
                <a:blip r:embed="rId12"/>
                <a:stretch>
                  <a:fillRect l="-2113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423689" y="235131"/>
            <a:ext cx="1541888" cy="58477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81354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82732" y="487637"/>
            <a:ext cx="3951371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6880" y="2523005"/>
                <a:ext cx="8536116" cy="156966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𝐾𝑚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bn-BD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বেগে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চলন্ত একটি গাড়িতে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যাবত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sSup>
                      <m:sSup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ত্বরণ প্রয়োগ করা হলো। গাড়িটির শেষবেগ কত এবং ত্বরণকালে কত দূরত্ব অতিক্রম করবে?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" y="2523005"/>
                <a:ext cx="8536116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786" t="-4669" r="-2000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366070" y="679269"/>
            <a:ext cx="155448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9665" y="226345"/>
            <a:ext cx="212536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4858" y="272512"/>
            <a:ext cx="244941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 মিনিট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0" y="1121938"/>
            <a:ext cx="9048224" cy="1108955"/>
            <a:chOff x="0" y="1817398"/>
            <a:chExt cx="9048224" cy="1473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573801" y="1817398"/>
                  <a:ext cx="3474423" cy="979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>
                      <a:cs typeface="NikoshBAN" panose="02000000000000000000" pitchFamily="2" charset="0"/>
                    </a:rPr>
                    <a:t>S=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a14:m>
                  <a:r>
                    <a:rPr lang="bn-BD" sz="28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–এই সমীকরণে </a:t>
                  </a:r>
                  <a:endPara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801" y="1817398"/>
                  <a:ext cx="3474423" cy="9792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509" r="-5965" b="-115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0" y="1948936"/>
                  <a:ext cx="6096001" cy="674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  <m:r>
                        <a:rPr lang="bn-BD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a14:m>
                  <a:r>
                    <a:rPr lang="bn-BD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সমীকরণ থেকে </a:t>
                  </a:r>
                  <a:r>
                    <a: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t</a:t>
                  </a:r>
                  <a:r>
                    <a:rPr lang="bn-BD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-এর মান বের করে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948936"/>
                  <a:ext cx="6096001" cy="6745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8333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0" y="2554586"/>
              <a:ext cx="3544175" cy="73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t-</a:t>
              </a:r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মান বসাও।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98440" y="2046658"/>
            <a:ext cx="22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দেখি-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05027" y="2508323"/>
            <a:ext cx="0" cy="39718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71084" y="2802627"/>
                <a:ext cx="2490630" cy="5078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84" y="2802627"/>
                <a:ext cx="2490630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71084" y="3806747"/>
                <a:ext cx="2490630" cy="80457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84" y="3806747"/>
                <a:ext cx="2490630" cy="8045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5886" y="2618710"/>
                <a:ext cx="3483428" cy="85587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2618710"/>
                <a:ext cx="3483428" cy="8558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15886" y="3755451"/>
                <a:ext cx="3483428" cy="855875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𝑣</m:t>
                              </m:r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3755451"/>
                <a:ext cx="3483428" cy="8558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20389" y="4715851"/>
                <a:ext cx="3483428" cy="1034386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7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389" y="4715851"/>
                <a:ext cx="3483428" cy="10343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20389" y="5972329"/>
                <a:ext cx="3483428" cy="507831"/>
              </a:xfrm>
              <a:prstGeom prst="rect">
                <a:avLst/>
              </a:prstGeom>
              <a:blipFill>
                <a:blip r:embed="rId1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</m:t>
                          </m:r>
                        </m:e>
                        <m:sup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p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𝑎𝑠</m:t>
                      </m:r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389" y="5972329"/>
                <a:ext cx="3483428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7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9008" y="1414428"/>
                <a:ext cx="3686628" cy="73718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r>
                  <a:rPr lang="bn-BD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–এই সমীকরণে </a:t>
                </a:r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8" y="1414428"/>
                <a:ext cx="3686628" cy="737189"/>
              </a:xfrm>
              <a:prstGeom prst="rect">
                <a:avLst/>
              </a:prstGeom>
              <a:blipFill rotWithShape="0">
                <a:blip r:embed="rId3"/>
                <a:stretch>
                  <a:fillRect l="-3471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202057" y="405809"/>
            <a:ext cx="240937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0546" y="1529106"/>
                <a:ext cx="4034971" cy="5078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𝑣</m:t>
                    </m:r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𝑢</m:t>
                    </m:r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𝑎𝑡</m:t>
                    </m:r>
                    <m:r>
                      <a:rPr lang="bn-BD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BD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বসাও।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46" y="1529106"/>
                <a:ext cx="4034971" cy="507831"/>
              </a:xfrm>
              <a:prstGeom prst="rect">
                <a:avLst/>
              </a:prstGeom>
              <a:blipFill rotWithShape="0">
                <a:blip r:embed="rId4"/>
                <a:stretch>
                  <a:fillRect t="-9639" b="-3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47283" y="2274723"/>
            <a:ext cx="411306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সিদ্ধান্ত মিলিয়ে নিই-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0674" y="3131584"/>
                <a:ext cx="3433727" cy="658514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𝑎𝑡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74" y="3131584"/>
                <a:ext cx="3433727" cy="658514"/>
              </a:xfrm>
              <a:prstGeom prst="rect">
                <a:avLst/>
              </a:prstGeom>
              <a:blipFill rotWithShape="0">
                <a:blip r:embed="rId6"/>
                <a:stretch>
                  <a:fillRect l="-266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60674" y="3995841"/>
                <a:ext cx="3433725" cy="677558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𝑢𝑡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74" y="3995841"/>
                <a:ext cx="3433725" cy="677558"/>
              </a:xfrm>
              <a:prstGeom prst="rect">
                <a:avLst/>
              </a:prstGeom>
              <a:blipFill rotWithShape="0">
                <a:blip r:embed="rId8"/>
                <a:stretch>
                  <a:fillRect l="-266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0675" y="4874769"/>
                <a:ext cx="3433725" cy="677558"/>
              </a:xfrm>
              <a:prstGeom prst="rect">
                <a:avLst/>
              </a:prstGeom>
              <a:blipFill>
                <a:blip r:embed="rId9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𝑢𝑡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75" y="4874769"/>
                <a:ext cx="3433725" cy="677558"/>
              </a:xfrm>
              <a:prstGeom prst="rect">
                <a:avLst/>
              </a:prstGeom>
              <a:blipFill rotWithShape="0">
                <a:blip r:embed="rId10"/>
                <a:stretch>
                  <a:fillRect l="-2664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0972" y="5838931"/>
                <a:ext cx="3483428" cy="870175"/>
              </a:xfrm>
              <a:prstGeom prst="rect">
                <a:avLst/>
              </a:prstGeom>
              <a:blipFill>
                <a:blip r:embed="rId11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𝑢𝑡</m:t>
                      </m:r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7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𝑡</m:t>
                          </m:r>
                        </m:e>
                        <m:sup>
                          <m:r>
                            <a:rPr lang="en-US" sz="27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972" y="5838931"/>
                <a:ext cx="3483428" cy="8701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731884" y="147851"/>
            <a:ext cx="4293030" cy="852408"/>
            <a:chOff x="1465924" y="1131378"/>
            <a:chExt cx="4293030" cy="852408"/>
          </a:xfrm>
        </p:grpSpPr>
        <p:sp>
          <p:nvSpPr>
            <p:cNvPr id="17" name="Rounded Rectangle 16"/>
            <p:cNvSpPr/>
            <p:nvPr/>
          </p:nvSpPr>
          <p:spPr>
            <a:xfrm>
              <a:off x="1465924" y="1131378"/>
              <a:ext cx="4293030" cy="8524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2675238" y="1288584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4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316</Words>
  <Application>Microsoft Office PowerPoint</Application>
  <PresentationFormat>Widescreen</PresentationFormat>
  <Paragraphs>88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Niagara Solid</vt:lpstr>
      <vt:lpstr>NikoshBAN</vt:lpstr>
      <vt:lpstr>Nirmala UI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13</cp:revision>
  <dcterms:created xsi:type="dcterms:W3CDTF">2020-07-10T03:39:31Z</dcterms:created>
  <dcterms:modified xsi:type="dcterms:W3CDTF">2020-07-13T19:06:03Z</dcterms:modified>
</cp:coreProperties>
</file>