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9" r:id="rId3"/>
    <p:sldId id="262" r:id="rId4"/>
    <p:sldId id="264" r:id="rId5"/>
    <p:sldId id="265" r:id="rId6"/>
    <p:sldId id="267" r:id="rId7"/>
    <p:sldId id="268" r:id="rId8"/>
    <p:sldId id="266" r:id="rId9"/>
    <p:sldId id="290" r:id="rId10"/>
    <p:sldId id="269" r:id="rId11"/>
    <p:sldId id="271" r:id="rId12"/>
    <p:sldId id="270" r:id="rId13"/>
    <p:sldId id="273" r:id="rId14"/>
    <p:sldId id="274" r:id="rId15"/>
    <p:sldId id="288" r:id="rId16"/>
    <p:sldId id="275" r:id="rId17"/>
    <p:sldId id="276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336" y="38"/>
      </p:cViewPr>
      <p:guideLst>
        <p:guide pos="3840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8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13-Jul-20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5-Point Star 4"/>
          <p:cNvSpPr/>
          <p:nvPr userDrawn="1"/>
        </p:nvSpPr>
        <p:spPr>
          <a:xfrm>
            <a:off x="4714961" y="2074900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>
            <a:off x="5796727" y="2057400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4320000">
            <a:off x="6705320" y="2731448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8700000">
            <a:off x="6344376" y="3846374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2900000">
            <a:off x="5245493" y="3854396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7220000">
            <a:off x="4868507" y="2739475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477712" y="500553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11334903" y="437489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477712" y="5950166"/>
            <a:ext cx="457200" cy="4572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1413729" y="5934404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4713635" y="2073001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 userDrawn="1"/>
        </p:nvSpPr>
        <p:spPr>
          <a:xfrm>
            <a:off x="4716950" y="2056096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4745167" y="2096742"/>
            <a:ext cx="2743200" cy="27432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75"/>
            </a:avLst>
          </a:prstGeom>
          <a:gradFill>
            <a:gsLst>
              <a:gs pos="0">
                <a:srgbClr val="FF0000"/>
              </a:gs>
              <a:gs pos="33000">
                <a:srgbClr val="FFFF00"/>
              </a:gs>
              <a:gs pos="16038">
                <a:srgbClr val="FFC000"/>
              </a:gs>
              <a:gs pos="49368">
                <a:srgbClr val="00B050"/>
              </a:gs>
              <a:gs pos="83000">
                <a:srgbClr val="002060"/>
              </a:gs>
              <a:gs pos="66000">
                <a:srgbClr val="00B0F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57" y="5934404"/>
            <a:ext cx="498910" cy="71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934" y="5763360"/>
            <a:ext cx="958143" cy="9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44232 -0.394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19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44089 0.396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1981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4974 -0.39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7" y="-1981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521 0.3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1953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3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13-Jul-20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5-Point Star 4"/>
          <p:cNvSpPr/>
          <p:nvPr userDrawn="1"/>
        </p:nvSpPr>
        <p:spPr>
          <a:xfrm>
            <a:off x="4714961" y="2074900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>
            <a:off x="5796727" y="2057400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4320000">
            <a:off x="6705320" y="2731448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8700000">
            <a:off x="6344376" y="3846374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2900000">
            <a:off x="5245493" y="3854396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7220000">
            <a:off x="4868507" y="2739475"/>
            <a:ext cx="640080" cy="104840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477712" y="500553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11334903" y="437489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477712" y="5950166"/>
            <a:ext cx="457200" cy="4572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1413729" y="5934404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4713635" y="2073001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 userDrawn="1"/>
        </p:nvSpPr>
        <p:spPr>
          <a:xfrm>
            <a:off x="4716950" y="2056096"/>
            <a:ext cx="2743200" cy="27432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4745167" y="2096742"/>
            <a:ext cx="2743200" cy="2743200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75"/>
            </a:avLst>
          </a:prstGeom>
          <a:gradFill>
            <a:gsLst>
              <a:gs pos="0">
                <a:srgbClr val="FF0000"/>
              </a:gs>
              <a:gs pos="33000">
                <a:srgbClr val="FFFF00"/>
              </a:gs>
              <a:gs pos="16038">
                <a:srgbClr val="FFC000"/>
              </a:gs>
              <a:gs pos="49368">
                <a:srgbClr val="00B050"/>
              </a:gs>
              <a:gs pos="83000">
                <a:srgbClr val="002060"/>
              </a:gs>
              <a:gs pos="66000">
                <a:srgbClr val="00B0F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57" y="5934404"/>
            <a:ext cx="498910" cy="71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934" y="5763360"/>
            <a:ext cx="958143" cy="9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44232 -0.394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19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44089 0.396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1981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4974 -0.39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7" y="-1981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521 0.3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1953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2B34-49EE-484B-877E-4A5D31C18A3F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27BB-F344-4E30-B911-D129041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8" y="157655"/>
            <a:ext cx="11839904" cy="65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4529" y="926780"/>
            <a:ext cx="6922942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 উত্তর লেখ।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407397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697" y="2086686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ক. কী ছুটে যাচ্ছে যাকে থামানো যাচ্ছে না?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437" y="2838179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কথা বা কথামালা ছুটে যাচ্ছে তাকে থামানো যাচ্ছে না।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443" y="3579148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খ. ধাঁই ধপাধপ আওয়াজে কোথায় তবলা বাজছে?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183" y="4330641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ধাঁই ধবাধপ আওয়াজে </a:t>
            </a:r>
            <a:r>
              <a:rPr lang="bn-IN" sz="3600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কথকের মনের মাঝে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তবলা বাজছে।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84" y="5103715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কখন গানের পালা সাঙ্গ হলো?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24" y="5855208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কথক ঘুমিয়ে গেলে তার গানের পালা সাঙ্গ হলো।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686" y="926780"/>
            <a:ext cx="8256628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অনুশীলনী ৫ এর নির্দেশনা পড়, শোনো এবং ছড়াটিতে যা বলা হয়েছে তা বর্ণনা কর।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195120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437" y="2446289"/>
            <a:ext cx="10599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lin ang="16200000" scaled="0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এক শিশুর মনে জমেছে বিচিত্র কথামালা। সে-কথারা ছাড়া পেয়েছে, আর আটকানো যাচ্ছে না। কখনো তবলার নান্দনিক ছন্দে মেশা গানের মতো, কখনো নিজের ঘারালো তরবারির মতো যুক্তিতর্কে বিপরীত পক্ষের যুক্তিতর্ক ঘ্যাঁচাং-ঘ্যাঁচ কেটে এগিয়ে চলছে তো চলছেই। তার সব গান ও কথার প্যাঁচ শেষ হলো, যখন তার দু-চোখে ঘুম নামলো।</a:t>
            </a:r>
          </a:p>
        </p:txBody>
      </p:sp>
    </p:spTree>
    <p:extLst>
      <p:ext uri="{BB962C8B-B14F-4D97-AF65-F5344CB8AC3E}">
        <p14:creationId xmlns:p14="http://schemas.microsoft.com/office/powerpoint/2010/main" val="146454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686" y="926780"/>
            <a:ext cx="8256628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ছড়াটিতে যা বলা হয়েছে তা লেখ।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195120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437" y="2446289"/>
            <a:ext cx="10599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 শিশুর মনে জমেছে বিচিত্র কথামালা। সে-কথারা ছাড়া পেয়েছে, আর আটকানো যাচ্ছে না। কখনো তবলার নান্দনিক ছন্দে মেশা গানের মতো, কখনো নিজের ঘারালো তরবারির মতো যুক্তিতর্কে বিপরীত পক্ষের যুক্তিতর্ক ঘ্যাঁচাং-ঘ্যাঁচ কেটে এগিয়ে চলছে তো চলছেই। তার সব গান ও কথার প্যাঁচ শেষ হলো, যখন তার দু-চোখে ঘুম নামলো।</a:t>
            </a:r>
          </a:p>
        </p:txBody>
      </p:sp>
    </p:spTree>
    <p:extLst>
      <p:ext uri="{BB962C8B-B14F-4D97-AF65-F5344CB8AC3E}">
        <p14:creationId xmlns:p14="http://schemas.microsoft.com/office/powerpoint/2010/main" val="360124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686" y="926780"/>
            <a:ext cx="8256628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অনুশীলনী ৬ এর নির্দেশনা পড়, শোনো এবং ছড়াটি মুখস্থ বল।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195120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924" y="2295560"/>
            <a:ext cx="480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ছুটলে কথা, থামায় কে?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আজকে ঠেকায় আমায় কে?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আজকে আমার মনের মাঝে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ধাঁই ধপাধপ তবলা বাজে-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0084" y="671393"/>
            <a:ext cx="5031833" cy="11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আবোল-তাবোল</a:t>
            </a:r>
          </a:p>
          <a:p>
            <a:pPr algn="r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সুকুমার রায়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611" y="3378694"/>
            <a:ext cx="4638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রাম-খটাখট ঘ্যাঁচাং-ঘ্যাঁচ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কথায় কাটে কথার প্যাচ।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ঘনিয়ে এলো ঘুমের ঘোর,</a:t>
            </a:r>
          </a:p>
          <a:p>
            <a:pPr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গানের পালা সাঙ্গ মোর।</a:t>
            </a:r>
          </a:p>
        </p:txBody>
      </p:sp>
    </p:spTree>
    <p:extLst>
      <p:ext uri="{BB962C8B-B14F-4D97-AF65-F5344CB8AC3E}">
        <p14:creationId xmlns:p14="http://schemas.microsoft.com/office/powerpoint/2010/main" val="29794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686" y="926780"/>
            <a:ext cx="8256628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অনুশীলনী ৭-এর নির্দেশনা পড়ে ছড়াটি সঠিক বিরামচিহ্ন ব্যবহার করে লেখ।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195120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924" y="2295560"/>
            <a:ext cx="4801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ছুটলে কথা, থামায় কে?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 ঠেকায় আমায় কে?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 আমার মনের মাঝে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ধাঁই ধপাধপ তবলা বাজে-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0084" y="671393"/>
            <a:ext cx="5031833" cy="11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আবোল-তাবোল</a:t>
            </a:r>
          </a:p>
          <a:p>
            <a:pPr algn="r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সুকুমার রায়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611" y="3378694"/>
            <a:ext cx="4638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রাম-খটাখট ঘ্যাঁচাং-ঘ্যাঁচ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কথায় কাটে কথার প্যাচ।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ঘনিয়ে এলো ঘুমের ঘোর,</a:t>
            </a:r>
          </a:p>
          <a:p>
            <a:pPr algn="just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গানের পালা সাঙ্গ মোর।</a:t>
            </a:r>
          </a:p>
        </p:txBody>
      </p:sp>
    </p:spTree>
    <p:extLst>
      <p:ext uri="{BB962C8B-B14F-4D97-AF65-F5344CB8AC3E}">
        <p14:creationId xmlns:p14="http://schemas.microsoft.com/office/powerpoint/2010/main" val="1553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4529" y="926779"/>
            <a:ext cx="8093342" cy="12285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অনুশীলনী ৮-এর নির্দেশনা পড়ে “আবোল-তাবোল” ছড়াটি মতো করে দুই লাইন লেখ।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407397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286" y="2828836"/>
            <a:ext cx="408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যাচ্ছি মোরা মামার বাড়ি,</a:t>
            </a:r>
          </a:p>
          <a:p>
            <a:pPr algn="just"/>
            <a:r>
              <a:rPr lang="bn-IN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সঙ্গে নিয়ে বেতের ঝুড়ি।</a:t>
            </a:r>
          </a:p>
        </p:txBody>
      </p:sp>
    </p:spTree>
    <p:extLst>
      <p:ext uri="{BB962C8B-B14F-4D97-AF65-F5344CB8AC3E}">
        <p14:creationId xmlns:p14="http://schemas.microsoft.com/office/powerpoint/2010/main" val="107757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07003" y="816417"/>
            <a:ext cx="2977995" cy="775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407397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945" y="2795364"/>
            <a:ext cx="7533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৪ ও ৭ এর উত্তর খাতায় লিখবে।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ছড়াটির নাম ও ছড়াকারের নামসহ সঠিক বানান ও বিরামচিহ্ন ব্যবহার করে ছড়াটি আবার লিখবে।</a:t>
            </a:r>
          </a:p>
        </p:txBody>
      </p:sp>
    </p:spTree>
    <p:extLst>
      <p:ext uri="{BB962C8B-B14F-4D97-AF65-F5344CB8AC3E}">
        <p14:creationId xmlns:p14="http://schemas.microsoft.com/office/powerpoint/2010/main" val="22610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5978381" y="1311919"/>
            <a:ext cx="359357" cy="539180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9967051" y="3329918"/>
            <a:ext cx="362693" cy="3389574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2262965" y="3329917"/>
            <a:ext cx="380578" cy="3373809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17397" y="2420764"/>
            <a:ext cx="2743200" cy="2743200"/>
            <a:chOff x="896666" y="541286"/>
            <a:chExt cx="3084134" cy="3082167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4813677" y="380770"/>
            <a:ext cx="2743200" cy="2743200"/>
            <a:chOff x="896666" y="541286"/>
            <a:chExt cx="3084134" cy="3082167"/>
          </a:xfrm>
        </p:grpSpPr>
        <p:sp>
          <p:nvSpPr>
            <p:cNvPr id="15" name="Isosceles Triangle 14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8797178" y="2415517"/>
            <a:ext cx="2743200" cy="2743200"/>
            <a:chOff x="896666" y="541286"/>
            <a:chExt cx="3084134" cy="3082167"/>
          </a:xfrm>
        </p:grpSpPr>
        <p:sp>
          <p:nvSpPr>
            <p:cNvPr id="24" name="Isosceles Triangle 23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34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7497" y="623862"/>
            <a:ext cx="665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8000">
                      <a:srgbClr val="FFC000"/>
                    </a:gs>
                    <a:gs pos="34000">
                      <a:schemeClr val="tx1"/>
                    </a:gs>
                    <a:gs pos="51000">
                      <a:srgbClr val="92D050"/>
                    </a:gs>
                    <a:gs pos="0">
                      <a:srgbClr val="FF0000"/>
                    </a:gs>
                    <a:gs pos="68000">
                      <a:srgbClr val="00B0F0"/>
                    </a:gs>
                    <a:gs pos="84000">
                      <a:srgbClr val="0070C0"/>
                    </a:gs>
                    <a:gs pos="100000">
                      <a:srgbClr val="7030A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চতুর্থ শ্রেণির সকল শিক্ষার্থীকে </a:t>
            </a:r>
            <a:endParaRPr lang="en-US" sz="4800" dirty="0">
              <a:ln>
                <a:solidFill>
                  <a:srgbClr val="002060"/>
                </a:solidFill>
              </a:ln>
              <a:gradFill flip="none" rotWithShape="1">
                <a:gsLst>
                  <a:gs pos="18000">
                    <a:srgbClr val="FFC000"/>
                  </a:gs>
                  <a:gs pos="34000">
                    <a:schemeClr val="tx1"/>
                  </a:gs>
                  <a:gs pos="51000">
                    <a:srgbClr val="92D050"/>
                  </a:gs>
                  <a:gs pos="0">
                    <a:srgbClr val="FF0000"/>
                  </a:gs>
                  <a:gs pos="68000">
                    <a:srgbClr val="00B0F0"/>
                  </a:gs>
                  <a:gs pos="84000">
                    <a:srgbClr val="0070C0"/>
                  </a:gs>
                  <a:gs pos="100000">
                    <a:srgbClr val="7030A0"/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39" y="3316774"/>
            <a:ext cx="7331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 স্বাগত জানাচ্ছি আমি-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কাজী আমিরুল ইসলাম</a:t>
            </a:r>
          </a:p>
          <a:p>
            <a:pPr algn="r"/>
            <a:r>
              <a:rPr lang="bn-IN" sz="36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শিক্ষক,</a:t>
            </a:r>
          </a:p>
          <a:p>
            <a:pPr algn="r"/>
            <a:r>
              <a:rPr lang="bn-IN" sz="3600" dirty="0" smtClean="0">
                <a:solidFill>
                  <a:srgbClr val="FFC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 নম্বর সলুয়া সরকারি প্রাথমিক বিদ্যালয়, </a:t>
            </a:r>
            <a:endParaRPr lang="en-US" sz="3600" dirty="0" smtClean="0">
              <a:solidFill>
                <a:srgbClr val="FFC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r"/>
            <a:r>
              <a:rPr lang="bn-IN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 </a:t>
            </a:r>
            <a:endParaRPr lang="en-US" sz="3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9" y="295236"/>
            <a:ext cx="2443097" cy="30308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>
            <a:bevelT w="139700" h="139700" prst="divot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91" y="745083"/>
            <a:ext cx="6087474" cy="54020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41982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0088" y="567544"/>
            <a:ext cx="2412124" cy="6608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প্রস্তুতি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04" y="1619313"/>
            <a:ext cx="2943344" cy="385637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TopUp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3" y="1596452"/>
            <a:ext cx="3728666" cy="390209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2609" l="1826" r="9726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07" y="1904290"/>
            <a:ext cx="3658739" cy="328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76" y="1569394"/>
            <a:ext cx="5943600" cy="3956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737927" y="457869"/>
            <a:ext cx="1263177" cy="1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32148 1.48148E-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আবোল-তাবোল আবৃত্ত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889" y="133884"/>
            <a:ext cx="11902966" cy="66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7" y="1319235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“রাম-খটাখট” শব্দের অর্থ কী?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437" y="2070728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“রাম-খটাখট” শব্দের অর্থ হচ্ছে খুব উঁচু জোরালো শব্দ।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443" y="2811697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“ঘ্যাচাং-ঘ্যাচ” শব্দের অর্থ কী?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183" y="3563190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“ঘ্যাচাং-ঘ্যাচ” অর্থ, এক কোপে কিছু কেটে ফেলার আওয়াজ।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184" y="4336264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“ঠেকায়” শব্দের অর্থ কী?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924" y="5087757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“ঠেকায়” শব্দের অর্থ হলো আটকায়।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7" y="1204932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সংক্ষেপে “আবোল-তাবোল” কবিতার মূলভাব বল।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437" y="2446291"/>
            <a:ext cx="10599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lin ang="16200000" scaled="0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সংক্ষেপে “আবোল-তাবোল” কবিতার মূলভাব হলো- </a:t>
            </a:r>
          </a:p>
          <a:p>
            <a:pPr lvl="1" algn="just"/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lin ang="16200000" scaled="0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শিশুমন </a:t>
            </a:r>
            <a:r>
              <a:rPr lang="bn-IN" sz="3600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lin ang="16200000" scaled="0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খুবই  চঞ্চল। সে মনে সব সময় সংগত-অসংগত নানা কথার কলরোল চলতে থাকে। এ-সকল কথামালা সচরাচর নিয়ন্ত্রণহীন হয়ে থাকে। মনে মনে বিচিত্র কথা বলতে বলতে শিশু যখন ক্লান্ত, অবসন্ন হয়ে ঘুমিয়ে পড়ে, তখন কথারা ফুরায়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lin ang="16200000" scaled="0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lin ang="16200000" scaled="0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268010" y="788268"/>
            <a:ext cx="10985558" cy="5173957"/>
            <a:chOff x="299548" y="1056290"/>
            <a:chExt cx="10985558" cy="5173957"/>
          </a:xfrm>
          <a:scene3d>
            <a:camera prst="perspectiveLeft"/>
            <a:lightRig rig="threePt" dir="t"/>
          </a:scene3d>
        </p:grpSpPr>
        <p:grpSp>
          <p:nvGrpSpPr>
            <p:cNvPr id="15" name="Group 14"/>
            <p:cNvGrpSpPr/>
            <p:nvPr/>
          </p:nvGrpSpPr>
          <p:grpSpPr>
            <a:xfrm>
              <a:off x="299548" y="1765738"/>
              <a:ext cx="10985558" cy="3766405"/>
              <a:chOff x="299545" y="1765738"/>
              <a:chExt cx="10985558" cy="3766405"/>
            </a:xfrm>
          </p:grpSpPr>
          <p:sp>
            <p:nvSpPr>
              <p:cNvPr id="8" name="Pentagon 7"/>
              <p:cNvSpPr/>
              <p:nvPr/>
            </p:nvSpPr>
            <p:spPr>
              <a:xfrm rot="10800000">
                <a:off x="299545" y="2112579"/>
                <a:ext cx="2464292" cy="3042745"/>
              </a:xfrm>
              <a:prstGeom prst="homePlate">
                <a:avLst>
                  <a:gd name="adj" fmla="val 48720"/>
                </a:avLst>
              </a:prstGeom>
              <a:solidFill>
                <a:srgbClr val="FFFF00"/>
              </a:solidFill>
              <a:ln w="76200">
                <a:solidFill>
                  <a:srgbClr val="00B0F0"/>
                </a:solidFill>
              </a:ln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1791" y="3310767"/>
                <a:ext cx="2180514" cy="707886"/>
              </a:xfrm>
              <a:prstGeom prst="rect">
                <a:avLst/>
              </a:prstGeom>
              <a:noFill/>
              <a:ln w="76200">
                <a:noFill/>
              </a:ln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শ্রেণি: </a:t>
                </a:r>
                <a:r>
                  <a:rPr lang="bn-IN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চতুর্থ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760825" y="2112579"/>
                <a:ext cx="4157225" cy="3042745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00B0F0"/>
                </a:solidFill>
              </a:ln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বিষয়: </a:t>
                </a:r>
                <a:r>
                  <a:rPr lang="bn-I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আমার বাংলা বই</a:t>
                </a:r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2" name="Flowchart: Manual Input 11"/>
              <p:cNvSpPr/>
              <p:nvPr/>
            </p:nvSpPr>
            <p:spPr>
              <a:xfrm>
                <a:off x="6949583" y="1765738"/>
                <a:ext cx="4303986" cy="1750562"/>
              </a:xfrm>
              <a:prstGeom prst="flowChartManualInput">
                <a:avLst/>
              </a:prstGeom>
              <a:solidFill>
                <a:srgbClr val="FFFF00"/>
              </a:solidFill>
              <a:ln w="76200">
                <a:solidFill>
                  <a:srgbClr val="00B0F0"/>
                </a:solidFill>
              </a:ln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পাঠ শিরোনাম</a:t>
                </a:r>
              </a:p>
              <a:p>
                <a:pPr algn="ctr"/>
                <a:r>
                  <a:rPr lang="bn-I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আবোল-তাবোল</a:t>
                </a:r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3" name="Flowchart: Manual Input 12"/>
              <p:cNvSpPr/>
              <p:nvPr/>
            </p:nvSpPr>
            <p:spPr>
              <a:xfrm flipV="1">
                <a:off x="6949584" y="3561453"/>
                <a:ext cx="4303986" cy="1970690"/>
              </a:xfrm>
              <a:prstGeom prst="flowChartManualInput">
                <a:avLst/>
              </a:prstGeom>
              <a:solidFill>
                <a:srgbClr val="FFFF00"/>
              </a:solidFill>
              <a:ln w="76200">
                <a:solidFill>
                  <a:srgbClr val="00B0F0"/>
                </a:solidFill>
              </a:ln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46570" y="3924057"/>
                <a:ext cx="4338533" cy="1200329"/>
              </a:xfrm>
              <a:prstGeom prst="rect">
                <a:avLst/>
              </a:prstGeom>
              <a:noFill/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পাঠ্যাংশ</a:t>
                </a:r>
              </a:p>
              <a:p>
                <a:pPr algn="ctr"/>
                <a:r>
                  <a:rPr lang="bn-IN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অনুশীলনী: পৃষ্ঠা-৪৭</a:t>
                </a:r>
              </a:p>
            </p:txBody>
          </p:sp>
        </p:grpSp>
        <p:sp>
          <p:nvSpPr>
            <p:cNvPr id="16" name="Isosceles Triangle 15"/>
            <p:cNvSpPr/>
            <p:nvPr/>
          </p:nvSpPr>
          <p:spPr>
            <a:xfrm>
              <a:off x="2745062" y="1056290"/>
              <a:ext cx="1292772" cy="1056289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 w="76200">
              <a:solidFill>
                <a:srgbClr val="00B0F0"/>
              </a:solidFill>
            </a:ln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flipV="1">
              <a:off x="2765703" y="5169543"/>
              <a:ext cx="1292772" cy="1060704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 w="76200">
              <a:solidFill>
                <a:srgbClr val="00B0F0"/>
              </a:solidFill>
            </a:ln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4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46936" y="926780"/>
            <a:ext cx="2098128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195120" y="702803"/>
            <a:ext cx="1263177" cy="10659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86900" y="708021"/>
            <a:ext cx="2103120" cy="21945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endParaRPr lang="en-US" sz="48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74" y="2955476"/>
            <a:ext cx="889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১.৩.৫- প্রশ্ন শুনে বুঝতে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915" y="3663050"/>
            <a:ext cx="918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১.৩.৬- শুদ্ধ উচ্চারণে প্রশ্ন করতে ও উত্তর দিতে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86900" y="708021"/>
            <a:ext cx="2103120" cy="21945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474" y="2955476"/>
            <a:ext cx="1096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১.৩.২-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শুদ্ধ উচ্চারণে প্রশ্ন করতে ও উত্তর দিতে পারবে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915" y="3663050"/>
            <a:ext cx="1010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২.১.২- পাঠ্যপুস্তকের কবিতাসঠিক ছন্দে আবৃত্তি করতে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356" y="4370624"/>
            <a:ext cx="889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২.২.১- কবিতা সম্পর্কিত প্রশ্নের উত্তর দিতে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470" y="5061870"/>
            <a:ext cx="889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২.২.২- কবিতার মূলভাব বলতে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86900" y="708021"/>
            <a:ext cx="2103120" cy="21945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endParaRPr lang="en-US" sz="7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470" y="3105835"/>
            <a:ext cx="889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২.১.৩- ছড়া পড়ে মূলভাব বুঝতে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86900" y="708021"/>
            <a:ext cx="2103120" cy="21945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6000" b="1" dirty="0" smtClean="0"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US" sz="6000" b="1" dirty="0"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474" y="2955476"/>
            <a:ext cx="1096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২.১.১- পাঠ্যপুস্তকের ছড়া লিখতে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915" y="3695708"/>
            <a:ext cx="106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২.৩.১- পঠিত ছড়ার বিষয়ে প্রশ্নের উত্তর শুদ্ধভাবে লিখতে পারবে।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2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50"/>
                            </p:stCondLst>
                            <p:childTnLst>
                              <p:par>
                                <p:cTn id="9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4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9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  <p:bldP spid="7" grpId="0"/>
      <p:bldP spid="7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4529" y="926780"/>
            <a:ext cx="6922942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অনুশীলনী ৪ এর নির্দেশনা পড়, শোনো এবং প্রশ্নগুলোর উত্তর বল।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14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1126"/>
          <a:stretch/>
        </p:blipFill>
        <p:spPr>
          <a:xfrm rot="5400000" flipH="1">
            <a:off x="1407397" y="702803"/>
            <a:ext cx="1263177" cy="106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697" y="2086686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ক. কী ছুটে যাচ্ছে যাকে থামানো যাচ্ছে না?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437" y="2838179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কথা বা কথামালা ছুটে যাচ্ছে তাকে থামানো যাচ্ছে না।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443" y="3579148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খ. ধাঁই ধপাধপ আওয়াজে কোথায় তবলা বাজছে?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183" y="4330641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ধাঁই ধবাধপ আওয়াজে </a:t>
            </a:r>
            <a:r>
              <a:rPr lang="bn-IN" sz="3600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কথকের মনের মাঝে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তবলা বাজছে।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84" y="5103715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কখন গানের পালা সাঙ্গ হলো?</a:t>
            </a:r>
            <a:endParaRPr lang="en-US" sz="360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24" y="5855208"/>
            <a:ext cx="10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17000">
                      <a:srgbClr val="FFC000"/>
                    </a:gs>
                    <a:gs pos="85189">
                      <a:srgbClr val="0070C0"/>
                    </a:gs>
                    <a:gs pos="68000">
                      <a:srgbClr val="00B0F0"/>
                    </a:gs>
                    <a:gs pos="51826">
                      <a:srgbClr val="00B050"/>
                    </a:gs>
                    <a:gs pos="35000">
                      <a:srgbClr val="FFFF00"/>
                    </a:gs>
                    <a:gs pos="100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কথক ঘুমিয়ে গেলে তার গানের পালা সাঙ্গ হলো।</a:t>
            </a:r>
            <a:endParaRPr lang="en-US" sz="36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/>
                  </a:gs>
                  <a:gs pos="17000">
                    <a:srgbClr val="FFC000"/>
                  </a:gs>
                  <a:gs pos="85189">
                    <a:srgbClr val="0070C0"/>
                  </a:gs>
                  <a:gs pos="68000">
                    <a:srgbClr val="00B0F0"/>
                  </a:gs>
                  <a:gs pos="51826">
                    <a:srgbClr val="00B050"/>
                  </a:gs>
                  <a:gs pos="35000">
                    <a:srgbClr val="FFFF00"/>
                  </a:gs>
                  <a:gs pos="100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3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4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632</Words>
  <Application>Microsoft Office PowerPoint</Application>
  <PresentationFormat>Widescreen</PresentationFormat>
  <Paragraphs>82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108</cp:revision>
  <dcterms:created xsi:type="dcterms:W3CDTF">2020-07-11T05:57:42Z</dcterms:created>
  <dcterms:modified xsi:type="dcterms:W3CDTF">2020-07-12T21:07:09Z</dcterms:modified>
</cp:coreProperties>
</file>