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81" r:id="rId10"/>
    <p:sldId id="282" r:id="rId11"/>
    <p:sldId id="283" r:id="rId12"/>
    <p:sldId id="288" r:id="rId13"/>
    <p:sldId id="293" r:id="rId14"/>
    <p:sldId id="292" r:id="rId15"/>
    <p:sldId id="294" r:id="rId16"/>
    <p:sldId id="289" r:id="rId17"/>
    <p:sldId id="290" r:id="rId18"/>
    <p:sldId id="291" r:id="rId19"/>
    <p:sldId id="284" r:id="rId20"/>
    <p:sldId id="285" r:id="rId21"/>
    <p:sldId id="265" r:id="rId22"/>
    <p:sldId id="295" r:id="rId23"/>
    <p:sldId id="273" r:id="rId24"/>
    <p:sldId id="266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E0700"/>
    <a:srgbClr val="2E002E"/>
    <a:srgbClr val="00FFFF"/>
    <a:srgbClr val="CC12BF"/>
    <a:srgbClr val="3BCCFF"/>
    <a:srgbClr val="800080"/>
    <a:srgbClr val="FF99FF"/>
    <a:srgbClr val="0C0680"/>
    <a:srgbClr val="01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19E66-83F6-4E22-8721-EA04DDA312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5F120-9668-4CC4-80A6-08186D22AF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8AC6-CDDF-46CA-AFD8-9AA3CF22B68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62665-FFE8-4264-AF0D-41A685B8B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67302-51B9-45BC-9615-D4BB4714B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2E5-0BA9-4174-809A-0479A982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4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8AC90-27DA-485E-989F-040D4E1E9396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2FAD-87FD-4C26-9420-90735F5E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02FAD-87FD-4C26-9420-90735F5E3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02FAD-87FD-4C26-9420-90735F5E38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1351-B3F6-43FB-B6AB-019E48C3C7AD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37D9-DF61-43A0-9F5A-EC35B153FA1B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0C61-6AA1-409A-AB09-704A46FCDC87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C44B-417C-4606-94C3-E89AA107B1B3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29-1B13-4191-B096-3FCA517953FC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5719-B4C9-4B1C-9466-6E40793AF8AD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C19-DDA6-4546-A9EA-6E18518CB2C3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5117-D432-4048-9D8C-CB1B37B78A5E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Conditional Sentence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1305-46C6-46D9-BC65-27D3AD159F54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B1A6-F89F-46C6-AD61-73BB5D070D39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1000">
              <a:srgbClr val="FF0000">
                <a:lumMod val="8000"/>
                <a:lumOff val="92000"/>
              </a:srgbClr>
            </a:gs>
            <a:gs pos="56000">
              <a:schemeClr val="accent4">
                <a:lumMod val="20000"/>
                <a:lumOff val="80000"/>
                <a:alpha val="65000"/>
              </a:schemeClr>
            </a:gs>
            <a:gs pos="19000">
              <a:srgbClr val="00B0F0">
                <a:alpha val="33000"/>
                <a:lumMod val="10000"/>
                <a:lumOff val="90000"/>
              </a:srgbClr>
            </a:gs>
            <a:gs pos="99000">
              <a:srgbClr val="00B0F0"/>
            </a:gs>
            <a:gs pos="75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17EBEAC-8055-4962-8CB5-BB09E74C3A51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7312" y="112288"/>
            <a:ext cx="2978331" cy="3651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Conditional Sentence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0FDE57B-CA53-4762-B2D2-DC29D43CA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B67A-4969-48FD-9479-7CE7DD4522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77" y="46513"/>
            <a:ext cx="796971" cy="910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C19331C-CEE3-4273-8B15-A1E0E3667295}"/>
              </a:ext>
            </a:extLst>
          </p:cNvPr>
          <p:cNvSpPr txBox="1">
            <a:spLocks/>
          </p:cNvSpPr>
          <p:nvPr userDrawn="1"/>
        </p:nvSpPr>
        <p:spPr>
          <a:xfrm>
            <a:off x="4676503" y="6325866"/>
            <a:ext cx="3226526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uttam01712310595@gmail.com</a:t>
            </a:r>
          </a:p>
        </p:txBody>
      </p:sp>
    </p:spTree>
    <p:extLst>
      <p:ext uri="{BB962C8B-B14F-4D97-AF65-F5344CB8AC3E}">
        <p14:creationId xmlns:p14="http://schemas.microsoft.com/office/powerpoint/2010/main" val="41124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tam01712310595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1000">
              <a:srgbClr val="FF0000">
                <a:lumMod val="8000"/>
                <a:lumOff val="92000"/>
              </a:srgbClr>
            </a:gs>
            <a:gs pos="56000">
              <a:schemeClr val="accent4">
                <a:lumMod val="20000"/>
                <a:lumOff val="80000"/>
                <a:alpha val="65000"/>
              </a:schemeClr>
            </a:gs>
            <a:gs pos="19000">
              <a:srgbClr val="00B0F0">
                <a:alpha val="33000"/>
                <a:lumMod val="10000"/>
                <a:lumOff val="90000"/>
              </a:srgbClr>
            </a:gs>
            <a:gs pos="99000">
              <a:srgbClr val="3BCCFF"/>
            </a:gs>
            <a:gs pos="75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F5C757-1EC2-4D7B-BD8B-270EB8886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73" y="1139489"/>
            <a:ext cx="3570242" cy="382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6EA2C4-FD89-4CB5-91BC-3B062BDBA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9" y="2057070"/>
            <a:ext cx="1730974" cy="1391737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DB507D4-2DDF-43F9-BBB3-3759B236AC05}"/>
              </a:ext>
            </a:extLst>
          </p:cNvPr>
          <p:cNvSpPr>
            <a:spLocks noGrp="1"/>
          </p:cNvSpPr>
          <p:nvPr/>
        </p:nvSpPr>
        <p:spPr>
          <a:xfrm>
            <a:off x="4613556" y="4955245"/>
            <a:ext cx="2842321" cy="637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Date-</a:t>
            </a:r>
            <a:fld id="{B9465A32-37FB-446B-BFEA-81851002B0C7}" type="datetime1">
              <a:rPr lang="en-US" sz="280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pPr algn="ctr"/>
              <a:t>7/12/2020</a:t>
            </a:fld>
            <a:endParaRPr 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A723F4-AD13-481A-8EEC-17B31D0E5041}"/>
              </a:ext>
            </a:extLst>
          </p:cNvPr>
          <p:cNvSpPr txBox="1"/>
          <p:nvPr/>
        </p:nvSpPr>
        <p:spPr>
          <a:xfrm>
            <a:off x="5416059" y="1139488"/>
            <a:ext cx="53879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Wide Latin" panose="020A0A07050505020404" pitchFamily="18" charset="0"/>
              </a:rPr>
              <a:t>All of you are </a:t>
            </a:r>
            <a:r>
              <a:rPr lang="en-US" sz="5400" dirty="0">
                <a:solidFill>
                  <a:srgbClr val="0000CC"/>
                </a:solidFill>
                <a:latin typeface="Wide Latin" panose="020A0A07050505020404" pitchFamily="18" charset="0"/>
              </a:rPr>
              <a:t>welcome </a:t>
            </a:r>
            <a:r>
              <a:rPr lang="en-US" sz="4000" dirty="0">
                <a:solidFill>
                  <a:srgbClr val="0000CC"/>
                </a:solidFill>
                <a:latin typeface="Wide Latin" panose="020A0A07050505020404" pitchFamily="18" charset="0"/>
              </a:rPr>
              <a:t>to attend Multimedia Class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B92F62-4720-42C6-A7FE-01A267456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2BA7AE-6FB3-4B5E-BAD0-6975204EB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31C07-82E0-4167-A4C6-D8F2ABF5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61F8-3207-4BD3-8F46-B87D7532917E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F3CD0-68F6-44B5-AE17-8CCDEFE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9CB2-6277-4DD1-BE3D-4EE4C14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B6949-46AB-4F7E-9D50-FDE35B50FBB2}"/>
              </a:ext>
            </a:extLst>
          </p:cNvPr>
          <p:cNvSpPr/>
          <p:nvPr/>
        </p:nvSpPr>
        <p:spPr>
          <a:xfrm>
            <a:off x="3460650" y="519932"/>
            <a:ext cx="5669279" cy="518323"/>
          </a:xfrm>
          <a:prstGeom prst="roundRect">
            <a:avLst>
              <a:gd name="adj" fmla="val 50000"/>
            </a:avLst>
          </a:prstGeom>
          <a:solidFill>
            <a:srgbClr val="2E0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– 1 &amp; 2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C9C214-897B-41E2-BCD9-38C5E0833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77882"/>
              </p:ext>
            </p:extLst>
          </p:nvPr>
        </p:nvGraphicFramePr>
        <p:xfrm>
          <a:off x="233285" y="1305117"/>
          <a:ext cx="1181686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633">
                  <a:extLst>
                    <a:ext uri="{9D8B030D-6E8A-4147-A177-3AD203B41FA5}">
                      <a16:colId xmlns:a16="http://schemas.microsoft.com/office/drawing/2014/main" val="557250190"/>
                    </a:ext>
                  </a:extLst>
                </a:gridCol>
                <a:gridCol w="3791125">
                  <a:extLst>
                    <a:ext uri="{9D8B030D-6E8A-4147-A177-3AD203B41FA5}">
                      <a16:colId xmlns:a16="http://schemas.microsoft.com/office/drawing/2014/main" val="1726609050"/>
                    </a:ext>
                  </a:extLst>
                </a:gridCol>
                <a:gridCol w="3989879">
                  <a:extLst>
                    <a:ext uri="{9D8B030D-6E8A-4147-A177-3AD203B41FA5}">
                      <a16:colId xmlns:a16="http://schemas.microsoft.com/office/drawing/2014/main" val="3600802654"/>
                    </a:ext>
                  </a:extLst>
                </a:gridCol>
                <a:gridCol w="2090224">
                  <a:extLst>
                    <a:ext uri="{9D8B030D-6E8A-4147-A177-3AD203B41FA5}">
                      <a16:colId xmlns:a16="http://schemas.microsoft.com/office/drawing/2014/main" val="3821661699"/>
                    </a:ext>
                  </a:extLst>
                </a:gridCol>
              </a:tblGrid>
              <a:tr h="47279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983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912"/>
                  </a:ext>
                </a:extLst>
              </a:tr>
              <a:tr h="417169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Conditions,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1480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9538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Present Ind + Main Clause Future /Present Ind.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331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8CE758-ADBB-4887-9FC7-B2560257BB81}"/>
              </a:ext>
            </a:extLst>
          </p:cNvPr>
          <p:cNvSpPr txBox="1"/>
          <p:nvPr/>
        </p:nvSpPr>
        <p:spPr>
          <a:xfrm>
            <a:off x="3953023" y="3995212"/>
            <a:ext cx="616164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tomorrow.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late, you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miss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right, I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wrong.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road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slippery.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E319E4A-695E-4CD2-8EAB-6F5B565F7A87}"/>
              </a:ext>
            </a:extLst>
          </p:cNvPr>
          <p:cNvSpPr/>
          <p:nvPr/>
        </p:nvSpPr>
        <p:spPr>
          <a:xfrm>
            <a:off x="730347" y="3723198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6B6D2F-99FB-49AD-9C3F-D123CB3ADE4B}"/>
              </a:ext>
            </a:extLst>
          </p:cNvPr>
          <p:cNvSpPr/>
          <p:nvPr/>
        </p:nvSpPr>
        <p:spPr>
          <a:xfrm>
            <a:off x="219222" y="5831734"/>
            <a:ext cx="11816861" cy="845891"/>
          </a:xfrm>
          <a:prstGeom prst="wedgeRoundRectCallout">
            <a:avLst>
              <a:gd name="adj1" fmla="val -1748"/>
              <a:gd name="adj2" fmla="val -77057"/>
              <a:gd name="adj3" fmla="val 16667"/>
            </a:avLst>
          </a:prstGeom>
          <a:solidFill>
            <a:srgbClr val="0000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 and 2 numbers’ sentences If clauses are in present form  and main clauses are future  form but in 3 &amp; 4 numbers’ sentences both clauses are present form.</a:t>
            </a:r>
          </a:p>
        </p:txBody>
      </p:sp>
    </p:spTree>
    <p:extLst>
      <p:ext uri="{BB962C8B-B14F-4D97-AF65-F5344CB8AC3E}">
        <p14:creationId xmlns:p14="http://schemas.microsoft.com/office/powerpoint/2010/main" val="14092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95957-E3D8-4A9E-9A4A-F61CD301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6B7E-4482-4B25-A735-246B02D98C2F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992BC-8949-4241-B80D-84D74F1C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D0899-3CE2-482A-B2AA-CAD254C7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D3CF894-C7E7-46A5-B41B-93DE06E39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65982"/>
              </p:ext>
            </p:extLst>
          </p:nvPr>
        </p:nvGraphicFramePr>
        <p:xfrm>
          <a:off x="126610" y="1139491"/>
          <a:ext cx="1194347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479">
                  <a:extLst>
                    <a:ext uri="{9D8B030D-6E8A-4147-A177-3AD203B41FA5}">
                      <a16:colId xmlns:a16="http://schemas.microsoft.com/office/drawing/2014/main" val="1074218816"/>
                    </a:ext>
                  </a:extLst>
                </a:gridCol>
                <a:gridCol w="3831744">
                  <a:extLst>
                    <a:ext uri="{9D8B030D-6E8A-4147-A177-3AD203B41FA5}">
                      <a16:colId xmlns:a16="http://schemas.microsoft.com/office/drawing/2014/main" val="2783393190"/>
                    </a:ext>
                  </a:extLst>
                </a:gridCol>
                <a:gridCol w="3860662">
                  <a:extLst>
                    <a:ext uri="{9D8B030D-6E8A-4147-A177-3AD203B41FA5}">
                      <a16:colId xmlns:a16="http://schemas.microsoft.com/office/drawing/2014/main" val="742154903"/>
                    </a:ext>
                  </a:extLst>
                </a:gridCol>
                <a:gridCol w="2284585">
                  <a:extLst>
                    <a:ext uri="{9D8B030D-6E8A-4147-A177-3AD203B41FA5}">
                      <a16:colId xmlns:a16="http://schemas.microsoft.com/office/drawing/2014/main" val="2671093457"/>
                    </a:ext>
                  </a:extLst>
                </a:gridCol>
              </a:tblGrid>
              <a:tr h="417867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7035"/>
                  </a:ext>
                </a:extLst>
              </a:tr>
              <a:tr h="368706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80750"/>
                  </a:ext>
                </a:extLst>
              </a:tr>
              <a:tr h="95781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(Using can, may, might, must, should, have to, has to. … modal verbs )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 modals are to be used according to sense of sentences.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62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1CA5CF-463E-4417-B21E-3136179C633C}"/>
              </a:ext>
            </a:extLst>
          </p:cNvPr>
          <p:cNvSpPr txBox="1"/>
          <p:nvPr/>
        </p:nvSpPr>
        <p:spPr>
          <a:xfrm>
            <a:off x="2912013" y="4178094"/>
            <a:ext cx="900332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sky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cloudy, it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rain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catch the bus you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walk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overcome challenge, she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industrious.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there if you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you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succeed in life, you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work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8962C60-B29B-495B-AC99-403E67EDB47A}"/>
              </a:ext>
            </a:extLst>
          </p:cNvPr>
          <p:cNvSpPr/>
          <p:nvPr/>
        </p:nvSpPr>
        <p:spPr>
          <a:xfrm>
            <a:off x="322383" y="3343366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367069-D3C8-4D29-91FC-66B127622A16}"/>
              </a:ext>
            </a:extLst>
          </p:cNvPr>
          <p:cNvSpPr/>
          <p:nvPr/>
        </p:nvSpPr>
        <p:spPr>
          <a:xfrm>
            <a:off x="3460650" y="519932"/>
            <a:ext cx="5669279" cy="518323"/>
          </a:xfrm>
          <a:prstGeom prst="roundRect">
            <a:avLst>
              <a:gd name="adj" fmla="val 50000"/>
            </a:avLst>
          </a:prstGeom>
          <a:solidFill>
            <a:srgbClr val="2E0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– 3 </a:t>
            </a:r>
          </a:p>
        </p:txBody>
      </p:sp>
    </p:spTree>
    <p:extLst>
      <p:ext uri="{BB962C8B-B14F-4D97-AF65-F5344CB8AC3E}">
        <p14:creationId xmlns:p14="http://schemas.microsoft.com/office/powerpoint/2010/main" val="23117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9E011-26BD-4DFB-81A9-EAC96783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95E67-E94A-4CAC-A8DC-CEBABFF4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7D49B-3F86-4DD2-89A5-4F0E71F0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1A54E01-9B90-4097-B623-69D28FCD3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38601"/>
              </p:ext>
            </p:extLst>
          </p:nvPr>
        </p:nvGraphicFramePr>
        <p:xfrm>
          <a:off x="126610" y="1139491"/>
          <a:ext cx="11943470" cy="166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479">
                  <a:extLst>
                    <a:ext uri="{9D8B030D-6E8A-4147-A177-3AD203B41FA5}">
                      <a16:colId xmlns:a16="http://schemas.microsoft.com/office/drawing/2014/main" val="1074218816"/>
                    </a:ext>
                  </a:extLst>
                </a:gridCol>
                <a:gridCol w="3831744">
                  <a:extLst>
                    <a:ext uri="{9D8B030D-6E8A-4147-A177-3AD203B41FA5}">
                      <a16:colId xmlns:a16="http://schemas.microsoft.com/office/drawing/2014/main" val="2783393190"/>
                    </a:ext>
                  </a:extLst>
                </a:gridCol>
                <a:gridCol w="3860662">
                  <a:extLst>
                    <a:ext uri="{9D8B030D-6E8A-4147-A177-3AD203B41FA5}">
                      <a16:colId xmlns:a16="http://schemas.microsoft.com/office/drawing/2014/main" val="742154903"/>
                    </a:ext>
                  </a:extLst>
                </a:gridCol>
                <a:gridCol w="2284585">
                  <a:extLst>
                    <a:ext uri="{9D8B030D-6E8A-4147-A177-3AD203B41FA5}">
                      <a16:colId xmlns:a16="http://schemas.microsoft.com/office/drawing/2014/main" val="2671093457"/>
                    </a:ext>
                  </a:extLst>
                </a:gridCol>
              </a:tblGrid>
              <a:tr h="490439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7035"/>
                  </a:ext>
                </a:extLst>
              </a:tr>
              <a:tr h="432741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80750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 sentence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condition that can be successful.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6239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0C6EF89-04B6-4914-8DBA-6E86ABC872F8}"/>
              </a:ext>
            </a:extLst>
          </p:cNvPr>
          <p:cNvSpPr/>
          <p:nvPr/>
        </p:nvSpPr>
        <p:spPr>
          <a:xfrm>
            <a:off x="322383" y="3343366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B773F-CC34-4C13-81C5-9662D5B1FF7B}"/>
              </a:ext>
            </a:extLst>
          </p:cNvPr>
          <p:cNvSpPr/>
          <p:nvPr/>
        </p:nvSpPr>
        <p:spPr>
          <a:xfrm>
            <a:off x="3460650" y="562136"/>
            <a:ext cx="5669279" cy="518323"/>
          </a:xfrm>
          <a:prstGeom prst="roundRect">
            <a:avLst>
              <a:gd name="adj" fmla="val 50000"/>
            </a:avLst>
          </a:prstGeom>
          <a:solidFill>
            <a:srgbClr val="2E0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–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D6EEE-459E-4EDC-8C3F-D1C763E2AFC4}"/>
              </a:ext>
            </a:extLst>
          </p:cNvPr>
          <p:cNvSpPr txBox="1"/>
          <p:nvPr/>
        </p:nvSpPr>
        <p:spPr>
          <a:xfrm>
            <a:off x="2912013" y="4178094"/>
            <a:ext cx="756841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she deny your proposal,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 her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rains,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going out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refuge 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he gives you.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shirt is dirty, </a:t>
            </a:r>
            <a:r>
              <a:rPr lang="en-US" sz="2400" b="1" dirty="0">
                <a:solidFill>
                  <a:srgbClr val="CC1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 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6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A9AC7-C229-4670-B084-4BDB365D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6422D-5CBD-4F42-93BE-77698882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C576A-CEED-488D-899B-1FFF9EE7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81D703-6634-4662-B447-C814682E59E2}"/>
              </a:ext>
            </a:extLst>
          </p:cNvPr>
          <p:cNvSpPr/>
          <p:nvPr/>
        </p:nvSpPr>
        <p:spPr>
          <a:xfrm>
            <a:off x="3999075" y="649935"/>
            <a:ext cx="2855933" cy="646622"/>
          </a:xfrm>
          <a:prstGeom prst="ellipse">
            <a:avLst/>
          </a:prstGeom>
          <a:solidFill>
            <a:srgbClr val="2E07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7" name="Picture 6" descr="H:\Power Point Background\pair work f.png">
            <a:extLst>
              <a:ext uri="{FF2B5EF4-FFF2-40B4-BE49-F238E27FC236}">
                <a16:creationId xmlns:a16="http://schemas.microsoft.com/office/drawing/2014/main" id="{D5F6A57B-472C-487A-8587-60A298E4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3" y="450908"/>
            <a:ext cx="1782019" cy="11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155B3A-EE3B-4F3C-9323-D57459798E3A}"/>
              </a:ext>
            </a:extLst>
          </p:cNvPr>
          <p:cNvSpPr txBox="1"/>
          <p:nvPr/>
        </p:nvSpPr>
        <p:spPr>
          <a:xfrm>
            <a:off x="2888974" y="1563756"/>
            <a:ext cx="4811958" cy="523220"/>
          </a:xfrm>
          <a:prstGeom prst="rect">
            <a:avLst/>
          </a:prstGeom>
          <a:effectLst>
            <a:innerShdw blurRad="114300">
              <a:srgbClr val="CC12BF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below.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704FF-E976-41D7-8EE6-832B061B619F}"/>
              </a:ext>
            </a:extLst>
          </p:cNvPr>
          <p:cNvSpPr txBox="1"/>
          <p:nvPr/>
        </p:nvSpPr>
        <p:spPr>
          <a:xfrm>
            <a:off x="278296" y="2259498"/>
            <a:ext cx="1176792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feel feverish, ------------------------------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run in the sun,----------------------------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 comes, ----------------------------------------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comfortable if-------------------------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rains,--------------------------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sky is covered with cloud,---------------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55E95-A5A0-429B-9A01-D7EA280A991E}"/>
              </a:ext>
            </a:extLst>
          </p:cNvPr>
          <p:cNvSpPr txBox="1"/>
          <p:nvPr/>
        </p:nvSpPr>
        <p:spPr>
          <a:xfrm>
            <a:off x="3273287" y="2160797"/>
            <a:ext cx="877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go to a doctor./ you should take doctor’s suggestion.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10F7B-9100-4E69-81C9-7F4AC08E1D64}"/>
              </a:ext>
            </a:extLst>
          </p:cNvPr>
          <p:cNvSpPr txBox="1"/>
          <p:nvPr/>
        </p:nvSpPr>
        <p:spPr>
          <a:xfrm>
            <a:off x="3624473" y="2498725"/>
            <a:ext cx="687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fall ill./ you may be attacked with  fever.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EA916-89F1-4FF2-AB58-BD18897BB878}"/>
              </a:ext>
            </a:extLst>
          </p:cNvPr>
          <p:cNvSpPr txBox="1"/>
          <p:nvPr/>
        </p:nvSpPr>
        <p:spPr>
          <a:xfrm>
            <a:off x="2531171" y="2889662"/>
            <a:ext cx="471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may/can/will 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with him.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71766-20D2-4A4C-A62D-F47372F57E29}"/>
              </a:ext>
            </a:extLst>
          </p:cNvPr>
          <p:cNvSpPr txBox="1"/>
          <p:nvPr/>
        </p:nvSpPr>
        <p:spPr>
          <a:xfrm>
            <a:off x="3889518" y="3227590"/>
            <a:ext cx="471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change your dress.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742C1-460A-4826-902D-D38F767DE090}"/>
              </a:ext>
            </a:extLst>
          </p:cNvPr>
          <p:cNvSpPr txBox="1"/>
          <p:nvPr/>
        </p:nvSpPr>
        <p:spPr>
          <a:xfrm>
            <a:off x="2173357" y="3631778"/>
            <a:ext cx="64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sky is covered with cloud./ I will not go out.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370CB-6190-43EE-B0EE-04EA8404C7BC}"/>
              </a:ext>
            </a:extLst>
          </p:cNvPr>
          <p:cNvSpPr txBox="1"/>
          <p:nvPr/>
        </p:nvSpPr>
        <p:spPr>
          <a:xfrm>
            <a:off x="4976197" y="3982958"/>
            <a:ext cx="402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disappears.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5FC8ACA-1F68-419C-A090-336ECC772D9C}"/>
              </a:ext>
            </a:extLst>
          </p:cNvPr>
          <p:cNvSpPr/>
          <p:nvPr/>
        </p:nvSpPr>
        <p:spPr>
          <a:xfrm>
            <a:off x="8057321" y="5875343"/>
            <a:ext cx="896800" cy="885206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580FE4E1-6592-4528-9A32-7F0842953521}"/>
              </a:ext>
            </a:extLst>
          </p:cNvPr>
          <p:cNvSpPr/>
          <p:nvPr/>
        </p:nvSpPr>
        <p:spPr>
          <a:xfrm>
            <a:off x="1987826" y="4901281"/>
            <a:ext cx="8507899" cy="601415"/>
          </a:xfrm>
          <a:prstGeom prst="wedgeEllipseCallout">
            <a:avLst>
              <a:gd name="adj1" fmla="val 23887"/>
              <a:gd name="adj2" fmla="val 99677"/>
            </a:avLst>
          </a:prstGeom>
          <a:solidFill>
            <a:srgbClr val="2E002E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get  Probable  Answer, Please Click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A3917A-4969-48CB-9348-8086FAD55B44}"/>
              </a:ext>
            </a:extLst>
          </p:cNvPr>
          <p:cNvSpPr txBox="1"/>
          <p:nvPr/>
        </p:nvSpPr>
        <p:spPr>
          <a:xfrm>
            <a:off x="8229600" y="1643273"/>
            <a:ext cx="1357952" cy="400110"/>
          </a:xfrm>
          <a:prstGeom prst="rect">
            <a:avLst/>
          </a:prstGeom>
          <a:solidFill>
            <a:srgbClr val="3BCCFF"/>
          </a:solidFill>
          <a:ln w="28575">
            <a:solidFill>
              <a:srgbClr val="CC12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Minutes</a:t>
            </a:r>
          </a:p>
        </p:txBody>
      </p:sp>
    </p:spTree>
    <p:extLst>
      <p:ext uri="{BB962C8B-B14F-4D97-AF65-F5344CB8AC3E}">
        <p14:creationId xmlns:p14="http://schemas.microsoft.com/office/powerpoint/2010/main" val="30806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7586E-DE10-4FCA-B676-19ECDB27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10723-A281-42CF-939B-65270F8C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D2FD9-5B45-4E8A-9E20-2EF6EC2C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39F278-5D65-4E47-A375-A4A194254C32}"/>
              </a:ext>
            </a:extLst>
          </p:cNvPr>
          <p:cNvSpPr/>
          <p:nvPr/>
        </p:nvSpPr>
        <p:spPr>
          <a:xfrm>
            <a:off x="2771336" y="548069"/>
            <a:ext cx="6738423" cy="518323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– Variation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8C7DEDA-470F-473A-B39B-6D094A6E7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40467"/>
              </p:ext>
            </p:extLst>
          </p:nvPr>
        </p:nvGraphicFramePr>
        <p:xfrm>
          <a:off x="1237956" y="1151144"/>
          <a:ext cx="10536702" cy="5183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10536702">
                  <a:extLst>
                    <a:ext uri="{9D8B030D-6E8A-4147-A177-3AD203B41FA5}">
                      <a16:colId xmlns:a16="http://schemas.microsoft.com/office/drawing/2014/main" val="2314842503"/>
                    </a:ext>
                  </a:extLst>
                </a:gridCol>
              </a:tblGrid>
              <a:tr h="5183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(If 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Continuous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(Main Clause Present/Future Ind.)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64163"/>
                  </a:ext>
                </a:extLst>
              </a:tr>
            </a:tbl>
          </a:graphicData>
        </a:graphic>
      </p:graphicFrame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32B6130-ACE7-48E0-9F90-A102F0D698AC}"/>
              </a:ext>
            </a:extLst>
          </p:cNvPr>
          <p:cNvSpPr/>
          <p:nvPr/>
        </p:nvSpPr>
        <p:spPr>
          <a:xfrm>
            <a:off x="322383" y="1739632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F2E18-D74C-4B45-A928-58BC21072548}"/>
              </a:ext>
            </a:extLst>
          </p:cNvPr>
          <p:cNvSpPr txBox="1"/>
          <p:nvPr/>
        </p:nvSpPr>
        <p:spPr>
          <a:xfrm>
            <a:off x="1152380" y="5331629"/>
            <a:ext cx="1053670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written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letter,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post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finished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dinner, I (will) ask the waiter for bill.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FB7A866-B78C-47A8-A8E5-B1D087DEC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82582"/>
              </p:ext>
            </p:extLst>
          </p:nvPr>
        </p:nvGraphicFramePr>
        <p:xfrm>
          <a:off x="1263744" y="3863857"/>
          <a:ext cx="10536702" cy="5183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10536702">
                  <a:extLst>
                    <a:ext uri="{9D8B030D-6E8A-4147-A177-3AD203B41FA5}">
                      <a16:colId xmlns:a16="http://schemas.microsoft.com/office/drawing/2014/main" val="2314842503"/>
                    </a:ext>
                  </a:extLst>
                </a:gridCol>
              </a:tblGrid>
              <a:tr h="5183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(If 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Perfect)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(Main Clause Present/Future Ind.)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64163"/>
                  </a:ext>
                </a:extLst>
              </a:tr>
            </a:tbl>
          </a:graphicData>
        </a:graphic>
      </p:graphicFrame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8B67FFF-6F1C-48E0-9642-A27D5C10BF73}"/>
              </a:ext>
            </a:extLst>
          </p:cNvPr>
          <p:cNvSpPr/>
          <p:nvPr/>
        </p:nvSpPr>
        <p:spPr>
          <a:xfrm>
            <a:off x="474783" y="4508617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D9B8D-7BC7-4BC6-AF50-6FCE0FB10E35}"/>
              </a:ext>
            </a:extLst>
          </p:cNvPr>
          <p:cNvSpPr txBox="1"/>
          <p:nvPr/>
        </p:nvSpPr>
        <p:spPr>
          <a:xfrm>
            <a:off x="376308" y="2459468"/>
            <a:ext cx="116773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staying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night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(future arrangement)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ask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manager to give you a better room.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waiting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bus,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better join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queue.</a:t>
            </a:r>
          </a:p>
        </p:txBody>
      </p:sp>
    </p:spTree>
    <p:extLst>
      <p:ext uri="{BB962C8B-B14F-4D97-AF65-F5344CB8AC3E}">
        <p14:creationId xmlns:p14="http://schemas.microsoft.com/office/powerpoint/2010/main" val="4788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4C7E7-2998-451D-8EC9-C3F00F0B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B2448-2252-4B29-9F43-4BE8E9D4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46D3-4232-43CD-BF5D-DEAE7741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41FB8D-4545-43EE-8C18-F2824D9E99C8}"/>
              </a:ext>
            </a:extLst>
          </p:cNvPr>
          <p:cNvSpPr/>
          <p:nvPr/>
        </p:nvSpPr>
        <p:spPr>
          <a:xfrm>
            <a:off x="2771336" y="601077"/>
            <a:ext cx="6738423" cy="518323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– Variation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64FBA7-A2CD-4F67-B699-980787E8A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20958"/>
              </p:ext>
            </p:extLst>
          </p:nvPr>
        </p:nvGraphicFramePr>
        <p:xfrm>
          <a:off x="295879" y="1336672"/>
          <a:ext cx="11731281" cy="5183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11731281">
                  <a:extLst>
                    <a:ext uri="{9D8B030D-6E8A-4147-A177-3AD203B41FA5}">
                      <a16:colId xmlns:a16="http://schemas.microsoft.com/office/drawing/2014/main" val="2314842503"/>
                    </a:ext>
                  </a:extLst>
                </a:gridCol>
              </a:tblGrid>
              <a:tr h="5183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(If 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Continuous)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(Main Clause Present/Future Ind.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Interrogative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64163"/>
                  </a:ext>
                </a:extLst>
              </a:tr>
            </a:tbl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8815543-3D2D-420B-89DD-D716D7B37226}"/>
              </a:ext>
            </a:extLst>
          </p:cNvPr>
          <p:cNvSpPr/>
          <p:nvPr/>
        </p:nvSpPr>
        <p:spPr>
          <a:xfrm>
            <a:off x="322383" y="2428746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23BCA-2063-4BED-9EF9-3F9A78BDCFDA}"/>
              </a:ext>
            </a:extLst>
          </p:cNvPr>
          <p:cNvSpPr txBox="1"/>
          <p:nvPr/>
        </p:nvSpPr>
        <p:spPr>
          <a:xfrm>
            <a:off x="2146852" y="3294361"/>
            <a:ext cx="747422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come late,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miss the bus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fall ill,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will you go?</a:t>
            </a:r>
          </a:p>
        </p:txBody>
      </p:sp>
    </p:spTree>
    <p:extLst>
      <p:ext uri="{BB962C8B-B14F-4D97-AF65-F5344CB8AC3E}">
        <p14:creationId xmlns:p14="http://schemas.microsoft.com/office/powerpoint/2010/main" val="18825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18C87-211C-4717-B5BC-B6795127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BD9D5-6FC5-4DB1-9DEC-8F67DCCD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4AF84-BB0C-4781-ACA1-7ADF61B8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98B19A-9FAB-46AF-BF73-446973A3B1B7}"/>
              </a:ext>
            </a:extLst>
          </p:cNvPr>
          <p:cNvSpPr/>
          <p:nvPr/>
        </p:nvSpPr>
        <p:spPr>
          <a:xfrm>
            <a:off x="3601330" y="586192"/>
            <a:ext cx="5149950" cy="518323"/>
          </a:xfrm>
          <a:prstGeom prst="roundRect">
            <a:avLst>
              <a:gd name="adj" fmla="val 50000"/>
            </a:avLst>
          </a:prstGeom>
          <a:solidFill>
            <a:srgbClr val="2E0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Conditional  Sentence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06FC5-2B80-48CD-B599-4F94A07C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06321"/>
              </p:ext>
            </p:extLst>
          </p:nvPr>
        </p:nvGraphicFramePr>
        <p:xfrm>
          <a:off x="233285" y="1305117"/>
          <a:ext cx="1181686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633">
                  <a:extLst>
                    <a:ext uri="{9D8B030D-6E8A-4147-A177-3AD203B41FA5}">
                      <a16:colId xmlns:a16="http://schemas.microsoft.com/office/drawing/2014/main" val="557250190"/>
                    </a:ext>
                  </a:extLst>
                </a:gridCol>
                <a:gridCol w="3791125">
                  <a:extLst>
                    <a:ext uri="{9D8B030D-6E8A-4147-A177-3AD203B41FA5}">
                      <a16:colId xmlns:a16="http://schemas.microsoft.com/office/drawing/2014/main" val="1726609050"/>
                    </a:ext>
                  </a:extLst>
                </a:gridCol>
                <a:gridCol w="3989879">
                  <a:extLst>
                    <a:ext uri="{9D8B030D-6E8A-4147-A177-3AD203B41FA5}">
                      <a16:colId xmlns:a16="http://schemas.microsoft.com/office/drawing/2014/main" val="3600802654"/>
                    </a:ext>
                  </a:extLst>
                </a:gridCol>
                <a:gridCol w="2090224">
                  <a:extLst>
                    <a:ext uri="{9D8B030D-6E8A-4147-A177-3AD203B41FA5}">
                      <a16:colId xmlns:a16="http://schemas.microsoft.com/office/drawing/2014/main" val="3821661699"/>
                    </a:ext>
                  </a:extLst>
                </a:gridCol>
              </a:tblGrid>
              <a:tr h="47279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983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912"/>
                  </a:ext>
                </a:extLst>
              </a:tr>
              <a:tr h="392385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clauses are unreal past.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1480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Past Ind. + Main Clause Past  Ind.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331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7C2B88-91DB-4E9C-BCAD-B5B20F32B5A9}"/>
              </a:ext>
            </a:extLst>
          </p:cNvPr>
          <p:cNvSpPr txBox="1"/>
          <p:nvPr/>
        </p:nvSpPr>
        <p:spPr>
          <a:xfrm>
            <a:off x="1730326" y="4107755"/>
            <a:ext cx="1031982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speak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English,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get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job.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rich,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build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building.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it is unreal past, ‘were’ is used after I)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take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risk in that situation, If 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 steps, they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not face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trouble.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60729B1-6485-4E18-8DF7-E3DAB3EC6120}"/>
              </a:ext>
            </a:extLst>
          </p:cNvPr>
          <p:cNvSpPr/>
          <p:nvPr/>
        </p:nvSpPr>
        <p:spPr>
          <a:xfrm>
            <a:off x="294248" y="3287099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3432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1979A-ED3D-4BE7-9657-C9C06F37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05D34-0184-4505-BA02-EF573A9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8DA56-D9F9-4019-A6C7-598937B0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769486-1C77-4103-8995-A393DA364513}"/>
              </a:ext>
            </a:extLst>
          </p:cNvPr>
          <p:cNvSpPr/>
          <p:nvPr/>
        </p:nvSpPr>
        <p:spPr>
          <a:xfrm>
            <a:off x="2572761" y="693841"/>
            <a:ext cx="6610996" cy="518323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Conditional  Sentence – Variation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5788F38-3577-4DE1-8AEC-45E3F8747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71077"/>
              </p:ext>
            </p:extLst>
          </p:nvPr>
        </p:nvGraphicFramePr>
        <p:xfrm>
          <a:off x="1097279" y="1541163"/>
          <a:ext cx="10536702" cy="5183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10536702">
                  <a:extLst>
                    <a:ext uri="{9D8B030D-6E8A-4147-A177-3AD203B41FA5}">
                      <a16:colId xmlns:a16="http://schemas.microsoft.com/office/drawing/2014/main" val="2314842503"/>
                    </a:ext>
                  </a:extLst>
                </a:gridCol>
              </a:tblGrid>
              <a:tr h="5183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(If 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Continuous/perfect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(Main Clause Past Ind.)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64163"/>
                  </a:ext>
                </a:extLst>
              </a:tr>
            </a:tbl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0285735-537F-4C67-B598-8943007F143B}"/>
              </a:ext>
            </a:extLst>
          </p:cNvPr>
          <p:cNvSpPr/>
          <p:nvPr/>
        </p:nvSpPr>
        <p:spPr>
          <a:xfrm>
            <a:off x="350519" y="2822842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B7B0A-6A90-4EAE-9D49-52DD802A3A3D}"/>
              </a:ext>
            </a:extLst>
          </p:cNvPr>
          <p:cNvSpPr txBox="1"/>
          <p:nvPr/>
        </p:nvSpPr>
        <p:spPr>
          <a:xfrm>
            <a:off x="1980025" y="3613018"/>
            <a:ext cx="906311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going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train, we would feel much happier.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taken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advice, he would be a wealthy man now.</a:t>
            </a:r>
          </a:p>
        </p:txBody>
      </p:sp>
    </p:spTree>
    <p:extLst>
      <p:ext uri="{BB962C8B-B14F-4D97-AF65-F5344CB8AC3E}">
        <p14:creationId xmlns:p14="http://schemas.microsoft.com/office/powerpoint/2010/main" val="4920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108DC-4152-4784-90A3-7D309CF4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F9511-886F-4500-B23D-B3DFF4B2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54DB-E340-4F31-92D9-E0ABF08E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11159C-E7F1-417E-8F87-9685EBF75F8D}"/>
              </a:ext>
            </a:extLst>
          </p:cNvPr>
          <p:cNvSpPr/>
          <p:nvPr/>
        </p:nvSpPr>
        <p:spPr>
          <a:xfrm>
            <a:off x="3601330" y="519932"/>
            <a:ext cx="5009270" cy="518323"/>
          </a:xfrm>
          <a:prstGeom prst="roundRect">
            <a:avLst>
              <a:gd name="adj" fmla="val 50000"/>
            </a:avLst>
          </a:prstGeom>
          <a:solidFill>
            <a:srgbClr val="2E0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 Sentence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2EFE5-CB10-4FAE-8808-5EB606A23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484"/>
              </p:ext>
            </p:extLst>
          </p:nvPr>
        </p:nvGraphicFramePr>
        <p:xfrm>
          <a:off x="219217" y="1136303"/>
          <a:ext cx="1181686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633">
                  <a:extLst>
                    <a:ext uri="{9D8B030D-6E8A-4147-A177-3AD203B41FA5}">
                      <a16:colId xmlns:a16="http://schemas.microsoft.com/office/drawing/2014/main" val="557250190"/>
                    </a:ext>
                  </a:extLst>
                </a:gridCol>
                <a:gridCol w="3791125">
                  <a:extLst>
                    <a:ext uri="{9D8B030D-6E8A-4147-A177-3AD203B41FA5}">
                      <a16:colId xmlns:a16="http://schemas.microsoft.com/office/drawing/2014/main" val="1726609050"/>
                    </a:ext>
                  </a:extLst>
                </a:gridCol>
                <a:gridCol w="3989879">
                  <a:extLst>
                    <a:ext uri="{9D8B030D-6E8A-4147-A177-3AD203B41FA5}">
                      <a16:colId xmlns:a16="http://schemas.microsoft.com/office/drawing/2014/main" val="3600802654"/>
                    </a:ext>
                  </a:extLst>
                </a:gridCol>
                <a:gridCol w="2090224">
                  <a:extLst>
                    <a:ext uri="{9D8B030D-6E8A-4147-A177-3AD203B41FA5}">
                      <a16:colId xmlns:a16="http://schemas.microsoft.com/office/drawing/2014/main" val="3821661699"/>
                    </a:ext>
                  </a:extLst>
                </a:gridCol>
              </a:tblGrid>
              <a:tr h="47279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983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912"/>
                  </a:ext>
                </a:extLst>
              </a:tr>
              <a:tr h="392385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clauses are unreal past.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14806"/>
                  </a:ext>
                </a:extLst>
              </a:tr>
              <a:tr h="417169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Past Perfect + Main Clause Past Perfect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331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02C25D-08C4-4830-9057-7643B2B09B07}"/>
              </a:ext>
            </a:extLst>
          </p:cNvPr>
          <p:cNvSpPr txBox="1"/>
          <p:nvPr/>
        </p:nvSpPr>
        <p:spPr>
          <a:xfrm>
            <a:off x="1730326" y="4107755"/>
            <a:ext cx="86858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tried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have succeeded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have helped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if you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come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E171677-2535-406D-80FB-AB6BA1EE082B}"/>
              </a:ext>
            </a:extLst>
          </p:cNvPr>
          <p:cNvSpPr/>
          <p:nvPr/>
        </p:nvSpPr>
        <p:spPr>
          <a:xfrm>
            <a:off x="294248" y="3287099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107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8149C-1B0F-4A8F-B053-B7DE83D0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5C2B-A101-4EB2-A5DB-6CC5B5F069BA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C2B29-E88B-4C52-BA18-ECC5093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022F5-A9BF-4429-B4C1-9D45D678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1D425-8177-41E2-998C-B0637B734059}"/>
              </a:ext>
            </a:extLst>
          </p:cNvPr>
          <p:cNvSpPr/>
          <p:nvPr/>
        </p:nvSpPr>
        <p:spPr>
          <a:xfrm>
            <a:off x="4091839" y="622854"/>
            <a:ext cx="2855933" cy="515375"/>
          </a:xfrm>
          <a:prstGeom prst="ellipse">
            <a:avLst/>
          </a:prstGeom>
          <a:solidFill>
            <a:srgbClr val="2E07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6" name="Picture 5" descr="H:\Power Point Background\pair work f.png">
            <a:extLst>
              <a:ext uri="{FF2B5EF4-FFF2-40B4-BE49-F238E27FC236}">
                <a16:creationId xmlns:a16="http://schemas.microsoft.com/office/drawing/2014/main" id="{B4234A24-1FAF-4B0B-95B0-0423BF46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1" y="477412"/>
            <a:ext cx="1782019" cy="11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419980-F9F7-4533-BB73-FD35205E9909}"/>
              </a:ext>
            </a:extLst>
          </p:cNvPr>
          <p:cNvSpPr txBox="1"/>
          <p:nvPr/>
        </p:nvSpPr>
        <p:spPr>
          <a:xfrm>
            <a:off x="2888974" y="1563756"/>
            <a:ext cx="4811958" cy="523220"/>
          </a:xfrm>
          <a:prstGeom prst="rect">
            <a:avLst/>
          </a:prstGeom>
          <a:effectLst>
            <a:innerShdw blurRad="114300">
              <a:srgbClr val="CC12BF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below.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F7C6B-2312-40F7-B0DF-A4E1BD05FA5C}"/>
              </a:ext>
            </a:extLst>
          </p:cNvPr>
          <p:cNvSpPr txBox="1"/>
          <p:nvPr/>
        </p:nvSpPr>
        <p:spPr>
          <a:xfrm>
            <a:off x="1046913" y="2484782"/>
            <a:ext cx="1081377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started earlier, ------------------------------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you,----------------------------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tried, ----------------------------------------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had studied hard, 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had done the work properly,--------------------------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9C42F-5AF7-4A3B-B685-467FE0C4A592}"/>
              </a:ext>
            </a:extLst>
          </p:cNvPr>
          <p:cNvSpPr txBox="1"/>
          <p:nvPr/>
        </p:nvSpPr>
        <p:spPr>
          <a:xfrm>
            <a:off x="4658134" y="2386081"/>
            <a:ext cx="41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catch the train.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24453-C3BB-48B6-B2E6-AEEBA124F8FB}"/>
              </a:ext>
            </a:extLst>
          </p:cNvPr>
          <p:cNvSpPr txBox="1"/>
          <p:nvPr/>
        </p:nvSpPr>
        <p:spPr>
          <a:xfrm>
            <a:off x="3849752" y="2724009"/>
            <a:ext cx="687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do this at any cost.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DBAE2-E035-47F6-8D0A-8B36F9285319}"/>
              </a:ext>
            </a:extLst>
          </p:cNvPr>
          <p:cNvSpPr txBox="1"/>
          <p:nvPr/>
        </p:nvSpPr>
        <p:spPr>
          <a:xfrm>
            <a:off x="3299788" y="3114946"/>
            <a:ext cx="665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gain success./ you might be successful.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6F3C0-4DE8-40E2-8281-B4E73196A85F}"/>
              </a:ext>
            </a:extLst>
          </p:cNvPr>
          <p:cNvSpPr txBox="1"/>
          <p:nvPr/>
        </p:nvSpPr>
        <p:spPr>
          <a:xfrm>
            <a:off x="4658134" y="3466126"/>
            <a:ext cx="471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have got GPA-5.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DF349-058B-4AC0-878C-6078C39EFD50}"/>
              </a:ext>
            </a:extLst>
          </p:cNvPr>
          <p:cNvSpPr txBox="1"/>
          <p:nvPr/>
        </p:nvSpPr>
        <p:spPr>
          <a:xfrm>
            <a:off x="6182837" y="3842976"/>
            <a:ext cx="537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might have been rewarded.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65CBA46-9D8D-41EE-B47E-EB39F3B94782}"/>
              </a:ext>
            </a:extLst>
          </p:cNvPr>
          <p:cNvSpPr/>
          <p:nvPr/>
        </p:nvSpPr>
        <p:spPr>
          <a:xfrm>
            <a:off x="8057321" y="5875343"/>
            <a:ext cx="896800" cy="885206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E6F4FD09-493C-4776-83C8-7927269D63ED}"/>
              </a:ext>
            </a:extLst>
          </p:cNvPr>
          <p:cNvSpPr/>
          <p:nvPr/>
        </p:nvSpPr>
        <p:spPr>
          <a:xfrm>
            <a:off x="1987826" y="4901281"/>
            <a:ext cx="8507899" cy="601415"/>
          </a:xfrm>
          <a:prstGeom prst="wedgeEllipseCallout">
            <a:avLst>
              <a:gd name="adj1" fmla="val 23887"/>
              <a:gd name="adj2" fmla="val 99677"/>
            </a:avLst>
          </a:prstGeom>
          <a:solidFill>
            <a:srgbClr val="2E002E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get  Probable  Answer, Please Click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DB1B8-4B80-4830-A09A-44312EEEA687}"/>
              </a:ext>
            </a:extLst>
          </p:cNvPr>
          <p:cNvSpPr txBox="1"/>
          <p:nvPr/>
        </p:nvSpPr>
        <p:spPr>
          <a:xfrm>
            <a:off x="8229600" y="1643273"/>
            <a:ext cx="1357952" cy="400110"/>
          </a:xfrm>
          <a:prstGeom prst="rect">
            <a:avLst/>
          </a:prstGeom>
          <a:solidFill>
            <a:srgbClr val="3BCCFF"/>
          </a:solidFill>
          <a:ln w="28575">
            <a:solidFill>
              <a:srgbClr val="CC12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917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8" y="271134"/>
            <a:ext cx="2414870" cy="2927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657599" y="858982"/>
            <a:ext cx="4397189" cy="18169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8996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Identity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47" y="3438723"/>
            <a:ext cx="590843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Adhikary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BA Hon’s , MA, B Ed, M Ed ]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bn-BD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Head-teacher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Mahilara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N. High School</a:t>
            </a:r>
          </a:p>
          <a:p>
            <a:pPr algn="ctr"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Gournadi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uttam01712310595@gmail.com</a:t>
            </a:r>
            <a:endParaRPr lang="en-US" altLang="en-US" sz="2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#: 01712310595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8086" y="3494995"/>
            <a:ext cx="5205667" cy="2739211"/>
          </a:xfrm>
          <a:prstGeom prst="rect">
            <a:avLst/>
          </a:prstGeom>
          <a:solidFill>
            <a:srgbClr val="0C0680"/>
          </a:solidFill>
          <a:ln w="57150">
            <a:solidFill>
              <a:schemeClr val="accent3">
                <a:lumMod val="20000"/>
                <a:lumOff val="8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Grammar</a:t>
            </a:r>
            <a:endParaRPr lang="bn-BD" alt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BD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defRPr/>
            </a:pPr>
            <a:r>
              <a:rPr lang="bn-BD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&amp; X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25" y="1023475"/>
            <a:ext cx="2414869" cy="1762854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E78E3EC-C579-4916-A0B9-A03BD7DD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9771-8CB5-4184-BDC4-7A4A56B192DE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F751126-22CE-4C50-9A76-A9F32C7C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1D532-E3A9-4716-99F1-F0742A4C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8DE6-8A1A-4376-8B7B-66A141A51561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470E6-D404-4351-8BE0-30DDA21C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BD84-8866-4068-B02F-DA9D5C46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57C9A-B3EE-477F-B16A-CE4691CE9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" y="607577"/>
            <a:ext cx="10237305" cy="5435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1DBD3-938F-493B-AD14-AAB1BDEB1DBC}"/>
              </a:ext>
            </a:extLst>
          </p:cNvPr>
          <p:cNvSpPr txBox="1"/>
          <p:nvPr/>
        </p:nvSpPr>
        <p:spPr>
          <a:xfrm>
            <a:off x="3010310" y="2774530"/>
            <a:ext cx="67148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loucester MT Extra Condensed" panose="02030808020601010101" pitchFamily="18" charset="0"/>
              </a:rPr>
              <a:t>Asking And Answering</a:t>
            </a:r>
          </a:p>
        </p:txBody>
      </p:sp>
    </p:spTree>
    <p:extLst>
      <p:ext uri="{BB962C8B-B14F-4D97-AF65-F5344CB8AC3E}">
        <p14:creationId xmlns:p14="http://schemas.microsoft.com/office/powerpoint/2010/main" val="17231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5077" y="364432"/>
            <a:ext cx="4863546" cy="609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Elephant" pitchFamily="18" charset="0"/>
              </a:rPr>
              <a:t>Evaluation: </a:t>
            </a:r>
            <a:endParaRPr lang="en-US" sz="3600" dirty="0">
              <a:solidFill>
                <a:srgbClr val="FFFF00"/>
              </a:solidFill>
              <a:latin typeface="Elephant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C3EE-DC1B-4AFE-A43F-AF6B82526E27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FB8BD-0FD5-4E59-99FD-2A7B91F98314}"/>
              </a:ext>
            </a:extLst>
          </p:cNvPr>
          <p:cNvSpPr txBox="1"/>
          <p:nvPr/>
        </p:nvSpPr>
        <p:spPr>
          <a:xfrm>
            <a:off x="503583" y="1152513"/>
            <a:ext cx="110694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main Clauses in Column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Subsidiary  or Conditional Clauses from Column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9F8BA79-77AD-46BD-89F0-828A6A95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53690"/>
              </p:ext>
            </p:extLst>
          </p:nvPr>
        </p:nvGraphicFramePr>
        <p:xfrm>
          <a:off x="503583" y="2061580"/>
          <a:ext cx="11069484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365">
                  <a:extLst>
                    <a:ext uri="{9D8B030D-6E8A-4147-A177-3AD203B41FA5}">
                      <a16:colId xmlns:a16="http://schemas.microsoft.com/office/drawing/2014/main" val="3878707915"/>
                    </a:ext>
                  </a:extLst>
                </a:gridCol>
                <a:gridCol w="5795119">
                  <a:extLst>
                    <a:ext uri="{9D8B030D-6E8A-4147-A177-3AD203B41FA5}">
                      <a16:colId xmlns:a16="http://schemas.microsoft.com/office/drawing/2014/main" val="527637778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B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78239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try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had the wings of a bird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would happen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it rains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won a lottery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 you mind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were a king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we were more conscious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would you do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come out first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fly in the sky.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missed the plane?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will succeed.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were a child again.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reward you.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will not go there.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would be happy.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used your pen?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build apartments for the poor.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by a new car.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8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1AE72-C362-4B74-8C54-EFB5BED3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050-0600-4D94-B6BB-A4BD5102E688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D97E3-2021-44CA-A48B-5399D01D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7400-A8E4-4F87-BBE6-E8C15E2D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3DB885-7B17-4ECE-8AF9-8117682FE3BD}"/>
              </a:ext>
            </a:extLst>
          </p:cNvPr>
          <p:cNvSpPr/>
          <p:nvPr/>
        </p:nvSpPr>
        <p:spPr>
          <a:xfrm>
            <a:off x="3207023" y="695382"/>
            <a:ext cx="6096001" cy="716845"/>
          </a:xfrm>
          <a:prstGeom prst="ellipse">
            <a:avLst/>
          </a:prstGeom>
          <a:solidFill>
            <a:srgbClr val="2E07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Elephant" pitchFamily="18" charset="0"/>
              </a:rPr>
              <a:t>Desired Answer</a:t>
            </a:r>
            <a:endParaRPr lang="en-US" sz="3200" dirty="0">
              <a:solidFill>
                <a:srgbClr val="FFFF00"/>
              </a:solidFill>
              <a:latin typeface="Elephant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FAD2A2A-3E97-450A-9A5C-D01CAA6C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2002"/>
              </p:ext>
            </p:extLst>
          </p:nvPr>
        </p:nvGraphicFramePr>
        <p:xfrm>
          <a:off x="1126435" y="1597754"/>
          <a:ext cx="10018643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8643">
                  <a:extLst>
                    <a:ext uri="{9D8B030D-6E8A-4147-A177-3AD203B41FA5}">
                      <a16:colId xmlns:a16="http://schemas.microsoft.com/office/drawing/2014/main" val="3878707915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  + Column B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78239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c. : If you try,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will succeed</a:t>
                      </a:r>
                      <a:r>
                        <a:rPr lang="en-US" sz="2400" b="1" dirty="0">
                          <a:solidFill>
                            <a:srgbClr val="2E07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a. : If I had the wings of a bird,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fly in the sky.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b. :What would happen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missed the plane?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f. : If it rains, </a:t>
                      </a:r>
                      <a:r>
                        <a:rPr lang="en-US" sz="2400" b="1" dirty="0">
                          <a:solidFill>
                            <a:srgbClr val="2E07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will not go there.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j. : If I won a lottery,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buy a new car.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h. : Would you mind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used your pen?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: If I were a king,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build apartments for the poor.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g. : If we were more conscious,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would be happy.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+d. : What would you do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were a child again?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+e. : If you come out first, </a:t>
                      </a:r>
                      <a:r>
                        <a:rPr lang="en-US" sz="2400" b="1" dirty="0">
                          <a:solidFill>
                            <a:srgbClr val="2E00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would reward you.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8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6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20148625">
            <a:off x="405358" y="391470"/>
            <a:ext cx="2318930" cy="1904877"/>
          </a:xfrm>
          <a:prstGeom prst="heart">
            <a:avLst/>
          </a:prstGeom>
          <a:solidFill>
            <a:srgbClr val="FF00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Elephant" pitchFamily="18" charset="0"/>
              </a:rPr>
              <a:t>Home Task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F0F-C7B9-49FC-9311-EB4B2808788F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61B79-FE1C-40CF-A2DE-D5E4875C153A}"/>
              </a:ext>
            </a:extLst>
          </p:cNvPr>
          <p:cNvSpPr txBox="1"/>
          <p:nvPr/>
        </p:nvSpPr>
        <p:spPr>
          <a:xfrm>
            <a:off x="238539" y="2385391"/>
            <a:ext cx="11675165" cy="204083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004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these types of sentences from your exercise book.</a:t>
            </a:r>
          </a:p>
        </p:txBody>
      </p:sp>
    </p:spTree>
    <p:extLst>
      <p:ext uri="{BB962C8B-B14F-4D97-AF65-F5344CB8AC3E}">
        <p14:creationId xmlns:p14="http://schemas.microsoft.com/office/powerpoint/2010/main" val="12538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24" y="990600"/>
            <a:ext cx="758573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Content Reference-</a:t>
            </a:r>
          </a:p>
        </p:txBody>
      </p:sp>
      <p:pic>
        <p:nvPicPr>
          <p:cNvPr id="3" name="Picture 2" descr="i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80" y="2870731"/>
            <a:ext cx="3200400" cy="2438399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559544" y="3101009"/>
            <a:ext cx="2270333" cy="2208121"/>
          </a:xfrm>
          <a:prstGeom prst="round2DiagRect">
            <a:avLst>
              <a:gd name="adj1" fmla="val 22464"/>
              <a:gd name="adj2" fmla="val 0"/>
            </a:avLst>
          </a:prstGeom>
          <a:solidFill>
            <a:srgbClr val="482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7852" y="5663625"/>
            <a:ext cx="18035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Face 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7008" y="5716633"/>
            <a:ext cx="262892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Elephant" pitchFamily="18" charset="0"/>
              </a:rPr>
              <a:t>Reference 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5340" y="5663625"/>
            <a:ext cx="262892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Wide Latin" pitchFamily="18" charset="0"/>
              </a:rPr>
              <a:t>Internet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9088-37DD-485C-BC2B-B8EB6A599032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40708E-94DF-4EA4-B1B1-2A639F69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91" y="2038192"/>
            <a:ext cx="1098951" cy="1665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A09B9-5143-4139-BD0F-62D60607F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11" y="3784857"/>
            <a:ext cx="1424401" cy="1853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C2AACF-22A1-4478-8C27-AC9D719E7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45" y="3769066"/>
            <a:ext cx="1310903" cy="1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25" y="185738"/>
            <a:ext cx="3963268" cy="6291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Good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Bye</a:t>
            </a:r>
          </a:p>
          <a:p>
            <a:pPr algn="ctr"/>
            <a:r>
              <a:rPr lang="en-US" sz="66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For </a:t>
            </a:r>
          </a:p>
          <a:p>
            <a:pPr algn="ctr"/>
            <a:r>
              <a:rPr lang="en-US" sz="6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Today</a:t>
            </a:r>
          </a:p>
          <a:p>
            <a:pPr algn="ctr"/>
            <a:r>
              <a:rPr lang="en-US" sz="6600" b="1" dirty="0">
                <a:ln w="11430"/>
                <a:solidFill>
                  <a:srgbClr val="2806B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Thank</a:t>
            </a:r>
          </a:p>
          <a:p>
            <a:pPr algn="ctr"/>
            <a:r>
              <a:rPr lang="en-US" sz="6600" b="1" cap="none" spc="0" dirty="0">
                <a:ln w="11430"/>
                <a:solidFill>
                  <a:srgbClr val="2806B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10" y="2313531"/>
            <a:ext cx="4308721" cy="34860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B628-0B12-406F-85CE-EE49150ECA5A}" type="datetime2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Sunday, July 12, 2020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6160" y="6356350"/>
            <a:ext cx="2735239" cy="365125"/>
          </a:xfrm>
        </p:spPr>
        <p:txBody>
          <a:bodyPr/>
          <a:lstStyle/>
          <a:p>
            <a:fld id="{9F3DB0B6-EA99-4333-B602-5A4B3D91C594}" type="datetime2"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Sunday, July 12, 2020</a:t>
            </a:fld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E524919-C5B2-495D-8EDC-B46445286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59785"/>
              </p:ext>
            </p:extLst>
          </p:nvPr>
        </p:nvGraphicFramePr>
        <p:xfrm>
          <a:off x="126610" y="900803"/>
          <a:ext cx="1194347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479">
                  <a:extLst>
                    <a:ext uri="{9D8B030D-6E8A-4147-A177-3AD203B41FA5}">
                      <a16:colId xmlns:a16="http://schemas.microsoft.com/office/drawing/2014/main" val="1074218816"/>
                    </a:ext>
                  </a:extLst>
                </a:gridCol>
                <a:gridCol w="3831744">
                  <a:extLst>
                    <a:ext uri="{9D8B030D-6E8A-4147-A177-3AD203B41FA5}">
                      <a16:colId xmlns:a16="http://schemas.microsoft.com/office/drawing/2014/main" val="2783393190"/>
                    </a:ext>
                  </a:extLst>
                </a:gridCol>
                <a:gridCol w="3860662">
                  <a:extLst>
                    <a:ext uri="{9D8B030D-6E8A-4147-A177-3AD203B41FA5}">
                      <a16:colId xmlns:a16="http://schemas.microsoft.com/office/drawing/2014/main" val="742154903"/>
                    </a:ext>
                  </a:extLst>
                </a:gridCol>
                <a:gridCol w="2284585">
                  <a:extLst>
                    <a:ext uri="{9D8B030D-6E8A-4147-A177-3AD203B41FA5}">
                      <a16:colId xmlns:a16="http://schemas.microsoft.com/office/drawing/2014/main" val="2671093457"/>
                    </a:ext>
                  </a:extLst>
                </a:gridCol>
              </a:tblGrid>
              <a:tr h="40391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7035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80750"/>
                  </a:ext>
                </a:extLst>
              </a:tr>
              <a:tr h="403911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Conditions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6239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5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(Using can, may, might, must, should, ---)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72044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 Sentence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89136"/>
                  </a:ext>
                </a:extLst>
              </a:tr>
              <a:tr h="40391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Unreal Past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65174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(Unreal Condition)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43430"/>
                  </a:ext>
                </a:extLst>
              </a:tr>
              <a:tr h="40391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Prefect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(using would have/ might have)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clause are past perfect form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86596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BEEE549-5AD1-4693-92B2-9F83A2A4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21907"/>
              </p:ext>
            </p:extLst>
          </p:nvPr>
        </p:nvGraphicFramePr>
        <p:xfrm>
          <a:off x="121920" y="793970"/>
          <a:ext cx="11948158" cy="4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251">
                  <a:extLst>
                    <a:ext uri="{9D8B030D-6E8A-4147-A177-3AD203B41FA5}">
                      <a16:colId xmlns:a16="http://schemas.microsoft.com/office/drawing/2014/main" val="1074218816"/>
                    </a:ext>
                  </a:extLst>
                </a:gridCol>
                <a:gridCol w="3833248">
                  <a:extLst>
                    <a:ext uri="{9D8B030D-6E8A-4147-A177-3AD203B41FA5}">
                      <a16:colId xmlns:a16="http://schemas.microsoft.com/office/drawing/2014/main" val="2783393190"/>
                    </a:ext>
                  </a:extLst>
                </a:gridCol>
                <a:gridCol w="3862177">
                  <a:extLst>
                    <a:ext uri="{9D8B030D-6E8A-4147-A177-3AD203B41FA5}">
                      <a16:colId xmlns:a16="http://schemas.microsoft.com/office/drawing/2014/main" val="742154903"/>
                    </a:ext>
                  </a:extLst>
                </a:gridCol>
                <a:gridCol w="2285482">
                  <a:extLst>
                    <a:ext uri="{9D8B030D-6E8A-4147-A177-3AD203B41FA5}">
                      <a16:colId xmlns:a16="http://schemas.microsoft.com/office/drawing/2014/main" val="2671093457"/>
                    </a:ext>
                  </a:extLst>
                </a:gridCol>
              </a:tblGrid>
              <a:tr h="533392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Comment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7035"/>
                  </a:ext>
                </a:extLst>
              </a:tr>
              <a:tr h="47064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80750"/>
                  </a:ext>
                </a:extLst>
              </a:tr>
              <a:tr h="470640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Indefinite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Conditions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6239"/>
                  </a:ext>
                </a:extLst>
              </a:tr>
              <a:tr h="470640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5"/>
                  </a:ext>
                </a:extLst>
              </a:tr>
              <a:tr h="784400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(Using can, may, might, must, should, ---)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72044"/>
                  </a:ext>
                </a:extLst>
              </a:tr>
              <a:tr h="470640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 Sentence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89136"/>
                  </a:ext>
                </a:extLst>
              </a:tr>
              <a:tr h="470640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Unreal Past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65174"/>
                  </a:ext>
                </a:extLst>
              </a:tr>
              <a:tr h="470640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(Unreal Condition)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43430"/>
                  </a:ext>
                </a:extLst>
              </a:tr>
              <a:tr h="7844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Prefect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(using would have/ might have)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clause are past perfect form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865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7C7706-1B09-4877-A639-2B764EE0273D}"/>
              </a:ext>
            </a:extLst>
          </p:cNvPr>
          <p:cNvSpPr txBox="1"/>
          <p:nvPr/>
        </p:nvSpPr>
        <p:spPr>
          <a:xfrm>
            <a:off x="2672862" y="5878042"/>
            <a:ext cx="71745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message the chart delivers?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36C69-65C2-4AE7-88E9-9F11B5F8163B}"/>
              </a:ext>
            </a:extLst>
          </p:cNvPr>
          <p:cNvSpPr txBox="1"/>
          <p:nvPr/>
        </p:nvSpPr>
        <p:spPr>
          <a:xfrm>
            <a:off x="393898" y="178283"/>
            <a:ext cx="114511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chart delivers the rules and short structures of Conditional Sentences. </a:t>
            </a:r>
          </a:p>
        </p:txBody>
      </p:sp>
    </p:spTree>
    <p:extLst>
      <p:ext uri="{BB962C8B-B14F-4D97-AF65-F5344CB8AC3E}">
        <p14:creationId xmlns:p14="http://schemas.microsoft.com/office/powerpoint/2010/main" val="5757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5063" y="1110175"/>
            <a:ext cx="72076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8350" y="3351488"/>
            <a:ext cx="702433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Conditional Sentence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7BED-530E-4440-A4DF-26B14255E306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flipH="1">
            <a:off x="7451870" y="882747"/>
            <a:ext cx="4028539" cy="1368084"/>
          </a:xfrm>
          <a:prstGeom prst="teardrop">
            <a:avLst/>
          </a:prstGeom>
          <a:solidFill>
            <a:srgbClr val="C00000"/>
          </a:solidFill>
          <a:ln w="38100"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3" name="Flowchart: Data 2"/>
          <p:cNvSpPr/>
          <p:nvPr/>
        </p:nvSpPr>
        <p:spPr>
          <a:xfrm flipH="1">
            <a:off x="310721" y="553301"/>
            <a:ext cx="8746700" cy="6037729"/>
          </a:xfrm>
          <a:prstGeom prst="flowChartInputOutpu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Explain the conditional sentences,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Use properly conditional sentences,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Compete the conditional sentences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more ---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4BA4-5E3A-4E25-A62C-F6DD39F029FD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71055" y="706570"/>
            <a:ext cx="11194471" cy="5569527"/>
          </a:xfrm>
          <a:prstGeom prst="downArrowCallout">
            <a:avLst>
              <a:gd name="adj1" fmla="val 77532"/>
              <a:gd name="adj2" fmla="val 66456"/>
              <a:gd name="adj3" fmla="val 25000"/>
              <a:gd name="adj4" fmla="val 64977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Presentation-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latin typeface="Bodoni MT Condensed" panose="02070606080606020203" pitchFamily="18" charset="0"/>
              </a:rPr>
              <a:t>As Below: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C5B2-5E5C-4C11-A3C9-D540955DDA2A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0B076-CC74-4DF0-948E-28A2E1C5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888-4EE5-47B0-9B69-C60EC9C18682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34ED9-2042-486E-87D7-B7B67B1D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B88B-0945-468B-8C17-46FCFEB4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7DDA4D-9B77-4EE6-8F51-20290AF675CD}"/>
              </a:ext>
            </a:extLst>
          </p:cNvPr>
          <p:cNvSpPr/>
          <p:nvPr/>
        </p:nvSpPr>
        <p:spPr>
          <a:xfrm>
            <a:off x="3460649" y="135001"/>
            <a:ext cx="6288258" cy="788996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35651-C8B0-4411-B774-2C77B57DCFC9}"/>
              </a:ext>
            </a:extLst>
          </p:cNvPr>
          <p:cNvSpPr txBox="1"/>
          <p:nvPr/>
        </p:nvSpPr>
        <p:spPr>
          <a:xfrm>
            <a:off x="422031" y="1153549"/>
            <a:ext cx="11549575" cy="1200329"/>
          </a:xfrm>
          <a:prstGeom prst="rect">
            <a:avLst/>
          </a:prstGeom>
          <a:noFill/>
          <a:ln w="28575">
            <a:solidFill>
              <a:srgbClr val="CC12B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</a:t>
            </a:r>
            <a:r>
              <a:rPr lang="en-US" sz="2400" b="1" dirty="0" err="1">
                <a:latin typeface="SutonnyMJ" pitchFamily="2" charset="0"/>
              </a:rPr>
              <a:t>k‡ãi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AvwfavwbK</a:t>
            </a:r>
            <a:r>
              <a:rPr lang="en-US" sz="2400" b="1" dirty="0">
                <a:latin typeface="SutonnyMJ" pitchFamily="2" charset="0"/>
              </a:rPr>
              <a:t> A_©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kZ</a:t>
            </a:r>
            <a:r>
              <a:rPr lang="en-US" sz="2400" b="1" dirty="0">
                <a:latin typeface="SutonnyMJ" pitchFamily="2" charset="0"/>
              </a:rPr>
              <a:t>©|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Gi </a:t>
            </a:r>
            <a:r>
              <a:rPr lang="en-US" sz="2400" b="1" dirty="0" err="1">
                <a:latin typeface="SutonnyMJ" pitchFamily="2" charset="0"/>
              </a:rPr>
              <a:t>we‡lkY</a:t>
            </a:r>
            <a:r>
              <a:rPr lang="en-US" sz="2400" b="1" dirty="0">
                <a:latin typeface="SutonnyMJ" pitchFamily="2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Adjective)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latin typeface="SutonnyMJ" pitchFamily="2" charset="0"/>
              </a:rPr>
              <a:t>GB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AvwfavwbK</a:t>
            </a:r>
            <a:r>
              <a:rPr lang="en-US" sz="2400" b="1" dirty="0">
                <a:latin typeface="SutonnyMJ" pitchFamily="2" charset="0"/>
              </a:rPr>
              <a:t> A_©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 kZ©hy³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kZ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mv‡c‡ÿ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2400" b="1" dirty="0" err="1">
                <a:latin typeface="SutonnyMJ" pitchFamily="2" charset="0"/>
              </a:rPr>
              <a:t>myZivs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†h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mKj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G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kZ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Av‡ivwcZ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Zv‡K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e‡j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E09D2-F64D-4B38-8F1D-A513AF0F47C1}"/>
              </a:ext>
            </a:extLst>
          </p:cNvPr>
          <p:cNvSpPr txBox="1"/>
          <p:nvPr/>
        </p:nvSpPr>
        <p:spPr>
          <a:xfrm>
            <a:off x="2602524" y="3418443"/>
            <a:ext cx="700571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give the rose,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give an orange.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 worked hard,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would succeed in life.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9E4DF6A-475C-4CE0-BD64-3BD87DBC1988}"/>
              </a:ext>
            </a:extLst>
          </p:cNvPr>
          <p:cNvSpPr/>
          <p:nvPr/>
        </p:nvSpPr>
        <p:spPr>
          <a:xfrm>
            <a:off x="758483" y="2611851"/>
            <a:ext cx="2902634" cy="561560"/>
          </a:xfrm>
          <a:prstGeom prst="wedgeEllipseCallout">
            <a:avLst>
              <a:gd name="adj1" fmla="val 54928"/>
              <a:gd name="adj2" fmla="val 55569"/>
            </a:avLst>
          </a:prstGeom>
          <a:solidFill>
            <a:srgbClr val="0C068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B05B-B295-4D42-9300-F5BF650327C6}"/>
              </a:ext>
            </a:extLst>
          </p:cNvPr>
          <p:cNvSpPr txBox="1"/>
          <p:nvPr/>
        </p:nvSpPr>
        <p:spPr>
          <a:xfrm>
            <a:off x="471266" y="4524591"/>
            <a:ext cx="115495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SutonnyMJ" pitchFamily="2" charset="0"/>
              </a:rPr>
              <a:t>jÿYxq</a:t>
            </a:r>
            <a:r>
              <a:rPr lang="en-US" sz="2400" b="1" dirty="0">
                <a:latin typeface="SutonnyMJ" pitchFamily="2" charset="0"/>
              </a:rPr>
              <a:t> †h, G </a:t>
            </a:r>
            <a:r>
              <a:rPr lang="en-US" sz="2400" b="1" dirty="0" err="1">
                <a:latin typeface="SutonnyMJ" pitchFamily="2" charset="0"/>
              </a:rPr>
              <a:t>RvZxq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  <a:r>
              <a:rPr lang="en-US" sz="2400" b="1" dirty="0">
                <a:latin typeface="SutonnyMJ" pitchFamily="2" charset="0"/>
              </a:rPr>
              <a:t> G `</a:t>
            </a:r>
            <a:r>
              <a:rPr lang="en-US" sz="2400" b="1" dirty="0" err="1">
                <a:latin typeface="SutonnyMJ" pitchFamily="2" charset="0"/>
              </a:rPr>
              <a:t>y‡Uv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GKwU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</a:t>
            </a:r>
            <a:r>
              <a:rPr lang="en-US" sz="2400" b="1" dirty="0">
                <a:latin typeface="SutonnyMJ" pitchFamily="2" charset="0"/>
              </a:rPr>
              <a:t>| ‡</a:t>
            </a:r>
            <a:r>
              <a:rPr lang="en-US" sz="2400" b="1" dirty="0" err="1">
                <a:latin typeface="SutonnyMJ" pitchFamily="2" charset="0"/>
              </a:rPr>
              <a:t>h‡n‡Z</a:t>
            </a:r>
            <a:r>
              <a:rPr lang="en-US" sz="2400" b="1" dirty="0">
                <a:latin typeface="SutonnyMJ" pitchFamily="2" charset="0"/>
              </a:rPr>
              <a:t> z </a:t>
            </a:r>
            <a:r>
              <a:rPr lang="en-US" sz="2400" b="1" dirty="0" err="1">
                <a:latin typeface="SutonnyMJ" pitchFamily="2" charset="0"/>
              </a:rPr>
              <a:t>GwU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mnZz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GLv‡b</a:t>
            </a:r>
            <a:r>
              <a:rPr lang="en-US" sz="2400" b="1" dirty="0">
                <a:latin typeface="SutonnyMJ" pitchFamily="2" charset="0"/>
              </a:rPr>
              <a:t> b~¨</a:t>
            </a:r>
            <a:r>
              <a:rPr lang="en-US" sz="2400" b="1" dirty="0" err="1">
                <a:latin typeface="SutonnyMJ" pitchFamily="2" charset="0"/>
              </a:rPr>
              <a:t>bZg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y‡Uv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vK‡eB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dirty="0">
                <a:latin typeface="SutonnyMJ" pitchFamily="2" charset="0"/>
              </a:rPr>
              <a:t> hy³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2400" b="1" dirty="0" err="1">
                <a:latin typeface="SutonnyMJ" pitchFamily="2" charset="0"/>
              </a:rPr>
              <a:t>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-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Subsidiary Clause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ms‡ÿ‡c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evSvi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 G‡K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b="1" dirty="0" err="1">
                <a:latin typeface="SutonnyMJ" pitchFamily="2" charset="0"/>
              </a:rPr>
              <a:t>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ej‡Z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cvwi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Ab¨wU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n‡”Q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ev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Clause. </a:t>
            </a:r>
            <a:endParaRPr lang="en-US" sz="2400" b="1" dirty="0">
              <a:highlight>
                <a:srgbClr val="00FFFF"/>
              </a:highligh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7231F-80B0-4089-A3AE-CC95526B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0AB-0D33-4E19-B740-5DB129E48E12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8734C-3391-4036-ACAB-53F2F13A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C289-16B1-40E2-94E3-6F6ECDDB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8A5D4-CF64-4003-9FE3-3909E21E7FA8}"/>
              </a:ext>
            </a:extLst>
          </p:cNvPr>
          <p:cNvSpPr txBox="1"/>
          <p:nvPr/>
        </p:nvSpPr>
        <p:spPr>
          <a:xfrm>
            <a:off x="2968281" y="1139480"/>
            <a:ext cx="66680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Kinds of Conditional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851FD-8023-42BE-903C-793D126CE166}"/>
              </a:ext>
            </a:extLst>
          </p:cNvPr>
          <p:cNvSpPr txBox="1"/>
          <p:nvPr/>
        </p:nvSpPr>
        <p:spPr>
          <a:xfrm>
            <a:off x="1153552" y="2293031"/>
            <a:ext cx="10255348" cy="2616101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Conditionals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 ¸‡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jv‡K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cÖavbZ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wZb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fv‡M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 wef³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Kiv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hvq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| 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h_v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Condition / Open Condition (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cÖ_g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ev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gy³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©)</a:t>
            </a:r>
          </a:p>
          <a:p>
            <a:pPr marL="457200" indent="-457200" algn="just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/ Improbable / Imaginary Condition (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2q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ev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Am¤¢e/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KvjcwbK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©)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Ges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/ Unfulfilled Condition (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3q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ev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Aev¯Íe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kZ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©)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A041E-2E44-40E1-A964-A1A3BBE0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9A3C-932A-4192-BDA4-930326BBDC5B}" type="datetime2">
              <a:rPr lang="en-US" smtClean="0"/>
              <a:t>Sunday, July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8C485-8B06-4DDE-B92E-0CC0D131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E2882-ADD2-4433-919B-48FC21A8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57B-CA53-4762-B2D2-DC29D43CA3E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18336-9AB5-4F1A-BDD7-03A345711658}"/>
              </a:ext>
            </a:extLst>
          </p:cNvPr>
          <p:cNvSpPr txBox="1"/>
          <p:nvPr/>
        </p:nvSpPr>
        <p:spPr>
          <a:xfrm>
            <a:off x="2473569" y="589957"/>
            <a:ext cx="75566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Structure of Various Conditionals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3F16D3F-788D-495F-BD25-35D612AED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39508"/>
              </p:ext>
            </p:extLst>
          </p:nvPr>
        </p:nvGraphicFramePr>
        <p:xfrm>
          <a:off x="126610" y="1350503"/>
          <a:ext cx="1194347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479">
                  <a:extLst>
                    <a:ext uri="{9D8B030D-6E8A-4147-A177-3AD203B41FA5}">
                      <a16:colId xmlns:a16="http://schemas.microsoft.com/office/drawing/2014/main" val="1074218816"/>
                    </a:ext>
                  </a:extLst>
                </a:gridCol>
                <a:gridCol w="3831744">
                  <a:extLst>
                    <a:ext uri="{9D8B030D-6E8A-4147-A177-3AD203B41FA5}">
                      <a16:colId xmlns:a16="http://schemas.microsoft.com/office/drawing/2014/main" val="2783393190"/>
                    </a:ext>
                  </a:extLst>
                </a:gridCol>
                <a:gridCol w="3860662">
                  <a:extLst>
                    <a:ext uri="{9D8B030D-6E8A-4147-A177-3AD203B41FA5}">
                      <a16:colId xmlns:a16="http://schemas.microsoft.com/office/drawing/2014/main" val="742154903"/>
                    </a:ext>
                  </a:extLst>
                </a:gridCol>
                <a:gridCol w="2284585">
                  <a:extLst>
                    <a:ext uri="{9D8B030D-6E8A-4147-A177-3AD203B41FA5}">
                      <a16:colId xmlns:a16="http://schemas.microsoft.com/office/drawing/2014/main" val="2671093457"/>
                    </a:ext>
                  </a:extLst>
                </a:gridCol>
              </a:tblGrid>
              <a:tr h="403911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in Tense or Sentence Form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7035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 (Sub Ord.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 (Prn.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80750"/>
                  </a:ext>
                </a:extLst>
              </a:tr>
              <a:tr h="403911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Conditions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6239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5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(Using can, may, might, must, should,)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72044"/>
                  </a:ext>
                </a:extLst>
              </a:tr>
              <a:tr h="403911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 Sentence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89136"/>
                  </a:ext>
                </a:extLst>
              </a:tr>
              <a:tr h="44384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Ind.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(Unreal Condition)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Unreal Past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65174"/>
                  </a:ext>
                </a:extLst>
              </a:tr>
              <a:tr h="40391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Condition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Prefect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(using would have/ might have)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clause are past perfect form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8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6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2001</Words>
  <Application>Microsoft Office PowerPoint</Application>
  <PresentationFormat>Widescreen</PresentationFormat>
  <Paragraphs>364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Bernard MT Condensed</vt:lpstr>
      <vt:lpstr>Bodoni MT Condensed</vt:lpstr>
      <vt:lpstr>Calibri</vt:lpstr>
      <vt:lpstr>Calibri Light</vt:lpstr>
      <vt:lpstr>Elephant</vt:lpstr>
      <vt:lpstr>Gloucester MT Extra Condensed</vt:lpstr>
      <vt:lpstr>Magneto</vt:lpstr>
      <vt:lpstr>SutonnyMJ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6564N72</dc:creator>
  <cp:lastModifiedBy>ASUS</cp:lastModifiedBy>
  <cp:revision>129</cp:revision>
  <dcterms:created xsi:type="dcterms:W3CDTF">2019-09-03T14:13:25Z</dcterms:created>
  <dcterms:modified xsi:type="dcterms:W3CDTF">2020-07-13T04:51:42Z</dcterms:modified>
</cp:coreProperties>
</file>