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3"/>
  </p:notesMasterIdLst>
  <p:sldIdLst>
    <p:sldId id="320" r:id="rId2"/>
    <p:sldId id="323" r:id="rId3"/>
    <p:sldId id="536" r:id="rId4"/>
    <p:sldId id="537" r:id="rId5"/>
    <p:sldId id="535" r:id="rId6"/>
    <p:sldId id="539" r:id="rId7"/>
    <p:sldId id="538" r:id="rId8"/>
    <p:sldId id="329" r:id="rId9"/>
    <p:sldId id="335" r:id="rId10"/>
    <p:sldId id="540" r:id="rId11"/>
    <p:sldId id="33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4" autoAdjust="0"/>
    <p:restoredTop sz="84547" autoAdjust="0"/>
  </p:normalViewPr>
  <p:slideViewPr>
    <p:cSldViewPr>
      <p:cViewPr>
        <p:scale>
          <a:sx n="91" d="100"/>
          <a:sy n="91" d="100"/>
        </p:scale>
        <p:origin x="-7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FF4-ADD3-48D9-8ACB-854CDB1ACD9C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E627-24E8-49E3-A6F8-6E0E9C16E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442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E627-24E8-49E3-A6F8-6E0E9C16EF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745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745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Tm="2745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 advTm="2745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745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7B2A0-7D89-46B6-B626-720346918D7C}" type="slidenum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slow" advTm="2745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bih=608&amp;biw=1366&amp;hl=en&amp;sxsrf=ALeKk00IuwRqvDbTVt9QQtiQ5OQkcPTAEA:1594233370073&amp;q=%E0%A6%AA%E0%A6%B0%E0%A6%BF%E0%A6%AC%E0%A6%BE%E0%A6%B9%E0%A7%80+%E0%A6%93+%E0%A6%85%E0%A6%AA%E0%A6%B0%E0%A6%BF%E0%A6%AC%E0%A6%BE%E0%A6%B9%E0%A7%80%E0%A6%B0+%E0%A6%AE%E0%A6%A7%E0%A7%8D%E0%A6%AF%E0%A7%87+%E0%A6%AA%E0%A6%BE%E0%A6%B0%E0%A7%8D%E0%A6%A5%E0%A6%95%E0%A7%8D%E0%A6%AF&amp;sa=X&amp;ved=2ahUKEwil7diNpr7qAhUIOSsKHby2Dr8Q1QIoAXoECAsQAg" TargetMode="External"/><Relationship Id="rId2" Type="http://schemas.openxmlformats.org/officeDocument/2006/relationships/hyperlink" Target="https://www.google.com/search?bih=608&amp;biw=1366&amp;hl=en&amp;sxsrf=ALeKk00IuwRqvDbTVt9QQtiQ5OQkcPTAEA:1594233370073&amp;q=%E0%A6%85%E0%A6%AA%E0%A6%B0%E0%A6%BF%E0%A6%AC%E0%A6%BE%E0%A6%B9%E0%A7%80+%E0%A6%95%E0%A6%BE%E0%A6%95%E0%A7%87+%E0%A6%AC%E0%A6%B2%E0%A7%87&amp;sa=X&amp;ved=2ahUKEwil7diNpr7qAhUIOSsKHby2Dr8Q1QIoAnoECAsQA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671"/>
            <a:ext cx="6019800" cy="85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আশুগঞ্জ তাপ বিদ্যুৎ কেন্দ্র উচ্চ বিদ্যালয়</a:t>
            </a:r>
          </a:p>
          <a:p>
            <a:pPr lvl="0" algn="ctr">
              <a:spcBef>
                <a:spcPct val="20000"/>
              </a:spcBef>
            </a:pPr>
            <a:r>
              <a:rPr lang="bn-IN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এপিএসসিএল, আশুগঞ্জ, ব্রাহ্মণবাড়িয়া।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761940"/>
            <a:ext cx="47244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উপস্থাপনায়: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মো: আমিনুল ইসলাম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ট্রেড ইন্সট্রাক্টর, </a:t>
            </a:r>
            <a:r>
              <a:rPr lang="bn-IN" sz="1400" b="1" dirty="0" smtClean="0">
                <a:latin typeface="SutonnyMJ" pitchFamily="2" charset="0"/>
                <a:cs typeface="SutonnyMJ" pitchFamily="2" charset="0"/>
              </a:rPr>
              <a:t>জেনারেল ইলেকট্রিক্যাল ওয়ার্কস 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bn-IN" sz="2100" b="1" dirty="0" smtClean="0">
                <a:latin typeface="SutonnyMJ" pitchFamily="2" charset="0"/>
                <a:cs typeface="SutonnyMJ" pitchFamily="2" charset="0"/>
              </a:rPr>
              <a:t>আশুগঞ্জ তাপ বিদ্যুৎ কেন্দ্র উচ্চ বিদ্যালয়</a:t>
            </a:r>
            <a:endParaRPr lang="en-US" sz="2100" b="1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apscl scho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24000" cy="1381760"/>
          </a:xfrm>
          <a:prstGeom prst="rect">
            <a:avLst/>
          </a:prstGeom>
        </p:spPr>
      </p:pic>
      <p:pic>
        <p:nvPicPr>
          <p:cNvPr id="7" name="Picture 6" descr="1200px-Mujib_100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7233" y="0"/>
            <a:ext cx="1436767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2077760"/>
            <a:ext cx="4114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বিষয়: জেনারেল ইলেকট্রিক্যাল ওয়ার্কস ১ </a:t>
            </a:r>
          </a:p>
          <a:p>
            <a:r>
              <a:rPr lang="bn-IN" sz="2000" dirty="0" smtClean="0"/>
              <a:t>বিষয় কোড: ৯০১৩</a:t>
            </a:r>
          </a:p>
          <a:p>
            <a:endParaRPr lang="en-US" sz="2400" dirty="0"/>
          </a:p>
        </p:txBody>
      </p:sp>
      <p:pic>
        <p:nvPicPr>
          <p:cNvPr id="9" name="Picture 8" descr="308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1" y="4648200"/>
            <a:ext cx="1676399" cy="21234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76066058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bn-IN" b="1" dirty="0" smtClean="0"/>
          </a:p>
          <a:p>
            <a:pPr>
              <a:buNone/>
            </a:pPr>
            <a:r>
              <a:rPr lang="bn-IN" b="1" dirty="0" smtClean="0">
                <a:solidFill>
                  <a:srgbClr val="FF0000"/>
                </a:solidFill>
              </a:rPr>
              <a:t>প্রশ্নঃ</a:t>
            </a:r>
          </a:p>
          <a:p>
            <a:pPr fontAlgn="t"/>
            <a:endParaRPr lang="bn-IN" sz="1600" b="1" dirty="0" smtClean="0"/>
          </a:p>
          <a:p>
            <a:pPr fontAlgn="t"/>
            <a:endParaRPr lang="bn-IN" sz="1600" b="1" dirty="0" smtClean="0"/>
          </a:p>
          <a:p>
            <a:pPr fontAlgn="t"/>
            <a:r>
              <a:rPr lang="as-IN" sz="2000" b="1" dirty="0" smtClean="0"/>
              <a:t>পরিবাহী </a:t>
            </a:r>
            <a:r>
              <a:rPr lang="bn-IN" sz="2000" b="1" dirty="0" smtClean="0"/>
              <a:t>কাকে বলে বা সু</a:t>
            </a:r>
            <a:r>
              <a:rPr lang="as-IN" sz="2000" b="1" dirty="0" smtClean="0"/>
              <a:t> পরিবাহী </a:t>
            </a:r>
            <a:r>
              <a:rPr lang="bn-IN" sz="2000" b="1" dirty="0" smtClean="0"/>
              <a:t>কাকে বলে?</a:t>
            </a:r>
          </a:p>
          <a:p>
            <a:pPr fontAlgn="t"/>
            <a:r>
              <a:rPr lang="bn-IN" sz="2000" b="1" dirty="0" smtClean="0"/>
              <a:t>৫ টি </a:t>
            </a:r>
            <a:r>
              <a:rPr lang="as-IN" sz="2000" b="1" dirty="0" smtClean="0"/>
              <a:t>পরিবাহী</a:t>
            </a:r>
            <a:r>
              <a:rPr lang="bn-IN" sz="2000" b="1" dirty="0" smtClean="0"/>
              <a:t> নাম লিখ।</a:t>
            </a:r>
            <a:endParaRPr lang="as-IN" sz="2000" b="1" dirty="0" smtClean="0"/>
          </a:p>
          <a:p>
            <a:pPr fontAlgn="t"/>
            <a:r>
              <a:rPr lang="as-IN" sz="2000" b="1" u="sng" dirty="0" smtClean="0"/>
              <a:t>অপরিবাহী</a:t>
            </a:r>
            <a:r>
              <a:rPr lang="as-IN" sz="2000" b="1" dirty="0" smtClean="0"/>
              <a:t> </a:t>
            </a:r>
            <a:r>
              <a:rPr lang="bn-IN" sz="2000" b="1" dirty="0" smtClean="0"/>
              <a:t>কাকে বলে বা</a:t>
            </a:r>
            <a:r>
              <a:rPr lang="as-IN" sz="2000" b="1" dirty="0" smtClean="0"/>
              <a:t> </a:t>
            </a:r>
            <a:r>
              <a:rPr lang="bn-IN" sz="2000" b="1" dirty="0" smtClean="0"/>
              <a:t>কু</a:t>
            </a:r>
            <a:r>
              <a:rPr lang="as-IN" sz="2000" b="1" u="sng" dirty="0" smtClean="0"/>
              <a:t>পরিবাহী</a:t>
            </a:r>
            <a:r>
              <a:rPr lang="as-IN" sz="2000" b="1" dirty="0" smtClean="0"/>
              <a:t> </a:t>
            </a:r>
            <a:r>
              <a:rPr lang="bn-IN" sz="2000" b="1" dirty="0" smtClean="0"/>
              <a:t>কাকে বলে?</a:t>
            </a:r>
          </a:p>
          <a:p>
            <a:pPr fontAlgn="t"/>
            <a:r>
              <a:rPr lang="bn-IN" sz="2000" b="1" dirty="0" smtClean="0"/>
              <a:t>৫ টি </a:t>
            </a:r>
            <a:r>
              <a:rPr lang="as-IN" sz="2000" b="1" u="sng" dirty="0" smtClean="0"/>
              <a:t>অপরিবাহী</a:t>
            </a:r>
            <a:r>
              <a:rPr lang="as-IN" sz="2000" b="1" dirty="0" smtClean="0">
                <a:hlinkClick r:id="rId2"/>
              </a:rPr>
              <a:t> </a:t>
            </a:r>
            <a:r>
              <a:rPr lang="bn-IN" sz="2000" b="1" dirty="0" smtClean="0"/>
              <a:t>নাম লিখ।</a:t>
            </a:r>
            <a:endParaRPr lang="as-IN" sz="2000" b="1" dirty="0" smtClean="0"/>
          </a:p>
          <a:p>
            <a:pPr fontAlgn="t"/>
            <a:r>
              <a:rPr lang="as-IN" sz="2000" b="1" dirty="0" smtClean="0"/>
              <a:t>পরিবাহী </a:t>
            </a:r>
            <a:r>
              <a:rPr lang="bn-IN" sz="2000" b="1" dirty="0" smtClean="0"/>
              <a:t>ও</a:t>
            </a:r>
            <a:r>
              <a:rPr lang="as-IN" sz="2000" b="1" dirty="0" smtClean="0"/>
              <a:t> </a:t>
            </a:r>
            <a:r>
              <a:rPr lang="as-IN" sz="2000" b="1" u="sng" dirty="0" smtClean="0"/>
              <a:t> অপরিবাহী</a:t>
            </a:r>
            <a:r>
              <a:rPr lang="as-IN" sz="2000" b="1" dirty="0" smtClean="0">
                <a:hlinkClick r:id="rId3"/>
              </a:rPr>
              <a:t> </a:t>
            </a:r>
            <a:r>
              <a:rPr lang="bn-IN" sz="2000" b="1" dirty="0" smtClean="0"/>
              <a:t> মধ্যে পার্থক্য লিখ। </a:t>
            </a:r>
            <a:endParaRPr lang="as-IN" sz="2000" b="1" dirty="0" smtClean="0"/>
          </a:p>
          <a:p>
            <a:r>
              <a:rPr lang="as-IN" sz="2000" b="1" dirty="0" smtClean="0"/>
              <a:t>বিদ্যুৎ পরিবাহী পদার্থের গুণাগুণ বা বৈশিষ্ট্য</a:t>
            </a:r>
            <a:r>
              <a:rPr lang="bn-IN" sz="2000" b="1" dirty="0" smtClean="0"/>
              <a:t> কি কি?</a:t>
            </a:r>
          </a:p>
          <a:p>
            <a:r>
              <a:rPr lang="as-IN" sz="2000" b="1" dirty="0" smtClean="0"/>
              <a:t>বিদ্যুৎ </a:t>
            </a:r>
            <a:r>
              <a:rPr lang="bn-IN" sz="2000" b="1" dirty="0" smtClean="0"/>
              <a:t>আ</a:t>
            </a:r>
            <a:r>
              <a:rPr lang="as-IN" sz="2000" b="1" dirty="0" smtClean="0"/>
              <a:t>পরিবাহী পদার্থের গুণাগুণ বা বৈশিষ্ট্য</a:t>
            </a:r>
            <a:r>
              <a:rPr lang="bn-IN" sz="2000" b="1" dirty="0" smtClean="0"/>
              <a:t> কি কি?</a:t>
            </a:r>
            <a:endParaRPr lang="en-US" sz="2000" b="1" dirty="0" smtClean="0"/>
          </a:p>
          <a:p>
            <a:r>
              <a:rPr lang="as-IN" sz="2000" b="1" u="sng" dirty="0" smtClean="0"/>
              <a:t>বিদ্যুৎ পরিবাহী পদার্থের ব্যবহার</a:t>
            </a:r>
            <a:r>
              <a:rPr lang="bn-IN" sz="2000" b="1" u="sng" dirty="0" smtClean="0"/>
              <a:t> লিখ।</a:t>
            </a:r>
            <a:endParaRPr lang="en-US" sz="2000" b="1" dirty="0" smtClean="0"/>
          </a:p>
          <a:p>
            <a:r>
              <a:rPr lang="as-IN" sz="2000" b="1" u="sng" dirty="0" smtClean="0"/>
              <a:t>বিদ্যুৎ অপরিবাহী পদার্থের ব্যবহার</a:t>
            </a:r>
            <a:r>
              <a:rPr lang="bn-IN" sz="2000" b="1" u="sng" dirty="0" smtClean="0"/>
              <a:t> লিখ।</a:t>
            </a:r>
            <a:endParaRPr lang="en-US" sz="2000" b="1" dirty="0"/>
          </a:p>
        </p:txBody>
      </p:sp>
    </p:spTree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5800" y="381000"/>
            <a:ext cx="7620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সকল কে ধন্যবাদ।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581400"/>
            <a:ext cx="6324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eautiful_Red_Rose_Gif_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2800"/>
            <a:ext cx="6096000" cy="31938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573454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76201"/>
            <a:ext cx="88765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দ্বিতীয় অধ্যায়</a:t>
            </a:r>
          </a:p>
          <a:p>
            <a:pPr algn="ctr"/>
            <a:r>
              <a:rPr lang="bn-IN" sz="2400" u="sng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বিদ্যুৎ পরিবাহী ও অপরিবাহী পদার্থ</a:t>
            </a:r>
          </a:p>
          <a:p>
            <a:pPr algn="ctr"/>
            <a:endParaRPr lang="bn-IN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bn-IN" sz="2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fontAlgn="base"/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বিদ্যুৎ পরিবাহী :  </a:t>
            </a:r>
            <a:r>
              <a:rPr lang="as-IN" sz="2400" dirty="0" smtClean="0"/>
              <a:t>যে সকল পদার্থর মধ্য দিয়ে তড়িৎ প্রবাহ খুব সহজেই হয়, বিশেষ কোনো বাধার সম্মুখীন হয় না তাকে বিদ্যুৎ পরিবাহী পদার্থ বা সুপ্রিবাহী পদার্থ বলে । সাধারণত সব ধাতুই কম-বেশি ভালো বিদ্যুৎবাহী । উধাহারণে রূপা, তামা, অ্যালুমিনিয়াম বিশেষ উল্লেখযোগ্য । ধাতব পদার্থ ছাড়া মাটি, প্রাণীদেহ, কার্বন, কয়লা পরিবাহকের কাজ করে ।</a:t>
            </a:r>
          </a:p>
          <a:p>
            <a:endParaRPr lang="bn-IN" sz="2400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bn-IN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rcRect b="46446"/>
          <a:stretch>
            <a:fillRect/>
          </a:stretch>
        </p:blipFill>
        <p:spPr>
          <a:xfrm>
            <a:off x="304800" y="4114800"/>
            <a:ext cx="3980740" cy="1295400"/>
          </a:xfrm>
          <a:prstGeom prst="rect">
            <a:avLst/>
          </a:prstGeom>
        </p:spPr>
      </p:pic>
      <p:pic>
        <p:nvPicPr>
          <p:cNvPr id="5" name="Picture 4" descr="conductors.serendipity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814572"/>
            <a:ext cx="2743200" cy="2510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676338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219200"/>
            <a:ext cx="7010400" cy="5334000"/>
          </a:xfrm>
        </p:spPr>
        <p:txBody>
          <a:bodyPr>
            <a:normAutofit/>
          </a:bodyPr>
          <a:lstStyle/>
          <a:p>
            <a:pPr fontAlgn="base"/>
            <a:endParaRPr lang="bn-IN" u="sng" dirty="0" smtClean="0">
              <a:solidFill>
                <a:srgbClr val="FF0000"/>
              </a:solidFill>
            </a:endParaRPr>
          </a:p>
          <a:p>
            <a:pPr fontAlgn="base"/>
            <a:r>
              <a:rPr lang="as-IN" sz="2400" u="sng" dirty="0" smtClean="0">
                <a:solidFill>
                  <a:srgbClr val="FF0000"/>
                </a:solidFill>
              </a:rPr>
              <a:t>বিদ্যুৎ পরিবাহী পদার্থের বৈশিষ্ট্য</a:t>
            </a:r>
            <a:r>
              <a:rPr lang="bn-IN" sz="2400" u="sng" dirty="0" smtClean="0">
                <a:solidFill>
                  <a:srgbClr val="FF0000"/>
                </a:solidFill>
              </a:rPr>
              <a:t>ঃ </a:t>
            </a:r>
            <a:r>
              <a:rPr lang="as-IN" sz="2400" b="0" dirty="0" smtClean="0">
                <a:solidFill>
                  <a:schemeClr val="tx1"/>
                </a:solidFill>
              </a:rPr>
              <a:t>বিদ্যুৎ পরিবাহী পদার্থের গুণাগুণ বা বৈশিষ্ট্য নিম্নে দেয়া হলো ----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(ক) নিম্নেমানের আপেক্ষিক রেজিস্ট্যান্স থাকতে হবে ।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পরিবাহী পদার্থ </a:t>
            </a:r>
            <a:r>
              <a:rPr lang="bn-IN" sz="2400" b="0" dirty="0" smtClean="0">
                <a:solidFill>
                  <a:schemeClr val="tx1"/>
                </a:solidFill>
              </a:rPr>
              <a:t>।</a:t>
            </a:r>
          </a:p>
          <a:p>
            <a:pPr fontAlgn="base"/>
            <a:r>
              <a:rPr lang="as-IN" sz="2400" b="0" dirty="0" smtClean="0">
                <a:solidFill>
                  <a:schemeClr val="tx1"/>
                </a:solidFill>
              </a:rPr>
              <a:t>(খ) নিম্নমানের তাপমাত্রা সহগ হতে হবে ।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(গ) ক্ষয়রোধক ক্ষমতা বা স্থায়িত্ব হতে হবে ।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(ঘ) যান্ত্রিক টান সহন ক্ষমতা বেশি থাকতে হবে ।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(ঙ) নমনীয়তাসম্পন্ন গুণ থাকতে হবে ।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(চ) মরিচা প্রতিরোধ ক্ষমতা থাকতে হবে ।</a:t>
            </a:r>
            <a:br>
              <a:rPr lang="as-IN" sz="2400" b="0" dirty="0" smtClean="0">
                <a:solidFill>
                  <a:schemeClr val="tx1"/>
                </a:solidFill>
              </a:rPr>
            </a:br>
            <a:r>
              <a:rPr lang="as-IN" sz="2400" b="0" dirty="0" smtClean="0">
                <a:solidFill>
                  <a:schemeClr val="tx1"/>
                </a:solidFill>
              </a:rPr>
              <a:t>(ছ) সোল্ডারিং করার উপযুক্ততা থাকতে হবে ।</a:t>
            </a:r>
            <a:endParaRPr lang="as-IN" sz="2400" b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16495965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1295400"/>
          <a:ext cx="6172200" cy="537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477982">
                <a:tc>
                  <a:txBody>
                    <a:bodyPr/>
                    <a:lstStyle/>
                    <a:p>
                      <a:r>
                        <a:rPr lang="bn-IN" sz="1100" dirty="0" smtClean="0"/>
                        <a:t>ক্রমিক নং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100" dirty="0" smtClean="0"/>
                        <a:t>পরিবাহী পদার্থের তালিকা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100" dirty="0" smtClean="0"/>
                        <a:t>২০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bn-IN" sz="1100" dirty="0" smtClean="0"/>
                        <a:t>ডিগ্রি </a:t>
                      </a:r>
                      <a:r>
                        <a:rPr lang="en-US" sz="1100" dirty="0" smtClean="0"/>
                        <a:t>C </a:t>
                      </a:r>
                      <a:r>
                        <a:rPr lang="bn-IN" sz="1100" dirty="0" smtClean="0"/>
                        <a:t>তাপমাত্রায় রেজিষ্টিভিটি</a:t>
                      </a:r>
                      <a:r>
                        <a:rPr lang="bn-IN" sz="1100" baseline="0" dirty="0" smtClean="0"/>
                        <a:t> মাইক্রো ওহম-সেমি হিসাবে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100" dirty="0" smtClean="0"/>
                        <a:t>প্রতি ডিগ্রি </a:t>
                      </a:r>
                      <a:r>
                        <a:rPr lang="en-US" sz="1100" dirty="0" smtClean="0"/>
                        <a:t>C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bn-IN" sz="1100" dirty="0" smtClean="0"/>
                        <a:t>তাপমাত্রায় </a:t>
                      </a:r>
                      <a:r>
                        <a:rPr lang="bn-IN" sz="1100" baseline="0" dirty="0" smtClean="0"/>
                        <a:t>উত্তাপ গুণা</a:t>
                      </a:r>
                      <a:endParaRPr lang="en-US" sz="11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kumimoji="0" lang="bn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রূপা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১.৬৬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০.০০৪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তামা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১.৭২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০.০০৪২৮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অ্যালুমিনিয়াম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১.৭২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০.০০৪৩৫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সোনা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২.৪৮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০.০০৩৭৭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টাংস্টেন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৫.৫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০.০০৫১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দস্তা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৬.২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০.০০৩৭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ক্যাডমিয়াম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৭.৫৪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০.০০৪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পিতল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৬-৮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০.০০১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লোহা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০.০০৬২৫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bn-IN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টিন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১১.৩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০.০০৪৫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05000" y="3442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b="1" u="sng" dirty="0" smtClean="0">
                <a:solidFill>
                  <a:srgbClr val="FF0000"/>
                </a:solidFill>
              </a:rPr>
              <a:t>বিদ্যুৎ পরিবাহী পদার্থের তালিকা </a:t>
            </a:r>
            <a:r>
              <a:rPr lang="as-IN" dirty="0" smtClean="0"/>
              <a:t/>
            </a:r>
            <a:br>
              <a:rPr lang="as-IN" dirty="0" smtClean="0"/>
            </a:br>
            <a:r>
              <a:rPr lang="as-IN" dirty="0" smtClean="0"/>
              <a:t>বিদ্যুৎ পরিবাহী পদার্থের তালিকা নিম্নেরূপে</a:t>
            </a:r>
            <a:r>
              <a:rPr lang="bn-IN" dirty="0" smtClean="0"/>
              <a:t>ঃ</a:t>
            </a:r>
            <a:r>
              <a:rPr lang="as-IN" dirty="0" smtClean="0"/>
              <a:t> 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097469748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362200" y="685800"/>
            <a:ext cx="5486400" cy="10220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58700" tIns="45720" rIns="9144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roid Sans"/>
                <a:cs typeface="Vrinda" pitchFamily="34" charset="0"/>
              </a:rPr>
              <a:t>বিদ্যুৎ পরিবাহী পদার্থের ব্যবহার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roid Sans"/>
                <a:cs typeface="Vrinda" pitchFamily="34" charset="0"/>
              </a:rPr>
              <a:t> 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latin typeface="Droid Sans"/>
                <a:cs typeface="Vrinda" pitchFamily="34" charset="0"/>
              </a:rPr>
              <a:t>বিদ্যুৎ পরিবাহী পদার্থের ব্যবহার নিম্নে দেয়া হলো । যথা</a:t>
            </a:r>
            <a:r>
              <a:rPr lang="bn-IN" dirty="0" smtClean="0">
                <a:solidFill>
                  <a:srgbClr val="5E5E5E"/>
                </a:solidFill>
                <a:latin typeface="Droid Sans"/>
                <a:cs typeface="Vrinda" pitchFamily="34" charset="0"/>
              </a:rPr>
              <a:t>ঃ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4600E0"/>
                </a:solidFill>
                <a:effectLst/>
                <a:latin typeface="Droid Sans"/>
                <a:cs typeface="Arial" pitchFamily="34" charset="0"/>
              </a:rPr>
              <a:t> </a:t>
            </a:r>
            <a:r>
              <a:rPr kumimoji="0" lang="bn-IN" sz="1100" b="0" i="0" u="none" strike="noStrike" cap="none" normalizeH="0" baseline="0" dirty="0" smtClean="0">
                <a:ln>
                  <a:noFill/>
                </a:ln>
                <a:solidFill>
                  <a:srgbClr val="4600E0"/>
                </a:solidFill>
                <a:effectLst/>
                <a:latin typeface="Droid Sans"/>
                <a:cs typeface="Arial" pitchFamily="34" charset="0"/>
              </a:rPr>
              <a:t>  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4600E0"/>
              </a:solidFill>
              <a:effectLst/>
              <a:latin typeface="Droid Sans"/>
              <a:cs typeface="Arial" pitchFamily="34" charset="0"/>
            </a:endParaRPr>
          </a:p>
        </p:txBody>
      </p:sp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600200"/>
            <a:ext cx="1344909" cy="83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kisspng-aluminium-oxynitride-aluminum-can-metal-clip-art-aluminum-5b2f8bfb06d510.5264361215298426830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451343" y="3508743"/>
            <a:ext cx="622384" cy="1656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 descr="stranded-copper-conductor-250x25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2659077"/>
            <a:ext cx="1219200" cy="11509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Rectangle 15"/>
          <p:cNvSpPr/>
          <p:nvPr/>
        </p:nvSpPr>
        <p:spPr>
          <a:xfrm>
            <a:off x="2667000" y="1447800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(ক) </a:t>
            </a:r>
            <a:r>
              <a:rPr lang="as-IN" b="1" dirty="0" smtClean="0"/>
              <a:t>রূপা</a:t>
            </a:r>
            <a:r>
              <a:rPr lang="bn-IN" b="1" dirty="0" smtClean="0"/>
              <a:t>ঃ</a:t>
            </a:r>
            <a:r>
              <a:rPr lang="as-IN" dirty="0" smtClean="0"/>
              <a:t> রূপার দাম তুলনামূলক ভাবে বেশি হওয়ায় এর ব্যবহার খুব কম হয় । প্রধানত ওয়াট-আওয়ার মিটারের কম্যুটেটরে, কার্টিজ ফিউজ ও কিছু কিছু বৈদ্যুতিক যন্ত্রপাতির কণ্টাক্টে রূপা ব্যবহার করা হয় ।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43200" y="26670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(খ) </a:t>
            </a:r>
            <a:r>
              <a:rPr lang="as-IN" b="1" dirty="0" smtClean="0"/>
              <a:t>তামা ঃ </a:t>
            </a:r>
            <a:r>
              <a:rPr lang="as-IN" dirty="0" smtClean="0"/>
              <a:t>মোটর রি-ওয়াইন্ডিংয়ে সুপার এনামেল কপার ওয়্যার, বিদ্যুতিক ক্যাবল, জেনারেটরের কম্যুটেটর এবং ওভারহেড লাইনে তামার তার ব্যাপকভাবে ব্যবহৃত হয় ।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67000" y="387727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(গ) </a:t>
            </a:r>
            <a:r>
              <a:rPr lang="as-IN" b="1" dirty="0" smtClean="0"/>
              <a:t>অ্যালুমিনিয়াম ঃ </a:t>
            </a:r>
            <a:r>
              <a:rPr lang="as-IN" dirty="0" smtClean="0"/>
              <a:t>তামার তারের তুলনায় দামে সস্তা বলে বর্তমানে ওভারহেড লাইনে ও ভূ-নিম্নস্থ  লাইনে অ্যালুমিনিয়াম তার ব্যাপকভাবে ব্যবহৃত হয় ।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05000" y="4953000"/>
            <a:ext cx="693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(ঘ) </a:t>
            </a:r>
            <a:r>
              <a:rPr lang="as-IN" b="1" dirty="0" smtClean="0"/>
              <a:t>সীসা ঃ </a:t>
            </a:r>
            <a:r>
              <a:rPr lang="as-IN" dirty="0" smtClean="0"/>
              <a:t>ক্যাবলের আবরণ, ফিউজ তার, ব্যাটারির প্লেট ইত্যাদি তৈরিতে সীসা ব্যবহার করা হয় ।</a:t>
            </a:r>
            <a:br>
              <a:rPr lang="as-IN" dirty="0" smtClean="0"/>
            </a:br>
            <a:r>
              <a:rPr lang="as-IN" dirty="0" smtClean="0"/>
              <a:t>(ঙ) </a:t>
            </a:r>
            <a:r>
              <a:rPr lang="as-IN" b="1" dirty="0" smtClean="0"/>
              <a:t>পারদ ঃ </a:t>
            </a:r>
            <a:r>
              <a:rPr lang="as-IN" dirty="0" smtClean="0"/>
              <a:t>অ্যাম্পিয়ার আওয়ার মিটার, মার্কারি ভ্যাপার ল্যাম্প, মার্কারি আর্ক রেক্টিফায়ার ও রিলের ভিতরে পারদের ব্যবহার দেখা যায় ।</a:t>
            </a:r>
            <a:br>
              <a:rPr lang="as-IN" dirty="0" smtClean="0"/>
            </a:br>
            <a:r>
              <a:rPr lang="as-IN" dirty="0" smtClean="0"/>
              <a:t>(চ) </a:t>
            </a:r>
            <a:r>
              <a:rPr lang="as-IN" b="1" dirty="0" smtClean="0"/>
              <a:t>লৌহ ও স্টীল ঃ </a:t>
            </a:r>
            <a:r>
              <a:rPr lang="as-IN" dirty="0" smtClean="0"/>
              <a:t>লোহা ও স্টিলের ব্যবহার সীমাবদ্ধ । তবে এটি সাহায্যকারী কাজে ব্যবহার হয়ে থাকে 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12378899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 animBg="1"/>
      <p:bldP spid="16" grpId="0" build="allAtOnce"/>
      <p:bldP spid="17" grpId="0" build="p"/>
      <p:bldP spid="18" grpId="0" build="p"/>
      <p:bldP spid="2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382000" cy="2133600"/>
          </a:xfrm>
        </p:spPr>
        <p:txBody>
          <a:bodyPr>
            <a:noAutofit/>
          </a:bodyPr>
          <a:lstStyle/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as-IN" sz="2400" u="sng" dirty="0" smtClean="0">
                <a:solidFill>
                  <a:srgbClr val="FF0000"/>
                </a:solidFill>
              </a:rPr>
              <a:t>বিদ্যুৎ অপরিবাহী পদার্থ</a:t>
            </a:r>
            <a:r>
              <a:rPr lang="bn-IN" sz="2400" u="sng" dirty="0" smtClean="0">
                <a:solidFill>
                  <a:srgbClr val="FF0000"/>
                </a:solidFill>
              </a:rPr>
              <a:t>ঃ</a:t>
            </a:r>
            <a:r>
              <a:rPr lang="as-IN" sz="2000" b="0" dirty="0" smtClean="0">
                <a:solidFill>
                  <a:schemeClr val="tx1"/>
                </a:solidFill>
              </a:rPr>
              <a:t>যে সকল পদার্থের মধ্য দিয়ে তড়িৎপ্রবাহ সহজে চলাচল করতে পারে না, প্রবাহ পথে প্রচুর বাধার সম্মুখীন হয় তাকে বিদ্যুৎ অপরিবাহী বা ইন্সুলেটর বলে । অপরিবাহী পদার্থের মধ্যে তড়িৎপ্রবাহ তুলনামূলক ভাবে খুব কম হয়, যাকে ব্যবহারিক ক্ষেত্রে উপেক্ষা করা বলে । শুষ্ক বায়ু, শুকনো কাপড়, কাঁচ, শুকনো কাঠ, রাবার, কাগজ, এবোনাইট, ব্যাকেলাইট ইত্যাদি অপরিবাহী পদার্থের কাজ করে । এর মধ্যে ভিজা কাঠ, কাগজ ও কাপড় ভিজে গেলে আবার পরিবাহকের কাজ করে ।</a:t>
            </a: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</a:t>
            </a:r>
            <a:endParaRPr lang="en-US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rcRect t="51091"/>
          <a:stretch>
            <a:fillRect/>
          </a:stretch>
        </p:blipFill>
        <p:spPr>
          <a:xfrm>
            <a:off x="1143000" y="3495411"/>
            <a:ext cx="4648200" cy="1381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Electrical-Insulating-Material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048000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455271577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219200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s-IN" sz="2400" b="1" dirty="0" smtClean="0">
                <a:solidFill>
                  <a:srgbClr val="FF0000"/>
                </a:solidFill>
              </a:rPr>
              <a:t>বিদ্যুৎ অপরিবাহী পদার্থের বৈশিষ্ট্য</a:t>
            </a:r>
            <a:endParaRPr lang="as-IN" sz="2400" dirty="0" smtClean="0">
              <a:solidFill>
                <a:srgbClr val="FF0000"/>
              </a:solidFill>
            </a:endParaRPr>
          </a:p>
          <a:p>
            <a:pPr fontAlgn="base"/>
            <a:r>
              <a:rPr lang="as-IN" sz="2400" dirty="0" smtClean="0"/>
              <a:t>(ক) উচ্চমানের ইন্সুলেশন রেজিস্ট্যান্স । </a:t>
            </a:r>
          </a:p>
          <a:p>
            <a:pPr fontAlgn="base"/>
            <a:r>
              <a:rPr lang="as-IN" sz="2400" dirty="0" smtClean="0"/>
              <a:t>(খ) ক্ষয়রোধক ক্ষমতা বা স্থায়িত । </a:t>
            </a:r>
          </a:p>
          <a:p>
            <a:pPr fontAlgn="base"/>
            <a:r>
              <a:rPr lang="as-IN" sz="2400" dirty="0" smtClean="0"/>
              <a:t>(গ) উচ্চমানের ডাই-ইলেকট্রিক ক্ষমতা ।</a:t>
            </a:r>
          </a:p>
          <a:p>
            <a:pPr fontAlgn="base"/>
            <a:r>
              <a:rPr lang="as-IN" sz="2400" dirty="0" smtClean="0"/>
              <a:t>(ঘ) যান্ত্রিক ক্ষমতা ।</a:t>
            </a:r>
          </a:p>
          <a:p>
            <a:pPr fontAlgn="base"/>
            <a:r>
              <a:rPr lang="as-IN" sz="2400" dirty="0" smtClean="0"/>
              <a:t>(ঙ) বাতাসে আর্দ্রতা শোষণে অক্ষমতা ।</a:t>
            </a:r>
          </a:p>
          <a:p>
            <a:pPr fontAlgn="base"/>
            <a:r>
              <a:rPr lang="as-IN" sz="2400" dirty="0" smtClean="0"/>
              <a:t>(চ) মরিচা প্রতিরোধ ক্ষমতা ।</a:t>
            </a:r>
            <a:endParaRPr lang="as-IN" sz="2400" dirty="0"/>
          </a:p>
        </p:txBody>
      </p:sp>
    </p:spTree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1285240"/>
          <a:ext cx="60960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200" dirty="0" smtClean="0"/>
                        <a:t>ক্রমিক নং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অপরিবাহী পদার্থের তালিকা 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ডাই-ইলেকট্রিক ক্ষমতা শা/সস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অ্যাসবেসটর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ব্যাকেলাইট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১৯-২০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কাচ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৩০-১৫০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এবোনাইট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dirty="0" smtClean="0"/>
                        <a:t>৩০-১০০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গাট্টা পর্চ্চআ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৮-২০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মাইকা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৫০-২২০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তেল অনুষিক্ত কাগজ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২০-৫০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শুষ্ক কাগজ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৬-১২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প্যারাফিন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৮-২০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পলিথিন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২৪-৪০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চীনামাটী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৬-১২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১২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রাবার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১৬-৫০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১৩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শকনো কাঠ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s-IN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০.৫-১.০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57400" y="219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as-IN" b="1" u="sng" dirty="0" smtClean="0">
                <a:solidFill>
                  <a:srgbClr val="FF0000"/>
                </a:solidFill>
              </a:rPr>
              <a:t>বিদ্যুৎ অপরিবাহী পদার্থের তালিকা </a:t>
            </a:r>
            <a:endParaRPr lang="as-IN" u="sng" dirty="0" smtClean="0">
              <a:solidFill>
                <a:srgbClr val="FF0000"/>
              </a:solidFill>
            </a:endParaRPr>
          </a:p>
          <a:p>
            <a:pPr fontAlgn="base"/>
            <a:r>
              <a:rPr lang="as-IN" dirty="0" smtClean="0"/>
              <a:t>বিদ্যুৎ অপরিবাহী পদার্থের তালিকা নিচে দেওয়া হলো</a:t>
            </a:r>
            <a:endParaRPr lang="as-IN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14458040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6201"/>
            <a:ext cx="89916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as-IN" b="1" u="sng" dirty="0" smtClean="0">
                <a:solidFill>
                  <a:srgbClr val="FF0000"/>
                </a:solidFill>
              </a:rPr>
              <a:t>বিদ্যুৎ অপরিবাহী পদার্থের ব্যবহার</a:t>
            </a:r>
            <a:r>
              <a:rPr lang="bn-IN" b="1" u="sng" dirty="0" smtClean="0">
                <a:solidFill>
                  <a:srgbClr val="FF0000"/>
                </a:solidFill>
              </a:rPr>
              <a:t>ঃ</a:t>
            </a:r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dirty="0" smtClean="0"/>
              <a:t>বিভিন্ন প্রকার বিদ্যুৎ অপরিবাহী পদার্থের ব্যবহার নিম্নে দেয়া হলো । যথা</a:t>
            </a:r>
            <a:r>
              <a:rPr lang="bn-IN" dirty="0" smtClean="0"/>
              <a:t>ঃ</a:t>
            </a:r>
          </a:p>
        </p:txBody>
      </p:sp>
      <p:pic>
        <p:nvPicPr>
          <p:cNvPr id="4" name="Picture 3" descr="7063729_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38" y="1785264"/>
            <a:ext cx="1535362" cy="8817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725" y="3960822"/>
            <a:ext cx="683863" cy="699265"/>
          </a:xfrm>
          <a:prstGeom prst="rect">
            <a:avLst/>
          </a:prstGeom>
        </p:spPr>
      </p:pic>
      <p:pic>
        <p:nvPicPr>
          <p:cNvPr id="7" name="Picture 6" descr="float-glass-window-toughened-glass-plate-glass-building-glass-png-clip-ar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267201"/>
            <a:ext cx="1524000" cy="8591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2057400" y="18288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(ক) </a:t>
            </a:r>
            <a:r>
              <a:rPr lang="as-IN" b="1" dirty="0" smtClean="0"/>
              <a:t>অ্যাসবেসটর</a:t>
            </a:r>
            <a:r>
              <a:rPr lang="bn-IN" b="1" dirty="0" smtClean="0"/>
              <a:t>ঃ</a:t>
            </a:r>
            <a:r>
              <a:rPr lang="as-IN" b="1" dirty="0" smtClean="0"/>
              <a:t> </a:t>
            </a:r>
            <a:r>
              <a:rPr lang="as-IN" dirty="0" smtClean="0"/>
              <a:t>এটি একটি সাদা রংয়ের আঁশযুক্ত অদাহ্য খনিজ পদার্থ । তাপমাত্রা বৃদ্ধির সাথে সাথে এর ইন্সুলেট করার ক্ষমতা বেড়ে যাওয়ার জন্য উত্তাপক বস্তুসামগ্রীতে এটি ব্যবহৃত হয় </a:t>
            </a:r>
            <a:endParaRPr lang="en-US" dirty="0"/>
          </a:p>
        </p:txBody>
      </p:sp>
      <p:pic>
        <p:nvPicPr>
          <p:cNvPr id="10" name="Picture 9" descr="220px-Dark_Mica_from_Eastern_Ontari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650" y="2947987"/>
            <a:ext cx="1250950" cy="9382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 10"/>
          <p:cNvSpPr/>
          <p:nvPr/>
        </p:nvSpPr>
        <p:spPr>
          <a:xfrm>
            <a:off x="2057400" y="2838271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(খ) </a:t>
            </a:r>
            <a:r>
              <a:rPr lang="as-IN" b="1" dirty="0" smtClean="0"/>
              <a:t>মাইকা</a:t>
            </a:r>
            <a:r>
              <a:rPr lang="bn-IN" b="1" dirty="0" smtClean="0"/>
              <a:t>ঃ</a:t>
            </a:r>
            <a:r>
              <a:rPr lang="as-IN" dirty="0" smtClean="0"/>
              <a:t> এর ডাই-ইলেক্ট্রিক ক্ষমতা খুব বেশি । এটি অদাহ্য বস্তু হয়ায় উত্তাপক বস্তুসামগ্রীতে ইন্সুলেশন কাজে এর ব্যবহার হয় । যথা</a:t>
            </a:r>
            <a:r>
              <a:rPr lang="bn-IN" dirty="0" smtClean="0"/>
              <a:t>ঃ</a:t>
            </a:r>
            <a:r>
              <a:rPr lang="as-IN" dirty="0" smtClean="0"/>
              <a:t> হীতার, হট-প্লেট, ইস্ত্রি, ডায়নামো ও মোটরের কম্যুটেটরে ইন্সুলেশন হিসেবে ব্যবহৃত হয় ।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57400" y="425827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(গ) </a:t>
            </a:r>
            <a:r>
              <a:rPr lang="as-IN" b="1" dirty="0" smtClean="0"/>
              <a:t>কাঁচ</a:t>
            </a:r>
            <a:r>
              <a:rPr lang="bn-IN" b="1" dirty="0" smtClean="0"/>
              <a:t>ঃ</a:t>
            </a:r>
            <a:r>
              <a:rPr lang="as-IN" dirty="0" smtClean="0"/>
              <a:t> সাধারণভাবে কাঁচ একটি ভালো অপরিবাহী পদার্থ । বাল্ব ও বাতির খোলের জন্য কাঁচ বেশি ব্যবহৃত হয় । বিদ্যুৎ সরাসরি লাইনেরও অনেক সময় কাচের ইন্সুলেটর ব্যবহার করা হয় 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5647293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1" grpId="0" build="p"/>
      <p:bldP spid="1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5.5|1.3|0.7|0.8|0.8|0.7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1.8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|0.7|0.7|1.3|1.4|0.8|0.6|0.6|0.6|0.6|0.5|1.2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4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2516</TotalTime>
  <Words>409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Aa¨vq-cÖ_g  B‡jKwUªK Kv‡i›U()</dc:title>
  <dc:creator>LAPTOP 8</dc:creator>
  <cp:lastModifiedBy>Badsha</cp:lastModifiedBy>
  <cp:revision>573</cp:revision>
  <dcterms:created xsi:type="dcterms:W3CDTF">2013-11-07T04:08:56Z</dcterms:created>
  <dcterms:modified xsi:type="dcterms:W3CDTF">2020-07-09T04:36:33Z</dcterms:modified>
</cp:coreProperties>
</file>