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8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65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2F215B9-8D0E-4C29-B605-6C39C41B11F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989BA27-B64B-4AF9-94ED-C160A4313B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99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15B9-8D0E-4C29-B605-6C39C41B11F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BA27-B64B-4AF9-94ED-C160A4313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15B9-8D0E-4C29-B605-6C39C41B11F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BA27-B64B-4AF9-94ED-C160A4313B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066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15B9-8D0E-4C29-B605-6C39C41B11F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BA27-B64B-4AF9-94ED-C160A4313BA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92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15B9-8D0E-4C29-B605-6C39C41B11F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BA27-B64B-4AF9-94ED-C160A4313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21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15B9-8D0E-4C29-B605-6C39C41B11F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BA27-B64B-4AF9-94ED-C160A4313BA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917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15B9-8D0E-4C29-B605-6C39C41B11F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BA27-B64B-4AF9-94ED-C160A4313B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479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15B9-8D0E-4C29-B605-6C39C41B11F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BA27-B64B-4AF9-94ED-C160A4313B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932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15B9-8D0E-4C29-B605-6C39C41B11F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BA27-B64B-4AF9-94ED-C160A4313B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17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15B9-8D0E-4C29-B605-6C39C41B11F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BA27-B64B-4AF9-94ED-C160A4313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7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15B9-8D0E-4C29-B605-6C39C41B11F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BA27-B64B-4AF9-94ED-C160A4313BA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9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15B9-8D0E-4C29-B605-6C39C41B11F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BA27-B64B-4AF9-94ED-C160A4313BA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31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15B9-8D0E-4C29-B605-6C39C41B11F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BA27-B64B-4AF9-94ED-C160A4313BA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52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15B9-8D0E-4C29-B605-6C39C41B11F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BA27-B64B-4AF9-94ED-C160A4313B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46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15B9-8D0E-4C29-B605-6C39C41B11F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BA27-B64B-4AF9-94ED-C160A4313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0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15B9-8D0E-4C29-B605-6C39C41B11F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BA27-B64B-4AF9-94ED-C160A4313BA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57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15B9-8D0E-4C29-B605-6C39C41B11F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BA27-B64B-4AF9-94ED-C160A4313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4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F215B9-8D0E-4C29-B605-6C39C41B11F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89BA27-B64B-4AF9-94ED-C160A4313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6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fif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f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E-mail-mahbubtqi2@gmail.com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fif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91" y="0"/>
            <a:ext cx="6586808" cy="5449957"/>
          </a:xfrm>
          <a:blipFill>
            <a:blip r:embed="rId2"/>
            <a:stretch>
              <a:fillRect/>
            </a:stretch>
          </a:blipFill>
        </p:spPr>
      </p:pic>
      <p:sp>
        <p:nvSpPr>
          <p:cNvPr id="6" name="Rectangle 5"/>
          <p:cNvSpPr/>
          <p:nvPr/>
        </p:nvSpPr>
        <p:spPr>
          <a:xfrm>
            <a:off x="4161183" y="5744816"/>
            <a:ext cx="4346712" cy="771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5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765" y="3587408"/>
            <a:ext cx="46482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কম্পিউটারের সামনে বসে ইন্টারনেট থেকে যে কোন তথ্য সহজেই পাওয়া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2965" y="5321053"/>
            <a:ext cx="50292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ইন্টারনেট থেকে তথ্য নিয়ে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সহজেই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মুক্তিযুদ্ধ বিষয়ে রচনা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লিখতে পারবে।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756" y="2074212"/>
            <a:ext cx="3719287" cy="31242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94" y="545352"/>
            <a:ext cx="4275342" cy="284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1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67142"/>
            <a:ext cx="4240344" cy="2286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82919" y="3748532"/>
            <a:ext cx="407980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ঢাকায় ক্রিকেট বিশ্বকাপ খেলা হচ্ছে।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3497" y="5380166"/>
            <a:ext cx="6501247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খেলার মাঠে যাওয়া সম্ভব না হলে ইচ্ছে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করলে মাল্টিমিডিয়া প্রজেক্টরে বড় পর্দায় খেলা দেখা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3" y="1142674"/>
            <a:ext cx="4102548" cy="22974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523843" y="304800"/>
            <a:ext cx="495841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দেখতে পাচ্ছি?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5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075" y="330573"/>
            <a:ext cx="7323587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যোগাযোগ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 উৎপত্তির পর্যায়গুলো কী কী? 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38733" y="3136424"/>
            <a:ext cx="3733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একজন আরেক জনের সাথে কথা বলেই তথ্য বিনিময় করত।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6325" y="3117609"/>
            <a:ext cx="3732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মাটি, পাথর, গাছের বাকলে লিখে তথ্য বিনিময় করত।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3075" y="6014592"/>
            <a:ext cx="356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কাগজে লিখে তথ্য বিনিময় করত।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506" y="6027003"/>
            <a:ext cx="3618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টেলিফোনে কথা বলে তথ্য বিনিময় করা শুরু করে ছিল।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61" y="1079189"/>
            <a:ext cx="3084755" cy="19968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57" y="3941263"/>
            <a:ext cx="3376685" cy="19724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70" y="1079189"/>
            <a:ext cx="3084755" cy="19578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34" y="3967212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912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714421"/>
            <a:ext cx="39624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বেতারের মাধ্যমে তথ্য বিনিময় করা হয়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6289" y="2714420"/>
            <a:ext cx="445638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টেলিভিশনের 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খেলার তথ্য পাওয়া যায়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399" y="5783298"/>
            <a:ext cx="454231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ফোনের  মাধ্যমে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তথ্য বিনিময়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3282" y="5783298"/>
            <a:ext cx="405591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বর্তমানে ইন্টারনেটের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মাধ্যমে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সহজেই তথ্য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বিনিময় করা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2" y="352220"/>
            <a:ext cx="3388303" cy="2210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81" y="362456"/>
            <a:ext cx="3433249" cy="2203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45" y="3429000"/>
            <a:ext cx="3173734" cy="22465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06" y="3363640"/>
            <a:ext cx="3362324" cy="23119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057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13931" y="533399"/>
            <a:ext cx="5998263" cy="2232563"/>
            <a:chOff x="2376711" y="76200"/>
            <a:chExt cx="6699319" cy="2625437"/>
          </a:xfrm>
        </p:grpSpPr>
        <p:sp>
          <p:nvSpPr>
            <p:cNvPr id="3" name="TextBox 2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571500" marR="0" lvl="0" indent="-5715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bn-BD" sz="4400" b="1" i="0" u="none" strike="noStrike" kern="0" normalizeH="0" baseline="0" noProof="0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b="1" kern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b="1" kern="0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normalizeH="0" baseline="0" noProof="0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normalizeH="0" baseline="0" noProof="0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normalizeH="0" baseline="0" noProof="0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914400" y="3048000"/>
            <a:ext cx="7924800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ea typeface="Calibri"/>
                <a:cs typeface="NikoshBAN" pitchFamily="2" charset="0"/>
              </a:rPr>
              <a:t>আজকের </a:t>
            </a:r>
            <a:r>
              <a:rPr lang="bn-BD" sz="4400" dirty="0" smtClean="0">
                <a:latin typeface="NikoshBAN" pitchFamily="2" charset="0"/>
                <a:ea typeface="Calibri"/>
                <a:cs typeface="NikoshBAN" pitchFamily="2" charset="0"/>
              </a:rPr>
              <a:t>পাঠের নতুন কী কী প্রযুক্তির নাম  উল্লেখ করা হয়েছে তার তালিকা কর এবং</a:t>
            </a:r>
            <a:r>
              <a:rPr lang="bn-IN" sz="4400" dirty="0" smtClean="0">
                <a:latin typeface="NikoshBAN" pitchFamily="2" charset="0"/>
                <a:ea typeface="Calibri"/>
                <a:cs typeface="NikoshBAN" pitchFamily="2" charset="0"/>
              </a:rPr>
              <a:t> একটি করে</a:t>
            </a:r>
            <a:r>
              <a:rPr lang="bn-BD" sz="4400" dirty="0" smtClean="0">
                <a:latin typeface="NikoshBAN" pitchFamily="2" charset="0"/>
                <a:ea typeface="Calibri"/>
                <a:cs typeface="NikoshBAN" pitchFamily="2" charset="0"/>
              </a:rPr>
              <a:t> ব্যবহার লেখ।   </a:t>
            </a:r>
            <a:endParaRPr lang="en-US" sz="44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7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18051" y="2004566"/>
            <a:ext cx="531518" cy="372708"/>
            <a:chOff x="3670150" y="1547366"/>
            <a:chExt cx="531518" cy="372708"/>
          </a:xfrm>
        </p:grpSpPr>
        <p:sp>
          <p:nvSpPr>
            <p:cNvPr id="36" name="Right Arrow 35"/>
            <p:cNvSpPr/>
            <p:nvPr/>
          </p:nvSpPr>
          <p:spPr>
            <a:xfrm rot="16200000">
              <a:off x="3749555" y="1467961"/>
              <a:ext cx="372708" cy="53151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7" name="Right Arrow 4"/>
            <p:cNvSpPr/>
            <p:nvPr/>
          </p:nvSpPr>
          <p:spPr>
            <a:xfrm rot="16200000">
              <a:off x="3805461" y="1630171"/>
              <a:ext cx="260896" cy="318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effectLst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39086" y="568170"/>
            <a:ext cx="1689448" cy="1260590"/>
            <a:chOff x="3091185" y="110970"/>
            <a:chExt cx="1689448" cy="1260590"/>
          </a:xfrm>
          <a:scene3d>
            <a:camera prst="orthographicFront"/>
            <a:lightRig rig="flat" dir="t"/>
          </a:scene3d>
        </p:grpSpPr>
        <p:sp>
          <p:nvSpPr>
            <p:cNvPr id="34" name="Oval 33"/>
            <p:cNvSpPr/>
            <p:nvPr/>
          </p:nvSpPr>
          <p:spPr>
            <a:xfrm>
              <a:off x="3091185" y="110970"/>
              <a:ext cx="1689448" cy="1260590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Oval 6"/>
            <p:cNvSpPr/>
            <p:nvPr/>
          </p:nvSpPr>
          <p:spPr>
            <a:xfrm>
              <a:off x="3338599" y="295579"/>
              <a:ext cx="1194620" cy="8913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>
                  <a:effectLst/>
                  <a:latin typeface="NikoshBAN" pitchFamily="2" charset="0"/>
                  <a:cs typeface="NikoshBAN" pitchFamily="2" charset="0"/>
                </a:rPr>
                <a:t>এসএমএস </a:t>
              </a:r>
              <a:endParaRPr lang="en-US" sz="2400" kern="1200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37166" y="2539409"/>
            <a:ext cx="306475" cy="531518"/>
            <a:chOff x="4789265" y="2082209"/>
            <a:chExt cx="306475" cy="531518"/>
          </a:xfrm>
        </p:grpSpPr>
        <p:sp>
          <p:nvSpPr>
            <p:cNvPr id="32" name="Right Arrow 31"/>
            <p:cNvSpPr/>
            <p:nvPr/>
          </p:nvSpPr>
          <p:spPr>
            <a:xfrm rot="19800000">
              <a:off x="4789265" y="2082209"/>
              <a:ext cx="306475" cy="53151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shade val="90000"/>
                <a:hueOff val="-8200"/>
                <a:satOff val="-1389"/>
                <a:lumOff val="6423"/>
                <a:alphaOff val="0"/>
              </a:schemeClr>
            </a:lnRef>
            <a:fillRef idx="2">
              <a:schemeClr val="accent2">
                <a:shade val="90000"/>
                <a:hueOff val="-8200"/>
                <a:satOff val="-1389"/>
                <a:lumOff val="6423"/>
                <a:alphaOff val="0"/>
              </a:schemeClr>
            </a:fillRef>
            <a:effectRef idx="1">
              <a:schemeClr val="accent2">
                <a:shade val="90000"/>
                <a:hueOff val="-8200"/>
                <a:satOff val="-1389"/>
                <a:lumOff val="642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Right Arrow 8"/>
            <p:cNvSpPr/>
            <p:nvPr/>
          </p:nvSpPr>
          <p:spPr>
            <a:xfrm rot="19800000">
              <a:off x="4795424" y="2211499"/>
              <a:ext cx="214533" cy="318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effectLst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277460" y="1702933"/>
            <a:ext cx="1602185" cy="1178924"/>
            <a:chOff x="5029559" y="1245733"/>
            <a:chExt cx="1602185" cy="1178924"/>
          </a:xfrm>
          <a:scene3d>
            <a:camera prst="orthographicFront"/>
            <a:lightRig rig="flat" dir="t"/>
          </a:scene3d>
        </p:grpSpPr>
        <p:sp>
          <p:nvSpPr>
            <p:cNvPr id="30" name="Oval 29"/>
            <p:cNvSpPr/>
            <p:nvPr/>
          </p:nvSpPr>
          <p:spPr>
            <a:xfrm>
              <a:off x="5029559" y="1245733"/>
              <a:ext cx="1602185" cy="1178924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alpha val="90000"/>
                <a:hueOff val="0"/>
                <a:satOff val="0"/>
                <a:lumOff val="0"/>
                <a:alphaOff val="-8000"/>
              </a:schemeClr>
            </a:fillRef>
            <a:effectRef idx="1">
              <a:schemeClr val="accent2">
                <a:alpha val="90000"/>
                <a:hueOff val="0"/>
                <a:satOff val="0"/>
                <a:lumOff val="0"/>
                <a:alphaOff val="-8000"/>
              </a:schemeClr>
            </a:effectRef>
            <a:fontRef idx="minor">
              <a:schemeClr val="dk1"/>
            </a:fontRef>
          </p:style>
        </p:sp>
        <p:sp>
          <p:nvSpPr>
            <p:cNvPr id="31" name="Oval 10"/>
            <p:cNvSpPr/>
            <p:nvPr/>
          </p:nvSpPr>
          <p:spPr>
            <a:xfrm>
              <a:off x="5264194" y="1418382"/>
              <a:ext cx="1132915" cy="8336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>
                  <a:effectLst/>
                  <a:latin typeface="NikoshBAN" pitchFamily="2" charset="0"/>
                  <a:cs typeface="NikoshBAN" pitchFamily="2" charset="0"/>
                </a:rPr>
                <a:t>বেতার / রেডিও  </a:t>
              </a:r>
              <a:endParaRPr lang="en-US" sz="2400" kern="1200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028811" y="3688652"/>
            <a:ext cx="277907" cy="531518"/>
            <a:chOff x="4780910" y="3231452"/>
            <a:chExt cx="277907" cy="531518"/>
          </a:xfrm>
        </p:grpSpPr>
        <p:sp>
          <p:nvSpPr>
            <p:cNvPr id="28" name="Right Arrow 27"/>
            <p:cNvSpPr/>
            <p:nvPr/>
          </p:nvSpPr>
          <p:spPr>
            <a:xfrm rot="1800000">
              <a:off x="4780910" y="3231452"/>
              <a:ext cx="277907" cy="53151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shade val="90000"/>
                <a:hueOff val="-16400"/>
                <a:satOff val="-2778"/>
                <a:lumOff val="12845"/>
                <a:alphaOff val="0"/>
              </a:schemeClr>
            </a:lnRef>
            <a:fillRef idx="2">
              <a:schemeClr val="accent2">
                <a:shade val="90000"/>
                <a:hueOff val="-16400"/>
                <a:satOff val="-2778"/>
                <a:lumOff val="12845"/>
                <a:alphaOff val="0"/>
              </a:schemeClr>
            </a:fillRef>
            <a:effectRef idx="1">
              <a:schemeClr val="accent2">
                <a:shade val="90000"/>
                <a:hueOff val="-16400"/>
                <a:satOff val="-2778"/>
                <a:lumOff val="12845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Right Arrow 12"/>
            <p:cNvSpPr/>
            <p:nvPr/>
          </p:nvSpPr>
          <p:spPr>
            <a:xfrm rot="1800000">
              <a:off x="4786495" y="3316913"/>
              <a:ext cx="194535" cy="318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effectLst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96908" y="3698610"/>
            <a:ext cx="1563290" cy="1563290"/>
            <a:chOff x="5049007" y="3241410"/>
            <a:chExt cx="1563290" cy="1563290"/>
          </a:xfrm>
          <a:scene3d>
            <a:camera prst="orthographicFront"/>
            <a:lightRig rig="flat" dir="t"/>
          </a:scene3d>
        </p:grpSpPr>
        <p:sp>
          <p:nvSpPr>
            <p:cNvPr id="26" name="Oval 25"/>
            <p:cNvSpPr/>
            <p:nvPr/>
          </p:nvSpPr>
          <p:spPr>
            <a:xfrm>
              <a:off x="5049007" y="3241410"/>
              <a:ext cx="1563290" cy="1563290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alpha val="90000"/>
                <a:hueOff val="0"/>
                <a:satOff val="0"/>
                <a:lumOff val="0"/>
                <a:alphaOff val="-16000"/>
              </a:schemeClr>
            </a:fillRef>
            <a:effectRef idx="1">
              <a:schemeClr val="accent2">
                <a:alpha val="90000"/>
                <a:hueOff val="0"/>
                <a:satOff val="0"/>
                <a:lumOff val="0"/>
                <a:alphaOff val="-16000"/>
              </a:schemeClr>
            </a:effectRef>
            <a:fontRef idx="minor">
              <a:schemeClr val="dk1"/>
            </a:fontRef>
          </p:style>
        </p:sp>
        <p:sp>
          <p:nvSpPr>
            <p:cNvPr id="27" name="Oval 14"/>
            <p:cNvSpPr/>
            <p:nvPr/>
          </p:nvSpPr>
          <p:spPr>
            <a:xfrm>
              <a:off x="5277946" y="3470349"/>
              <a:ext cx="1105412" cy="11054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000" kern="1200" dirty="0" smtClean="0">
                  <a:effectLst/>
                  <a:latin typeface="NikoshBAN" pitchFamily="2" charset="0"/>
                  <a:cs typeface="NikoshBAN" pitchFamily="2" charset="0"/>
                </a:rPr>
                <a:t>মোবাইল ফোন </a:t>
              </a:r>
              <a:endParaRPr lang="en-US" sz="3000" kern="1200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18052" y="4376599"/>
            <a:ext cx="531518" cy="327473"/>
            <a:chOff x="3670151" y="3919399"/>
            <a:chExt cx="531518" cy="327473"/>
          </a:xfrm>
        </p:grpSpPr>
        <p:sp>
          <p:nvSpPr>
            <p:cNvPr id="24" name="Right Arrow 23"/>
            <p:cNvSpPr/>
            <p:nvPr/>
          </p:nvSpPr>
          <p:spPr>
            <a:xfrm rot="5400000">
              <a:off x="3772173" y="3817377"/>
              <a:ext cx="327473" cy="53151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shade val="90000"/>
                <a:hueOff val="-24601"/>
                <a:satOff val="-4166"/>
                <a:lumOff val="19268"/>
                <a:alphaOff val="0"/>
              </a:schemeClr>
            </a:lnRef>
            <a:fillRef idx="2">
              <a:schemeClr val="accent2">
                <a:shade val="90000"/>
                <a:hueOff val="-24601"/>
                <a:satOff val="-4166"/>
                <a:lumOff val="19268"/>
                <a:alphaOff val="0"/>
              </a:schemeClr>
            </a:fillRef>
            <a:effectRef idx="1">
              <a:schemeClr val="accent2">
                <a:shade val="90000"/>
                <a:hueOff val="-24601"/>
                <a:satOff val="-4166"/>
                <a:lumOff val="1926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ight Arrow 16"/>
            <p:cNvSpPr/>
            <p:nvPr/>
          </p:nvSpPr>
          <p:spPr>
            <a:xfrm rot="5400000">
              <a:off x="3821294" y="3874560"/>
              <a:ext cx="229231" cy="318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73378" y="4858543"/>
            <a:ext cx="2020865" cy="1431286"/>
            <a:chOff x="2925477" y="4401343"/>
            <a:chExt cx="2020865" cy="1431286"/>
          </a:xfrm>
          <a:scene3d>
            <a:camera prst="orthographicFront"/>
            <a:lightRig rig="flat" dir="t"/>
          </a:scene3d>
        </p:grpSpPr>
        <p:sp>
          <p:nvSpPr>
            <p:cNvPr id="22" name="Oval 21"/>
            <p:cNvSpPr/>
            <p:nvPr/>
          </p:nvSpPr>
          <p:spPr>
            <a:xfrm>
              <a:off x="2925477" y="4401343"/>
              <a:ext cx="2020865" cy="1431286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alpha val="90000"/>
                <a:hueOff val="0"/>
                <a:satOff val="0"/>
                <a:lumOff val="0"/>
                <a:alphaOff val="-24000"/>
              </a:schemeClr>
            </a:fillRef>
            <a:effectRef idx="1">
              <a:schemeClr val="accent2">
                <a:alpha val="90000"/>
                <a:hueOff val="0"/>
                <a:satOff val="0"/>
                <a:lumOff val="0"/>
                <a:alphaOff val="-24000"/>
              </a:schemeClr>
            </a:effectRef>
            <a:fontRef idx="minor">
              <a:schemeClr val="dk1"/>
            </a:fontRef>
          </p:style>
        </p:sp>
        <p:sp>
          <p:nvSpPr>
            <p:cNvPr id="23" name="Oval 18"/>
            <p:cNvSpPr/>
            <p:nvPr/>
          </p:nvSpPr>
          <p:spPr>
            <a:xfrm>
              <a:off x="3221426" y="4610950"/>
              <a:ext cx="1428967" cy="10120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effectLst/>
                  <a:latin typeface="NikoshBAN" pitchFamily="2" charset="0"/>
                  <a:cs typeface="NikoshBAN" pitchFamily="2" charset="0"/>
                </a:rPr>
                <a:t>টেলিভিশন </a:t>
              </a:r>
              <a:endParaRPr lang="en-US" sz="3200" kern="1200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05673" y="3672803"/>
            <a:ext cx="243268" cy="531518"/>
            <a:chOff x="2857772" y="3215603"/>
            <a:chExt cx="243268" cy="531518"/>
          </a:xfrm>
        </p:grpSpPr>
        <p:sp>
          <p:nvSpPr>
            <p:cNvPr id="20" name="Right Arrow 19"/>
            <p:cNvSpPr/>
            <p:nvPr/>
          </p:nvSpPr>
          <p:spPr>
            <a:xfrm rot="9000000">
              <a:off x="2857772" y="3215603"/>
              <a:ext cx="243268" cy="53151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shade val="90000"/>
                <a:hueOff val="-32801"/>
                <a:satOff val="-5555"/>
                <a:lumOff val="25690"/>
                <a:alphaOff val="0"/>
              </a:schemeClr>
            </a:lnRef>
            <a:fillRef idx="2">
              <a:schemeClr val="accent2">
                <a:shade val="90000"/>
                <a:hueOff val="-32801"/>
                <a:satOff val="-5555"/>
                <a:lumOff val="25690"/>
                <a:alphaOff val="0"/>
              </a:schemeClr>
            </a:fillRef>
            <a:effectRef idx="1">
              <a:schemeClr val="accent2">
                <a:shade val="90000"/>
                <a:hueOff val="-32801"/>
                <a:satOff val="-5555"/>
                <a:lumOff val="2569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Right Arrow 20"/>
            <p:cNvSpPr/>
            <p:nvPr/>
          </p:nvSpPr>
          <p:spPr>
            <a:xfrm rot="19800000">
              <a:off x="2925863" y="3303662"/>
              <a:ext cx="170288" cy="318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effectLst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30513" y="3822384"/>
            <a:ext cx="1917110" cy="1315743"/>
            <a:chOff x="1082612" y="3365184"/>
            <a:chExt cx="1917110" cy="1315743"/>
          </a:xfrm>
          <a:scene3d>
            <a:camera prst="orthographicFront"/>
            <a:lightRig rig="flat" dir="t"/>
          </a:scene3d>
        </p:grpSpPr>
        <p:sp>
          <p:nvSpPr>
            <p:cNvPr id="18" name="Oval 17"/>
            <p:cNvSpPr/>
            <p:nvPr/>
          </p:nvSpPr>
          <p:spPr>
            <a:xfrm>
              <a:off x="1082612" y="3365184"/>
              <a:ext cx="1917110" cy="1315743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alpha val="90000"/>
                <a:hueOff val="0"/>
                <a:satOff val="0"/>
                <a:lumOff val="0"/>
                <a:alphaOff val="-32000"/>
              </a:schemeClr>
            </a:fillRef>
            <a:effectRef idx="1">
              <a:schemeClr val="accent2">
                <a:alpha val="90000"/>
                <a:hueOff val="0"/>
                <a:satOff val="0"/>
                <a:lumOff val="0"/>
                <a:alphaOff val="-32000"/>
              </a:schemeClr>
            </a:effectRef>
            <a:fontRef idx="minor">
              <a:schemeClr val="dk1"/>
            </a:fontRef>
          </p:style>
        </p:sp>
        <p:sp>
          <p:nvSpPr>
            <p:cNvPr id="19" name="Oval 22"/>
            <p:cNvSpPr/>
            <p:nvPr/>
          </p:nvSpPr>
          <p:spPr>
            <a:xfrm>
              <a:off x="1363366" y="3557870"/>
              <a:ext cx="1355602" cy="9303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>
                  <a:effectLst/>
                  <a:latin typeface="NikoshBAN" pitchFamily="2" charset="0"/>
                  <a:cs typeface="NikoshBAN" pitchFamily="2" charset="0"/>
                </a:rPr>
                <a:t>মাল্টিমিডিয়া প্রজেক্টর  </a:t>
              </a:r>
              <a:endParaRPr lang="en-US" sz="2400" kern="1200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45903" y="2547170"/>
            <a:ext cx="289513" cy="531518"/>
            <a:chOff x="2798002" y="2089970"/>
            <a:chExt cx="289513" cy="531518"/>
          </a:xfrm>
        </p:grpSpPr>
        <p:sp>
          <p:nvSpPr>
            <p:cNvPr id="16" name="Right Arrow 15"/>
            <p:cNvSpPr/>
            <p:nvPr/>
          </p:nvSpPr>
          <p:spPr>
            <a:xfrm rot="12600000">
              <a:off x="2798002" y="2089970"/>
              <a:ext cx="289513" cy="53151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lnRef>
            <a:fillRef idx="2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fillRef>
            <a:effectRef idx="1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Right Arrow 24"/>
            <p:cNvSpPr/>
            <p:nvPr/>
          </p:nvSpPr>
          <p:spPr>
            <a:xfrm rot="23400000">
              <a:off x="2879038" y="2217988"/>
              <a:ext cx="202659" cy="318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effectLst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12355" y="1778393"/>
            <a:ext cx="1953425" cy="1028004"/>
            <a:chOff x="1064454" y="1321193"/>
            <a:chExt cx="1953425" cy="1028004"/>
          </a:xfrm>
          <a:scene3d>
            <a:camera prst="orthographicFront"/>
            <a:lightRig rig="flat" dir="t"/>
          </a:scene3d>
        </p:grpSpPr>
        <p:sp>
          <p:nvSpPr>
            <p:cNvPr id="14" name="Oval 13"/>
            <p:cNvSpPr/>
            <p:nvPr/>
          </p:nvSpPr>
          <p:spPr>
            <a:xfrm>
              <a:off x="1064454" y="1321193"/>
              <a:ext cx="1953425" cy="1028004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dk1"/>
            </a:fontRef>
          </p:style>
        </p:sp>
        <p:sp>
          <p:nvSpPr>
            <p:cNvPr id="15" name="Oval 26"/>
            <p:cNvSpPr/>
            <p:nvPr/>
          </p:nvSpPr>
          <p:spPr>
            <a:xfrm>
              <a:off x="1350526" y="1471741"/>
              <a:ext cx="1381281" cy="7269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>
                  <a:effectLst/>
                  <a:latin typeface="NikoshBAN" pitchFamily="2" charset="0"/>
                  <a:cs typeface="NikoshBAN" pitchFamily="2" charset="0"/>
                </a:rPr>
                <a:t>ইন্টারনেট </a:t>
              </a:r>
              <a:endParaRPr lang="en-US" sz="2400" kern="1200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8" name="Oval 37"/>
          <p:cNvSpPr/>
          <p:nvPr/>
        </p:nvSpPr>
        <p:spPr>
          <a:xfrm>
            <a:off x="5582653" y="2586789"/>
            <a:ext cx="1467852" cy="14437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নতুন শিখলাম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0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371687" y="435114"/>
            <a:ext cx="221611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ea typeface="Calibri"/>
                <a:cs typeface="NikoshBAN"/>
              </a:rPr>
              <a:t>মূল্যায়ন </a:t>
            </a:r>
            <a:endParaRPr lang="en-US" sz="4000" dirty="0">
              <a:ea typeface="Calibri"/>
              <a:cs typeface="Vrind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399" y="1143000"/>
            <a:ext cx="11551763" cy="317009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ea typeface="Calibri"/>
                <a:cs typeface="NikoshBAN"/>
              </a:rPr>
              <a:t>১. কোন প্রযুক্তি মানুষের জীবনে </a:t>
            </a:r>
            <a:r>
              <a:rPr lang="bn-IN" sz="4000" dirty="0" smtClean="0">
                <a:ea typeface="Calibri"/>
                <a:cs typeface="NikoshBAN"/>
              </a:rPr>
              <a:t>গুরুত্বপূর্ণ</a:t>
            </a:r>
            <a:r>
              <a:rPr lang="bn-BD" sz="4000" dirty="0" smtClean="0">
                <a:ea typeface="Calibri"/>
                <a:cs typeface="NikoshBAN"/>
              </a:rPr>
              <a:t> </a:t>
            </a:r>
            <a:r>
              <a:rPr lang="bn-BD" sz="4000" dirty="0">
                <a:ea typeface="Calibri"/>
                <a:cs typeface="NikoshBAN"/>
              </a:rPr>
              <a:t>প্রভাব ফেলেছে? </a:t>
            </a:r>
            <a:endParaRPr lang="en-US" sz="40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ea typeface="Calibri"/>
                <a:cs typeface="NikoshBAN"/>
              </a:rPr>
              <a:t>		</a:t>
            </a:r>
            <a:endParaRPr lang="en-US" sz="4000" dirty="0">
              <a:ea typeface="Calibri"/>
              <a:cs typeface="Vrinda"/>
            </a:endParaRPr>
          </a:p>
          <a:p>
            <a:r>
              <a:rPr lang="bn-BD" sz="4000" dirty="0">
                <a:ea typeface="Calibri"/>
                <a:cs typeface="NikoshBAN"/>
              </a:rPr>
              <a:t> </a:t>
            </a:r>
            <a:endParaRPr lang="bn-BD" sz="4000" dirty="0" smtClean="0">
              <a:ea typeface="Calibri"/>
              <a:cs typeface="NikoshBAN"/>
            </a:endParaRPr>
          </a:p>
          <a:p>
            <a:r>
              <a:rPr lang="bn-BD" sz="4000" dirty="0" smtClean="0">
                <a:ea typeface="Calibri"/>
                <a:cs typeface="NikoshBAN"/>
              </a:rPr>
              <a:t>২</a:t>
            </a:r>
            <a:r>
              <a:rPr lang="bn-BD" sz="4000" dirty="0">
                <a:ea typeface="Calibri"/>
                <a:cs typeface="NikoshBAN"/>
              </a:rPr>
              <a:t>. নিচের কোনটি প্রযুক্তি? </a:t>
            </a:r>
            <a:endParaRPr lang="en-US" sz="40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ea typeface="Calibri"/>
                <a:cs typeface="NikoshBAN"/>
              </a:rPr>
              <a:t>						  </a:t>
            </a:r>
            <a:endParaRPr lang="en-US" sz="4000" dirty="0">
              <a:ea typeface="Calibri"/>
              <a:cs typeface="Vrinda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8458200" y="2209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1929" y="2337033"/>
            <a:ext cx="3460579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ক. ডিজিটাল প্রযুক্তি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693833" y="2286000"/>
            <a:ext cx="3861348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খ. টেলিভিশন প্রযুক্তি</a:t>
            </a:r>
            <a:endParaRPr lang="en-US" sz="40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4220" y="2971800"/>
            <a:ext cx="4616208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গ. তথ্য ও যোগাযোগ প্রযুক্তি </a:t>
            </a:r>
            <a:endParaRPr lang="en-US" dirty="0"/>
          </a:p>
        </p:txBody>
      </p:sp>
      <p:sp>
        <p:nvSpPr>
          <p:cNvPr id="23" name="L-Shape 22"/>
          <p:cNvSpPr/>
          <p:nvPr/>
        </p:nvSpPr>
        <p:spPr>
          <a:xfrm rot="19213881">
            <a:off x="4985018" y="3049964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3913908" y="2362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97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6373" y="0"/>
            <a:ext cx="8229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2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জেলেরা সাগরে থাকাকালীন ঝড় বৃষ্টির খবর </a:t>
            </a:r>
            <a:endParaRPr lang="en-US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  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পায়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কোনটির মাধ্যমে?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 	</a:t>
            </a:r>
            <a:endParaRPr lang="bn-BD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endParaRPr lang="en-US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3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পরীক্ষার ফলাফল জানতে কিসের মাধ্যমে </a:t>
            </a:r>
            <a:endParaRPr lang="en-US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SMS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করা যায়?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</a:t>
            </a:r>
            <a:endParaRPr lang="bn-BD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4902" y="1197203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রেডিও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8572" y="1337821"/>
            <a:ext cx="3276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টেলিভিশন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6951" y="2062899"/>
            <a:ext cx="2590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মোবাইল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08423" y="2111604"/>
            <a:ext cx="2590800" cy="78231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মাইক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8953" y="4760019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কম্পিউটার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3509" y="5571241"/>
            <a:ext cx="2895600" cy="69603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খ. ল্যান্ডফোন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26344" y="4892476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রেডিও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56981" y="5757118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মোবাইল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L-Shape 18"/>
          <p:cNvSpPr/>
          <p:nvPr/>
        </p:nvSpPr>
        <p:spPr>
          <a:xfrm rot="19213881">
            <a:off x="9555946" y="5674060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L-Shape 20"/>
          <p:cNvSpPr/>
          <p:nvPr/>
        </p:nvSpPr>
        <p:spPr>
          <a:xfrm rot="19213881">
            <a:off x="3788313" y="2102874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4-Point Star 1"/>
          <p:cNvSpPr/>
          <p:nvPr/>
        </p:nvSpPr>
        <p:spPr>
          <a:xfrm>
            <a:off x="9304255" y="1489434"/>
            <a:ext cx="716438" cy="584461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4-Point Star 13"/>
          <p:cNvSpPr/>
          <p:nvPr/>
        </p:nvSpPr>
        <p:spPr>
          <a:xfrm>
            <a:off x="3791146" y="4762107"/>
            <a:ext cx="716438" cy="584461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9448799" y="4971067"/>
            <a:ext cx="716438" cy="584461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8677373" y="2257719"/>
            <a:ext cx="716438" cy="584461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4-Point Star 16"/>
          <p:cNvSpPr/>
          <p:nvPr/>
        </p:nvSpPr>
        <p:spPr>
          <a:xfrm>
            <a:off x="3560189" y="1128074"/>
            <a:ext cx="716438" cy="584461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4-Point Star 17"/>
          <p:cNvSpPr/>
          <p:nvPr/>
        </p:nvSpPr>
        <p:spPr>
          <a:xfrm>
            <a:off x="3773864" y="5517823"/>
            <a:ext cx="716438" cy="584461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4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559015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a typeface="Calibri"/>
                <a:cs typeface="NikoshBAN"/>
              </a:rPr>
              <a:t>বাড়ির কাজ  </a:t>
            </a:r>
            <a:endParaRPr lang="en-US" sz="4800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505200"/>
            <a:ext cx="77172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ea typeface="Calibri"/>
                <a:cs typeface="NikoshBAN"/>
              </a:rPr>
              <a:t>তোমার পরিবারের সদস্যরা ব্যবহার করে এমন </a:t>
            </a:r>
            <a:r>
              <a:rPr lang="bn-BD" sz="4400" dirty="0">
                <a:ea typeface="Calibri"/>
                <a:cs typeface="NikoshBAN"/>
              </a:rPr>
              <a:t>কতকগুলো তথ্য ও যোগাযোগ </a:t>
            </a:r>
            <a:r>
              <a:rPr lang="bn-BD" sz="4400" dirty="0" smtClean="0">
                <a:ea typeface="Calibri"/>
                <a:cs typeface="NikoshBAN"/>
              </a:rPr>
              <a:t>প্রযুক্তির নাম এবং তার ব্যবহার লেখ।   </a:t>
            </a:r>
            <a:endParaRPr lang="en-US" sz="4400" dirty="0">
              <a:ea typeface="Calibri"/>
              <a:cs typeface="Vrinda"/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30" y="1315963"/>
            <a:ext cx="2505075" cy="18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05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505200"/>
            <a:ext cx="56457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24" y="969782"/>
            <a:ext cx="4681838" cy="262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6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6505"/>
            <a:ext cx="9144000" cy="1222157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0" y="1219200"/>
            <a:ext cx="4648200" cy="1066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24000" y="2286000"/>
            <a:ext cx="4648200" cy="4800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মাহবুবুর রহমান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শিক্ষক(কম্পিউটার)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খোচাবাড়ী মোস্তাকিয়া দাখিল মাদরাসা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ফুলবাড়ী, কুড়িগ্রাম।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E-mail-mahbubtqi2@gmail.com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Mobile- 01725637480</a:t>
            </a:r>
            <a:endParaRPr lang="bn-IN" sz="24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87440" y="1219200"/>
            <a:ext cx="4480560" cy="1066800"/>
          </a:xfrm>
          <a:solidFill>
            <a:schemeClr val="tx1"/>
          </a:solidFill>
          <a:ln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1" y="2286000"/>
            <a:ext cx="4475921" cy="47244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শ্রেণী-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বিষয়- তথ্য ও যোগাযোগ প্রযুক্তি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সময়- ৪০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০৭/০৭/২০২০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362200"/>
            <a:ext cx="1219200" cy="1544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3" name="Straight Connector 12"/>
          <p:cNvCxnSpPr/>
          <p:nvPr/>
        </p:nvCxnSpPr>
        <p:spPr>
          <a:xfrm>
            <a:off x="6172200" y="2362200"/>
            <a:ext cx="0" cy="441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3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159378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ধারণা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93" y="2542354"/>
            <a:ext cx="3733800" cy="241069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2528500"/>
            <a:ext cx="3657600" cy="24384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73100" y="5105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ফোনের মাধ্যমে এসএমএস পাঠাচ্ছে।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49669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রেডিওর মাধ্যমে কৃষি বিষয়ক অনুষ্ঠান শুনছে।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8995" y="597187"/>
            <a:ext cx="495841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দেখতে পাচ্ছি?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694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76200"/>
            <a:ext cx="2060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শিখনফল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8659" y="1141195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তথ্য ও যোগাযোগ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বর্ণনা করতে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যোগাযোগ প্রযুক্তিতে ব্যবহৃত হয় এমন 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কতকগুলো যন্ত্র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চিহ্নিত করতে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রেডিও,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মোবাইল, ইন্টারনেট ও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মাল্টিমিডিয়া প্রজেক্টরের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 বর্ণনা করতে  পারবে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 তথ্য ও যোগাযোগ প্রযুক্তি উৎপত্তির পর্যায়গুলো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পারবে। 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9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23" y="3276600"/>
            <a:ext cx="4559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জেলেরা সাগরে মাছ ধরে সংসার চালায়।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7503" y="3138985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সাগরে প্রায়ই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ঝড়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659" y="5791201"/>
            <a:ext cx="4464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টিভি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 মাধ্যমে ঝড়ের সংবাদ  তাড়াতাড়ি শোনা যায়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4818" y="5953780"/>
            <a:ext cx="413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ফলে বিপদ থেকে রক্ষা পাওয়া যায়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6" y="979188"/>
            <a:ext cx="2991727" cy="21450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976" y="946984"/>
            <a:ext cx="2875657" cy="21567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12" y="3788447"/>
            <a:ext cx="3445388" cy="20690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3" y="3868965"/>
            <a:ext cx="3496300" cy="18153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55518" y="168322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মনোযোগ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নিচের চিত্রগুলো লক্ষ কর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8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692466"/>
            <a:ext cx="3687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টেলিভিশনের মাধ্যমে বিভিন্ন ধরণের অনুষ্ঠান দেখা ও শোনা যায়।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8514" y="2642195"/>
            <a:ext cx="4035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টেলিভিশনের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দিবানিশি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অনুষ্ঠান দেখে নতুন কিছু চাষ সম্পর্কে জানা যায়।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872" y="5892223"/>
            <a:ext cx="3819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একজন কৃষক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দিবানিশি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অনুষ্ঠান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দেখে স্ট্রবেরি ফলের চাষ করে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8708" y="5892222"/>
            <a:ext cx="420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ফল  থেকে অনেক টাকা উপার্জন করে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47" y="610215"/>
            <a:ext cx="3201266" cy="18792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45" y="390145"/>
            <a:ext cx="3315824" cy="2285261"/>
          </a:xfrm>
          <a:prstGeom prst="rect">
            <a:avLst/>
          </a:prstGeom>
          <a:ln w="571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71" y="3523463"/>
            <a:ext cx="3027547" cy="22677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45" y="3473192"/>
            <a:ext cx="3315824" cy="23180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597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7874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এবং ছেলেটি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কিসের মাধ্যমে প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ক্ষার ফলাফল জানতে পারল তা বল।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456935"/>
              </p:ext>
            </p:extLst>
          </p:nvPr>
        </p:nvGraphicFramePr>
        <p:xfrm>
          <a:off x="2819400" y="2362200"/>
          <a:ext cx="2514600" cy="2121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2362200"/>
                        <a:ext cx="2514600" cy="2121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5743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2349" y="4253345"/>
            <a:ext cx="63246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মোবাইলে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কথা বলা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533400"/>
            <a:ext cx="3429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এখানে কী হচ্ছে?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82208"/>
            <a:ext cx="6102803" cy="33747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026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533400"/>
            <a:ext cx="25908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ea typeface="Calibri"/>
                <a:cs typeface="NikoshBAN"/>
              </a:rPr>
              <a:t>একক</a:t>
            </a:r>
            <a:r>
              <a:rPr lang="bn-BD" sz="4400" b="1" dirty="0" smtClean="0">
                <a:ea typeface="Calibri"/>
                <a:cs typeface="NikoshBAN"/>
              </a:rPr>
              <a:t> </a:t>
            </a:r>
            <a:r>
              <a:rPr lang="bn-BD" sz="4400" b="1" dirty="0">
                <a:ea typeface="Calibri"/>
                <a:cs typeface="NikoshBAN"/>
              </a:rPr>
              <a:t>কাজ </a:t>
            </a:r>
            <a:endParaRPr lang="en-US" sz="44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209800"/>
            <a:ext cx="815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ea typeface="Calibri"/>
                <a:cs typeface="NikoshBAN"/>
              </a:rPr>
              <a:t>প্রাত্যহিক জীবনে ব্যবহৃত </a:t>
            </a:r>
            <a:r>
              <a:rPr lang="bn-BD" sz="4400" dirty="0">
                <a:ea typeface="Calibri"/>
                <a:cs typeface="NikoshBAN"/>
              </a:rPr>
              <a:t>হয় এমন কয়েকটি তথ্য ও যোগাযোগ প্রযুক্তির নাম </a:t>
            </a:r>
            <a:r>
              <a:rPr lang="bn-BD" sz="4400" dirty="0" smtClean="0">
                <a:ea typeface="Calibri"/>
                <a:cs typeface="NikoshBAN"/>
              </a:rPr>
              <a:t>লেখ</a:t>
            </a:r>
            <a:r>
              <a:rPr lang="bn-BD" sz="4400" dirty="0">
                <a:ea typeface="Calibri"/>
                <a:cs typeface="NikoshBAN"/>
              </a:rPr>
              <a:t>। </a:t>
            </a:r>
            <a:r>
              <a:rPr lang="bn-BD" sz="4400" dirty="0" smtClean="0">
                <a:ea typeface="Calibri"/>
                <a:cs typeface="NikoshBAN"/>
              </a:rPr>
              <a:t> </a:t>
            </a:r>
            <a:endParaRPr lang="en-US" sz="44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3840931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188</TotalTime>
  <Words>503</Words>
  <Application>Microsoft Office PowerPoint</Application>
  <PresentationFormat>Widescreen</PresentationFormat>
  <Paragraphs>101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Garamond</vt:lpstr>
      <vt:lpstr>NikoshBAN</vt:lpstr>
      <vt:lpstr>Times New Roman</vt:lpstr>
      <vt:lpstr>Vrinda</vt:lpstr>
      <vt:lpstr>Organic</vt:lpstr>
      <vt:lpstr>Packager Shell Object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OS</cp:lastModifiedBy>
  <cp:revision>19</cp:revision>
  <dcterms:created xsi:type="dcterms:W3CDTF">2020-07-07T06:18:06Z</dcterms:created>
  <dcterms:modified xsi:type="dcterms:W3CDTF">2020-07-12T10:05:33Z</dcterms:modified>
</cp:coreProperties>
</file>