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8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0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0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7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8BC3-23F0-4EFB-B44D-513CE10444F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167A-C039-4026-98B2-91F4D6F7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250029" y="77273"/>
            <a:ext cx="3593206" cy="656822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বিসমিল্লাহির রাহমানির রাহীম 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41668" y="772732"/>
            <a:ext cx="11784169" cy="1223493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আজকের ক্লাসে সবাইকে স্বাগতম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2163651"/>
            <a:ext cx="11346286" cy="46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84869" y="218942"/>
            <a:ext cx="6207616" cy="953037"/>
          </a:xfrm>
          <a:prstGeom prst="cloudCallout">
            <a:avLst>
              <a:gd name="adj1" fmla="val -7563"/>
              <a:gd name="adj2" fmla="val -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তায়াম্মুমের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সুন্নত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সমূহ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3" name="Vertical Scroll 2"/>
          <p:cNvSpPr/>
          <p:nvPr/>
        </p:nvSpPr>
        <p:spPr>
          <a:xfrm>
            <a:off x="502277" y="1571222"/>
            <a:ext cx="5383368" cy="5100034"/>
          </a:xfrm>
          <a:prstGeom prst="verticalScroll">
            <a:avLst>
              <a:gd name="adj" fmla="val 3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০১-তায়াম্মুমের শুরুতে বিসমিল্লাহ পড়া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০২-তারতিব ঠিক রেখে তায়াম্মুম করা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০৩-পাক মাটির উপর হাতের তালু মারা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০৪-হাত মাটিতে মারার পর ঝেড়ে ফেলা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6568225" y="1558343"/>
            <a:ext cx="5164429" cy="5112913"/>
          </a:xfrm>
          <a:prstGeom prst="verticalScroll">
            <a:avLst>
              <a:gd name="adj" fmla="val 40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০৫-হাত মারার সময় আঙ্গুলগুলো প্রসারিত রাখা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০৬-কমপক্ষে তিন আঙ্গুল দিয়ে চেহারা ও হাত মাসেহ করা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০৭-চেহারা মাসেহ করার পর দাঁড়ি খিলাল করা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36384" y="115910"/>
            <a:ext cx="5486399" cy="91440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তায়াম্মুম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ভঙ্গের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কারণ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25003" y="1275008"/>
            <a:ext cx="11642501" cy="54091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০১-যে সব কারণে অজু নষ্ট হয় সে সব কারণে তায়াম্মুমও নষ্ট হয়।</a:t>
            </a:r>
          </a:p>
          <a:p>
            <a:pPr algn="ctr"/>
            <a:r>
              <a:rPr lang="bn-IN" sz="3600" dirty="0" smtClean="0"/>
              <a:t>০২-পানি না পেয়ে তায়াম্মুম করে থাকলে পানি পাওয়া মাত্রই তা নষ্ট হয়ে যাবে</a:t>
            </a:r>
          </a:p>
          <a:p>
            <a:pPr algn="ctr"/>
            <a:r>
              <a:rPr lang="bn-IN" sz="4000" dirty="0" smtClean="0"/>
              <a:t>০৩-রোগের কারণে তায়াম্মুম করে থাকলে রোগ সারার সাথে সাথে তা নষ্ট হয়ে যাবে</a:t>
            </a:r>
          </a:p>
          <a:p>
            <a:pPr algn="ctr"/>
            <a:r>
              <a:rPr lang="bn-IN" sz="3600" dirty="0" smtClean="0"/>
              <a:t>০৪-পানি আনতে ভয়ের কারণে তায়াম্মুম করে থাকলে ভয় দূর হওয়া মাত্রই তা নষ্ট হয়ে যাবে</a:t>
            </a:r>
          </a:p>
          <a:p>
            <a:pPr algn="ctr"/>
            <a:r>
              <a:rPr lang="bn-IN" sz="2400" dirty="0" smtClean="0"/>
              <a:t>০৫-অজু ও গোসলের এক তায়াম্মুম করে থাকলে অজুর তায়াম্মুম নষ্ট হলে গোসলের তায়াম্মুম নষ্ট হবেনা।</a:t>
            </a:r>
          </a:p>
          <a:p>
            <a:pPr algn="ctr"/>
            <a:r>
              <a:rPr lang="bn-IN" sz="2400" dirty="0" smtClean="0"/>
              <a:t>তবে অন্য কোন কারণে গোসল ফরজ বা ওয়াজিব হলে গোসলের তায়াম্মুমও নষ্ট হয়ে যাবে।</a:t>
            </a:r>
          </a:p>
          <a:p>
            <a:pPr algn="ctr"/>
            <a:endParaRPr lang="bn-IN" dirty="0" smtClean="0"/>
          </a:p>
        </p:txBody>
      </p:sp>
    </p:spTree>
    <p:extLst>
      <p:ext uri="{BB962C8B-B14F-4D97-AF65-F5344CB8AC3E}">
        <p14:creationId xmlns:p14="http://schemas.microsoft.com/office/powerpoint/2010/main" val="8028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34862" y="154545"/>
            <a:ext cx="8010660" cy="1609859"/>
          </a:xfrm>
          <a:prstGeom prst="downArrowCallout">
            <a:avLst>
              <a:gd name="adj1" fmla="val 76220"/>
              <a:gd name="adj2" fmla="val 177132"/>
              <a:gd name="adj3" fmla="val 25000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যে</a:t>
            </a:r>
            <a:r>
              <a:rPr lang="en-US" sz="6000" dirty="0" smtClean="0"/>
              <a:t> </a:t>
            </a:r>
            <a:r>
              <a:rPr lang="en-US" sz="6000" dirty="0" err="1" smtClean="0"/>
              <a:t>সব</a:t>
            </a:r>
            <a:r>
              <a:rPr lang="en-US" sz="6000" dirty="0" smtClean="0"/>
              <a:t> </a:t>
            </a:r>
            <a:r>
              <a:rPr lang="en-US" sz="6000" dirty="0" err="1" smtClean="0"/>
              <a:t>বস্তু</a:t>
            </a:r>
            <a:r>
              <a:rPr lang="en-US" sz="6000" dirty="0" smtClean="0"/>
              <a:t> </a:t>
            </a:r>
            <a:r>
              <a:rPr lang="en-US" sz="6000" dirty="0" err="1" smtClean="0"/>
              <a:t>দ্বারা</a:t>
            </a:r>
            <a:r>
              <a:rPr lang="en-US" sz="6000" dirty="0" smtClean="0"/>
              <a:t> </a:t>
            </a:r>
            <a:r>
              <a:rPr lang="en-US" sz="6000" dirty="0" err="1" smtClean="0"/>
              <a:t>তায়াম্মুম</a:t>
            </a:r>
            <a:r>
              <a:rPr lang="en-US" sz="6000" dirty="0" smtClean="0"/>
              <a:t> </a:t>
            </a:r>
            <a:r>
              <a:rPr lang="en-US" sz="6000" dirty="0" err="1" smtClean="0"/>
              <a:t>বৈধ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Right Arrow Callout 2"/>
          <p:cNvSpPr/>
          <p:nvPr/>
        </p:nvSpPr>
        <p:spPr>
          <a:xfrm>
            <a:off x="540912" y="1352282"/>
            <a:ext cx="4262908" cy="5100032"/>
          </a:xfrm>
          <a:prstGeom prst="rightArrowCallout">
            <a:avLst>
              <a:gd name="adj1" fmla="val 31536"/>
              <a:gd name="adj2" fmla="val 59819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পবিত্র মাটি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বিলাতি মাটি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গেরু মাটি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চুনাপাথর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7276564" y="1352282"/>
            <a:ext cx="4275785" cy="5100032"/>
          </a:xfrm>
          <a:prstGeom prst="leftArrowCallout">
            <a:avLst>
              <a:gd name="adj1" fmla="val 31024"/>
              <a:gd name="adj2" fmla="val 59639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বালু</a:t>
            </a:r>
          </a:p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পাথর</a:t>
            </a:r>
          </a:p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সুরমা</a:t>
            </a:r>
          </a:p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হরিতাল</a:t>
            </a:r>
          </a:p>
        </p:txBody>
      </p:sp>
    </p:spTree>
    <p:extLst>
      <p:ext uri="{BB962C8B-B14F-4D97-AF65-F5344CB8AC3E}">
        <p14:creationId xmlns:p14="http://schemas.microsoft.com/office/powerpoint/2010/main" val="25000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3683358" y="0"/>
            <a:ext cx="4893972" cy="1236372"/>
          </a:xfrm>
          <a:prstGeom prst="flowChartMagneticDis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একক</a:t>
            </a:r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9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কাজ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3" y="1339404"/>
            <a:ext cx="8886422" cy="4095480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1390918" y="5653825"/>
            <a:ext cx="9182637" cy="1043189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তায়াম্মুমের সুন্নত সমূহ খাতায় লিখ।</a:t>
            </a:r>
            <a:endParaRPr lang="en-US" sz="44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6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50016" y="180305"/>
            <a:ext cx="7006107" cy="132652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জোড়ায় কাজ</a:t>
            </a:r>
            <a:endParaRPr lang="en-US" sz="60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1732209"/>
            <a:ext cx="8834908" cy="3889419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1004553" y="5686022"/>
            <a:ext cx="10354614" cy="1171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তোমরা একে অপরকে তায়াম্মুম করে দেখাও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1077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550018" y="0"/>
            <a:ext cx="6825802" cy="1378039"/>
          </a:xfrm>
          <a:prstGeom prst="su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মূল্যায়ন </a:t>
            </a:r>
            <a:endParaRPr lang="en-US" sz="4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318198" y="2150773"/>
            <a:ext cx="7057622" cy="862884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>
                  <a:solidFill>
                    <a:srgbClr val="FFFF00"/>
                  </a:solidFill>
                </a:ln>
              </a:rPr>
              <a:t>তায়াম্মুমের শাব্দিক অর্থ কী?</a:t>
            </a:r>
            <a:endParaRPr lang="en-US" sz="40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318198" y="3628624"/>
            <a:ext cx="7057622" cy="9401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>
                  <a:solidFill>
                    <a:srgbClr val="FFC000"/>
                  </a:solidFill>
                </a:ln>
              </a:rPr>
              <a:t>তায়াম্মুমের ফরজ কয়টি?</a:t>
            </a:r>
            <a:endParaRPr lang="en-US" sz="40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318198" y="5183749"/>
            <a:ext cx="7057622" cy="1043188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কোন কোন বস্ত দ্বারা তায়াম্মুম বৈধ </a:t>
            </a:r>
            <a:endParaRPr lang="en-US" sz="3200" b="1" dirty="0">
              <a:ln w="9525">
                <a:solidFill>
                  <a:srgbClr val="0070C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6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562897" y="0"/>
            <a:ext cx="6439436" cy="139091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বাড়ীর কাজ </a:t>
            </a:r>
            <a:endParaRPr lang="en-US" sz="4000" b="1" dirty="0">
              <a:ln w="12700">
                <a:solidFill>
                  <a:srgbClr val="7030A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1481070"/>
            <a:ext cx="8757633" cy="3606085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34096" y="5422005"/>
            <a:ext cx="10586434" cy="953037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তায়াম্মুম ভঙ্গের কারণ সমূহ খাতায় লিখবে </a:t>
            </a:r>
            <a:endParaRPr lang="en-US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3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834888" y="1563757"/>
            <a:ext cx="10840278" cy="4267200"/>
          </a:xfrm>
          <a:prstGeom prst="ribbon">
            <a:avLst>
              <a:gd name="adj1" fmla="val 14804"/>
              <a:gd name="adj2" fmla="val 624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খোদা হাফেজ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2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928057" y="167425"/>
            <a:ext cx="4224270" cy="1365161"/>
          </a:xfrm>
          <a:prstGeom prst="can">
            <a:avLst>
              <a:gd name="adj" fmla="val 8117"/>
            </a:avLst>
          </a:prstGeom>
          <a:solidFill>
            <a:srgbClr val="002060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পরিচিতি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5" y="2070279"/>
            <a:ext cx="3659746" cy="3750972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6040193" y="1918952"/>
            <a:ext cx="5409126" cy="4610637"/>
          </a:xfrm>
          <a:prstGeom prst="hexagon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ইমদাদুল হক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সহকারী মৌলভী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দাউদপুর বানাইল আলিম মাদরাসা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বানাইল,তাড়াইল,   কিশোরগঞ্জ।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76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709115" y="334851"/>
            <a:ext cx="5035640" cy="940157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পাঠ</a:t>
            </a:r>
            <a:r>
              <a:rPr lang="b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5" y="2073499"/>
            <a:ext cx="2969788" cy="3902297"/>
          </a:xfrm>
          <a:prstGeom prst="rect">
            <a:avLst/>
          </a:prstGeom>
        </p:spPr>
      </p:pic>
      <p:sp>
        <p:nvSpPr>
          <p:cNvPr id="4" name="Can 3"/>
          <p:cNvSpPr/>
          <p:nvPr/>
        </p:nvSpPr>
        <p:spPr>
          <a:xfrm>
            <a:off x="6465194" y="1931831"/>
            <a:ext cx="4108361" cy="4262907"/>
          </a:xfrm>
          <a:prstGeom prst="can">
            <a:avLst>
              <a:gd name="adj" fmla="val 310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শ্রেণী-সপ্তম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বিষয়-আকাইদ ও ফিকহ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অধ্যায়-তৃতীয়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পাঠ-দ্বিতীয়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সময়-৪৫মিনিট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তারিখ-১৫/০৭/২০২০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21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2395469" y="669702"/>
            <a:ext cx="6877319" cy="1094704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আমরা একটি ভিডিও দেখি 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54381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1532586" y="5486399"/>
            <a:ext cx="8564451" cy="953037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ভিডিওতে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তোমরা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দেখলে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78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717443" y="244699"/>
            <a:ext cx="5254580" cy="875763"/>
          </a:xfrm>
          <a:prstGeom prst="flowChartProcess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আমরা</a:t>
            </a:r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ছবিগুলি</a:t>
            </a:r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দেখি</a:t>
            </a:r>
            <a:r>
              <a:rPr lang="en-US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1210614"/>
            <a:ext cx="3949690" cy="2176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" y="3580327"/>
            <a:ext cx="3881170" cy="2318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3580327"/>
            <a:ext cx="3949690" cy="2318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4" y="1210615"/>
            <a:ext cx="3881170" cy="217653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2382590" y="5988676"/>
            <a:ext cx="7328079" cy="86932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</a:rPr>
              <a:t>এগুলি তায়াম্মুমের বিভিন্ন দৃশ্য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532586" y="1"/>
            <a:ext cx="9169757" cy="2009104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আজকের</a:t>
            </a:r>
            <a:r>
              <a:rPr lang="en-US" sz="6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পাঠ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2400805"/>
            <a:ext cx="6581104" cy="20885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386366" y="4881094"/>
            <a:ext cx="11333409" cy="1828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তায়াম্মুম কী?তায়াম্মুম এর ফরজ,সুন্নত ও তা ভঙ্গের কারণ সমূহের বর্ণনা ।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4452867" y="309093"/>
            <a:ext cx="2691687" cy="759854"/>
          </a:xfrm>
          <a:prstGeom prst="flowChartOffpage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শিখনফল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591870" y="1068947"/>
            <a:ext cx="6233377" cy="100455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 পাঠ শেষে শিক্ষার্থীরা...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165258" y="2292444"/>
            <a:ext cx="7086599" cy="8757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তায়াম্মুমের অর্থ বলতে পারবে </a:t>
            </a:r>
            <a:endParaRPr lang="en-US" sz="40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770840" y="3387151"/>
            <a:ext cx="8055739" cy="849998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তায়াম্মুমের ফরজগুলি লিখতে পারবে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516483" y="4456094"/>
            <a:ext cx="8564451" cy="978785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তায়াম্মুমের সুন্নতসমূহ ব্যাখ্যা করতে পারবে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7583" y="5653824"/>
            <a:ext cx="9375820" cy="1043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তায়াম্মুম ভঙ্গের কারণসমূহ বিশ্লেষণ করতে পারবে 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451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868555" y="198784"/>
            <a:ext cx="8150088" cy="107342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তায়াম্মুমের অর্থ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85531" y="1468192"/>
            <a:ext cx="11714922" cy="2292439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তায়াম্মুম আরবি শব্দ । এর আভিধানিক অর্থ ইচ্ছা করা, সংকল্প করা ।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85531" y="4063751"/>
            <a:ext cx="11714922" cy="2498035"/>
          </a:xfrm>
          <a:prstGeom prst="horizontalScroll">
            <a:avLst>
              <a:gd name="adj" fmla="val 99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ইসলামি শরিয়তের পরিভাষায় তায়াম্মুম বলা হয়,</a:t>
            </a:r>
          </a:p>
          <a:p>
            <a:pPr algn="ctr"/>
            <a:r>
              <a:rPr lang="bn-IN" sz="4000" dirty="0" smtClean="0"/>
              <a:t>পবিত্র মাটি দ্বারা পবিত্র হওয়ার নিয়তে মুখমণ্ডল ও উভয় হাত কনুইসহ মাসেহ করা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55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393578" y="111081"/>
            <a:ext cx="4932615" cy="785611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তায়াম্মুমের ফরজ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273114" y="2569336"/>
            <a:ext cx="6903077" cy="965915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পবিত্রতা অর্জনের নিয়ত করা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980124" y="3770290"/>
            <a:ext cx="7759521" cy="126213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উভয় হাত পবিত্র মাটিতে মেরে তা দ্বারা সমস্ত মুখমণ্ডল মাসেহ করা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33337" y="5267459"/>
            <a:ext cx="9453093" cy="121061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উভয় হাত পাক মাটিতে মেরে প্রথমে বাম হাত দ্বারা ডান হাত পরে ডান হাত দ্বারা বাম হাত কনুইসহ মাসেহ করা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871984" y="1196128"/>
            <a:ext cx="5975798" cy="8371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তায়াম্মুমের ফরজ ৩টি। যথা-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5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355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IMDADUL HAQUE</dc:creator>
  <cp:lastModifiedBy>IMDADUL HAQUE</cp:lastModifiedBy>
  <cp:revision>47</cp:revision>
  <dcterms:created xsi:type="dcterms:W3CDTF">2020-07-13T02:31:09Z</dcterms:created>
  <dcterms:modified xsi:type="dcterms:W3CDTF">2020-07-14T13:41:58Z</dcterms:modified>
</cp:coreProperties>
</file>