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2"/>
  </p:notesMasterIdLst>
  <p:sldIdLst>
    <p:sldId id="256" r:id="rId2"/>
    <p:sldId id="319" r:id="rId3"/>
    <p:sldId id="320" r:id="rId4"/>
    <p:sldId id="321" r:id="rId5"/>
    <p:sldId id="285" r:id="rId6"/>
    <p:sldId id="262" r:id="rId7"/>
    <p:sldId id="309" r:id="rId8"/>
    <p:sldId id="322" r:id="rId9"/>
    <p:sldId id="299" r:id="rId10"/>
    <p:sldId id="315" r:id="rId11"/>
    <p:sldId id="314" r:id="rId12"/>
    <p:sldId id="323" r:id="rId13"/>
    <p:sldId id="324" r:id="rId14"/>
    <p:sldId id="325" r:id="rId15"/>
    <p:sldId id="326" r:id="rId16"/>
    <p:sldId id="317" r:id="rId17"/>
    <p:sldId id="318" r:id="rId18"/>
    <p:sldId id="316" r:id="rId19"/>
    <p:sldId id="327" r:id="rId20"/>
    <p:sldId id="270" r:id="rId21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fXoa1rj4T6GaUiq5gYX7hw==" hashData="XWZDSwYDX3OFmLkyBUaaACKj7Wg="/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61" autoAdjust="0"/>
    <p:restoredTop sz="96092" autoAdjust="0"/>
  </p:normalViewPr>
  <p:slideViewPr>
    <p:cSldViewPr>
      <p:cViewPr>
        <p:scale>
          <a:sx n="70" d="100"/>
          <a:sy n="70" d="100"/>
        </p:scale>
        <p:origin x="-744" y="-114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13B818-FAC9-413A-9CBA-08731A3C4441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4E4087-DDD8-4D7F-93E7-FBDF3B0BE7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927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Teacher can greet by any other processes.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4087-DDD8-4D7F-93E7-FBDF3B0BE78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4047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Teacher cam make easy specially for the girl students.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4087-DDD8-4D7F-93E7-FBDF3B0BE78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0552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Teacher can discusses about</a:t>
            </a:r>
            <a:r>
              <a:rPr lang="en-US" baseline="0" dirty="0" smtClean="0"/>
              <a:t> our population problems.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4087-DDD8-4D7F-93E7-FBDF3B0BE78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453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4087-DDD8-4D7F-93E7-FBDF3B0BE78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1257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Teacher can use any </a:t>
            </a:r>
            <a:r>
              <a:rPr lang="en-US" smtClean="0"/>
              <a:t>other language.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4087-DDD8-4D7F-93E7-FBDF3B0BE78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26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Teacher can hide this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4A766-85EE-414F-9C0B-DF70352697C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680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slide</a:t>
            </a:r>
            <a:r>
              <a:rPr lang="en-US" baseline="0" dirty="0" smtClean="0"/>
              <a:t> only for mind set up. Teacher can ask another questions for grow class arrange.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4087-DDD8-4D7F-93E7-FBDF3B0BE78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749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This</a:t>
            </a:r>
            <a:r>
              <a:rPr lang="en-US" baseline="0" dirty="0" smtClean="0"/>
              <a:t> slide is for taking out the lesson declaration from the students.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4807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Showing the video teacher</a:t>
            </a:r>
            <a:r>
              <a:rPr lang="en-US" baseline="0" dirty="0" smtClean="0"/>
              <a:t> can</a:t>
            </a:r>
            <a:r>
              <a:rPr lang="en-US" dirty="0" smtClean="0"/>
              <a:t> ask question to the whole class. SS will raise their hands. Teacher can ask 5/6</a:t>
            </a:r>
            <a:r>
              <a:rPr lang="en-US" baseline="0" dirty="0" smtClean="0"/>
              <a:t> students to narrate the video.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4087-DDD8-4D7F-93E7-FBDF3B0BE78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4413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 first teacher will show</a:t>
            </a:r>
            <a:r>
              <a:rPr lang="en-US" baseline="0" dirty="0" smtClean="0"/>
              <a:t> the words then ask his/her students to tell the meaning and making sentences. If they fail teacher will show the picture again. For feedback click on meaning button.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4087-DDD8-4D7F-93E7-FBDF3B0BE78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2546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 first teacher will show</a:t>
            </a:r>
            <a:r>
              <a:rPr lang="en-US" baseline="0" dirty="0" smtClean="0"/>
              <a:t> the words then ask his/her students to tell the meaning and making sentences. If they fail teacher will show the picture again. For feedback click on meaning button.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4087-DDD8-4D7F-93E7-FBDF3B0BE78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9947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 first teacher will show</a:t>
            </a:r>
            <a:r>
              <a:rPr lang="en-US" baseline="0" dirty="0" smtClean="0"/>
              <a:t> the words then ask his/her students to tell the meaning and making sentences. If they fail teacher will show the picture again. For feedback click on meaning button.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4087-DDD8-4D7F-93E7-FBDF3B0BE78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4015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Students will see the pictures,</a:t>
            </a:r>
            <a:r>
              <a:rPr lang="en-US" baseline="0" dirty="0" smtClean="0"/>
              <a:t> they can discusses it with their partner and will write minimum five sentences, teacher also can help them if necessary.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4087-DDD8-4D7F-93E7-FBDF3B0BE78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129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g"/><Relationship Id="rId7" Type="http://schemas.openxmlformats.org/officeDocument/2006/relationships/image" Target="../media/image23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7" Type="http://schemas.microsoft.com/office/2007/relationships/hdphoto" Target="../media/hdphoto1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1446212" y="447675"/>
            <a:ext cx="7821163" cy="153352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rtl="0"/>
            <a:r>
              <a:rPr lang="en-US" sz="3600" b="1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</a:rPr>
              <a:t>WELCOME</a:t>
            </a:r>
            <a:endParaRPr lang="en-US" sz="3600" b="1" kern="10" spc="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4239213" y="426816"/>
            <a:ext cx="4977104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Cross the river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98612" y="5257800"/>
            <a:ext cx="9243192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are crossing the river by boat.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239" y="1429655"/>
            <a:ext cx="6131608" cy="285618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3461317" y="4419600"/>
            <a:ext cx="6532896" cy="7114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go another side of a river.</a:t>
            </a:r>
            <a:endParaRPr lang="en-US" sz="2800" b="1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4304179" y="419169"/>
            <a:ext cx="4570809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Ferry boat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69669" y="5638800"/>
            <a:ext cx="9243192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 shopping they are returning home by a ferry boat.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263" y="1272565"/>
            <a:ext cx="5358004" cy="281968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2785405" y="4267200"/>
            <a:ext cx="7211720" cy="120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kind of boat by that`s people cross the river to paying fare.</a:t>
            </a:r>
            <a:endParaRPr lang="en-US" sz="2800" b="1" dirty="0">
              <a:ln w="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1019" y="177422"/>
            <a:ext cx="11788594" cy="648268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3278559" y="436729"/>
            <a:ext cx="5348530" cy="655092"/>
          </a:xfrm>
          <a:prstGeom prst="frame">
            <a:avLst>
              <a:gd name="adj1" fmla="val 0"/>
            </a:avLst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Teacher’s model reading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loud 6"/>
          <p:cNvSpPr/>
          <p:nvPr/>
        </p:nvSpPr>
        <p:spPr>
          <a:xfrm>
            <a:off x="6781171" y="1883392"/>
            <a:ext cx="4843694" cy="3070746"/>
          </a:xfrm>
          <a:prstGeom prst="cloud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Keep silent and listen attentively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79" y="1501254"/>
            <a:ext cx="5480803" cy="4667535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682353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2" y="990600"/>
            <a:ext cx="10820400" cy="52578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2331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06" y="1066800"/>
            <a:ext cx="11012527" cy="52578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5059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89012" y="228600"/>
            <a:ext cx="5334000" cy="62484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20287" y="228600"/>
            <a:ext cx="5334000" cy="62484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xmlns="" id="{209E91CD-5D3D-459D-9039-85FE3B7E0BB5}"/>
                  </a:ext>
                </a:extLst>
              </p:cNvPr>
              <p:cNvSpPr/>
              <p:nvPr/>
            </p:nvSpPr>
            <p:spPr>
              <a:xfrm>
                <a:off x="1598612" y="1930894"/>
                <a:ext cx="259449" cy="35510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solidFill>
                            <a:srgbClr val="C00000"/>
                          </a:solidFill>
                          <a:latin typeface="Cambria Math"/>
                          <a:sym typeface="Wingdings 2"/>
                        </a:rPr>
                        <m:t></m:t>
                      </m:r>
                    </m:oMath>
                  </m:oMathPara>
                </a14:m>
                <a:endParaRPr lang="en-US" sz="6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09E91CD-5D3D-459D-9039-85FE3B7E0B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612" y="1930894"/>
                <a:ext cx="259449" cy="355106"/>
              </a:xfrm>
              <a:prstGeom prst="rect">
                <a:avLst/>
              </a:prstGeom>
              <a:blipFill rotWithShape="1">
                <a:blip r:embed="rId4"/>
                <a:stretch>
                  <a:fillRect l="-74419" t="-43103" r="-1860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xmlns="" id="{209E91CD-5D3D-459D-9039-85FE3B7E0BB5}"/>
                  </a:ext>
                </a:extLst>
              </p:cNvPr>
              <p:cNvSpPr/>
              <p:nvPr/>
            </p:nvSpPr>
            <p:spPr>
              <a:xfrm>
                <a:off x="1593682" y="4267200"/>
                <a:ext cx="259449" cy="35510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solidFill>
                            <a:srgbClr val="C00000"/>
                          </a:solidFill>
                          <a:latin typeface="Cambria Math"/>
                          <a:sym typeface="Wingdings 2"/>
                        </a:rPr>
                        <m:t></m:t>
                      </m:r>
                    </m:oMath>
                  </m:oMathPara>
                </a14:m>
                <a:endParaRPr lang="en-US" sz="6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09E91CD-5D3D-459D-9039-85FE3B7E0B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3682" y="4267200"/>
                <a:ext cx="259449" cy="355106"/>
              </a:xfrm>
              <a:prstGeom prst="rect">
                <a:avLst/>
              </a:prstGeom>
              <a:blipFill rotWithShape="1">
                <a:blip r:embed="rId5"/>
                <a:stretch>
                  <a:fillRect l="-74419" t="-43103" r="-1860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xmlns="" id="{209E91CD-5D3D-459D-9039-85FE3B7E0BB5}"/>
                  </a:ext>
                </a:extLst>
              </p:cNvPr>
              <p:cNvSpPr/>
              <p:nvPr/>
            </p:nvSpPr>
            <p:spPr>
              <a:xfrm>
                <a:off x="1593682" y="5410200"/>
                <a:ext cx="259449" cy="35510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solidFill>
                            <a:srgbClr val="C00000"/>
                          </a:solidFill>
                          <a:latin typeface="Cambria Math"/>
                          <a:sym typeface="Wingdings 2"/>
                        </a:rPr>
                        <m:t></m:t>
                      </m:r>
                    </m:oMath>
                  </m:oMathPara>
                </a14:m>
                <a:endParaRPr lang="en-US" sz="6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09E91CD-5D3D-459D-9039-85FE3B7E0B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3682" y="5410200"/>
                <a:ext cx="259449" cy="355106"/>
              </a:xfrm>
              <a:prstGeom prst="rect">
                <a:avLst/>
              </a:prstGeom>
              <a:blipFill rotWithShape="1">
                <a:blip r:embed="rId6"/>
                <a:stretch>
                  <a:fillRect l="-74419" t="-44828" r="-1860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xmlns="" id="{209E91CD-5D3D-459D-9039-85FE3B7E0BB5}"/>
                  </a:ext>
                </a:extLst>
              </p:cNvPr>
              <p:cNvSpPr/>
              <p:nvPr/>
            </p:nvSpPr>
            <p:spPr>
              <a:xfrm>
                <a:off x="6977963" y="990600"/>
                <a:ext cx="259449" cy="35510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solidFill>
                            <a:srgbClr val="C00000"/>
                          </a:solidFill>
                          <a:latin typeface="Cambria Math"/>
                          <a:sym typeface="Wingdings 2"/>
                        </a:rPr>
                        <m:t></m:t>
                      </m:r>
                    </m:oMath>
                  </m:oMathPara>
                </a14:m>
                <a:endParaRPr lang="en-US" sz="6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09E91CD-5D3D-459D-9039-85FE3B7E0B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7963" y="990600"/>
                <a:ext cx="259449" cy="355106"/>
              </a:xfrm>
              <a:prstGeom prst="rect">
                <a:avLst/>
              </a:prstGeom>
              <a:blipFill rotWithShape="1">
                <a:blip r:embed="rId7"/>
                <a:stretch>
                  <a:fillRect l="-78571" t="-44828" r="-214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xmlns="" id="{209E91CD-5D3D-459D-9039-85FE3B7E0BB5}"/>
                  </a:ext>
                </a:extLst>
              </p:cNvPr>
              <p:cNvSpPr/>
              <p:nvPr/>
            </p:nvSpPr>
            <p:spPr>
              <a:xfrm>
                <a:off x="7002462" y="2992272"/>
                <a:ext cx="259449" cy="35510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solidFill>
                            <a:srgbClr val="C00000"/>
                          </a:solidFill>
                          <a:latin typeface="Cambria Math"/>
                          <a:sym typeface="Wingdings 2"/>
                        </a:rPr>
                        <m:t></m:t>
                      </m:r>
                    </m:oMath>
                  </m:oMathPara>
                </a14:m>
                <a:endParaRPr lang="en-US" sz="6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09E91CD-5D3D-459D-9039-85FE3B7E0B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2462" y="2992272"/>
                <a:ext cx="259449" cy="355106"/>
              </a:xfrm>
              <a:prstGeom prst="rect">
                <a:avLst/>
              </a:prstGeom>
              <a:blipFill rotWithShape="1">
                <a:blip r:embed="rId8"/>
                <a:stretch>
                  <a:fillRect l="-78571" t="-43103" r="-214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xmlns="" id="{209E91CD-5D3D-459D-9039-85FE3B7E0BB5}"/>
                  </a:ext>
                </a:extLst>
              </p:cNvPr>
              <p:cNvSpPr/>
              <p:nvPr/>
            </p:nvSpPr>
            <p:spPr>
              <a:xfrm>
                <a:off x="6945074" y="5427524"/>
                <a:ext cx="259449" cy="35510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solidFill>
                            <a:srgbClr val="C00000"/>
                          </a:solidFill>
                          <a:latin typeface="Cambria Math"/>
                          <a:sym typeface="Wingdings 2"/>
                        </a:rPr>
                        <m:t></m:t>
                      </m:r>
                    </m:oMath>
                  </m:oMathPara>
                </a14:m>
                <a:endParaRPr lang="en-US" sz="6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09E91CD-5D3D-459D-9039-85FE3B7E0B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5074" y="5427524"/>
                <a:ext cx="259449" cy="355106"/>
              </a:xfrm>
              <a:prstGeom prst="rect">
                <a:avLst/>
              </a:prstGeom>
              <a:blipFill rotWithShape="1">
                <a:blip r:embed="rId9"/>
                <a:stretch>
                  <a:fillRect l="-74419" t="-42373" r="-1860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0727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38" y="3203115"/>
            <a:ext cx="3720131" cy="191681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880" y="3198450"/>
            <a:ext cx="3455687" cy="193158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370" y="3198449"/>
            <a:ext cx="3796584" cy="192148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826" y="1079283"/>
            <a:ext cx="3571691" cy="191520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813" y="1098213"/>
            <a:ext cx="3455687" cy="1900754"/>
          </a:xfrm>
          <a:prstGeom prst="rect">
            <a:avLst/>
          </a:prstGeom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572137" y="5490002"/>
            <a:ext cx="11248429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 at the pictures and guess why do many people have little or no patience in situations as in the ferry boat?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1336" y="251554"/>
            <a:ext cx="5012953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800" b="1" u="sng" dirty="0" smtClean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Individual/Pair works.</a:t>
            </a:r>
            <a:endParaRPr lang="en-US" sz="2800" b="1" u="sng" dirty="0">
              <a:ln/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9108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912" y="1288197"/>
            <a:ext cx="6094413" cy="3505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58160" y="429273"/>
            <a:ext cx="6102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Individual Work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1015" y="5410201"/>
            <a:ext cx="10665222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Guess if we have too many buyers of fish in the market, what is likely to happen?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7731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834" y="1175880"/>
            <a:ext cx="4672383" cy="169864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128" y="3057551"/>
            <a:ext cx="3491590" cy="174307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205" y="3057551"/>
            <a:ext cx="3565766" cy="174307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2554" y="1169895"/>
            <a:ext cx="3384672" cy="36307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6792" y="5181601"/>
            <a:ext cx="109425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 at the above pictures and guess if we have too many people in a town, bus and train then what will happen?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34907" y="292735"/>
            <a:ext cx="6500707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Population problems?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0522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m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6220" y="76200"/>
            <a:ext cx="5513992" cy="22503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Cloud Callout 2"/>
          <p:cNvSpPr/>
          <p:nvPr/>
        </p:nvSpPr>
        <p:spPr>
          <a:xfrm>
            <a:off x="7719589" y="76200"/>
            <a:ext cx="3758221" cy="2133600"/>
          </a:xfrm>
          <a:prstGeom prst="cloudCallout">
            <a:avLst>
              <a:gd name="adj1" fmla="val -80655"/>
              <a:gd name="adj2" fmla="val 3376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Home work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379412" y="2770664"/>
            <a:ext cx="11734800" cy="3172936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Read the above text and fill in the gaps with contextually appropriate words.</a:t>
            </a:r>
          </a:p>
          <a:p>
            <a:pPr algn="just"/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Many of us have a tendency to get into a boat (a) ---- with passengers. This results in (b) ---- consequences. Such is the story of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Jamil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In his story, the victims of the boat sinking managed to (c) ---- . However, some of them (d) ---- possessions as well.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Jamil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witnessed the disastrous event from the bank of the river while waiting for the following (e) ---- . 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599183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2844059" y="349169"/>
            <a:ext cx="6703854" cy="914400"/>
          </a:xfr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sz="4400" b="0" dirty="0" smtClean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lephant" pitchFamily="18" charset="0"/>
                <a:cs typeface="Times New Roman" pitchFamily="18" charset="0"/>
              </a:rPr>
              <a:t>Introduction</a:t>
            </a:r>
            <a:endParaRPr lang="en-US" sz="4400" b="0" dirty="0">
              <a:ln w="0"/>
              <a:solidFill>
                <a:schemeClr val="tx1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Elephant" pitchFamily="18" charset="0"/>
              <a:cs typeface="Times New Roman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195986" y="1752600"/>
            <a:ext cx="5383398" cy="4724400"/>
            <a:chOff x="6195986" y="1752600"/>
            <a:chExt cx="5383398" cy="4724400"/>
          </a:xfrm>
        </p:grpSpPr>
        <p:sp>
          <p:nvSpPr>
            <p:cNvPr id="7" name="Rectangle 6"/>
            <p:cNvSpPr/>
            <p:nvPr/>
          </p:nvSpPr>
          <p:spPr>
            <a:xfrm>
              <a:off x="6195986" y="1752600"/>
              <a:ext cx="5383398" cy="47244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endPara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endPara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en-US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English For Today</a:t>
              </a:r>
            </a:p>
            <a:p>
              <a:pPr algn="ctr"/>
              <a:r>
                <a:rPr lang="en-US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Class : IX-X </a:t>
              </a:r>
            </a:p>
            <a:p>
              <a:pPr algn="ctr"/>
              <a:endPara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5" name="Picture 4" descr="hg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63974" y="1981200"/>
              <a:ext cx="1790234" cy="1905000"/>
            </a:xfrm>
            <a:prstGeom prst="rect">
              <a:avLst/>
            </a:prstGeom>
            <a:ln>
              <a:noFill/>
            </a:ln>
            <a:effectLst/>
          </p:spPr>
        </p:pic>
      </p:grpSp>
      <p:grpSp>
        <p:nvGrpSpPr>
          <p:cNvPr id="4" name="Group 3"/>
          <p:cNvGrpSpPr/>
          <p:nvPr/>
        </p:nvGrpSpPr>
        <p:grpSpPr>
          <a:xfrm>
            <a:off x="711016" y="1752600"/>
            <a:ext cx="5484971" cy="4724400"/>
            <a:chOff x="711015" y="1752600"/>
            <a:chExt cx="5484971" cy="4724400"/>
          </a:xfrm>
        </p:grpSpPr>
        <p:sp>
          <p:nvSpPr>
            <p:cNvPr id="6" name="Rectangle 5"/>
            <p:cNvSpPr/>
            <p:nvPr/>
          </p:nvSpPr>
          <p:spPr>
            <a:xfrm>
              <a:off x="711015" y="1752600"/>
              <a:ext cx="5484971" cy="47244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en-US" sz="4000" b="1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Hirendra</a:t>
              </a:r>
              <a:r>
                <a:rPr lang="en-US" sz="4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Debnath</a:t>
              </a:r>
              <a:endPara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3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MA(English</a:t>
              </a:r>
              <a:r>
                <a:rPr lang="en-US" sz="36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), Bed</a:t>
              </a:r>
              <a:endPara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3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Assistant Teacher(English)</a:t>
              </a:r>
            </a:p>
            <a:p>
              <a:pPr algn="ctr"/>
              <a:r>
                <a:rPr lang="en-US" sz="2800" b="1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Puran</a:t>
              </a:r>
              <a:r>
                <a:rPr lang="en-US" sz="28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Bazar Girls’ High School</a:t>
              </a:r>
            </a:p>
            <a:p>
              <a:pPr algn="ctr"/>
              <a:r>
                <a:rPr lang="en-US" sz="3200" b="1" dirty="0">
                  <a:ln w="1905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01789-916684</a:t>
              </a:r>
            </a:p>
            <a:p>
              <a:pPr algn="ctr"/>
              <a:r>
                <a:rPr lang="en-US" sz="2800" b="1" dirty="0">
                  <a:ln w="1905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ln w="1905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en-US" sz="2800" b="1" dirty="0" err="1" smtClean="0">
                  <a:ln w="1905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Hirendra</a:t>
              </a:r>
              <a:r>
                <a:rPr lang="en-US" sz="2800" b="1" dirty="0" smtClean="0">
                  <a:ln w="1905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n w="1905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Debnath</a:t>
              </a:r>
              <a:endParaRPr lang="en-US" sz="28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800" b="1" dirty="0">
                  <a:ln w="1905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hirendra0501@gmail.com</a:t>
              </a: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72" t="23748" r="36202" b="29854"/>
            <a:stretch/>
          </p:blipFill>
          <p:spPr>
            <a:xfrm>
              <a:off x="1833461" y="4810143"/>
              <a:ext cx="300250" cy="424266"/>
            </a:xfrm>
            <a:prstGeom prst="rect">
              <a:avLst/>
            </a:prstGeom>
            <a:solidFill>
              <a:schemeClr val="bg1"/>
            </a:solidFill>
            <a:ln w="57150">
              <a:noFill/>
            </a:ln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1" t="12958" r="50000" b="18319"/>
            <a:stretch/>
          </p:blipFill>
          <p:spPr>
            <a:xfrm>
              <a:off x="1795006" y="5344891"/>
              <a:ext cx="377160" cy="294234"/>
            </a:xfrm>
            <a:prstGeom prst="rect">
              <a:avLst/>
            </a:prstGeom>
            <a:solidFill>
              <a:schemeClr val="bg1"/>
            </a:solidFill>
            <a:ln w="57150">
              <a:noFill/>
            </a:ln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456" y="5751112"/>
              <a:ext cx="422031" cy="342900"/>
            </a:xfrm>
            <a:prstGeom prst="rect">
              <a:avLst/>
            </a:prstGeom>
            <a:solidFill>
              <a:schemeClr val="bg1"/>
            </a:solidFill>
            <a:ln w="57150">
              <a:noFill/>
            </a:ln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3" y="88741"/>
            <a:ext cx="2625969" cy="2349661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6394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an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4287" y="2362200"/>
            <a:ext cx="5180251" cy="3048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758221" y="762000"/>
            <a:ext cx="5078677" cy="707886"/>
          </a:xfrm>
          <a:prstGeom prst="rect">
            <a:avLst/>
          </a:prstGeom>
          <a:noFill/>
        </p:spPr>
        <p:txBody>
          <a:bodyPr wrap="square" rtlCol="0">
            <a:prstTxWarp prst="textCurveDow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000" b="1" dirty="0" smtClean="0">
                <a:ln/>
                <a:solidFill>
                  <a:schemeClr val="accent3"/>
                </a:solidFill>
              </a:rPr>
              <a:t>The end</a:t>
            </a:r>
            <a:endParaRPr lang="en-US" sz="4000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05864" y="4953000"/>
            <a:ext cx="10563648" cy="142512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Where can you fine this kind of boat?</a:t>
            </a:r>
          </a:p>
          <a:p>
            <a:pPr marL="514350" indent="-514350"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Why does the boatman carry passengers across a river?</a:t>
            </a:r>
          </a:p>
          <a:p>
            <a:pPr marL="514350" indent="-514350"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Why do people use country boats?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6294" y="553790"/>
            <a:ext cx="11376237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What about the picture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?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Discuss 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with your partner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then answer the following questions.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931" y="1828800"/>
            <a:ext cx="6195986" cy="2905125"/>
          </a:xfrm>
          <a:prstGeom prst="round2DiagRect">
            <a:avLst>
              <a:gd name="adj1" fmla="val 0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490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7612" y="2519065"/>
            <a:ext cx="998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The ferry boat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225123" y="1697682"/>
            <a:ext cx="10258928" cy="2566095"/>
          </a:xfrm>
          <a:prstGeom prst="ellipse">
            <a:avLst/>
          </a:prstGeom>
          <a:ln w="50800" cmpd="sng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Can you guess what our today’s topic might be?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69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184547" y="970208"/>
            <a:ext cx="8227457" cy="584775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itchFamily="18" charset="0"/>
                <a:cs typeface="Times New Roman" pitchFamily="18" charset="0"/>
              </a:rPr>
              <a:t>So today we’ll discuss  about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20456" y="4495800"/>
            <a:ext cx="10258928" cy="21236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itchFamily="18" charset="0"/>
              </a:rPr>
              <a:t>The ferry boat</a:t>
            </a:r>
          </a:p>
          <a:p>
            <a:pPr algn="ctr"/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itchFamily="18" charset="0"/>
              </a:rPr>
              <a:t>Unit: 4, Lesson: 1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lephant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80" y="1676401"/>
            <a:ext cx="6399133" cy="27662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2437765" y="685800"/>
            <a:ext cx="7516442" cy="762000"/>
          </a:xfrm>
          <a:prstGeom prst="round2DiagRect">
            <a:avLst>
              <a:gd name="adj1" fmla="val 0"/>
              <a:gd name="adj2" fmla="val 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Learning  outcomes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523603" y="1905000"/>
            <a:ext cx="9344766" cy="28194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After completing this lesson, students will be able to-</a:t>
            </a:r>
          </a:p>
          <a:p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a) ask and tell about problems.</a:t>
            </a:r>
          </a:p>
          <a:p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b) seek and give suggestions.</a:t>
            </a:r>
          </a:p>
          <a:p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c) listen for specific information.</a:t>
            </a:r>
          </a:p>
          <a:p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d) narrate something in writing.</a:t>
            </a: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2336191" y="533400"/>
            <a:ext cx="7110148" cy="1143000"/>
          </a:xfrm>
          <a:prstGeom prst="downArrow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watch a video clip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6612" y="5334001"/>
            <a:ext cx="1104900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Discuss in pair. What were the causes of this accident?  And say how we can avoid it.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059" y="1828800"/>
            <a:ext cx="6356094" cy="29718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2454367"/>
              </p:ext>
            </p:extLst>
          </p:nvPr>
        </p:nvGraphicFramePr>
        <p:xfrm>
          <a:off x="3884612" y="1905000"/>
          <a:ext cx="3760788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5" name="Packager Shell Object" showAsIcon="1" r:id="rId5" imgW="3760200" imgH="685800" progId="Package">
                  <p:embed/>
                </p:oleObj>
              </mc:Choice>
              <mc:Fallback>
                <p:oleObj name="Packager Shell Object" showAsIcon="1" r:id="rId5" imgW="376020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84612" y="1905000"/>
                        <a:ext cx="3760788" cy="685800"/>
                      </a:xfrm>
                      <a:prstGeom prst="rect">
                        <a:avLst/>
                      </a:prstGeom>
                      <a:ln w="571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716466"/>
            <a:ext cx="1218882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Let’s know </a:t>
            </a:r>
            <a:r>
              <a:rPr lang="en-US" sz="40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some……...</a:t>
            </a:r>
            <a:r>
              <a:rPr lang="en-US" sz="4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…………………………………...</a:t>
            </a:r>
            <a:endParaRPr lang="en-US" sz="40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663087" y="142870"/>
            <a:ext cx="5338310" cy="2785872"/>
            <a:chOff x="3664040" y="142870"/>
            <a:chExt cx="5339701" cy="278587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4040" y="142870"/>
              <a:ext cx="3962400" cy="2785872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7626440" y="829442"/>
              <a:ext cx="137730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Key</a:t>
              </a:r>
              <a:endPara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497331" y="3433648"/>
            <a:ext cx="8038798" cy="3424352"/>
            <a:chOff x="3498242" y="3433648"/>
            <a:chExt cx="8040892" cy="342435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5240" y="3433648"/>
              <a:ext cx="5893894" cy="3424352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3498242" y="4684159"/>
              <a:ext cx="214699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Words</a:t>
              </a:r>
              <a:endPara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2606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4904810" y="423678"/>
            <a:ext cx="2844059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Shoulder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80822" y="5410200"/>
            <a:ext cx="9895646" cy="46166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Often country people carry their bags on shoulder.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226" y="1548175"/>
            <a:ext cx="5367850" cy="260985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589212" y="4510072"/>
            <a:ext cx="6678866" cy="747728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organ of human body</a:t>
            </a:r>
            <a:endParaRPr 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4469</TotalTime>
  <Words>668</Words>
  <Application>Microsoft Office PowerPoint</Application>
  <PresentationFormat>Custom</PresentationFormat>
  <Paragraphs>87</Paragraphs>
  <Slides>20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Packager Shell Object</vt:lpstr>
      <vt:lpstr>PowerPoint Presentation</vt:lpstr>
      <vt:lpstr> 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Hirendra sir</dc:creator>
  <cp:lastModifiedBy>Hirendra Debnath</cp:lastModifiedBy>
  <cp:revision>487</cp:revision>
  <dcterms:created xsi:type="dcterms:W3CDTF">2006-08-16T00:00:00Z</dcterms:created>
  <dcterms:modified xsi:type="dcterms:W3CDTF">2020-07-14T09:46:11Z</dcterms:modified>
</cp:coreProperties>
</file>