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69" r:id="rId3"/>
    <p:sldId id="271" r:id="rId4"/>
    <p:sldId id="272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1FB"/>
    <a:srgbClr val="DEFFBD"/>
    <a:srgbClr val="DCFFB9"/>
    <a:srgbClr val="D5FFAB"/>
    <a:srgbClr val="D1FBE4"/>
    <a:srgbClr val="0000CC"/>
    <a:srgbClr val="B9F9D6"/>
    <a:srgbClr val="000099"/>
    <a:srgbClr val="66FFFF"/>
    <a:srgbClr val="FF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2" autoAdjust="0"/>
    <p:restoredTop sz="86441" autoAdjust="0"/>
  </p:normalViewPr>
  <p:slideViewPr>
    <p:cSldViewPr>
      <p:cViewPr varScale="1">
        <p:scale>
          <a:sx n="61" d="100"/>
          <a:sy n="61" d="100"/>
        </p:scale>
        <p:origin x="18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9AB75-AB84-4C21-A1A9-337A1FD6E12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E9505-ADFF-4DEB-93D9-1FB6A3D6B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1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জানিয়ে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ঠের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প্রতি শিক্ষার্থীদের মনোযোগ আকর্ষন করা যেতে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17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baseline="0" dirty="0" smtClean="0"/>
              <a:t>সময় কোন অক্ষে? দূরত্ব কোন অক্ষে? 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x-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অক্ষে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 Y-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অক্ষে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রেখা চিত্রটি কী ধরনের? </a:t>
            </a:r>
            <a:r>
              <a:rPr lang="bn-IN" baseline="0" smtClean="0">
                <a:latin typeface="NikoshBAN" pitchFamily="2" charset="0"/>
                <a:cs typeface="NikoshBAN" pitchFamily="2" charset="0"/>
              </a:rPr>
              <a:t>মোট কত দূর পথ অতিক্রম করল?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18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সময় ---৮ মিনিট।শিক্ষক</a:t>
            </a:r>
            <a:r>
              <a:rPr lang="bn-IN" baseline="0" dirty="0" smtClean="0"/>
              <a:t> রেখাচিত্রিটি শিক্ষার্থীদের দ্বারা বোর্ডে অংকনের সহায়তা করতে পারেন এবং প্রয়োজনে ব্যাখ্যা দিতে পারেন। যেমনঃ</a:t>
            </a:r>
            <a:r>
              <a:rPr lang="en-US" baseline="0" dirty="0" smtClean="0"/>
              <a:t> 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x-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অক্ষে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 Y-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অক্ষে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৮,৬,৫,৭,১৩,৯,১১,১২,১০,১৪ সংখ্যাগুলো কোন কোন বিন্দুতে বসবে? ওভার সংখ্যা কোন কোন বিন্দুতে বসবে?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757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সময়-----৫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মিনিট। সঠিক </a:t>
            </a:r>
            <a:r>
              <a:rPr lang="bn-IN" baseline="0" dirty="0" smtClean="0"/>
              <a:t>রেখাচিত্রিটি শিক্ষার্থীদের দ্বারা বোর্ডে অংকনের সহায়তা করতে পারেন এবং প্রয়োজনে ব্যাখ্যা দিতে পারেন।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165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সঠিক</a:t>
            </a:r>
            <a:r>
              <a:rPr lang="bn-IN" baseline="0" dirty="0" smtClean="0"/>
              <a:t> উত্তর শিক্ষার্থীদের জানিয়ে দেওয়া যেতে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bn-IN" baseline="0" dirty="0" smtClean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030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প্রশ্নের</a:t>
            </a:r>
            <a:r>
              <a:rPr lang="bn-IN" baseline="0" dirty="0" smtClean="0"/>
              <a:t> উত্তর দেওয়ার প্রাথমিক ধারনা শিক্ষার্থীদের বুঝিয়ে দেওয়া যেতে </a:t>
            </a:r>
            <a:r>
              <a:rPr lang="en-US" baseline="0" dirty="0" err="1" smtClean="0"/>
              <a:t>পারে</a:t>
            </a:r>
            <a:r>
              <a:rPr lang="bn-IN" baseline="0" dirty="0" smtClean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67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স্লাতডটি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হাইড করে রাখা যেতে পারে।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82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কোন ধাপে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উচ্চতা কম? কোন ধাপে উচ্চতা বেশি? প্রশ্ন করে শিক্ষার্থীদের নিকট থেকে উত্তর জানার চেষ্টা করা যেতে পারে।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52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এগুলো কীসের চিত্র? ফলের সংখ্যা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গুলো  কী? কোন রেখায় অবস্থিত? খাড়া রেখাগুলো কী নির্দেশ করে?  আজকের পাঠ ঘোষণা।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60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স্লাইডটি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হাইড করে রাখা যেতে পারে অথবা দেখানো যেতে পারে।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45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সময় কোন অক্ষে?</a:t>
            </a:r>
            <a:r>
              <a:rPr lang="en-US" dirty="0" smtClean="0"/>
              <a:t> </a:t>
            </a:r>
            <a:r>
              <a:rPr lang="en-US" dirty="0" err="1" smtClean="0"/>
              <a:t>সময়ের</a:t>
            </a:r>
            <a:r>
              <a:rPr lang="en-US" dirty="0" smtClean="0"/>
              <a:t> </a:t>
            </a:r>
            <a:r>
              <a:rPr lang="en-US" dirty="0" err="1" smtClean="0"/>
              <a:t>অক্ষে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সংখ্যা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বসবে</a:t>
            </a:r>
            <a:r>
              <a:rPr lang="en-US" baseline="0" dirty="0" smtClean="0"/>
              <a:t>? </a:t>
            </a:r>
            <a:r>
              <a:rPr lang="bn-IN" dirty="0" smtClean="0"/>
              <a:t>গতিবেগ</a:t>
            </a:r>
            <a:r>
              <a:rPr lang="bn-IN" baseline="0" dirty="0" smtClean="0"/>
              <a:t> কোন অক্ষে? </a:t>
            </a:r>
            <a:r>
              <a:rPr lang="en-US" baseline="0" dirty="0" err="1" smtClean="0"/>
              <a:t>গতিবেগের</a:t>
            </a:r>
            <a:r>
              <a:rPr lang="en-US" baseline="0" dirty="0" smtClean="0"/>
              <a:t> </a:t>
            </a:r>
            <a:r>
              <a:rPr lang="en-US" dirty="0" err="1" smtClean="0"/>
              <a:t>অক্ষে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সংখ্যা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বসবে</a:t>
            </a:r>
            <a:r>
              <a:rPr lang="en-US" baseline="0" dirty="0" smtClean="0"/>
              <a:t>? ৬০, ৮০, ১২০, ১৬০, ১৪০, ১০০ , ৪০ </a:t>
            </a:r>
            <a:r>
              <a:rPr lang="en-US" baseline="0" dirty="0" err="1" smtClean="0"/>
              <a:t>সংখ্যাগুলো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লেখচিত্রের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কোন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কোন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বিন্দুতে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বসবে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এভাবে</a:t>
            </a:r>
            <a:r>
              <a:rPr lang="en-US" baseline="0" dirty="0" smtClean="0"/>
              <a:t> </a:t>
            </a:r>
            <a:r>
              <a:rPr lang="bn-IN" baseline="0" dirty="0" smtClean="0"/>
              <a:t>প্র</a:t>
            </a:r>
            <a:r>
              <a:rPr lang="en-US" baseline="0" dirty="0" err="1" smtClean="0"/>
              <a:t>শ্নোত্তরের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মাধ্যমে</a:t>
            </a:r>
            <a:r>
              <a:rPr lang="en-US" baseline="0" dirty="0" smtClean="0"/>
              <a:t> </a:t>
            </a:r>
            <a:r>
              <a:rPr lang="bn-IN" dirty="0" smtClean="0"/>
              <a:t>শিক্ষার্থীদের</a:t>
            </a:r>
            <a:r>
              <a:rPr lang="bn-IN" baseline="0" dirty="0" smtClean="0"/>
              <a:t> দ্বারা লেখচিত্রের বোর্ডে প্রদত্ত সমস্যার গ্রাফ অংকন করতে শিক্ষক সহায়তা করতে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41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সময় ---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৫ মিনিট ।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প্রয়োজনে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শিক্ষক প্রশ্নত্তোরের মাধতমে সঠিক রেখাচিত্রটি অংকনের সহায়তা করতে পারেন।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x-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অক্ষে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 Y-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অক্ষে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১৪০, ১৬৫, ১৫০, ১৫৫, ১৩৫, ১৩০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সংখ্যাগুলো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লেখচিত্রে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50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/>
              <a:t>বৎসর</a:t>
            </a:r>
            <a:r>
              <a:rPr lang="bn-IN" baseline="0" dirty="0" smtClean="0"/>
              <a:t> কোন অক্ষে?আয় কোন অক্ষে?প্রশ্ন করে </a:t>
            </a:r>
            <a:r>
              <a:rPr lang="bn-IN" dirty="0" smtClean="0"/>
              <a:t>শিক্ষার্থীদের</a:t>
            </a:r>
            <a:r>
              <a:rPr lang="bn-IN" baseline="0" dirty="0" smtClean="0"/>
              <a:t> দ্বারা লেখচিত্রের বোর্ডে প্রদত্ত সমস্যার গ্রাফ অংকনে শিক্ষক সহায়তা করতে পারেন।</a:t>
            </a:r>
            <a:r>
              <a:rPr lang="en-US" baseline="0" dirty="0" smtClean="0"/>
              <a:t> </a:t>
            </a:r>
            <a:r>
              <a:rPr lang="bn-IN" baseline="0" dirty="0" smtClean="0"/>
              <a:t> 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x-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অক্ষে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 Y-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অক্ষে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আয়ের সংখ্যাগুলো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লেখচিত্রে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বৎসরের সংখ্যাগুলো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লেখচিত্রে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79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baseline="0" dirty="0" smtClean="0"/>
              <a:t>সময় কোন অক্ষে?তাপমাত্রা কোন অক্ষে?গ্রাফের বিভিন্ন বিন্দুর তাপমাত্রা কত? প্রশ্ন করে রেখাচিত্রিটি শিক্ষার্থীদের দ্বারা বোর্ডে অংকনের  সহায়তা করতে পারেন।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x-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অক্ষে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 Y-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অক্ষে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১০০</a:t>
            </a:r>
            <a:r>
              <a:rPr lang="bn-IN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bn-IN" baseline="30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১০২</a:t>
            </a:r>
            <a:r>
              <a:rPr lang="bn-IN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, ১০১</a:t>
            </a:r>
            <a:r>
              <a:rPr lang="bn-IN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, ১০৪</a:t>
            </a:r>
            <a:r>
              <a:rPr lang="bn-IN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, ১০৩</a:t>
            </a:r>
            <a:r>
              <a:rPr lang="bn-IN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, ৯৯</a:t>
            </a:r>
            <a:r>
              <a:rPr lang="bn-IN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 সংখ্যাগুলো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লেখচিত্রে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৯,১২,৩,৬,৯,১২ সংখ্যাগুলো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লেখচিত্রে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3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82" y="609600"/>
            <a:ext cx="7947418" cy="5638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69978" y="2176552"/>
            <a:ext cx="5404043" cy="186204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bn-BD" sz="11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5425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238250"/>
            <a:ext cx="7515225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1143000" y="1238250"/>
            <a:ext cx="7467600" cy="457200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7391400" y="1952625"/>
            <a:ext cx="0" cy="391477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096000" y="2762251"/>
            <a:ext cx="0" cy="304799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52" idx="2"/>
          </p:cNvCxnSpPr>
          <p:nvPr/>
        </p:nvCxnSpPr>
        <p:spPr>
          <a:xfrm flipV="1">
            <a:off x="4852988" y="3552825"/>
            <a:ext cx="0" cy="231457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581400" y="4314825"/>
            <a:ext cx="0" cy="149542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362200" y="5062537"/>
            <a:ext cx="0" cy="7477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Box 2052"/>
          <p:cNvSpPr txBox="1"/>
          <p:nvPr/>
        </p:nvSpPr>
        <p:spPr>
          <a:xfrm>
            <a:off x="1009009" y="381000"/>
            <a:ext cx="7677791" cy="830997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620000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সুজন সাইকেলে প্রতি ঘন্টায় ১০ কিঃমিঃ পথ অতিক্রম করে চলতে লাগল।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5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ঘন্টা পর অতিক্রান্ত দূরত্বের রেখাচিত্র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আঁক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54" name="TextBox 2053"/>
          <p:cNvSpPr txBox="1"/>
          <p:nvPr/>
        </p:nvSpPr>
        <p:spPr>
          <a:xfrm>
            <a:off x="2074299" y="5939135"/>
            <a:ext cx="713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১ম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76600" y="5939135"/>
            <a:ext cx="74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২য়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22156" y="5986045"/>
            <a:ext cx="949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য়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97593" y="5986044"/>
            <a:ext cx="749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৪র্থ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97890" y="5986043"/>
            <a:ext cx="807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৫ম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0854" y="4836914"/>
            <a:ext cx="494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5075" y="4099665"/>
            <a:ext cx="516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২০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3329" y="3341641"/>
            <a:ext cx="561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2000" b="1" dirty="0">
                <a:latin typeface="NikoshBAN" pitchFamily="2" charset="0"/>
                <a:cs typeface="NikoshBAN" pitchFamily="2" charset="0"/>
              </a:rPr>
              <a:t>০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87737" y="2608368"/>
            <a:ext cx="521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৪০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81629" y="1846368"/>
            <a:ext cx="5357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৫০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55" name="Right Arrow 2054"/>
          <p:cNvSpPr/>
          <p:nvPr/>
        </p:nvSpPr>
        <p:spPr>
          <a:xfrm>
            <a:off x="1009009" y="5867400"/>
            <a:ext cx="1079769" cy="561594"/>
          </a:xfrm>
          <a:prstGeom prst="rightArrow">
            <a:avLst>
              <a:gd name="adj1" fmla="val 65323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57" name="Right Arrow 2056"/>
          <p:cNvSpPr/>
          <p:nvPr/>
        </p:nvSpPr>
        <p:spPr>
          <a:xfrm rot="16200000">
            <a:off x="202077" y="5436722"/>
            <a:ext cx="1143001" cy="632756"/>
          </a:xfrm>
          <a:prstGeom prst="rightArrow">
            <a:avLst>
              <a:gd name="adj1" fmla="val 70402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দূরত্ব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386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 animBg="1"/>
      <p:bldP spid="2054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2055" grpId="0" animBg="1"/>
      <p:bldP spid="20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3260" y="511314"/>
            <a:ext cx="8067340" cy="707886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8864" r="-89387"/>
          <a:stretch/>
        </p:blipFill>
        <p:spPr>
          <a:xfrm>
            <a:off x="543260" y="1371600"/>
            <a:ext cx="8058375" cy="2514600"/>
          </a:xfrm>
          <a:prstGeom prst="rect">
            <a:avLst/>
          </a:prstGeom>
          <a:solidFill>
            <a:srgbClr val="F5E1FB"/>
          </a:solidFill>
          <a:ln w="1905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33401" y="3972580"/>
            <a:ext cx="8077199" cy="523220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0" y="4594715"/>
            <a:ext cx="8077200" cy="1120285"/>
            <a:chOff x="801445" y="2665394"/>
            <a:chExt cx="8077200" cy="1120285"/>
          </a:xfrm>
        </p:grpSpPr>
        <p:sp>
          <p:nvSpPr>
            <p:cNvPr id="6" name="Rectangle 5"/>
            <p:cNvSpPr/>
            <p:nvPr/>
          </p:nvSpPr>
          <p:spPr>
            <a:xfrm>
              <a:off x="811305" y="2665394"/>
              <a:ext cx="8067340" cy="105783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1445" y="2671091"/>
              <a:ext cx="798755" cy="523220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১ম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1445" y="3200008"/>
              <a:ext cx="798755" cy="584775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itchFamily="2" charset="0"/>
                  <a:cs typeface="NikoshBAN" pitchFamily="2" charset="0"/>
                </a:rPr>
                <a:t>৮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00200" y="2671091"/>
              <a:ext cx="798755" cy="523220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২য়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00200" y="3200008"/>
              <a:ext cx="798755" cy="584775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itchFamily="2" charset="0"/>
                  <a:cs typeface="NikoshBAN" pitchFamily="2" charset="0"/>
                </a:rPr>
                <a:t>৬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98955" y="2677684"/>
              <a:ext cx="798755" cy="523220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৩য়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98954" y="3200904"/>
              <a:ext cx="798755" cy="584775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itchFamily="2" charset="0"/>
                  <a:cs typeface="NikoshBAN" pitchFamily="2" charset="0"/>
                </a:rPr>
                <a:t>৫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175745" y="2665394"/>
              <a:ext cx="798755" cy="523220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৪র্থ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75745" y="3194311"/>
              <a:ext cx="798755" cy="584775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itchFamily="2" charset="0"/>
                  <a:cs typeface="NikoshBAN" pitchFamily="2" charset="0"/>
                </a:rPr>
                <a:t>৭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974500" y="2665394"/>
              <a:ext cx="798755" cy="523220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৫ম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974500" y="3194311"/>
              <a:ext cx="798755" cy="584775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৩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773255" y="2671091"/>
              <a:ext cx="798755" cy="523220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৬ষ্ঠ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73255" y="3200008"/>
              <a:ext cx="798755" cy="584775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itchFamily="2" charset="0"/>
                  <a:cs typeface="NikoshBAN" pitchFamily="2" charset="0"/>
                </a:rPr>
                <a:t>৯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55874" y="2689339"/>
              <a:ext cx="798755" cy="523220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৭ম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55873" y="3194311"/>
              <a:ext cx="798755" cy="584775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১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370765" y="2671091"/>
              <a:ext cx="798755" cy="523220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৮ম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70765" y="3200008"/>
              <a:ext cx="798755" cy="584775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২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169068" y="2671091"/>
              <a:ext cx="798755" cy="523220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৯ম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69068" y="3200008"/>
              <a:ext cx="798755" cy="584775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১০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967823" y="2671091"/>
              <a:ext cx="910822" cy="523220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১০ম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967823" y="3200008"/>
              <a:ext cx="910822" cy="584775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৪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24435" y="5791200"/>
            <a:ext cx="8077200" cy="584775"/>
          </a:xfrm>
          <a:prstGeom prst="rect">
            <a:avLst/>
          </a:prstGeom>
          <a:solidFill>
            <a:srgbClr val="8FFFE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প্রদত্ত উপাত্তসমূহের রেখাচিত্র আঁক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4677" y="1563602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বাংলাদেশ ক্রিকেট দলের প্রথম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64324" y="1563602"/>
            <a:ext cx="24721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ওভারের রানের</a:t>
            </a:r>
            <a:endParaRPr lang="en-US" sz="2400" dirty="0"/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তালিকা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দেয়া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হলঃ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946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8644" y="457200"/>
            <a:ext cx="6298603" cy="707886"/>
          </a:xfrm>
          <a:prstGeom prst="rect">
            <a:avLst/>
          </a:prstGeom>
          <a:solidFill>
            <a:srgbClr val="FFE1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8645" y="3581400"/>
            <a:ext cx="6291205" cy="954107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একজন শ্রমিকের শনি থেকে বৃহস্পতিবার 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পর্যন্ত আয়ের তালিকা টাকায় দেয়া হলঃ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280446" y="4656430"/>
            <a:ext cx="6302572" cy="1074215"/>
            <a:chOff x="797475" y="2623062"/>
            <a:chExt cx="6302572" cy="1074215"/>
          </a:xfrm>
        </p:grpSpPr>
        <p:sp>
          <p:nvSpPr>
            <p:cNvPr id="6" name="Rectangle 5"/>
            <p:cNvSpPr/>
            <p:nvPr/>
          </p:nvSpPr>
          <p:spPr>
            <a:xfrm>
              <a:off x="811305" y="2626659"/>
              <a:ext cx="6288741" cy="107025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1445" y="2644140"/>
              <a:ext cx="91440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/>
                <a:t>শনি</a:t>
              </a:r>
              <a:endParaRPr lang="en-US" sz="2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25706" y="2639080"/>
              <a:ext cx="91440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/>
                <a:t>রবি</a:t>
              </a:r>
              <a:endParaRPr lang="en-US" sz="2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40106" y="2639080"/>
              <a:ext cx="1017494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/>
                <a:t>সোম</a:t>
              </a:r>
              <a:endParaRPr lang="en-US" sz="28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657600" y="2644777"/>
              <a:ext cx="91440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/>
                <a:t>মঙ্গল</a:t>
              </a:r>
              <a:endParaRPr lang="en-US" sz="28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65725" y="2644777"/>
              <a:ext cx="91440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/>
                <a:t>বুধ</a:t>
              </a:r>
              <a:endParaRPr lang="en-US" sz="28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466677" y="2639080"/>
              <a:ext cx="163337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/>
                <a:t>বৃহস্পতি</a:t>
              </a:r>
              <a:endParaRPr lang="en-US" sz="28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65725" y="3173694"/>
              <a:ext cx="914400" cy="523220"/>
            </a:xfrm>
            <a:prstGeom prst="rect">
              <a:avLst/>
            </a:prstGeom>
            <a:solidFill>
              <a:srgbClr val="EFEF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/>
                <a:t>৪০০</a:t>
              </a:r>
              <a:endParaRPr lang="en-US" sz="28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466677" y="3167997"/>
              <a:ext cx="1633370" cy="523220"/>
            </a:xfrm>
            <a:prstGeom prst="rect">
              <a:avLst/>
            </a:prstGeom>
            <a:solidFill>
              <a:srgbClr val="EFEF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/>
                <a:t>২৫০</a:t>
              </a:r>
              <a:endParaRPr lang="en-US" sz="2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97475" y="2636042"/>
              <a:ext cx="91440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শনি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725706" y="2639080"/>
              <a:ext cx="91440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রবি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26275" y="2623062"/>
              <a:ext cx="98791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সোম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15845" y="3170296"/>
              <a:ext cx="914400" cy="523220"/>
            </a:xfrm>
            <a:prstGeom prst="rect">
              <a:avLst/>
            </a:prstGeom>
            <a:solidFill>
              <a:srgbClr val="EFEF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১৫০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1445" y="3173057"/>
              <a:ext cx="914400" cy="523220"/>
            </a:xfrm>
            <a:prstGeom prst="rect">
              <a:avLst/>
            </a:prstGeom>
            <a:solidFill>
              <a:srgbClr val="EFEF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১০০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622637" y="2641929"/>
              <a:ext cx="91440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মঙ্গল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30402" y="3174057"/>
              <a:ext cx="1017494" cy="523220"/>
            </a:xfrm>
            <a:prstGeom prst="rect">
              <a:avLst/>
            </a:prstGeom>
            <a:solidFill>
              <a:srgbClr val="EFEF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৩০০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537037" y="2642653"/>
              <a:ext cx="91440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বুধ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22638" y="3161665"/>
              <a:ext cx="914400" cy="523220"/>
            </a:xfrm>
            <a:prstGeom prst="rect">
              <a:avLst/>
            </a:prstGeom>
            <a:solidFill>
              <a:srgbClr val="EFEF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২০০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55022" y="2639080"/>
              <a:ext cx="163337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বৃহস্পতি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538829" y="3163748"/>
              <a:ext cx="914400" cy="523220"/>
            </a:xfrm>
            <a:prstGeom prst="rect">
              <a:avLst/>
            </a:prstGeom>
            <a:solidFill>
              <a:srgbClr val="EFEF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৪০০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455022" y="3160415"/>
              <a:ext cx="1633370" cy="523220"/>
            </a:xfrm>
            <a:prstGeom prst="rect">
              <a:avLst/>
            </a:prstGeom>
            <a:solidFill>
              <a:srgbClr val="EFEF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২৫০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258644" y="5877580"/>
            <a:ext cx="6324374" cy="523220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প্রদত্ত উপাত্তসমূহের রেখাচিত্র আঁক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6" t="18522" r="-12736" b="20429"/>
          <a:stretch/>
        </p:blipFill>
        <p:spPr>
          <a:xfrm>
            <a:off x="1268505" y="1295400"/>
            <a:ext cx="6281344" cy="2286000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48206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7848600" cy="707886"/>
          </a:xfrm>
          <a:prstGeom prst="rect">
            <a:avLst/>
          </a:prstGeom>
          <a:solidFill>
            <a:srgbClr val="C1FFC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3656" r="-25680" b="-4152"/>
          <a:stretch/>
        </p:blipFill>
        <p:spPr bwMode="auto">
          <a:xfrm>
            <a:off x="1152525" y="1634280"/>
            <a:ext cx="7362153" cy="2485016"/>
          </a:xfrm>
          <a:prstGeom prst="rect">
            <a:avLst/>
          </a:prstGeom>
          <a:solidFill>
            <a:srgbClr val="B9F9D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85800" y="4126468"/>
            <a:ext cx="1905000" cy="461665"/>
          </a:xfrm>
          <a:prstGeom prst="rect">
            <a:avLst/>
          </a:prstGeom>
          <a:solidFill>
            <a:srgbClr val="D1FBE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 (ঘন্টায়)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438400" y="4343400"/>
            <a:ext cx="4876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-80665" y="2891133"/>
            <a:ext cx="1985668" cy="461665"/>
          </a:xfrm>
          <a:prstGeom prst="rect">
            <a:avLst/>
          </a:prstGeom>
          <a:solidFill>
            <a:srgbClr val="D1FBE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দূরত্ব(মিটারে)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914400" y="1581150"/>
            <a:ext cx="0" cy="800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1334" y="1219200"/>
            <a:ext cx="7853066" cy="400110"/>
          </a:xfrm>
          <a:prstGeom prst="rect">
            <a:avLst/>
          </a:prstGeom>
          <a:solidFill>
            <a:srgbClr val="00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সজীব পায়ে হেঁটে সকাল ৯টায় ঢাকা থেকে সাভার রওয়ানা দিল।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3867" y="4572000"/>
            <a:ext cx="5888361" cy="400110"/>
          </a:xfrm>
          <a:prstGeom prst="rect">
            <a:avLst/>
          </a:prstGeom>
          <a:solidFill>
            <a:srgbClr val="D5FFAB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সকাল ১০টায় কত দুরত্ব অতিক্রম করেছে?          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1334" y="5029200"/>
            <a:ext cx="5900894" cy="369332"/>
          </a:xfrm>
          <a:prstGeom prst="rect">
            <a:avLst/>
          </a:prstGeom>
          <a:solidFill>
            <a:srgbClr val="D5FFAB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bn-BD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সকাল১১টা–১২টা পর্যন্ত কত দুরত্ব অতিক্রম করেছে?</a:t>
            </a:r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2832" y="5943600"/>
            <a:ext cx="5850368" cy="400110"/>
          </a:xfrm>
          <a:prstGeom prst="rect">
            <a:avLst/>
          </a:prstGeom>
          <a:solidFill>
            <a:srgbClr val="D5FFAB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দুপুর ২টায়  কত দুরত্ব অতিক্রম করেছে?          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777753" y="2197546"/>
            <a:ext cx="0" cy="158467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343400" y="3124200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581400" y="3124200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819400" y="3419088"/>
            <a:ext cx="0" cy="3909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553200" y="1981200"/>
            <a:ext cx="0" cy="180102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5029200" y="2743200"/>
            <a:ext cx="0" cy="1039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93867" y="5486400"/>
            <a:ext cx="5859333" cy="461665"/>
          </a:xfrm>
          <a:prstGeom prst="rect">
            <a:avLst/>
          </a:prstGeom>
          <a:solidFill>
            <a:srgbClr val="D5FFAB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বেলা কয়টায় ২০০মিঃ দুরত্ব অতিক্রম করেছে?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82229" y="4560333"/>
            <a:ext cx="1961478" cy="461665"/>
          </a:xfrm>
          <a:prstGeom prst="rect">
            <a:avLst/>
          </a:prstGeom>
          <a:solidFill>
            <a:srgbClr val="FFE1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১। ৫০ মিটার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582229" y="5014557"/>
            <a:ext cx="1961478" cy="461665"/>
          </a:xfrm>
          <a:prstGeom prst="rect">
            <a:avLst/>
          </a:prstGeom>
          <a:solidFill>
            <a:srgbClr val="FFE1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 ০০ মিটার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82229" y="5468781"/>
            <a:ext cx="1961478" cy="461665"/>
          </a:xfrm>
          <a:prstGeom prst="rect">
            <a:avLst/>
          </a:prstGeom>
          <a:solidFill>
            <a:srgbClr val="FFE1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৩।১টা ৩০মিঃ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82229" y="5943600"/>
            <a:ext cx="1961478" cy="461665"/>
          </a:xfrm>
          <a:prstGeom prst="rect">
            <a:avLst/>
          </a:prstGeom>
          <a:solidFill>
            <a:srgbClr val="FFE1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৪।২২৫মিটার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819400" y="3419088"/>
            <a:ext cx="0" cy="3909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343400" y="3124200"/>
            <a:ext cx="0" cy="685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581400" y="3124200"/>
            <a:ext cx="0" cy="685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410200" y="2466177"/>
            <a:ext cx="0" cy="134382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777753" y="2225322"/>
            <a:ext cx="0" cy="158467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96076" y="2078195"/>
            <a:ext cx="18383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সময়ের সাথে</a:t>
            </a:r>
          </a:p>
          <a:p>
            <a:pPr algn="ctr"/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দূরত্ব বৃদ্ধি</a:t>
            </a:r>
          </a:p>
          <a:p>
            <a:pPr algn="ctr"/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পাচ্ছে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824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0" grpId="0" animBg="1"/>
      <p:bldP spid="17" grpId="0" animBg="1"/>
      <p:bldP spid="18" grpId="0" animBg="1"/>
      <p:bldP spid="19" grpId="0" animBg="1"/>
      <p:bldP spid="20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1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6139"/>
            <a:ext cx="799024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886" y="2133600"/>
            <a:ext cx="8153399" cy="1384995"/>
          </a:xfrm>
          <a:prstGeom prst="rect">
            <a:avLst/>
          </a:prstGeom>
          <a:solidFill>
            <a:srgbClr val="81FFE7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ঈদের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৭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দিন পূর্বের বিক্রিত ট্রেনের টিকিটের সংখ্যা দেয়া হলোঃ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২৫০০,৩০০০,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৪০০০,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৫০০০,৫৫০০,২০০০,১৫০০।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465" y="4800600"/>
            <a:ext cx="7990240" cy="584775"/>
          </a:xfrm>
          <a:prstGeom prst="rect">
            <a:avLst/>
          </a:prstGeom>
          <a:solidFill>
            <a:srgbClr val="FFE1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প্রদত্ত উপাত্তসমূহের রেখাচিত্র আঁক</a:t>
            </a:r>
          </a:p>
        </p:txBody>
      </p:sp>
    </p:spTree>
    <p:extLst>
      <p:ext uri="{BB962C8B-B14F-4D97-AF65-F5344CB8AC3E}">
        <p14:creationId xmlns:p14="http://schemas.microsoft.com/office/powerpoint/2010/main" val="722845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81000" y="381000"/>
            <a:ext cx="8382000" cy="6085332"/>
            <a:chOff x="381000" y="381000"/>
            <a:chExt cx="8382000" cy="608533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" y="381000"/>
              <a:ext cx="8382000" cy="6085332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219200" y="2514600"/>
              <a:ext cx="6450805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8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/>
                </a:rPr>
                <a:t>স্বাগতম</a:t>
              </a:r>
              <a:endParaRPr lang="en-US" sz="1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1842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533400"/>
            <a:ext cx="8001000" cy="56938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n w="1905"/>
                <a:solidFill>
                  <a:srgbClr val="FF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bn-BD" sz="4000" dirty="0" smtClean="0">
              <a:ln w="1905"/>
              <a:solidFill>
                <a:srgbClr val="FF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200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পরিকল্পনাঃ শ্রেণির কাজ</a:t>
            </a:r>
            <a:endParaRPr lang="en-US" sz="3200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bn-BD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ষষ্ঠ</a:t>
            </a:r>
            <a:endParaRPr lang="bn-IN" sz="3200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 algn="ctr"/>
            <a:r>
              <a:rPr lang="bn-IN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BD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অষ্টম</a:t>
            </a:r>
            <a:endParaRPr lang="bn-IN" sz="3200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নামঃ</a:t>
            </a:r>
            <a:r>
              <a:rPr lang="bn-BD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তথ্য ও উপাত্ত</a:t>
            </a:r>
            <a:r>
              <a:rPr lang="bn-IN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200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বিষয়বস্তুঃ</a:t>
            </a:r>
            <a:r>
              <a:rPr lang="bn-BD" sz="3200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রেখাচিত্র</a:t>
            </a:r>
          </a:p>
          <a:p>
            <a:pPr algn="ctr"/>
            <a:r>
              <a:rPr lang="bn-IN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৫০</a:t>
            </a:r>
            <a:r>
              <a:rPr lang="bn-IN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মিনি</a:t>
            </a:r>
            <a:r>
              <a:rPr lang="bn-IN" sz="36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ট</a:t>
            </a:r>
            <a:endParaRPr lang="bn-BD" sz="3600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১৩/০৭/২০২০খ্রি। </a:t>
            </a:r>
            <a:endParaRPr lang="bn-BD" sz="3200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769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78" t="-3020" r="4423" b="1"/>
          <a:stretch/>
        </p:blipFill>
        <p:spPr bwMode="auto">
          <a:xfrm>
            <a:off x="609600" y="609600"/>
            <a:ext cx="7839015" cy="5486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488523" y="5329836"/>
            <a:ext cx="960092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14581" y="1371600"/>
            <a:ext cx="5374132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সময়ের সাথে গাছ বৃদ্ধির ধারাবাহিক ধাপ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257" y="5329836"/>
            <a:ext cx="6929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বৃদ্ধির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বীজ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গাছ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292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7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46" r="15025"/>
          <a:stretch/>
        </p:blipFill>
        <p:spPr>
          <a:xfrm>
            <a:off x="7123578" y="4969183"/>
            <a:ext cx="1487022" cy="115736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3" t="14696" r="4118" b="7530"/>
          <a:stretch/>
        </p:blipFill>
        <p:spPr>
          <a:xfrm>
            <a:off x="1103778" y="4959281"/>
            <a:ext cx="1487022" cy="118266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776" y="4969183"/>
            <a:ext cx="1494024" cy="117276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2" t="3451" r="6118" b="6667"/>
          <a:stretch/>
        </p:blipFill>
        <p:spPr>
          <a:xfrm>
            <a:off x="5613000" y="4969183"/>
            <a:ext cx="1473600" cy="117276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7" t="7275" r="4427"/>
          <a:stretch/>
        </p:blipFill>
        <p:spPr>
          <a:xfrm>
            <a:off x="4144776" y="4969183"/>
            <a:ext cx="1494024" cy="1172766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3" name="Straight Arrow Connector 12"/>
          <p:cNvCxnSpPr/>
          <p:nvPr/>
        </p:nvCxnSpPr>
        <p:spPr>
          <a:xfrm>
            <a:off x="1103778" y="4923422"/>
            <a:ext cx="7583022" cy="45761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103778" y="533400"/>
            <a:ext cx="0" cy="4412902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ular Callout 18"/>
          <p:cNvSpPr/>
          <p:nvPr/>
        </p:nvSpPr>
        <p:spPr>
          <a:xfrm>
            <a:off x="494178" y="4495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ular Callout 19"/>
          <p:cNvSpPr/>
          <p:nvPr/>
        </p:nvSpPr>
        <p:spPr>
          <a:xfrm>
            <a:off x="494178" y="4114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ular Callout 20"/>
          <p:cNvSpPr/>
          <p:nvPr/>
        </p:nvSpPr>
        <p:spPr>
          <a:xfrm>
            <a:off x="494178" y="3733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494178" y="3352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494178" y="2971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494178" y="2590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494178" y="2209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491512" y="1828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ular Callout 27"/>
          <p:cNvSpPr/>
          <p:nvPr/>
        </p:nvSpPr>
        <p:spPr>
          <a:xfrm>
            <a:off x="503413" y="1447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ular Callout 28"/>
          <p:cNvSpPr/>
          <p:nvPr/>
        </p:nvSpPr>
        <p:spPr>
          <a:xfrm>
            <a:off x="491512" y="1143000"/>
            <a:ext cx="474280" cy="304800"/>
          </a:xfrm>
          <a:prstGeom prst="wedgeRectCallout">
            <a:avLst>
              <a:gd name="adj1" fmla="val 74250"/>
              <a:gd name="adj2" fmla="val -3001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১০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1828800" y="3832880"/>
            <a:ext cx="18489" cy="115487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429000" y="3497641"/>
            <a:ext cx="18489" cy="143700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891788" y="3101319"/>
            <a:ext cx="18489" cy="185168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391556" y="2739851"/>
            <a:ext cx="9244" cy="221314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839356" y="1554439"/>
            <a:ext cx="0" cy="3398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1828800" y="1554439"/>
            <a:ext cx="6010556" cy="2291986"/>
            <a:chOff x="1828800" y="1554439"/>
            <a:chExt cx="6010556" cy="2291986"/>
          </a:xfrm>
        </p:grpSpPr>
        <p:cxnSp>
          <p:nvCxnSpPr>
            <p:cNvPr id="32" name="Straight Arrow Connector 31"/>
            <p:cNvCxnSpPr/>
            <p:nvPr/>
          </p:nvCxnSpPr>
          <p:spPr>
            <a:xfrm flipV="1">
              <a:off x="1828800" y="3543300"/>
              <a:ext cx="1618689" cy="303125"/>
            </a:xfrm>
            <a:prstGeom prst="straightConnector1">
              <a:avLst/>
            </a:prstGeom>
            <a:ln w="57150">
              <a:solidFill>
                <a:srgbClr val="0000CC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V="1">
              <a:off x="3447489" y="3162300"/>
              <a:ext cx="1453543" cy="381001"/>
            </a:xfrm>
            <a:prstGeom prst="straightConnector1">
              <a:avLst/>
            </a:prstGeom>
            <a:ln w="57150">
              <a:solidFill>
                <a:srgbClr val="FF0066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V="1">
              <a:off x="4912028" y="2775452"/>
              <a:ext cx="1453543" cy="381001"/>
            </a:xfrm>
            <a:prstGeom prst="straightConnector1">
              <a:avLst/>
            </a:prstGeom>
            <a:ln w="57150">
              <a:solidFill>
                <a:srgbClr val="00B0F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V="1">
              <a:off x="6391556" y="1554439"/>
              <a:ext cx="1447800" cy="1234462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1600200" y="609600"/>
            <a:ext cx="6239156" cy="707886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রেখাচিত্র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2599" y="1371600"/>
            <a:ext cx="4903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বিভিন্ন ফলের সংখ্যা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 সাথে কী বৃদ্ধি পাচ্ছে?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49299" y="2061029"/>
            <a:ext cx="849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উচ্চতা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168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52" grpId="0" animBg="1"/>
      <p:bldP spid="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7924800" cy="541020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pPr algn="ctr"/>
            <a:endParaRPr lang="bn-BD" sz="24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</a:t>
            </a:r>
            <a:endParaRPr lang="bn-BD" sz="3200" dirty="0" smtClean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উপাত্তসমূহকে ছক কাগজে বিন্দু দ্বারা </a:t>
            </a:r>
            <a:r>
              <a:rPr lang="en-US" sz="32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32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চিহ্নিত করতে পারবে</a:t>
            </a:r>
            <a:r>
              <a:rPr lang="en-US" sz="32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BD" sz="3200" dirty="0" smtClean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2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রেখাচিত্র অঙ্কন করতে পারবে</a:t>
            </a:r>
            <a:r>
              <a:rPr lang="en-US" sz="32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BD" sz="3200" dirty="0" smtClean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অঙ্কিত রেখাচিত্র বর্ণনা করতে পারবে।</a:t>
            </a:r>
            <a:endParaRPr lang="bn-BD" sz="28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800" dirty="0" smtClean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8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134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859"/>
          <a:stretch/>
        </p:blipFill>
        <p:spPr bwMode="auto">
          <a:xfrm>
            <a:off x="2836155" y="2133600"/>
            <a:ext cx="4649675" cy="3695700"/>
          </a:xfrm>
          <a:prstGeom prst="rect">
            <a:avLst/>
          </a:prstGeom>
          <a:solidFill>
            <a:srgbClr val="F5E1FB"/>
          </a:solidFill>
          <a:ln w="19050">
            <a:solidFill>
              <a:srgbClr val="0000CC"/>
            </a:solidFill>
            <a:miter lim="800000"/>
            <a:headEnd/>
            <a:tailEnd/>
          </a:ln>
          <a:effectLst/>
          <a:extLst/>
        </p:spPr>
      </p:pic>
      <p:cxnSp>
        <p:nvCxnSpPr>
          <p:cNvPr id="89" name="Straight Arrow Connector 88"/>
          <p:cNvCxnSpPr/>
          <p:nvPr/>
        </p:nvCxnSpPr>
        <p:spPr>
          <a:xfrm flipV="1">
            <a:off x="2819400" y="1915180"/>
            <a:ext cx="0" cy="392833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2836155" y="5825266"/>
            <a:ext cx="4783845" cy="403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024389" y="6209608"/>
            <a:ext cx="566411" cy="578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307850" y="5867700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৬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6512" y="5867700"/>
            <a:ext cx="367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66334" y="5877580"/>
            <a:ext cx="492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89221" y="5877580"/>
            <a:ext cx="487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93074" y="5867700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১৪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86068" y="5843514"/>
            <a:ext cx="514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১৬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09800" y="4648200"/>
            <a:ext cx="639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৬০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09800" y="437227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৮০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57400" y="4124980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১০০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57400" y="3192547"/>
            <a:ext cx="793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১৬০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43347" y="4980309"/>
            <a:ext cx="585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৪০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49932" y="5257800"/>
            <a:ext cx="582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57400" y="2886670"/>
            <a:ext cx="771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১৮০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75286" y="3479383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১৪০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78492" y="3805535"/>
            <a:ext cx="74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১২০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63010" y="2575659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২০০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78694" y="5843514"/>
            <a:ext cx="510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6132" y="457200"/>
            <a:ext cx="8326868" cy="1200329"/>
          </a:xfrm>
          <a:prstGeom prst="rect">
            <a:avLst/>
          </a:prstGeom>
          <a:solidFill>
            <a:srgbClr val="D1FBE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সকাল ছয়টা থেকে সন্ধ্যা ছয়টা পর্যন্ত প্রতি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দুই ঘন্টা অন্তর বাতাসের গতিবেগ ছিল ঘন্টায়ঃ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৬০,৮০,১২০,১৬০,১৪০,১০০,৪০ কিঃমিঃ।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প্রদত্ত উপাত্তের গ্রাফ আঁক।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24721" y="565146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O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67000" y="153418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+mj-lt"/>
              </a:rPr>
              <a:t>Y</a:t>
            </a:r>
            <a:endParaRPr lang="en-US" sz="2800" b="1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70797" y="5572780"/>
            <a:ext cx="364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+mj-lt"/>
              </a:rPr>
              <a:t>x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557130" y="5953780"/>
            <a:ext cx="713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047221" y="5715000"/>
            <a:ext cx="1" cy="4778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6200000">
            <a:off x="1567430" y="4919750"/>
            <a:ext cx="1066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গতিবেগ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446334" y="4800600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052591" y="4495800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664931" y="3886200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883655" y="3581400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285413" y="3276600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495886" y="4191000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130862" y="5105400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64" name="Group 2063"/>
          <p:cNvGrpSpPr/>
          <p:nvPr/>
        </p:nvGrpSpPr>
        <p:grpSpPr>
          <a:xfrm>
            <a:off x="3427242" y="3276600"/>
            <a:ext cx="3784921" cy="1931210"/>
            <a:chOff x="3957144" y="3386670"/>
            <a:chExt cx="3784921" cy="1931210"/>
          </a:xfrm>
        </p:grpSpPr>
        <p:cxnSp>
          <p:nvCxnSpPr>
            <p:cNvPr id="2048" name="Straight Connector 2047"/>
            <p:cNvCxnSpPr/>
            <p:nvPr/>
          </p:nvCxnSpPr>
          <p:spPr>
            <a:xfrm flipH="1">
              <a:off x="3957144" y="4639650"/>
              <a:ext cx="687558" cy="34722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3" idx="7"/>
              <a:endCxn id="42" idx="6"/>
            </p:cNvCxnSpPr>
            <p:nvPr/>
          </p:nvCxnSpPr>
          <p:spPr>
            <a:xfrm flipH="1">
              <a:off x="4677743" y="4013841"/>
              <a:ext cx="598391" cy="65202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endCxn id="43" idx="4"/>
            </p:cNvCxnSpPr>
            <p:nvPr/>
          </p:nvCxnSpPr>
          <p:spPr>
            <a:xfrm flipH="1">
              <a:off x="5242458" y="3386670"/>
              <a:ext cx="649064" cy="72958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45" idx="6"/>
              <a:endCxn id="46" idx="6"/>
            </p:cNvCxnSpPr>
            <p:nvPr/>
          </p:nvCxnSpPr>
          <p:spPr>
            <a:xfrm flipH="1" flipV="1">
              <a:off x="5910565" y="3446661"/>
              <a:ext cx="598242" cy="3048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49" idx="5"/>
              <a:endCxn id="45" idx="5"/>
            </p:cNvCxnSpPr>
            <p:nvPr/>
          </p:nvCxnSpPr>
          <p:spPr>
            <a:xfrm flipH="1" flipV="1">
              <a:off x="6494858" y="3793880"/>
              <a:ext cx="612231" cy="6096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0" idx="5"/>
              <a:endCxn id="49" idx="6"/>
            </p:cNvCxnSpPr>
            <p:nvPr/>
          </p:nvCxnSpPr>
          <p:spPr>
            <a:xfrm flipH="1" flipV="1">
              <a:off x="7121038" y="4361061"/>
              <a:ext cx="621027" cy="95681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06853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  <p:bldP spid="13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4" grpId="0" animBg="1"/>
      <p:bldP spid="32" grpId="0"/>
      <p:bldP spid="33" grpId="0"/>
      <p:bldP spid="34" grpId="0"/>
      <p:bldP spid="35" grpId="0"/>
      <p:bldP spid="39" grpId="0"/>
      <p:bldP spid="8" grpId="0" animBg="1"/>
      <p:bldP spid="42" grpId="0" animBg="1"/>
      <p:bldP spid="43" grpId="0" animBg="1"/>
      <p:bldP spid="45" grpId="0" animBg="1"/>
      <p:bldP spid="46" grpId="0" animBg="1"/>
      <p:bldP spid="49" grpId="0" animBg="1"/>
      <p:bldP spid="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295400"/>
            <a:ext cx="7863114" cy="4154984"/>
          </a:xfrm>
          <a:prstGeom prst="rect">
            <a:avLst/>
          </a:prstGeom>
          <a:solidFill>
            <a:srgbClr val="EFEF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করঃ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				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৫মিনিট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ষষ্ঠ শ্রেণিতে অধ্যায়নরত ৬ জন ছাত্রীর উচ্চতা(সেঃমিঃ) হলোঃ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১৪০,১৬৫,১৫০,১৫৫,১৩৫,১৩০। উপাত্তসমূহের রেখাচিত্র আঁক।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594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850790" y="5391090"/>
            <a:ext cx="82747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২০১০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17133" y="4590459"/>
            <a:ext cx="74892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b="1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লক্ষ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45610" y="5391090"/>
            <a:ext cx="80342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২০১১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67125" y="3394501"/>
            <a:ext cx="80983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৩লক্ষ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22729" y="5397380"/>
            <a:ext cx="83869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২০১২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62315" y="2807885"/>
            <a:ext cx="69121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৪লখ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95046" y="5391090"/>
            <a:ext cx="9059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২০১৩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94619" y="4005894"/>
            <a:ext cx="77938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২লক্ষ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467600" y="5410200"/>
            <a:ext cx="97937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২০১৪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75139" y="2217063"/>
            <a:ext cx="79380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৫লক্ষ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37557" y="5775964"/>
            <a:ext cx="89960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বৎসর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rot="16200000">
            <a:off x="2205528" y="3191624"/>
            <a:ext cx="99215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আয়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807" y="1714500"/>
            <a:ext cx="4610100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6" name="Straight Arrow Connector 55"/>
          <p:cNvCxnSpPr/>
          <p:nvPr/>
        </p:nvCxnSpPr>
        <p:spPr>
          <a:xfrm>
            <a:off x="3657600" y="5410200"/>
            <a:ext cx="48006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3675978" y="1524000"/>
            <a:ext cx="0" cy="3886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276600" y="51009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O</a:t>
            </a:r>
            <a:endParaRPr lang="en-US" sz="2400" b="1" dirty="0">
              <a:latin typeface="+mj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73916" y="1443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  <a:endParaRPr lang="en-US" sz="2400" b="1" dirty="0"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348314" y="5181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  <a:endParaRPr lang="en-US" sz="2400" b="1" dirty="0">
              <a:latin typeface="+mj-lt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6987111" y="4724400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248150" y="4071019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159610" y="3498976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057900" y="2875226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7876074" y="2262466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4329451" y="2268675"/>
            <a:ext cx="3604172" cy="2473296"/>
            <a:chOff x="290851" y="3007752"/>
            <a:chExt cx="3604172" cy="2473296"/>
          </a:xfrm>
        </p:grpSpPr>
        <p:cxnSp>
          <p:nvCxnSpPr>
            <p:cNvPr id="88" name="Straight Connector 87"/>
            <p:cNvCxnSpPr>
              <a:stCxn id="75" idx="7"/>
              <a:endCxn id="76" idx="7"/>
            </p:cNvCxnSpPr>
            <p:nvPr/>
          </p:nvCxnSpPr>
          <p:spPr>
            <a:xfrm flipV="1">
              <a:off x="290851" y="4288043"/>
              <a:ext cx="911460" cy="572043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76" idx="2"/>
            </p:cNvCxnSpPr>
            <p:nvPr/>
          </p:nvCxnSpPr>
          <p:spPr>
            <a:xfrm flipV="1">
              <a:off x="1121010" y="3632071"/>
              <a:ext cx="927995" cy="69839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endCxn id="74" idx="1"/>
            </p:cNvCxnSpPr>
            <p:nvPr/>
          </p:nvCxnSpPr>
          <p:spPr>
            <a:xfrm>
              <a:off x="2049005" y="3632069"/>
              <a:ext cx="913455" cy="1848979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endCxn id="74" idx="7"/>
            </p:cNvCxnSpPr>
            <p:nvPr/>
          </p:nvCxnSpPr>
          <p:spPr>
            <a:xfrm flipH="1">
              <a:off x="3029812" y="3007752"/>
              <a:ext cx="865211" cy="2473296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70" name="TextBox 2069"/>
          <p:cNvSpPr txBox="1"/>
          <p:nvPr/>
        </p:nvSpPr>
        <p:spPr>
          <a:xfrm>
            <a:off x="609600" y="511314"/>
            <a:ext cx="7656307" cy="954107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একটি কোম্পানির ৫ বছরের আয় ছকে দেয়া হল। প্রদত্ত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উপাত্ত দ্বারা রেখাচিত্র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অংকন কর।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09" y="1674167"/>
            <a:ext cx="2085975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2701606" y="1828800"/>
            <a:ext cx="0" cy="10508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2676596" y="3886200"/>
            <a:ext cx="5187" cy="10707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4295775" y="5947905"/>
            <a:ext cx="1175305" cy="28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544332" y="5947905"/>
            <a:ext cx="133174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498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8" grpId="0"/>
      <p:bldP spid="29" grpId="0"/>
      <p:bldP spid="31" grpId="0"/>
      <p:bldP spid="32" grpId="0"/>
      <p:bldP spid="35" grpId="0"/>
      <p:bldP spid="36" grpId="0"/>
      <p:bldP spid="51" grpId="0"/>
      <p:bldP spid="52" grpId="0"/>
      <p:bldP spid="58" grpId="0"/>
      <p:bldP spid="59" grpId="0"/>
      <p:bldP spid="60" grpId="0"/>
      <p:bldP spid="74" grpId="0" animBg="1"/>
      <p:bldP spid="75" grpId="0" animBg="1"/>
      <p:bldP spid="76" grpId="0" animBg="1"/>
      <p:bldP spid="77" grpId="0" animBg="1"/>
      <p:bldP spid="78" grpId="0" animBg="1"/>
      <p:bldP spid="2070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46" y="457200"/>
            <a:ext cx="2750340" cy="234085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114" y="2378958"/>
            <a:ext cx="4610100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81399" y="381000"/>
            <a:ext cx="5174399" cy="1938992"/>
          </a:xfrm>
          <a:prstGeom prst="rect">
            <a:avLst/>
          </a:prstGeom>
          <a:solidFill>
            <a:srgbClr val="F2E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সুমি জ্বরে আক্রান্ত হয়ে হাসপাতালে ভর্তি হলো।৩ ঘন্টা অন্তর ১ দিনের তাপমাত্রা ছিলোঃ১০০</a:t>
            </a:r>
            <a:r>
              <a:rPr lang="bn-BD" sz="24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, ১০২</a:t>
            </a:r>
            <a:r>
              <a:rPr lang="bn-BD" sz="24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, ১০১</a:t>
            </a:r>
            <a:r>
              <a:rPr lang="bn-BD" sz="24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, ১০৪</a:t>
            </a:r>
            <a:r>
              <a:rPr lang="bn-BD" sz="24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, ১০৩</a:t>
            </a:r>
            <a:r>
              <a:rPr lang="bn-BD" sz="24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, ৯৯</a:t>
            </a:r>
            <a:r>
              <a:rPr lang="bn-BD" sz="24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।(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F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)উপাত্তগুলোর রেখাচিত্র আঁক এবং বিশ্লেষণ কর।</a:t>
            </a:r>
            <a:r>
              <a:rPr lang="bn-BD" sz="2400" baseline="30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700114" y="6074658"/>
            <a:ext cx="48006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718492" y="2188458"/>
            <a:ext cx="0" cy="3886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52800" y="584382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O</a:t>
            </a:r>
            <a:endParaRPr lang="en-US" sz="2400" b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83758" y="210486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  <a:endParaRPr lang="en-US" sz="2400" b="1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48314" y="584605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  <a:endParaRPr lang="en-US" sz="24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98160" y="6133624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১২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87374" y="6091535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৩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07534" y="6092229"/>
            <a:ext cx="375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b="1" dirty="0">
                <a:latin typeface="NikoshBAN" pitchFamily="2" charset="0"/>
                <a:cs typeface="NikoshBAN" pitchFamily="2" charset="0"/>
              </a:rPr>
              <a:t>৯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17410" y="6107834"/>
            <a:ext cx="375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b="1" dirty="0">
                <a:latin typeface="NikoshBAN" pitchFamily="2" charset="0"/>
                <a:cs typeface="NikoshBAN" pitchFamily="2" charset="0"/>
              </a:rPr>
              <a:t>৯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63080" y="6103203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১২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24500" y="609153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৬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71800" y="4019490"/>
            <a:ext cx="7713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১০০</a:t>
            </a:r>
            <a:r>
              <a:rPr lang="bn-BD" sz="2000" b="1" baseline="30000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974332" y="3428207"/>
            <a:ext cx="7825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000" b="1" dirty="0">
                <a:latin typeface="NikoshBAN" pitchFamily="2" charset="0"/>
                <a:cs typeface="NikoshBAN" pitchFamily="2" charset="0"/>
              </a:rPr>
              <a:t>১০২</a:t>
            </a:r>
            <a:r>
              <a:rPr lang="bn-BD" sz="2000" b="1" baseline="30000" dirty="0">
                <a:latin typeface="NikoshBAN" pitchFamily="2" charset="0"/>
                <a:cs typeface="NikoshBAN" pitchFamily="2" charset="0"/>
              </a:rPr>
              <a:t>০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014205" y="3760944"/>
            <a:ext cx="7441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000" b="1" dirty="0">
                <a:latin typeface="NikoshBAN" pitchFamily="2" charset="0"/>
                <a:cs typeface="NikoshBAN" pitchFamily="2" charset="0"/>
              </a:rPr>
              <a:t>১০১</a:t>
            </a:r>
            <a:r>
              <a:rPr lang="bn-BD" sz="2000" b="1" baseline="30000" dirty="0">
                <a:latin typeface="NikoshBAN" pitchFamily="2" charset="0"/>
                <a:cs typeface="NikoshBAN" pitchFamily="2" charset="0"/>
              </a:rPr>
              <a:t>০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86627" y="2817229"/>
            <a:ext cx="7745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000" b="1" dirty="0">
                <a:latin typeface="NikoshBAN" pitchFamily="2" charset="0"/>
                <a:cs typeface="NikoshBAN" pitchFamily="2" charset="0"/>
              </a:rPr>
              <a:t>১০৪</a:t>
            </a:r>
            <a:r>
              <a:rPr lang="bn-BD" sz="2000" b="1" baseline="30000" dirty="0">
                <a:latin typeface="NikoshBAN" pitchFamily="2" charset="0"/>
                <a:cs typeface="NikoshBAN" pitchFamily="2" charset="0"/>
              </a:rPr>
              <a:t>০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961280" y="3104982"/>
            <a:ext cx="8114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১০৩</a:t>
            </a:r>
            <a:r>
              <a:rPr lang="bn-BD" sz="2000" b="1" baseline="30000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128266" y="4355068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৯৯</a:t>
            </a:r>
            <a:r>
              <a:rPr lang="bn-BD" b="1" baseline="30000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24200" y="4621801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৯৮</a:t>
            </a:r>
            <a:r>
              <a:rPr lang="bn-BD" b="1" baseline="30000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7642175" y="4465619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010400" y="3224503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408145" y="2922733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791200" y="3838491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216575" y="3529150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583411" y="4131558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4648200" y="2895600"/>
            <a:ext cx="3020759" cy="1560457"/>
            <a:chOff x="228600" y="3632067"/>
            <a:chExt cx="3020759" cy="1560457"/>
          </a:xfrm>
        </p:grpSpPr>
        <p:cxnSp>
          <p:nvCxnSpPr>
            <p:cNvPr id="43" name="Straight Connector 42"/>
            <p:cNvCxnSpPr/>
            <p:nvPr/>
          </p:nvCxnSpPr>
          <p:spPr>
            <a:xfrm flipV="1">
              <a:off x="228600" y="4251539"/>
              <a:ext cx="609600" cy="638538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38" idx="0"/>
            </p:cNvCxnSpPr>
            <p:nvPr/>
          </p:nvCxnSpPr>
          <p:spPr>
            <a:xfrm flipV="1">
              <a:off x="1443561" y="3632067"/>
              <a:ext cx="605444" cy="964825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endCxn id="39" idx="6"/>
            </p:cNvCxnSpPr>
            <p:nvPr/>
          </p:nvCxnSpPr>
          <p:spPr>
            <a:xfrm>
              <a:off x="787635" y="4245131"/>
              <a:ext cx="692050" cy="362685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8" idx="1"/>
            </p:cNvCxnSpPr>
            <p:nvPr/>
          </p:nvCxnSpPr>
          <p:spPr>
            <a:xfrm>
              <a:off x="2015329" y="3649638"/>
              <a:ext cx="647432" cy="36326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36" idx="1"/>
            </p:cNvCxnSpPr>
            <p:nvPr/>
          </p:nvCxnSpPr>
          <p:spPr>
            <a:xfrm flipH="1" flipV="1">
              <a:off x="2662762" y="3989540"/>
              <a:ext cx="586597" cy="1202984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Arrow Connector 69"/>
          <p:cNvCxnSpPr/>
          <p:nvPr/>
        </p:nvCxnSpPr>
        <p:spPr>
          <a:xfrm flipH="1" flipV="1">
            <a:off x="3272862" y="5860197"/>
            <a:ext cx="3738" cy="4167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3236686" y="6276946"/>
            <a:ext cx="713911" cy="77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814414" y="6090749"/>
            <a:ext cx="75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সময়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 rot="16200000">
            <a:off x="2763315" y="5257315"/>
            <a:ext cx="1265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তাপমাত্রা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26214" y="2907268"/>
            <a:ext cx="2564375" cy="369332"/>
          </a:xfrm>
          <a:prstGeom prst="rect">
            <a:avLst/>
          </a:prstGeom>
          <a:solidFill>
            <a:srgbClr val="E4FCF9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প্রাথমিক তাপমাত্রা ১০০</a:t>
            </a:r>
            <a:r>
              <a:rPr lang="en-US" baseline="30000" dirty="0" smtClean="0">
                <a:latin typeface="NikoshBAN" pitchFamily="2" charset="0"/>
                <a:cs typeface="NikoshBAN" pitchFamily="2" charset="0"/>
              </a:rPr>
              <a:t>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26214" y="3440668"/>
            <a:ext cx="2557037" cy="369332"/>
          </a:xfrm>
          <a:prstGeom prst="rect">
            <a:avLst/>
          </a:prstGeom>
          <a:solidFill>
            <a:srgbClr val="E4FCF9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সর্বোচ্চ তাপমাত্রা ১০৪</a:t>
            </a:r>
            <a:r>
              <a:rPr lang="en-US" baseline="30000" dirty="0" smtClean="0">
                <a:latin typeface="NikoshBAN" pitchFamily="2" charset="0"/>
                <a:cs typeface="NikoshBAN" pitchFamily="2" charset="0"/>
              </a:rPr>
              <a:t>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26213" y="4000946"/>
            <a:ext cx="2578243" cy="400110"/>
          </a:xfrm>
          <a:prstGeom prst="rect">
            <a:avLst/>
          </a:prstGeom>
          <a:solidFill>
            <a:srgbClr val="E4FCF9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সর্বশেষ তাপমাত্রা ৯৯</a:t>
            </a:r>
            <a:r>
              <a:rPr lang="en-US" sz="2000" baseline="30000" dirty="0" smtClean="0">
                <a:latin typeface="NikoshBAN" pitchFamily="2" charset="0"/>
                <a:cs typeface="NikoshBAN" pitchFamily="2" charset="0"/>
              </a:rPr>
              <a:t>0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26214" y="4585600"/>
            <a:ext cx="2578242" cy="369332"/>
          </a:xfrm>
          <a:prstGeom prst="rect">
            <a:avLst/>
          </a:prstGeom>
          <a:solidFill>
            <a:srgbClr val="E4FCF9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স্বাভাবিক তাপমাত্রা ৯৮</a:t>
            </a:r>
            <a:r>
              <a:rPr lang="en-US" baseline="30000" dirty="0" smtClean="0">
                <a:latin typeface="NikoshBAN" pitchFamily="2" charset="0"/>
                <a:cs typeface="NikoshBAN" pitchFamily="2" charset="0"/>
              </a:rPr>
              <a:t>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26213" y="5164968"/>
            <a:ext cx="2578243" cy="707886"/>
          </a:xfrm>
          <a:prstGeom prst="rect">
            <a:avLst/>
          </a:prstGeom>
          <a:solidFill>
            <a:srgbClr val="E4FCF9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সুমি এখন  স্বাভাবিক</a:t>
            </a:r>
          </a:p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তাপমাত্রায় আছে।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11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000"/>
                            </p:stCondLst>
                            <p:childTnLst>
                              <p:par>
                                <p:cTn id="1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2000"/>
                                        <p:tgtEl>
                                          <p:spTgt spid="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4000"/>
                            </p:stCondLst>
                            <p:childTnLst>
                              <p:par>
                                <p:cTn id="1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2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000"/>
                            </p:stCondLst>
                            <p:childTnLst>
                              <p:par>
                                <p:cTn id="1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20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74" grpId="0"/>
      <p:bldP spid="75" grpId="0"/>
      <p:bldP spid="81" grpId="0" animBg="1"/>
      <p:bldP spid="82" grpId="0" animBg="1"/>
      <p:bldP spid="83" grpId="0" animBg="1"/>
      <p:bldP spid="84" grpId="0" animBg="1"/>
      <p:bldP spid="85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NikoshBAN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2851</TotalTime>
  <Words>863</Words>
  <Application>Microsoft Office PowerPoint</Application>
  <PresentationFormat>On-screen Show (4:3)</PresentationFormat>
  <Paragraphs>215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NikoshBAN</vt:lpstr>
      <vt:lpstr>Times New Roman</vt:lpstr>
      <vt:lpstr>Verdana</vt:lpstr>
      <vt:lpstr>Vrinda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Debdas</dc:creator>
  <cp:lastModifiedBy>Acer</cp:lastModifiedBy>
  <cp:revision>292</cp:revision>
  <dcterms:created xsi:type="dcterms:W3CDTF">2006-08-16T00:00:00Z</dcterms:created>
  <dcterms:modified xsi:type="dcterms:W3CDTF">2020-07-14T14:31:58Z</dcterms:modified>
</cp:coreProperties>
</file>