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4" r:id="rId7"/>
    <p:sldId id="265" r:id="rId8"/>
    <p:sldId id="266" r:id="rId9"/>
    <p:sldId id="262" r:id="rId10"/>
    <p:sldId id="268" r:id="rId11"/>
    <p:sldId id="269" r:id="rId12"/>
    <p:sldId id="263" r:id="rId13"/>
    <p:sldId id="267" r:id="rId14"/>
    <p:sldId id="270" r:id="rId15"/>
    <p:sldId id="272" r:id="rId16"/>
    <p:sldId id="271" r:id="rId17"/>
    <p:sldId id="277" r:id="rId18"/>
    <p:sldId id="278" r:id="rId19"/>
    <p:sldId id="279" r:id="rId20"/>
    <p:sldId id="280" r:id="rId21"/>
    <p:sldId id="281" r:id="rId22"/>
    <p:sldId id="282" r:id="rId23"/>
    <p:sldId id="283" r:id="rId24"/>
    <p:sldId id="274" r:id="rId25"/>
    <p:sldId id="276" r:id="rId26"/>
    <p:sldId id="27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0" clrIdx="0">
    <p:extLst>
      <p:ext uri="{19B8F6BF-5375-455C-9EA6-DF929625EA0E}">
        <p15:presenceInfo xmlns:p15="http://schemas.microsoft.com/office/powerpoint/2012/main" xmlns=""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25" autoAdjust="0"/>
    <p:restoredTop sz="94660"/>
  </p:normalViewPr>
  <p:slideViewPr>
    <p:cSldViewPr snapToGrid="0">
      <p:cViewPr varScale="1">
        <p:scale>
          <a:sx n="71" d="100"/>
          <a:sy n="71" d="100"/>
        </p:scale>
        <p:origin x="-138" y="-96"/>
      </p:cViewPr>
      <p:guideLst>
        <p:guide orient="horz" pos="2160"/>
        <p:guide pos="3840"/>
      </p:guideLst>
    </p:cSldViewPr>
  </p:slideViewPr>
  <p:notesTextViewPr>
    <p:cViewPr>
      <p:scale>
        <a:sx n="1" d="1"/>
        <a:sy n="1" d="1"/>
      </p:scale>
      <p:origin x="0" y="0"/>
    </p:cViewPr>
  </p:notesTextViewPr>
  <p:sorterViewPr>
    <p:cViewPr>
      <p:scale>
        <a:sx n="66" d="100"/>
        <a:sy n="66" d="100"/>
      </p:scale>
      <p:origin x="0" y="156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522E92-5876-4802-BDAB-3A27501701B4}" type="datetimeFigureOut">
              <a:rPr lang="en-US" smtClean="0"/>
              <a:pPr/>
              <a:t>14-Jul-20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0A8FC-DC8B-4BE6-9057-0846AFDBBBFB}" type="slidenum">
              <a:rPr lang="en-US" smtClean="0"/>
              <a:pPr/>
              <a:t>‹#›</a:t>
            </a:fld>
            <a:endParaRPr lang="en-US"/>
          </a:p>
        </p:txBody>
      </p:sp>
    </p:spTree>
    <p:extLst>
      <p:ext uri="{BB962C8B-B14F-4D97-AF65-F5344CB8AC3E}">
        <p14:creationId xmlns:p14="http://schemas.microsoft.com/office/powerpoint/2010/main" xmlns="" val="193023096"/>
      </p:ext>
    </p:extLst>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522E92-5876-4802-BDAB-3A27501701B4}" type="datetimeFigureOut">
              <a:rPr lang="en-US" smtClean="0"/>
              <a:pPr/>
              <a:t>14-Jul-20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0A8FC-DC8B-4BE6-9057-0846AFDBBBFB}" type="slidenum">
              <a:rPr lang="en-US" smtClean="0"/>
              <a:pPr/>
              <a:t>‹#›</a:t>
            </a:fld>
            <a:endParaRPr lang="en-US"/>
          </a:p>
        </p:txBody>
      </p:sp>
    </p:spTree>
    <p:extLst>
      <p:ext uri="{BB962C8B-B14F-4D97-AF65-F5344CB8AC3E}">
        <p14:creationId xmlns:p14="http://schemas.microsoft.com/office/powerpoint/2010/main" xmlns="" val="127571244"/>
      </p:ext>
    </p:extLst>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522E92-5876-4802-BDAB-3A27501701B4}" type="datetimeFigureOut">
              <a:rPr lang="en-US" smtClean="0"/>
              <a:pPr/>
              <a:t>14-Jul-20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0A8FC-DC8B-4BE6-9057-0846AFDBBBFB}" type="slidenum">
              <a:rPr lang="en-US" smtClean="0"/>
              <a:pPr/>
              <a:t>‹#›</a:t>
            </a:fld>
            <a:endParaRPr lang="en-US"/>
          </a:p>
        </p:txBody>
      </p:sp>
    </p:spTree>
    <p:extLst>
      <p:ext uri="{BB962C8B-B14F-4D97-AF65-F5344CB8AC3E}">
        <p14:creationId xmlns:p14="http://schemas.microsoft.com/office/powerpoint/2010/main" xmlns="" val="652482007"/>
      </p:ext>
    </p:extLst>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522E92-5876-4802-BDAB-3A27501701B4}" type="datetimeFigureOut">
              <a:rPr lang="en-US" smtClean="0"/>
              <a:pPr/>
              <a:t>14-Jul-20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0A8FC-DC8B-4BE6-9057-0846AFDBBBFB}" type="slidenum">
              <a:rPr lang="en-US" smtClean="0"/>
              <a:pPr/>
              <a:t>‹#›</a:t>
            </a:fld>
            <a:endParaRPr lang="en-US"/>
          </a:p>
        </p:txBody>
      </p:sp>
    </p:spTree>
    <p:extLst>
      <p:ext uri="{BB962C8B-B14F-4D97-AF65-F5344CB8AC3E}">
        <p14:creationId xmlns:p14="http://schemas.microsoft.com/office/powerpoint/2010/main" xmlns="" val="3232088921"/>
      </p:ext>
    </p:extLst>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7522E92-5876-4802-BDAB-3A27501701B4}" type="datetimeFigureOut">
              <a:rPr lang="en-US" smtClean="0"/>
              <a:pPr/>
              <a:t>14-Jul-20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0A8FC-DC8B-4BE6-9057-0846AFDBBBFB}" type="slidenum">
              <a:rPr lang="en-US" smtClean="0"/>
              <a:pPr/>
              <a:t>‹#›</a:t>
            </a:fld>
            <a:endParaRPr lang="en-US"/>
          </a:p>
        </p:txBody>
      </p:sp>
    </p:spTree>
    <p:extLst>
      <p:ext uri="{BB962C8B-B14F-4D97-AF65-F5344CB8AC3E}">
        <p14:creationId xmlns:p14="http://schemas.microsoft.com/office/powerpoint/2010/main" xmlns="" val="1198581560"/>
      </p:ext>
    </p:extLst>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522E92-5876-4802-BDAB-3A27501701B4}" type="datetimeFigureOut">
              <a:rPr lang="en-US" smtClean="0"/>
              <a:pPr/>
              <a:t>14-Jul-20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0A8FC-DC8B-4BE6-9057-0846AFDBBBFB}" type="slidenum">
              <a:rPr lang="en-US" smtClean="0"/>
              <a:pPr/>
              <a:t>‹#›</a:t>
            </a:fld>
            <a:endParaRPr lang="en-US"/>
          </a:p>
        </p:txBody>
      </p:sp>
    </p:spTree>
    <p:extLst>
      <p:ext uri="{BB962C8B-B14F-4D97-AF65-F5344CB8AC3E}">
        <p14:creationId xmlns:p14="http://schemas.microsoft.com/office/powerpoint/2010/main" xmlns="" val="2622281750"/>
      </p:ext>
    </p:extLst>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522E92-5876-4802-BDAB-3A27501701B4}" type="datetimeFigureOut">
              <a:rPr lang="en-US" smtClean="0"/>
              <a:pPr/>
              <a:t>14-Jul-20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10A8FC-DC8B-4BE6-9057-0846AFDBBBFB}" type="slidenum">
              <a:rPr lang="en-US" smtClean="0"/>
              <a:pPr/>
              <a:t>‹#›</a:t>
            </a:fld>
            <a:endParaRPr lang="en-US"/>
          </a:p>
        </p:txBody>
      </p:sp>
    </p:spTree>
    <p:extLst>
      <p:ext uri="{BB962C8B-B14F-4D97-AF65-F5344CB8AC3E}">
        <p14:creationId xmlns:p14="http://schemas.microsoft.com/office/powerpoint/2010/main" xmlns="" val="333879465"/>
      </p:ext>
    </p:extLst>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522E92-5876-4802-BDAB-3A27501701B4}" type="datetimeFigureOut">
              <a:rPr lang="en-US" smtClean="0"/>
              <a:pPr/>
              <a:t>14-Jul-20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10A8FC-DC8B-4BE6-9057-0846AFDBBBFB}" type="slidenum">
              <a:rPr lang="en-US" smtClean="0"/>
              <a:pPr/>
              <a:t>‹#›</a:t>
            </a:fld>
            <a:endParaRPr lang="en-US"/>
          </a:p>
        </p:txBody>
      </p:sp>
    </p:spTree>
    <p:extLst>
      <p:ext uri="{BB962C8B-B14F-4D97-AF65-F5344CB8AC3E}">
        <p14:creationId xmlns:p14="http://schemas.microsoft.com/office/powerpoint/2010/main" xmlns="" val="1326863429"/>
      </p:ext>
    </p:extLst>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522E92-5876-4802-BDAB-3A27501701B4}" type="datetimeFigureOut">
              <a:rPr lang="en-US" smtClean="0"/>
              <a:pPr/>
              <a:t>14-Jul-20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10A8FC-DC8B-4BE6-9057-0846AFDBBBFB}" type="slidenum">
              <a:rPr lang="en-US" smtClean="0"/>
              <a:pPr/>
              <a:t>‹#›</a:t>
            </a:fld>
            <a:endParaRPr lang="en-US"/>
          </a:p>
        </p:txBody>
      </p:sp>
    </p:spTree>
    <p:extLst>
      <p:ext uri="{BB962C8B-B14F-4D97-AF65-F5344CB8AC3E}">
        <p14:creationId xmlns:p14="http://schemas.microsoft.com/office/powerpoint/2010/main" xmlns="" val="1015997405"/>
      </p:ext>
    </p:extLst>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522E92-5876-4802-BDAB-3A27501701B4}" type="datetimeFigureOut">
              <a:rPr lang="en-US" smtClean="0"/>
              <a:pPr/>
              <a:t>14-Jul-20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0A8FC-DC8B-4BE6-9057-0846AFDBBBFB}" type="slidenum">
              <a:rPr lang="en-US" smtClean="0"/>
              <a:pPr/>
              <a:t>‹#›</a:t>
            </a:fld>
            <a:endParaRPr lang="en-US"/>
          </a:p>
        </p:txBody>
      </p:sp>
    </p:spTree>
    <p:extLst>
      <p:ext uri="{BB962C8B-B14F-4D97-AF65-F5344CB8AC3E}">
        <p14:creationId xmlns:p14="http://schemas.microsoft.com/office/powerpoint/2010/main" xmlns="" val="810811094"/>
      </p:ext>
    </p:extLst>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522E92-5876-4802-BDAB-3A27501701B4}" type="datetimeFigureOut">
              <a:rPr lang="en-US" smtClean="0"/>
              <a:pPr/>
              <a:t>14-Jul-20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0A8FC-DC8B-4BE6-9057-0846AFDBBBFB}" type="slidenum">
              <a:rPr lang="en-US" smtClean="0"/>
              <a:pPr/>
              <a:t>‹#›</a:t>
            </a:fld>
            <a:endParaRPr lang="en-US"/>
          </a:p>
        </p:txBody>
      </p:sp>
    </p:spTree>
    <p:extLst>
      <p:ext uri="{BB962C8B-B14F-4D97-AF65-F5344CB8AC3E}">
        <p14:creationId xmlns:p14="http://schemas.microsoft.com/office/powerpoint/2010/main" xmlns="" val="1143894112"/>
      </p:ext>
    </p:extLst>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22E92-5876-4802-BDAB-3A27501701B4}" type="datetimeFigureOut">
              <a:rPr lang="en-US" smtClean="0"/>
              <a:pPr/>
              <a:t>14-Jul-20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10A8FC-DC8B-4BE6-9057-0846AFDBBBFB}" type="slidenum">
              <a:rPr lang="en-US" smtClean="0"/>
              <a:pPr/>
              <a:t>‹#›</a:t>
            </a:fld>
            <a:endParaRPr lang="en-US"/>
          </a:p>
        </p:txBody>
      </p:sp>
    </p:spTree>
    <p:extLst>
      <p:ext uri="{BB962C8B-B14F-4D97-AF65-F5344CB8AC3E}">
        <p14:creationId xmlns:p14="http://schemas.microsoft.com/office/powerpoint/2010/main" xmlns="" val="2575511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heel spokes="8"/>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bn.banglapedia.org/index.php?title=%E0%A6%AA%E0%A6%B0%E0%A6%BF%E0%A6%AC%E0%A6%B9%E0%A6%A3"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bn.banglapedia.org/index.php?title=%E0%A6%A2%E0%A6%BE%E0%A6%95%E0%A6%BE_%E0%A6%9C%E0%A7%87%E0%A6%B2%E0%A6%BE" TargetMode="External"/><Relationship Id="rId2" Type="http://schemas.openxmlformats.org/officeDocument/2006/relationships/hyperlink" Target="http://bn.banglapedia.org/index.php?title=%E0%A6%9C%E0%A6%A8%E0%A6%B8%E0%A6%82%E0%A6%96%E0%A7%8D%E0%A6%AF%E0%A6%BE" TargetMode="External"/><Relationship Id="rId1" Type="http://schemas.openxmlformats.org/officeDocument/2006/relationships/slideLayout" Target="../slideLayouts/slideLayout7.xml"/><Relationship Id="rId5" Type="http://schemas.openxmlformats.org/officeDocument/2006/relationships/hyperlink" Target="http://bn.banglapedia.org/index.php?title=%E0%A6%AC%E0%A6%B8%E0%A7%8D%E0%A6%A4%E0%A7%8D%E0%A6%B0%E0%A6%B6%E0%A6%BF%E0%A6%B2%E0%A7%8D%E0%A6%AA" TargetMode="External"/><Relationship Id="rId4" Type="http://schemas.openxmlformats.org/officeDocument/2006/relationships/hyperlink" Target="http://bn.banglapedia.org/index.php?title=%E0%A6%AA%E0%A6%BE%E0%A6%9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bn.banglapedia.org/index.php?title=%E0%A6%AA%E0%A7%8B%E0%A6%B6%E0%A6%BE%E0%A6%95_%E0%A6%B6%E0%A6%BF%E0%A6%B2%E0%A7%8D%E0%A6%AA"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bn.banglapedia.org/index.php?title=%E0%A6%8F%E0%A6%A8%E0%A6%9C%E0%A6%BF%E0%A6%93"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C:\Users\Lenovo\Desktop\Billal Multi M\New folder (2)\pilgrim-crowd-at-rathyatra-or-chariot-festival-puri-orissa-G3EMH3.jpg"/>
          <p:cNvPicPr>
            <a:picLocks noChangeAspect="1" noChangeArrowheads="1"/>
          </p:cNvPicPr>
          <p:nvPr/>
        </p:nvPicPr>
        <p:blipFill>
          <a:blip r:embed="rId2"/>
          <a:srcRect/>
          <a:stretch>
            <a:fillRect/>
          </a:stretch>
        </p:blipFill>
        <p:spPr bwMode="auto">
          <a:xfrm>
            <a:off x="-95250" y="-1100138"/>
            <a:ext cx="12382500" cy="9058276"/>
          </a:xfrm>
          <a:prstGeom prst="rect">
            <a:avLst/>
          </a:prstGeom>
          <a:noFill/>
        </p:spPr>
      </p:pic>
      <p:pic>
        <p:nvPicPr>
          <p:cNvPr id="20482" name="Picture 2" descr="C:\Users\Lenovo\Desktop\Billal Multi M\New folder (2)\rcanim.gif"/>
          <p:cNvPicPr>
            <a:picLocks noChangeAspect="1" noChangeArrowheads="1" noCrop="1"/>
          </p:cNvPicPr>
          <p:nvPr/>
        </p:nvPicPr>
        <p:blipFill>
          <a:blip r:embed="rId3"/>
          <a:srcRect/>
          <a:stretch>
            <a:fillRect/>
          </a:stretch>
        </p:blipFill>
        <p:spPr bwMode="auto">
          <a:xfrm>
            <a:off x="967408" y="1378225"/>
            <a:ext cx="10747513" cy="6387547"/>
          </a:xfrm>
          <a:prstGeom prst="rect">
            <a:avLst/>
          </a:prstGeom>
          <a:noFill/>
        </p:spPr>
      </p:pic>
      <p:pic>
        <p:nvPicPr>
          <p:cNvPr id="20484" name="Picture 4" descr="D:\New folder (2)\Gif\Gif 2\Well-come.gif"/>
          <p:cNvPicPr>
            <a:picLocks noChangeAspect="1" noChangeArrowheads="1" noCrop="1"/>
          </p:cNvPicPr>
          <p:nvPr/>
        </p:nvPicPr>
        <p:blipFill>
          <a:blip r:embed="rId4"/>
          <a:srcRect/>
          <a:stretch>
            <a:fillRect/>
          </a:stretch>
        </p:blipFill>
        <p:spPr bwMode="auto">
          <a:xfrm>
            <a:off x="2888974" y="185531"/>
            <a:ext cx="7142923" cy="1984963"/>
          </a:xfrm>
          <a:prstGeom prst="rect">
            <a:avLst/>
          </a:prstGeom>
          <a:noFill/>
        </p:spPr>
      </p:pic>
    </p:spTree>
    <p:extLst>
      <p:ext uri="{BB962C8B-B14F-4D97-AF65-F5344CB8AC3E}">
        <p14:creationId xmlns:p14="http://schemas.microsoft.com/office/powerpoint/2010/main" xmlns="" val="3004032706"/>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strips(downLeft)">
                                      <p:cBhvr>
                                        <p:cTn id="7" dur="500"/>
                                        <p:tgtEl>
                                          <p:spTgt spid="20484"/>
                                        </p:tgtEl>
                                      </p:cBhvr>
                                    </p:animEffect>
                                  </p:childTnLst>
                                </p:cTn>
                              </p:par>
                              <p:par>
                                <p:cTn id="8" presetID="18" presetClass="entr" presetSubtype="12" fill="hold" nodeType="withEffect">
                                  <p:stCondLst>
                                    <p:cond delay="0"/>
                                  </p:stCondLst>
                                  <p:childTnLst>
                                    <p:set>
                                      <p:cBhvr>
                                        <p:cTn id="9" dur="1" fill="hold">
                                          <p:stCondLst>
                                            <p:cond delay="0"/>
                                          </p:stCondLst>
                                        </p:cTn>
                                        <p:tgtEl>
                                          <p:spTgt spid="20482"/>
                                        </p:tgtEl>
                                        <p:attrNameLst>
                                          <p:attrName>style.visibility</p:attrName>
                                        </p:attrNameLst>
                                      </p:cBhvr>
                                      <p:to>
                                        <p:strVal val="visible"/>
                                      </p:to>
                                    </p:set>
                                    <p:animEffect transition="in" filter="strips(downLeft)">
                                      <p:cBhvr>
                                        <p:cTn id="10"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2526" y="745958"/>
            <a:ext cx="10443411" cy="584775"/>
          </a:xfrm>
          <a:prstGeom prst="rect">
            <a:avLst/>
          </a:prstGeom>
          <a:noFill/>
        </p:spPr>
        <p:txBody>
          <a:bodyPr wrap="square" rtlCol="0">
            <a:spAutoFit/>
          </a:bodyPr>
          <a:lstStyle/>
          <a:p>
            <a:r>
              <a:rPr lang="en-US" sz="3200" dirty="0" err="1" smtClean="0">
                <a:latin typeface="NikoshBAN" pitchFamily="2" charset="0"/>
                <a:cs typeface="NikoshBAN" pitchFamily="2" charset="0"/>
              </a:rPr>
              <a:t>বিশ্ব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জনসংখ্যা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বৃদ্ধির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ধারাকে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সাধারণভাবে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তিনটি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পর্যায়ে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বিভক্ত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যেমন</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3" name="TextBox 2"/>
          <p:cNvSpPr txBox="1"/>
          <p:nvPr/>
        </p:nvSpPr>
        <p:spPr>
          <a:xfrm>
            <a:off x="697833" y="1648326"/>
            <a:ext cx="2153652" cy="58477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3200" dirty="0" err="1" smtClean="0">
                <a:latin typeface="NikoshBAN" pitchFamily="2" charset="0"/>
                <a:cs typeface="NikoshBAN" pitchFamily="2" charset="0"/>
              </a:rPr>
              <a:t>প্রাথমিক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পর্যায়</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4" name="TextBox 3"/>
          <p:cNvSpPr txBox="1"/>
          <p:nvPr/>
        </p:nvSpPr>
        <p:spPr>
          <a:xfrm>
            <a:off x="794086" y="2346158"/>
            <a:ext cx="9757609" cy="1077218"/>
          </a:xfrm>
          <a:prstGeom prst="rect">
            <a:avLst/>
          </a:prstGeom>
          <a:noFill/>
        </p:spPr>
        <p:txBody>
          <a:bodyPr wrap="square" rtlCol="0">
            <a:spAutoFit/>
          </a:bodyPr>
          <a:lstStyle/>
          <a:p>
            <a:pPr algn="just"/>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সুদূর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অতীতকাল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থেকে</a:t>
            </a:r>
            <a:r>
              <a:rPr lang="en-US" sz="3200" dirty="0" smtClean="0">
                <a:latin typeface="NikoshBAN" pitchFamily="2" charset="0"/>
                <a:cs typeface="NikoshBAN" pitchFamily="2" charset="0"/>
              </a:rPr>
              <a:t> ১৬৫০ </a:t>
            </a:r>
            <a:r>
              <a:rPr lang="en-US" sz="3200" dirty="0" err="1" smtClean="0">
                <a:latin typeface="NikoshBAN" pitchFamily="2" charset="0"/>
                <a:cs typeface="NikoshBAN" pitchFamily="2" charset="0"/>
              </a:rPr>
              <a:t>খ্রিষ্টাব্দ</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সময়কে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প্রাথমিক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পর্যায়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a:t>
            </a:r>
            <a:r>
              <a:rPr lang="en-US" sz="3200" dirty="0" smtClean="0">
                <a:latin typeface="NikoshBAN" pitchFamily="2" charset="0"/>
                <a:cs typeface="NikoshBAN" pitchFamily="2" charset="0"/>
              </a:rPr>
              <a:t>। এ </a:t>
            </a:r>
            <a:r>
              <a:rPr lang="en-US" sz="3200" dirty="0" err="1" smtClean="0">
                <a:latin typeface="NikoshBAN" pitchFamily="2" charset="0"/>
                <a:cs typeface="NikoshBAN" pitchFamily="2" charset="0"/>
              </a:rPr>
              <a:t>সময়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জনসংখ্যা</a:t>
            </a:r>
            <a:r>
              <a:rPr lang="en-US" sz="3200" dirty="0" smtClean="0">
                <a:latin typeface="NikoshBAN" pitchFamily="2" charset="0"/>
                <a:cs typeface="NikoshBAN" pitchFamily="2" charset="0"/>
              </a:rPr>
              <a:t> ও </a:t>
            </a:r>
            <a:r>
              <a:rPr lang="en-US" sz="3200" dirty="0" err="1" smtClean="0">
                <a:latin typeface="NikoshBAN" pitchFamily="2" charset="0"/>
                <a:cs typeface="NikoshBAN" pitchFamily="2" charset="0"/>
              </a:rPr>
              <a:t>বৃদ্ধির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উভয়ই</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ছিল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খুবই</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কম</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5" name="TextBox 4"/>
          <p:cNvSpPr txBox="1"/>
          <p:nvPr/>
        </p:nvSpPr>
        <p:spPr>
          <a:xfrm>
            <a:off x="697833" y="3553707"/>
            <a:ext cx="2153652" cy="58477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3200" dirty="0" err="1" smtClean="0">
                <a:latin typeface="NikoshBAN" pitchFamily="2" charset="0"/>
                <a:cs typeface="NikoshBAN" pitchFamily="2" charset="0"/>
              </a:rPr>
              <a:t>মাধ্যমিক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পর্যায়</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6" name="TextBox 5"/>
          <p:cNvSpPr txBox="1"/>
          <p:nvPr/>
        </p:nvSpPr>
        <p:spPr>
          <a:xfrm>
            <a:off x="697833" y="4307305"/>
            <a:ext cx="10455441" cy="1569660"/>
          </a:xfrm>
          <a:prstGeom prst="rect">
            <a:avLst/>
          </a:prstGeom>
          <a:noFill/>
        </p:spPr>
        <p:txBody>
          <a:bodyPr wrap="square" rtlCol="0">
            <a:spAutoFit/>
          </a:bodyPr>
          <a:lstStyle/>
          <a:p>
            <a:r>
              <a:rPr lang="en-US" sz="3200" dirty="0" smtClean="0">
                <a:latin typeface="NikoshBAN" pitchFamily="2" charset="0"/>
                <a:cs typeface="NikoshBAN" pitchFamily="2" charset="0"/>
              </a:rPr>
              <a:t>	১৬৫০ </a:t>
            </a:r>
            <a:r>
              <a:rPr lang="en-US" sz="3200" dirty="0" err="1" smtClean="0">
                <a:latin typeface="NikoshBAN" pitchFamily="2" charset="0"/>
                <a:cs typeface="NikoshBAN" pitchFamily="2" charset="0"/>
              </a:rPr>
              <a:t>থেকে</a:t>
            </a:r>
            <a:r>
              <a:rPr lang="en-US" sz="3200" dirty="0" smtClean="0">
                <a:latin typeface="NikoshBAN" pitchFamily="2" charset="0"/>
                <a:cs typeface="NikoshBAN" pitchFamily="2" charset="0"/>
              </a:rPr>
              <a:t> ১৯৫০ </a:t>
            </a:r>
            <a:r>
              <a:rPr lang="en-US" sz="3200" dirty="0" err="1" smtClean="0">
                <a:latin typeface="NikoshBAN" pitchFamily="2" charset="0"/>
                <a:cs typeface="NikoshBAN" pitchFamily="2" charset="0"/>
              </a:rPr>
              <a:t>খ্রিষ্টাব্দ</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পর্যন্ত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সময়কে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মাধ্যমিক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পর্যায়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ধরা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এই</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পর্যায়ে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প্রথমে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ধীরে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দ্রুতগতি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জনসংখ্যা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বৃদ্ধি</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অঞ্চলে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মৃত্যুহার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হ্রাসের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ফলে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অঞ্চলে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অভগমনের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ফলে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জনসংখ্যা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বৃদ্ধি</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পায়</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xmlns="" val="1203661754"/>
      </p:ext>
    </p:extLst>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9187" y="597386"/>
            <a:ext cx="2561920"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r>
              <a:rPr lang="en-US" sz="3600" dirty="0" err="1" smtClean="0">
                <a:latin typeface="NikoshBAN" pitchFamily="2" charset="0"/>
                <a:cs typeface="NikoshBAN" pitchFamily="2" charset="0"/>
              </a:rPr>
              <a:t>সাম্প্রতিক</a:t>
            </a:r>
            <a:r>
              <a:rPr lang="as-IN" sz="3600" dirty="0" smtClean="0">
                <a:latin typeface="NikoshBAN" pitchFamily="2" charset="0"/>
                <a:cs typeface="NikoshBAN" pitchFamily="2" charset="0"/>
              </a:rPr>
              <a:t> </a:t>
            </a:r>
            <a:r>
              <a:rPr lang="as-IN" sz="3600" dirty="0">
                <a:latin typeface="NikoshBAN" pitchFamily="2" charset="0"/>
                <a:cs typeface="NikoshBAN" pitchFamily="2" charset="0"/>
              </a:rPr>
              <a:t>পর্যায় </a:t>
            </a:r>
            <a:endParaRPr lang="en-US" sz="3600" dirty="0">
              <a:latin typeface="NikoshBAN" pitchFamily="2" charset="0"/>
              <a:cs typeface="NikoshBAN" pitchFamily="2" charset="0"/>
            </a:endParaRPr>
          </a:p>
        </p:txBody>
      </p:sp>
      <p:sp>
        <p:nvSpPr>
          <p:cNvPr id="4" name="TextBox 3"/>
          <p:cNvSpPr txBox="1"/>
          <p:nvPr/>
        </p:nvSpPr>
        <p:spPr>
          <a:xfrm>
            <a:off x="739187" y="1455821"/>
            <a:ext cx="10823160" cy="2062103"/>
          </a:xfrm>
          <a:prstGeom prst="rect">
            <a:avLst/>
          </a:prstGeom>
          <a:noFill/>
        </p:spPr>
        <p:txBody>
          <a:bodyPr wrap="square" rtlCol="0">
            <a:spAutoFit/>
          </a:bodyPr>
          <a:lstStyle/>
          <a:p>
            <a:r>
              <a:rPr lang="en-US" sz="3200" dirty="0" smtClean="0">
                <a:latin typeface="NikoshBAN" pitchFamily="2" charset="0"/>
                <a:cs typeface="NikoshBAN" pitchFamily="2" charset="0"/>
              </a:rPr>
              <a:t>	১৯৫০ </a:t>
            </a:r>
            <a:r>
              <a:rPr lang="en-US" sz="3200" dirty="0" err="1" smtClean="0">
                <a:latin typeface="NikoshBAN" pitchFamily="2" charset="0"/>
                <a:cs typeface="NikoshBAN" pitchFamily="2" charset="0"/>
              </a:rPr>
              <a:t>সাল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থেকে</a:t>
            </a:r>
            <a:r>
              <a:rPr lang="en-US" sz="3200" dirty="0" smtClean="0">
                <a:latin typeface="NikoshBAN" pitchFamily="2" charset="0"/>
                <a:cs typeface="NikoshBAN" pitchFamily="2" charset="0"/>
              </a:rPr>
              <a:t> ২০১৫ </a:t>
            </a:r>
            <a:r>
              <a:rPr lang="en-US" sz="3200" dirty="0" err="1" smtClean="0">
                <a:latin typeface="NikoshBAN" pitchFamily="2" charset="0"/>
                <a:cs typeface="NikoshBAN" pitchFamily="2" charset="0"/>
              </a:rPr>
              <a:t>সময়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পর্যন্ত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সাম্প্রতিক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পর্যায়ভুক্ত</a:t>
            </a:r>
            <a:r>
              <a:rPr lang="en-US" sz="3200" dirty="0" smtClean="0">
                <a:latin typeface="NikoshBAN" pitchFamily="2" charset="0"/>
                <a:cs typeface="NikoshBAN" pitchFamily="2" charset="0"/>
              </a:rPr>
              <a:t> । </a:t>
            </a:r>
            <a:r>
              <a:rPr lang="en-US" sz="3200" dirty="0" err="1" smtClean="0">
                <a:latin typeface="NikoshBAN" pitchFamily="2" charset="0"/>
                <a:cs typeface="NikoshBAN" pitchFamily="2" charset="0"/>
              </a:rPr>
              <a:t>বিগত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কয়েক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দশকে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সমগ্র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বিশ্বে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জনসংখ্যা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বৃদ্ধির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যথেষ্ট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বৃদ্ধি</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পেয়েছে</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a:p>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a:p>
            <a:endParaRPr lang="en-US" sz="3200" dirty="0">
              <a:latin typeface="NikoshBAN" pitchFamily="2" charset="0"/>
              <a:cs typeface="NikoshBAN" pitchFamily="2" charset="0"/>
            </a:endParaRPr>
          </a:p>
        </p:txBody>
      </p:sp>
      <p:grpSp>
        <p:nvGrpSpPr>
          <p:cNvPr id="13" name="Group 12"/>
          <p:cNvGrpSpPr/>
          <p:nvPr/>
        </p:nvGrpSpPr>
        <p:grpSpPr>
          <a:xfrm>
            <a:off x="2176154" y="2541014"/>
            <a:ext cx="8636224" cy="2687535"/>
            <a:chOff x="2176154" y="2541014"/>
            <a:chExt cx="8636224" cy="2687535"/>
          </a:xfrm>
        </p:grpSpPr>
        <p:sp>
          <p:nvSpPr>
            <p:cNvPr id="3" name="Rounded Rectangle 2"/>
            <p:cNvSpPr/>
            <p:nvPr/>
          </p:nvSpPr>
          <p:spPr>
            <a:xfrm>
              <a:off x="3621505" y="2541014"/>
              <a:ext cx="4559969" cy="757989"/>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err="1" smtClean="0">
                  <a:latin typeface="NikoshBAN" pitchFamily="2" charset="0"/>
                  <a:cs typeface="NikoshBAN" pitchFamily="2" charset="0"/>
                </a:rPr>
                <a:t>জনসংখ্যা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বৃদ্ধির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সাম্প্রতিক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পর্যায়</a:t>
              </a:r>
              <a:endParaRPr lang="en-US" sz="3200" dirty="0">
                <a:latin typeface="NikoshBAN" pitchFamily="2" charset="0"/>
                <a:cs typeface="NikoshBAN" pitchFamily="2" charset="0"/>
              </a:endParaRPr>
            </a:p>
          </p:txBody>
        </p:sp>
        <p:cxnSp>
          <p:nvCxnSpPr>
            <p:cNvPr id="6" name="Straight Arrow Connector 5"/>
            <p:cNvCxnSpPr/>
            <p:nvPr/>
          </p:nvCxnSpPr>
          <p:spPr>
            <a:xfrm>
              <a:off x="5901489" y="3299003"/>
              <a:ext cx="0" cy="57516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212432" y="3862136"/>
              <a:ext cx="608797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2176154" y="4449333"/>
              <a:ext cx="2249906" cy="757989"/>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err="1" smtClean="0">
                  <a:latin typeface="NikoshBAN" pitchFamily="2" charset="0"/>
                  <a:cs typeface="NikoshBAN" pitchFamily="2" charset="0"/>
                </a:rPr>
                <a:t>উন্নত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অঞ্চল</a:t>
              </a:r>
              <a:endParaRPr lang="en-US" sz="3200" dirty="0">
                <a:latin typeface="NikoshBAN" pitchFamily="2" charset="0"/>
                <a:cs typeface="NikoshBAN" pitchFamily="2" charset="0"/>
              </a:endParaRPr>
            </a:p>
          </p:txBody>
        </p:sp>
        <p:sp>
          <p:nvSpPr>
            <p:cNvPr id="10" name="Rounded Rectangle 9"/>
            <p:cNvSpPr/>
            <p:nvPr/>
          </p:nvSpPr>
          <p:spPr>
            <a:xfrm>
              <a:off x="7696199" y="4470560"/>
              <a:ext cx="3116179" cy="757989"/>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err="1" smtClean="0">
                  <a:latin typeface="NikoshBAN" pitchFamily="2" charset="0"/>
                  <a:cs typeface="NikoshBAN" pitchFamily="2" charset="0"/>
                </a:rPr>
                <a:t>উন্নয়নশীল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অঞ্চল</a:t>
              </a:r>
              <a:endParaRPr lang="en-US" sz="3200" dirty="0">
                <a:latin typeface="NikoshBAN" pitchFamily="2" charset="0"/>
                <a:cs typeface="NikoshBAN" pitchFamily="2" charset="0"/>
              </a:endParaRPr>
            </a:p>
          </p:txBody>
        </p:sp>
        <p:cxnSp>
          <p:nvCxnSpPr>
            <p:cNvPr id="11" name="Straight Arrow Connector 10"/>
            <p:cNvCxnSpPr/>
            <p:nvPr/>
          </p:nvCxnSpPr>
          <p:spPr>
            <a:xfrm>
              <a:off x="3214437" y="3874168"/>
              <a:ext cx="0" cy="57516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9254289" y="3895395"/>
              <a:ext cx="0" cy="57516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493559255"/>
      </p:ext>
    </p:extLst>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9193" y="1156353"/>
            <a:ext cx="1524334" cy="4979626"/>
          </a:xfrm>
          <a:prstGeom prst="rect">
            <a:avLst/>
          </a:prstGeom>
        </p:spPr>
      </p:pic>
      <p:grpSp>
        <p:nvGrpSpPr>
          <p:cNvPr id="15" name="Group 14"/>
          <p:cNvGrpSpPr/>
          <p:nvPr/>
        </p:nvGrpSpPr>
        <p:grpSpPr>
          <a:xfrm>
            <a:off x="5883102" y="1207805"/>
            <a:ext cx="4573002" cy="4979625"/>
            <a:chOff x="5883102" y="1250872"/>
            <a:chExt cx="4573002" cy="4979625"/>
          </a:xfrm>
        </p:grpSpPr>
        <p:pic>
          <p:nvPicPr>
            <p:cNvPr id="3" name="Picture 2"/>
            <p:cNvPicPr>
              <a:picLocks noChangeAspect="1"/>
            </p:cNvPicPr>
            <p:nvPr/>
          </p:nvPicPr>
          <p:blipFill>
            <a:blip r:embed="rId3"/>
            <a:stretch>
              <a:fillRect/>
            </a:stretch>
          </p:blipFill>
          <p:spPr>
            <a:xfrm>
              <a:off x="5883102" y="3181747"/>
              <a:ext cx="4573002" cy="3048750"/>
            </a:xfrm>
            <a:prstGeom prst="rect">
              <a:avLst/>
            </a:prstGeom>
          </p:spPr>
        </p:pic>
        <p:pic>
          <p:nvPicPr>
            <p:cNvPr id="4" name="Picture 3"/>
            <p:cNvPicPr>
              <a:picLocks noChangeAspect="1"/>
            </p:cNvPicPr>
            <p:nvPr/>
          </p:nvPicPr>
          <p:blipFill>
            <a:blip r:embed="rId4"/>
            <a:stretch>
              <a:fillRect/>
            </a:stretch>
          </p:blipFill>
          <p:spPr>
            <a:xfrm>
              <a:off x="7068706" y="1250872"/>
              <a:ext cx="1930823" cy="1930875"/>
            </a:xfrm>
            <a:prstGeom prst="rect">
              <a:avLst/>
            </a:prstGeom>
          </p:spPr>
        </p:pic>
      </p:grpSp>
      <p:grpSp>
        <p:nvGrpSpPr>
          <p:cNvPr id="21" name="Group 20"/>
          <p:cNvGrpSpPr/>
          <p:nvPr/>
        </p:nvGrpSpPr>
        <p:grpSpPr>
          <a:xfrm>
            <a:off x="1006641" y="963223"/>
            <a:ext cx="3588328" cy="5335043"/>
            <a:chOff x="1006641" y="938811"/>
            <a:chExt cx="3588328" cy="5335043"/>
          </a:xfrm>
        </p:grpSpPr>
        <p:grpSp>
          <p:nvGrpSpPr>
            <p:cNvPr id="12" name="Group 11"/>
            <p:cNvGrpSpPr/>
            <p:nvPr/>
          </p:nvGrpSpPr>
          <p:grpSpPr>
            <a:xfrm>
              <a:off x="1006641" y="938811"/>
              <a:ext cx="3588328" cy="5114874"/>
              <a:chOff x="706582" y="827975"/>
              <a:chExt cx="3588328" cy="5114874"/>
            </a:xfrm>
          </p:grpSpPr>
          <p:cxnSp>
            <p:nvCxnSpPr>
              <p:cNvPr id="6" name="Straight Connector 5"/>
              <p:cNvCxnSpPr/>
              <p:nvPr/>
            </p:nvCxnSpPr>
            <p:spPr>
              <a:xfrm>
                <a:off x="706582" y="5942849"/>
                <a:ext cx="35883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94910" y="827975"/>
                <a:ext cx="0" cy="5114874"/>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flipH="1">
              <a:off x="2500746" y="6000731"/>
              <a:ext cx="0" cy="2216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759194" y="6052182"/>
              <a:ext cx="0" cy="2216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886285" y="5984413"/>
              <a:ext cx="0" cy="2216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159089" y="5984413"/>
              <a:ext cx="0" cy="2216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006641" y="6011370"/>
              <a:ext cx="0" cy="221672"/>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2426986" y="6086864"/>
            <a:ext cx="45719" cy="584775"/>
          </a:xfrm>
          <a:prstGeom prst="rect">
            <a:avLst/>
          </a:prstGeom>
          <a:noFill/>
        </p:spPr>
        <p:txBody>
          <a:bodyPr wrap="square" rtlCol="0">
            <a:spAutoFit/>
          </a:bodyPr>
          <a:lstStyle/>
          <a:p>
            <a:r>
              <a:rPr lang="en-US" sz="3200" dirty="0" smtClean="0">
                <a:latin typeface="NikoshBAN" panose="02000000000000000000" pitchFamily="2" charset="0"/>
                <a:cs typeface="NikoshBAN" panose="02000000000000000000" pitchFamily="2" charset="0"/>
              </a:rPr>
              <a:t>0</a:t>
            </a:r>
            <a:endParaRPr lang="en-US" sz="3200" dirty="0">
              <a:latin typeface="NikoshBAN" panose="02000000000000000000" pitchFamily="2" charset="0"/>
              <a:cs typeface="NikoshBAN" panose="02000000000000000000" pitchFamily="2" charset="0"/>
            </a:endParaRPr>
          </a:p>
        </p:txBody>
      </p:sp>
      <p:sp>
        <p:nvSpPr>
          <p:cNvPr id="23" name="TextBox 22"/>
          <p:cNvSpPr txBox="1"/>
          <p:nvPr/>
        </p:nvSpPr>
        <p:spPr>
          <a:xfrm>
            <a:off x="2791114" y="6056085"/>
            <a:ext cx="921412" cy="646331"/>
          </a:xfrm>
          <a:prstGeom prst="rect">
            <a:avLst/>
          </a:prstGeom>
          <a:noFill/>
        </p:spPr>
        <p:txBody>
          <a:bodyPr wrap="square" rtlCol="0">
            <a:spAutoFit/>
          </a:bodyPr>
          <a:lstStyle/>
          <a:p>
            <a:r>
              <a:rPr lang="en-US" sz="3600" dirty="0" smtClean="0">
                <a:latin typeface="NikoshBAN" panose="02000000000000000000" pitchFamily="2" charset="0"/>
                <a:cs typeface="NikoshBAN" panose="02000000000000000000" pitchFamily="2" charset="0"/>
              </a:rPr>
              <a:t>100</a:t>
            </a:r>
            <a:endParaRPr lang="en-US" sz="3600" dirty="0">
              <a:latin typeface="NikoshBAN" panose="02000000000000000000" pitchFamily="2" charset="0"/>
              <a:cs typeface="NikoshBAN" panose="02000000000000000000" pitchFamily="2" charset="0"/>
            </a:endParaRPr>
          </a:p>
        </p:txBody>
      </p:sp>
      <p:sp>
        <p:nvSpPr>
          <p:cNvPr id="24" name="Rectangle 23"/>
          <p:cNvSpPr/>
          <p:nvPr/>
        </p:nvSpPr>
        <p:spPr>
          <a:xfrm>
            <a:off x="1330196" y="6093488"/>
            <a:ext cx="795411" cy="646331"/>
          </a:xfrm>
          <a:prstGeom prst="rect">
            <a:avLst/>
          </a:prstGeom>
        </p:spPr>
        <p:txBody>
          <a:bodyPr wrap="none">
            <a:spAutoFit/>
          </a:bodyPr>
          <a:lstStyle/>
          <a:p>
            <a:pPr lvl="0"/>
            <a:r>
              <a:rPr lang="en-US" sz="3600" dirty="0">
                <a:solidFill>
                  <a:prstClr val="black"/>
                </a:solidFill>
                <a:latin typeface="NikoshBAN" panose="02000000000000000000" pitchFamily="2" charset="0"/>
                <a:cs typeface="NikoshBAN" panose="02000000000000000000" pitchFamily="2" charset="0"/>
              </a:rPr>
              <a:t>100</a:t>
            </a:r>
          </a:p>
        </p:txBody>
      </p:sp>
      <p:sp>
        <p:nvSpPr>
          <p:cNvPr id="25" name="Rectangle 24"/>
          <p:cNvSpPr/>
          <p:nvPr/>
        </p:nvSpPr>
        <p:spPr>
          <a:xfrm>
            <a:off x="489540" y="6082816"/>
            <a:ext cx="837089" cy="646331"/>
          </a:xfrm>
          <a:prstGeom prst="rect">
            <a:avLst/>
          </a:prstGeom>
        </p:spPr>
        <p:txBody>
          <a:bodyPr wrap="none">
            <a:spAutoFit/>
          </a:bodyPr>
          <a:lstStyle/>
          <a:p>
            <a:pPr lvl="0"/>
            <a:r>
              <a:rPr lang="en-US" sz="3600" dirty="0" smtClean="0">
                <a:solidFill>
                  <a:prstClr val="black"/>
                </a:solidFill>
                <a:latin typeface="NikoshBAN" panose="02000000000000000000" pitchFamily="2" charset="0"/>
                <a:cs typeface="NikoshBAN" panose="02000000000000000000" pitchFamily="2" charset="0"/>
              </a:rPr>
              <a:t>200</a:t>
            </a:r>
            <a:endParaRPr lang="en-US" sz="3600" dirty="0">
              <a:solidFill>
                <a:prstClr val="black"/>
              </a:solidFill>
              <a:latin typeface="NikoshBAN" panose="02000000000000000000" pitchFamily="2" charset="0"/>
              <a:cs typeface="NikoshBAN" panose="02000000000000000000" pitchFamily="2" charset="0"/>
            </a:endParaRPr>
          </a:p>
        </p:txBody>
      </p:sp>
      <p:pic>
        <p:nvPicPr>
          <p:cNvPr id="27" name="Picture 26"/>
          <p:cNvPicPr>
            <a:picLocks noChangeAspect="1"/>
          </p:cNvPicPr>
          <p:nvPr/>
        </p:nvPicPr>
        <p:blipFill>
          <a:blip r:embed="rId5"/>
          <a:stretch>
            <a:fillRect/>
          </a:stretch>
        </p:blipFill>
        <p:spPr>
          <a:xfrm>
            <a:off x="3330868" y="5935027"/>
            <a:ext cx="1207113" cy="963251"/>
          </a:xfrm>
          <a:prstGeom prst="rect">
            <a:avLst/>
          </a:prstGeom>
        </p:spPr>
      </p:pic>
      <p:sp>
        <p:nvSpPr>
          <p:cNvPr id="28" name="TextBox 27"/>
          <p:cNvSpPr txBox="1"/>
          <p:nvPr/>
        </p:nvSpPr>
        <p:spPr>
          <a:xfrm>
            <a:off x="4378033" y="6056085"/>
            <a:ext cx="1122218" cy="584775"/>
          </a:xfrm>
          <a:prstGeom prst="rect">
            <a:avLst/>
          </a:prstGeom>
          <a:noFill/>
        </p:spPr>
        <p:txBody>
          <a:bodyPr wrap="square" rtlCol="0">
            <a:spAutoFit/>
          </a:bodyPr>
          <a:lstStyle/>
          <a:p>
            <a:r>
              <a:rPr lang="en-US" sz="3200" dirty="0" smtClean="0">
                <a:latin typeface="NikoshBAN" panose="02000000000000000000" pitchFamily="2" charset="0"/>
                <a:cs typeface="NikoshBAN" panose="02000000000000000000" pitchFamily="2" charset="0"/>
              </a:rPr>
              <a:t>300</a:t>
            </a:r>
            <a:endParaRPr lang="en-US" sz="3200" dirty="0">
              <a:latin typeface="NikoshBAN" panose="02000000000000000000" pitchFamily="2" charset="0"/>
              <a:cs typeface="NikoshBAN" panose="02000000000000000000" pitchFamily="2" charset="0"/>
            </a:endParaRPr>
          </a:p>
        </p:txBody>
      </p:sp>
      <p:sp>
        <p:nvSpPr>
          <p:cNvPr id="5" name="TextBox 4"/>
          <p:cNvSpPr txBox="1"/>
          <p:nvPr/>
        </p:nvSpPr>
        <p:spPr>
          <a:xfrm>
            <a:off x="4594969" y="963223"/>
            <a:ext cx="1079365" cy="5355312"/>
          </a:xfrm>
          <a:prstGeom prst="rect">
            <a:avLst/>
          </a:prstGeom>
          <a:noFill/>
        </p:spPr>
        <p:txBody>
          <a:bodyPr wrap="square" rtlCol="0">
            <a:spAutoFit/>
          </a:bodyPr>
          <a:lstStyle/>
          <a:p>
            <a:pPr algn="ctr"/>
            <a:r>
              <a:rPr lang="en-US" dirty="0" err="1" smtClean="0"/>
              <a:t>বয়স</a:t>
            </a:r>
            <a:endParaRPr lang="en-US" dirty="0" smtClean="0"/>
          </a:p>
          <a:p>
            <a:pPr algn="ctr"/>
            <a:r>
              <a:rPr lang="en-US" dirty="0" smtClean="0"/>
              <a:t>৮৫+</a:t>
            </a:r>
          </a:p>
          <a:p>
            <a:pPr algn="ctr"/>
            <a:r>
              <a:rPr lang="en-US" dirty="0" smtClean="0"/>
              <a:t>৮০ – ৮৪</a:t>
            </a:r>
          </a:p>
          <a:p>
            <a:pPr algn="ctr"/>
            <a:r>
              <a:rPr lang="en-US" dirty="0" smtClean="0"/>
              <a:t>৭৫ – ৭৯</a:t>
            </a:r>
          </a:p>
          <a:p>
            <a:pPr algn="ctr"/>
            <a:r>
              <a:rPr lang="en-US" dirty="0" smtClean="0"/>
              <a:t>৭০ – ৭৪</a:t>
            </a:r>
          </a:p>
          <a:p>
            <a:pPr algn="ctr"/>
            <a:r>
              <a:rPr lang="en-US" dirty="0" smtClean="0"/>
              <a:t>৬৫ – ৬৯</a:t>
            </a:r>
          </a:p>
          <a:p>
            <a:pPr algn="ctr"/>
            <a:r>
              <a:rPr lang="en-US" dirty="0" smtClean="0"/>
              <a:t>৬০ – ৬৪</a:t>
            </a:r>
          </a:p>
          <a:p>
            <a:pPr algn="ctr"/>
            <a:r>
              <a:rPr lang="en-US" dirty="0" smtClean="0"/>
              <a:t>৫৫ – ৫৯</a:t>
            </a:r>
          </a:p>
          <a:p>
            <a:pPr algn="ctr"/>
            <a:r>
              <a:rPr lang="en-US" dirty="0" smtClean="0"/>
              <a:t>৫০ – ৫৪</a:t>
            </a:r>
          </a:p>
          <a:p>
            <a:pPr algn="ctr"/>
            <a:r>
              <a:rPr lang="en-US" dirty="0" smtClean="0"/>
              <a:t>৪৫ – ৪৯</a:t>
            </a:r>
          </a:p>
          <a:p>
            <a:pPr algn="ctr"/>
            <a:r>
              <a:rPr lang="en-US" dirty="0" smtClean="0"/>
              <a:t>৪০ – ৪৪</a:t>
            </a:r>
          </a:p>
          <a:p>
            <a:pPr algn="ctr"/>
            <a:r>
              <a:rPr lang="en-US" dirty="0" smtClean="0"/>
              <a:t>৩৫ – ৩৯</a:t>
            </a:r>
          </a:p>
          <a:p>
            <a:pPr algn="ctr"/>
            <a:r>
              <a:rPr lang="en-US" dirty="0" smtClean="0"/>
              <a:t>৩০ – ৩৪</a:t>
            </a:r>
          </a:p>
          <a:p>
            <a:pPr algn="ctr"/>
            <a:r>
              <a:rPr lang="en-US" dirty="0" smtClean="0"/>
              <a:t>২৫ – ২৯</a:t>
            </a:r>
          </a:p>
          <a:p>
            <a:pPr algn="ctr"/>
            <a:r>
              <a:rPr lang="en-US" dirty="0" smtClean="0"/>
              <a:t>২০ – ২৪</a:t>
            </a:r>
          </a:p>
          <a:p>
            <a:pPr algn="ctr"/>
            <a:r>
              <a:rPr lang="en-US" dirty="0" smtClean="0"/>
              <a:t>১৫ -১৯</a:t>
            </a:r>
          </a:p>
          <a:p>
            <a:pPr algn="ctr"/>
            <a:r>
              <a:rPr lang="en-US" dirty="0"/>
              <a:t> </a:t>
            </a:r>
            <a:r>
              <a:rPr lang="en-US" dirty="0" smtClean="0"/>
              <a:t>১০ – ১৪</a:t>
            </a:r>
          </a:p>
          <a:p>
            <a:pPr algn="ctr"/>
            <a:r>
              <a:rPr lang="en-US" dirty="0"/>
              <a:t> </a:t>
            </a:r>
            <a:r>
              <a:rPr lang="en-US" dirty="0" smtClean="0"/>
              <a:t>৫- ৯</a:t>
            </a:r>
          </a:p>
          <a:p>
            <a:pPr algn="ctr"/>
            <a:r>
              <a:rPr lang="en-US" dirty="0" smtClean="0"/>
              <a:t>০ - ৪</a:t>
            </a:r>
            <a:endParaRPr lang="en-US" dirty="0"/>
          </a:p>
        </p:txBody>
      </p:sp>
      <p:sp>
        <p:nvSpPr>
          <p:cNvPr id="18" name="TextBox 17"/>
          <p:cNvSpPr txBox="1"/>
          <p:nvPr/>
        </p:nvSpPr>
        <p:spPr>
          <a:xfrm>
            <a:off x="5674333" y="6257454"/>
            <a:ext cx="5719572" cy="369332"/>
          </a:xfrm>
          <a:prstGeom prst="rect">
            <a:avLst/>
          </a:prstGeom>
          <a:noFill/>
        </p:spPr>
        <p:txBody>
          <a:bodyPr wrap="square" rtlCol="0">
            <a:spAutoFit/>
          </a:bodyPr>
          <a:lstStyle/>
          <a:p>
            <a:r>
              <a:rPr lang="en-US" dirty="0" smtClean="0"/>
              <a:t>৩০০       ২০০       ১০০          ০           ১০০      ২০০            ৩০০</a:t>
            </a:r>
            <a:endParaRPr lang="en-US" dirty="0"/>
          </a:p>
        </p:txBody>
      </p:sp>
      <p:grpSp>
        <p:nvGrpSpPr>
          <p:cNvPr id="38" name="Group 37"/>
          <p:cNvGrpSpPr/>
          <p:nvPr/>
        </p:nvGrpSpPr>
        <p:grpSpPr>
          <a:xfrm>
            <a:off x="5883102" y="871473"/>
            <a:ext cx="5069865" cy="5435861"/>
            <a:chOff x="5883102" y="871473"/>
            <a:chExt cx="5069865" cy="5435861"/>
          </a:xfrm>
        </p:grpSpPr>
        <p:grpSp>
          <p:nvGrpSpPr>
            <p:cNvPr id="13" name="Group 12"/>
            <p:cNvGrpSpPr/>
            <p:nvPr/>
          </p:nvGrpSpPr>
          <p:grpSpPr>
            <a:xfrm>
              <a:off x="5883102" y="871473"/>
              <a:ext cx="5069865" cy="5359024"/>
              <a:chOff x="5640059" y="1014674"/>
              <a:chExt cx="5298466" cy="5172756"/>
            </a:xfrm>
          </p:grpSpPr>
          <p:cxnSp>
            <p:nvCxnSpPr>
              <p:cNvPr id="9" name="Straight Connector 8"/>
              <p:cNvCxnSpPr/>
              <p:nvPr/>
            </p:nvCxnSpPr>
            <p:spPr>
              <a:xfrm>
                <a:off x="5640059" y="1014674"/>
                <a:ext cx="0" cy="517275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640059" y="6119661"/>
                <a:ext cx="5298466" cy="0"/>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29" name="Straight Connector 28"/>
            <p:cNvCxnSpPr/>
            <p:nvPr/>
          </p:nvCxnSpPr>
          <p:spPr>
            <a:xfrm>
              <a:off x="8169603" y="6123947"/>
              <a:ext cx="0" cy="1134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687336" y="6051776"/>
              <a:ext cx="0" cy="1896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9792988" y="6081677"/>
              <a:ext cx="0" cy="1896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999529" y="6117650"/>
              <a:ext cx="0" cy="1896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664778" y="6092588"/>
              <a:ext cx="0" cy="1896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410736" y="6101626"/>
              <a:ext cx="0" cy="189684"/>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1633759" y="409075"/>
            <a:ext cx="2314710" cy="584775"/>
          </a:xfrm>
          <a:prstGeom prst="rect">
            <a:avLst/>
          </a:prstGeom>
          <a:noFill/>
        </p:spPr>
        <p:txBody>
          <a:bodyPr wrap="square" rtlCol="0">
            <a:spAutoFit/>
          </a:bodyPr>
          <a:lstStyle/>
          <a:p>
            <a:r>
              <a:rPr lang="en-US" sz="3200" dirty="0" err="1" smtClean="0">
                <a:latin typeface="NikoshBAN" pitchFamily="2" charset="0"/>
                <a:cs typeface="NikoshBAN" pitchFamily="2" charset="0"/>
              </a:rPr>
              <a:t>উন্নত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দেশসমূহ</a:t>
            </a:r>
            <a:endParaRPr lang="en-US" sz="3200" dirty="0">
              <a:latin typeface="NikoshBAN" pitchFamily="2" charset="0"/>
              <a:cs typeface="NikoshBAN" pitchFamily="2" charset="0"/>
            </a:endParaRPr>
          </a:p>
        </p:txBody>
      </p:sp>
      <p:sp>
        <p:nvSpPr>
          <p:cNvPr id="10" name="TextBox 9"/>
          <p:cNvSpPr txBox="1"/>
          <p:nvPr/>
        </p:nvSpPr>
        <p:spPr>
          <a:xfrm>
            <a:off x="6533147" y="409075"/>
            <a:ext cx="3922957" cy="584775"/>
          </a:xfrm>
          <a:prstGeom prst="rect">
            <a:avLst/>
          </a:prstGeom>
          <a:noFill/>
        </p:spPr>
        <p:txBody>
          <a:bodyPr wrap="square" rtlCol="0">
            <a:spAutoFit/>
          </a:bodyPr>
          <a:lstStyle/>
          <a:p>
            <a:r>
              <a:rPr lang="en-US" sz="3200" dirty="0" err="1" smtClean="0">
                <a:latin typeface="NikoshBAN" pitchFamily="2" charset="0"/>
                <a:cs typeface="NikoshBAN" pitchFamily="2" charset="0"/>
              </a:rPr>
              <a:t>উন্নয়নশীল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দেশসমূহ</a:t>
            </a:r>
            <a:endParaRPr lang="en-US" sz="3200" dirty="0">
              <a:latin typeface="NikoshBAN" pitchFamily="2" charset="0"/>
              <a:cs typeface="NikoshBAN" pitchFamily="2" charset="0"/>
            </a:endParaRPr>
          </a:p>
        </p:txBody>
      </p:sp>
      <p:sp>
        <p:nvSpPr>
          <p:cNvPr id="26" name="TextBox 25"/>
          <p:cNvSpPr txBox="1"/>
          <p:nvPr/>
        </p:nvSpPr>
        <p:spPr>
          <a:xfrm>
            <a:off x="3802545" y="168442"/>
            <a:ext cx="2664211" cy="584775"/>
          </a:xfrm>
          <a:prstGeom prst="rect">
            <a:avLst/>
          </a:prstGeom>
          <a:ln w="38100"/>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200" dirty="0" err="1" smtClean="0">
                <a:latin typeface="NikoshBAN" pitchFamily="2" charset="0"/>
                <a:cs typeface="NikoshBAN" pitchFamily="2" charset="0"/>
              </a:rPr>
              <a:t>জনসংখ্যা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কাঠামো</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xmlns="" val="3478041266"/>
      </p:ext>
    </p:extLst>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5300" y="789619"/>
            <a:ext cx="3086101"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NikoshBAN" pitchFamily="2" charset="0"/>
                <a:cs typeface="NikoshBAN" pitchFamily="2" charset="0"/>
              </a:rPr>
              <a:t>জোড়ায়</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NikoshBAN" pitchFamily="2" charset="0"/>
                <a:cs typeface="NikoshBAN" pitchFamily="2" charset="0"/>
              </a:rPr>
              <a:t> </a:t>
            </a: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NikoshBAN" pitchFamily="2" charset="0"/>
                <a:cs typeface="NikoshBAN" pitchFamily="2" charset="0"/>
              </a:rPr>
              <a:t>কাজ</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NikoshBAN" pitchFamily="2" charset="0"/>
              <a:cs typeface="NikoshBAN" pitchFamily="2" charset="0"/>
            </a:endParaRPr>
          </a:p>
        </p:txBody>
      </p:sp>
      <p:sp>
        <p:nvSpPr>
          <p:cNvPr id="3" name="TextBox 2"/>
          <p:cNvSpPr txBox="1"/>
          <p:nvPr/>
        </p:nvSpPr>
        <p:spPr>
          <a:xfrm>
            <a:off x="733926" y="1973179"/>
            <a:ext cx="10527632" cy="584775"/>
          </a:xfrm>
          <a:prstGeom prst="rect">
            <a:avLst/>
          </a:prstGeom>
          <a:noFill/>
        </p:spPr>
        <p:txBody>
          <a:bodyPr wrap="square" rtlCol="0">
            <a:spAutoFit/>
          </a:bodyPr>
          <a:lstStyle/>
          <a:p>
            <a:pPr marL="457200" indent="-457200">
              <a:buFont typeface="Wingdings" pitchFamily="2" charset="2"/>
              <a:buChar char="q"/>
            </a:pP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নিচের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ছকটিতে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বিভিন্ন</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পর্যায়ের </a:t>
            </a:r>
            <a:r>
              <a:rPr lang="en-US" sz="3200" dirty="0" err="1" smtClean="0">
                <a:latin typeface="NikoshBAN" pitchFamily="2" charset="0"/>
                <a:cs typeface="NikoshBAN" pitchFamily="2" charset="0"/>
              </a:rPr>
              <a:t>বৈশিষ্ট্য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লিখ</a:t>
            </a:r>
            <a:r>
              <a:rPr lang="en-US" sz="3200" dirty="0" smtClean="0">
                <a:latin typeface="NikoshBAN" pitchFamily="2" charset="0"/>
                <a:cs typeface="NikoshBAN" pitchFamily="2" charset="0"/>
              </a:rPr>
              <a:t>।</a:t>
            </a:r>
            <a:r>
              <a:rPr lang="bn-IN" sz="3200" dirty="0" smtClean="0">
                <a:latin typeface="NikoshBAN" pitchFamily="2" charset="0"/>
                <a:cs typeface="NikoshBAN" pitchFamily="2" charset="0"/>
              </a:rPr>
              <a:t> </a:t>
            </a:r>
          </a:p>
        </p:txBody>
      </p:sp>
      <p:graphicFrame>
        <p:nvGraphicFramePr>
          <p:cNvPr id="9" name="Table 8"/>
          <p:cNvGraphicFramePr>
            <a:graphicFrameLocks noGrp="1"/>
          </p:cNvGraphicFramePr>
          <p:nvPr>
            <p:extLst>
              <p:ext uri="{D42A27DB-BD31-4B8C-83A1-F6EECF244321}">
                <p14:modId xmlns:p14="http://schemas.microsoft.com/office/powerpoint/2010/main" xmlns="" val="3906813204"/>
              </p:ext>
            </p:extLst>
          </p:nvPr>
        </p:nvGraphicFramePr>
        <p:xfrm>
          <a:off x="1586832" y="2969571"/>
          <a:ext cx="8127999" cy="2042160"/>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pPr algn="ctr"/>
                      <a:r>
                        <a:rPr lang="en-US" sz="3200" dirty="0" err="1" smtClean="0">
                          <a:latin typeface="NikoshBAN" pitchFamily="2" charset="0"/>
                          <a:cs typeface="NikoshBAN" pitchFamily="2" charset="0"/>
                        </a:rPr>
                        <a:t>প্রাথমিক</a:t>
                      </a:r>
                      <a:r>
                        <a:rPr lang="en-US" sz="3200" baseline="0" dirty="0" smtClean="0">
                          <a:latin typeface="NikoshBAN" pitchFamily="2" charset="0"/>
                          <a:cs typeface="NikoshBAN" pitchFamily="2" charset="0"/>
                        </a:rPr>
                        <a:t>  </a:t>
                      </a:r>
                      <a:r>
                        <a:rPr lang="en-US" sz="3200" dirty="0" err="1" smtClean="0">
                          <a:latin typeface="NikoshBAN" pitchFamily="2" charset="0"/>
                          <a:cs typeface="NikoshBAN" pitchFamily="2" charset="0"/>
                        </a:rPr>
                        <a:t>পর্যায়</a:t>
                      </a:r>
                      <a:endParaRPr lang="en-US" sz="3200" dirty="0" smtClean="0">
                        <a:latin typeface="NikoshBAN" pitchFamily="2" charset="0"/>
                        <a:cs typeface="NikoshBAN"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prstClr val="white"/>
                          </a:solidFill>
                          <a:effectLst/>
                          <a:uLnTx/>
                          <a:uFillTx/>
                          <a:latin typeface="NikoshBAN" pitchFamily="2" charset="0"/>
                          <a:ea typeface="+mn-ea"/>
                          <a:cs typeface="NikoshBAN" pitchFamily="2" charset="0"/>
                        </a:rPr>
                        <a:t>মাধ্যমিক</a:t>
                      </a:r>
                      <a:r>
                        <a:rPr kumimoji="0" lang="en-US" sz="3200" b="1" i="0" u="none" strike="noStrike" kern="1200" cap="none" spc="0" normalizeH="0" baseline="0" noProof="0" dirty="0" smtClean="0">
                          <a:ln>
                            <a:noFill/>
                          </a:ln>
                          <a:solidFill>
                            <a:prstClr val="white"/>
                          </a:solidFill>
                          <a:effectLst/>
                          <a:uLnTx/>
                          <a:uFillTx/>
                          <a:latin typeface="NikoshBAN" pitchFamily="2" charset="0"/>
                          <a:ea typeface="+mn-ea"/>
                          <a:cs typeface="NikoshBAN" pitchFamily="2" charset="0"/>
                        </a:rPr>
                        <a:t>  </a:t>
                      </a:r>
                      <a:r>
                        <a:rPr kumimoji="0" lang="en-US" sz="3200" b="1" i="0" u="none" strike="noStrike" kern="1200" cap="none" spc="0" normalizeH="0" baseline="0" noProof="0" dirty="0" err="1" smtClean="0">
                          <a:ln>
                            <a:noFill/>
                          </a:ln>
                          <a:solidFill>
                            <a:prstClr val="white"/>
                          </a:solidFill>
                          <a:effectLst/>
                          <a:uLnTx/>
                          <a:uFillTx/>
                          <a:latin typeface="NikoshBAN" pitchFamily="2" charset="0"/>
                          <a:ea typeface="+mn-ea"/>
                          <a:cs typeface="NikoshBAN" pitchFamily="2" charset="0"/>
                        </a:rPr>
                        <a:t>পর্যায়</a:t>
                      </a:r>
                      <a:endParaRPr kumimoji="0" lang="en-US" sz="3200" b="1" i="0" u="none" strike="noStrike" kern="1200" cap="none" spc="0" normalizeH="0" baseline="0" noProof="0" dirty="0" smtClean="0">
                        <a:ln>
                          <a:noFill/>
                        </a:ln>
                        <a:solidFill>
                          <a:prstClr val="white"/>
                        </a:solidFill>
                        <a:effectLst/>
                        <a:uLnTx/>
                        <a:uFillTx/>
                        <a:latin typeface="NikoshBAN" pitchFamily="2" charset="0"/>
                        <a:ea typeface="+mn-ea"/>
                        <a:cs typeface="NikoshBAN"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prstClr val="white"/>
                          </a:solidFill>
                          <a:effectLst/>
                          <a:uLnTx/>
                          <a:uFillTx/>
                          <a:latin typeface="NikoshBAN" pitchFamily="2" charset="0"/>
                          <a:ea typeface="+mn-ea"/>
                          <a:cs typeface="NikoshBAN" pitchFamily="2" charset="0"/>
                        </a:rPr>
                        <a:t>সাম্প্রতিক</a:t>
                      </a:r>
                      <a:r>
                        <a:rPr kumimoji="0" lang="en-US" sz="3200" b="1" i="0" u="none" strike="noStrike" kern="1200" cap="none" spc="0" normalizeH="0" baseline="0" noProof="0" dirty="0" smtClean="0">
                          <a:ln>
                            <a:noFill/>
                          </a:ln>
                          <a:solidFill>
                            <a:prstClr val="white"/>
                          </a:solidFill>
                          <a:effectLst/>
                          <a:uLnTx/>
                          <a:uFillTx/>
                          <a:latin typeface="NikoshBAN" pitchFamily="2" charset="0"/>
                          <a:ea typeface="+mn-ea"/>
                          <a:cs typeface="NikoshBAN" pitchFamily="2" charset="0"/>
                        </a:rPr>
                        <a:t> </a:t>
                      </a:r>
                      <a:r>
                        <a:rPr kumimoji="0" lang="en-US" sz="3200" b="1" i="0" u="none" strike="noStrike" kern="1200" cap="none" spc="0" normalizeH="0" baseline="0" noProof="0" dirty="0" err="1" smtClean="0">
                          <a:ln>
                            <a:noFill/>
                          </a:ln>
                          <a:solidFill>
                            <a:prstClr val="white"/>
                          </a:solidFill>
                          <a:effectLst/>
                          <a:uLnTx/>
                          <a:uFillTx/>
                          <a:latin typeface="NikoshBAN" pitchFamily="2" charset="0"/>
                          <a:ea typeface="+mn-ea"/>
                          <a:cs typeface="NikoshBAN" pitchFamily="2" charset="0"/>
                        </a:rPr>
                        <a:t>পর্যায়</a:t>
                      </a:r>
                      <a:endParaRPr kumimoji="0" lang="en-US" sz="3200" b="1" i="0" u="none" strike="noStrike" kern="1200" cap="none" spc="0" normalizeH="0" baseline="0" noProof="0" dirty="0" smtClean="0">
                        <a:ln>
                          <a:noFill/>
                        </a:ln>
                        <a:solidFill>
                          <a:prstClr val="white"/>
                        </a:solidFill>
                        <a:effectLst/>
                        <a:uLnTx/>
                        <a:uFillTx/>
                        <a:latin typeface="NikoshBAN" pitchFamily="2" charset="0"/>
                        <a:ea typeface="+mn-ea"/>
                        <a:cs typeface="NikoshBAN" pitchFamily="2" charset="0"/>
                      </a:endParaRPr>
                    </a:p>
                    <a:p>
                      <a:endParaRPr lang="en-US" dirty="0">
                        <a:latin typeface="NikoshBAN" pitchFamily="2" charset="0"/>
                        <a:cs typeface="NikoshBAN" pitchFamily="2" charset="0"/>
                      </a:endParaRPr>
                    </a:p>
                  </a:txBody>
                  <a:tcPr/>
                </a:tc>
              </a:tr>
              <a:tr h="370840">
                <a:tc>
                  <a:txBody>
                    <a:bodyPr/>
                    <a:lstStyle/>
                    <a:p>
                      <a:endParaRPr lang="en-US" dirty="0">
                        <a:latin typeface="NikoshBAN" pitchFamily="2" charset="0"/>
                        <a:cs typeface="NikoshBAN" pitchFamily="2" charset="0"/>
                      </a:endParaRPr>
                    </a:p>
                  </a:txBody>
                  <a:tcPr/>
                </a:tc>
                <a:tc>
                  <a:txBody>
                    <a:bodyPr/>
                    <a:lstStyle/>
                    <a:p>
                      <a:endParaRPr lang="en-US" dirty="0">
                        <a:latin typeface="NikoshBAN" pitchFamily="2" charset="0"/>
                        <a:cs typeface="NikoshBAN" pitchFamily="2" charset="0"/>
                      </a:endParaRPr>
                    </a:p>
                  </a:txBody>
                  <a:tcPr/>
                </a:tc>
                <a:tc>
                  <a:txBody>
                    <a:bodyPr/>
                    <a:lstStyle/>
                    <a:p>
                      <a:endParaRPr lang="en-US" dirty="0" smtClean="0">
                        <a:latin typeface="NikoshBAN" pitchFamily="2" charset="0"/>
                        <a:cs typeface="NikoshBAN" pitchFamily="2" charset="0"/>
                      </a:endParaRPr>
                    </a:p>
                    <a:p>
                      <a:endParaRPr lang="en-US" dirty="0" smtClean="0">
                        <a:latin typeface="NikoshBAN" pitchFamily="2" charset="0"/>
                        <a:cs typeface="NikoshBAN" pitchFamily="2" charset="0"/>
                      </a:endParaRPr>
                    </a:p>
                    <a:p>
                      <a:endParaRPr lang="en-US" dirty="0" smtClean="0">
                        <a:latin typeface="NikoshBAN" pitchFamily="2" charset="0"/>
                        <a:cs typeface="NikoshBAN" pitchFamily="2" charset="0"/>
                      </a:endParaRPr>
                    </a:p>
                    <a:p>
                      <a:endParaRPr lang="en-US" dirty="0">
                        <a:latin typeface="NikoshBAN" pitchFamily="2" charset="0"/>
                        <a:cs typeface="NikoshBAN" pitchFamily="2" charset="0"/>
                      </a:endParaRPr>
                    </a:p>
                  </a:txBody>
                  <a:tcPr/>
                </a:tc>
              </a:tr>
            </a:tbl>
          </a:graphicData>
        </a:graphic>
      </p:graphicFrame>
    </p:spTree>
    <p:extLst>
      <p:ext uri="{BB962C8B-B14F-4D97-AF65-F5344CB8AC3E}">
        <p14:creationId xmlns:p14="http://schemas.microsoft.com/office/powerpoint/2010/main" xmlns="" val="3512638056"/>
      </p:ext>
    </p:extLst>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4779" y="336884"/>
            <a:ext cx="4884821"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3600" dirty="0" err="1" smtClean="0">
                <a:latin typeface="NikoshBAN" pitchFamily="2" charset="0"/>
                <a:cs typeface="NikoshBAN" pitchFamily="2" charset="0"/>
              </a:rPr>
              <a:t>জন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সংখ্যা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পরিবর্তনের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নিয়ামক</a:t>
            </a:r>
            <a:endParaRPr lang="en-US" sz="3600" dirty="0">
              <a:latin typeface="NikoshBAN" pitchFamily="2" charset="0"/>
              <a:cs typeface="NikoshBAN" pitchFamily="2" charset="0"/>
            </a:endParaRPr>
          </a:p>
        </p:txBody>
      </p:sp>
      <mc:AlternateContent xmlns:mc="http://schemas.openxmlformats.org/markup-compatibility/2006">
        <mc:Choice xmlns:a14="http://schemas.microsoft.com/office/drawing/2010/main" xmlns="" Requires="a14">
          <p:sp>
            <p:nvSpPr>
              <p:cNvPr id="3" name="TextBox 2"/>
              <p:cNvSpPr txBox="1"/>
              <p:nvPr/>
            </p:nvSpPr>
            <p:spPr>
              <a:xfrm>
                <a:off x="920415" y="2785888"/>
                <a:ext cx="9733547" cy="3605346"/>
              </a:xfrm>
              <a:prstGeom prst="rect">
                <a:avLst/>
              </a:prstGeom>
              <a:noFill/>
            </p:spPr>
            <p:txBody>
              <a:bodyPr wrap="square" rtlCol="0">
                <a:spAutoFit/>
              </a:bodyPr>
              <a:lstStyle/>
              <a:p>
                <a:pPr marL="285750" indent="-285750">
                  <a:buFont typeface="Wingdings" pitchFamily="2" charset="2"/>
                  <a:buChar char="q"/>
                </a:pPr>
                <a:r>
                  <a:rPr lang="en-US" sz="3600" b="1" dirty="0" err="1" smtClean="0">
                    <a:latin typeface="NikoshBAN" pitchFamily="2" charset="0"/>
                    <a:cs typeface="NikoshBAN" pitchFamily="2" charset="0"/>
                  </a:rPr>
                  <a:t>জন্মহার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কোননির্দিষ্টএকবছরেরপ্রতিহাজারনারীরসন্তানজন্মদানেরমোটসংখ্যাকেসাধারণজন্মহারবলে</a:t>
                </a:r>
                <a:r>
                  <a:rPr lang="en-US" sz="3600" dirty="0" smtClean="0">
                    <a:latin typeface="NikoshBAN" pitchFamily="2" charset="0"/>
                    <a:cs typeface="NikoshBAN" pitchFamily="2" charset="0"/>
                  </a:rPr>
                  <a:t>।</a:t>
                </a:r>
              </a:p>
              <a:p>
                <a:pPr>
                  <a:lnSpc>
                    <a:spcPct val="107000"/>
                  </a:lnSpc>
                  <a:spcAft>
                    <a:spcPts val="800"/>
                  </a:spcAft>
                </a:pPr>
                <a14:m>
                  <m:oMathPara xmlns:m="http://schemas.openxmlformats.org/officeDocument/2006/math">
                    <m:oMathParaPr>
                      <m:jc m:val="centerGroup"/>
                    </m:oMathParaPr>
                    <m:oMath xmlns:m="http://schemas.openxmlformats.org/officeDocument/2006/math">
                      <m:r>
                        <a:rPr lang="bn-IN" sz="3600">
                          <a:latin typeface="Cambria Math"/>
                          <a:ea typeface="Calibri"/>
                          <a:cs typeface="NikoshBAN"/>
                        </a:rPr>
                        <m:t>সাধারণ</m:t>
                      </m:r>
                      <m:r>
                        <a:rPr lang="bn-IN" sz="3600">
                          <a:effectLst/>
                          <a:latin typeface="Cambria Math"/>
                          <a:ea typeface="Calibri"/>
                          <a:cs typeface="Cambria Math"/>
                        </a:rPr>
                        <m:t> </m:t>
                      </m:r>
                      <m:r>
                        <a:rPr lang="bn-IN" sz="3600">
                          <a:effectLst/>
                          <a:latin typeface="Cambria Math"/>
                          <a:ea typeface="Calibri"/>
                          <a:cs typeface="NikoshBAN"/>
                        </a:rPr>
                        <m:t>জন্মহার</m:t>
                      </m:r>
                      <m:r>
                        <a:rPr lang="en-US" sz="3600">
                          <a:effectLst/>
                          <a:latin typeface="Cambria Math"/>
                          <a:ea typeface="Calibri"/>
                          <a:cs typeface="NikoshBAN"/>
                        </a:rPr>
                        <m:t>=</m:t>
                      </m:r>
                      <m:f>
                        <m:fPr>
                          <m:ctrlPr>
                            <a:rPr lang="en-US" sz="3600" i="1">
                              <a:effectLst/>
                              <a:latin typeface="Cambria Math"/>
                              <a:ea typeface="Calibri"/>
                              <a:cs typeface="NikoshBAN"/>
                            </a:rPr>
                          </m:ctrlPr>
                        </m:fPr>
                        <m:num>
                          <m:r>
                            <a:rPr lang="bn-IN" sz="3600">
                              <a:effectLst/>
                              <a:latin typeface="Cambria Math"/>
                              <a:ea typeface="Calibri"/>
                              <a:cs typeface="NikoshBAN"/>
                            </a:rPr>
                            <m:t>নির্দিষ্ট</m:t>
                          </m:r>
                          <m:r>
                            <a:rPr lang="bn-IN" sz="3600" i="1">
                              <a:effectLst/>
                              <a:latin typeface="Cambria Math"/>
                              <a:ea typeface="Calibri"/>
                              <a:cs typeface="Cambria Math"/>
                            </a:rPr>
                            <m:t> </m:t>
                          </m:r>
                          <m:r>
                            <a:rPr lang="bn-IN" sz="3600">
                              <a:effectLst/>
                              <a:latin typeface="Cambria Math"/>
                              <a:ea typeface="Calibri"/>
                              <a:cs typeface="NikoshBAN"/>
                            </a:rPr>
                            <m:t>বছ</m:t>
                          </m:r>
                          <m:r>
                            <a:rPr lang="bn-IN" sz="3600" b="0" i="0" smtClean="0">
                              <a:effectLst/>
                              <a:latin typeface="Cambria Math"/>
                              <a:ea typeface="Calibri"/>
                              <a:cs typeface="NikoshBAN"/>
                            </a:rPr>
                            <m:t>রে</m:t>
                          </m:r>
                          <m:r>
                            <a:rPr lang="bn-IN" sz="3600">
                              <a:effectLst/>
                              <a:latin typeface="Cambria Math"/>
                              <a:ea typeface="Calibri"/>
                              <a:cs typeface="Cambria Math"/>
                            </a:rPr>
                            <m:t> </m:t>
                          </m:r>
                          <m:r>
                            <a:rPr lang="bn-IN" sz="3600">
                              <a:effectLst/>
                              <a:latin typeface="Cambria Math"/>
                              <a:ea typeface="Calibri"/>
                              <a:cs typeface="NikoshBAN"/>
                            </a:rPr>
                            <m:t>জন্মিত</m:t>
                          </m:r>
                          <m:r>
                            <a:rPr lang="bn-IN" sz="3600">
                              <a:effectLst/>
                              <a:latin typeface="Cambria Math"/>
                              <a:ea typeface="Calibri"/>
                              <a:cs typeface="Cambria Math"/>
                            </a:rPr>
                            <m:t> </m:t>
                          </m:r>
                          <m:r>
                            <a:rPr lang="bn-IN" sz="3600">
                              <a:effectLst/>
                              <a:latin typeface="Cambria Math"/>
                              <a:ea typeface="Calibri"/>
                              <a:cs typeface="NikoshBAN"/>
                            </a:rPr>
                            <m:t>সন্তান</m:t>
                          </m:r>
                          <m:r>
                            <a:rPr lang="bn-IN" sz="3600">
                              <a:effectLst/>
                              <a:latin typeface="Cambria Math"/>
                              <a:ea typeface="Calibri"/>
                              <a:cs typeface="Cambria Math"/>
                            </a:rPr>
                            <m:t> </m:t>
                          </m:r>
                        </m:num>
                        <m:den>
                          <m:r>
                            <a:rPr lang="bn-IN" sz="3600">
                              <a:effectLst/>
                              <a:latin typeface="Cambria Math"/>
                              <a:ea typeface="Calibri"/>
                              <a:cs typeface="NikoshBAN"/>
                            </a:rPr>
                            <m:t>নির্দিষ্ট</m:t>
                          </m:r>
                          <m:r>
                            <a:rPr lang="bn-IN" sz="3600" b="0" i="0" smtClean="0">
                              <a:effectLst/>
                              <a:latin typeface="Cambria Math"/>
                              <a:ea typeface="Calibri"/>
                              <a:cs typeface="NikoshBAN"/>
                            </a:rPr>
                            <m:t> </m:t>
                          </m:r>
                          <m:r>
                            <a:rPr lang="bn-IN" sz="3600">
                              <a:solidFill>
                                <a:prstClr val="black"/>
                              </a:solidFill>
                              <a:latin typeface="Cambria Math"/>
                              <a:ea typeface="Calibri"/>
                              <a:cs typeface="NikoshBAN"/>
                            </a:rPr>
                            <m:t>বছরে</m:t>
                          </m:r>
                          <m:r>
                            <a:rPr lang="bn-IN" sz="3600" b="0" i="0" smtClean="0">
                              <a:solidFill>
                                <a:prstClr val="black"/>
                              </a:solidFill>
                              <a:latin typeface="Cambria Math"/>
                              <a:ea typeface="Calibri"/>
                              <a:cs typeface="NikoshBAN"/>
                            </a:rPr>
                            <m:t> </m:t>
                          </m:r>
                          <m:r>
                            <a:rPr lang="bn-IN" sz="3600">
                              <a:effectLst/>
                              <a:latin typeface="Cambria Math"/>
                              <a:ea typeface="Calibri"/>
                              <a:cs typeface="NikoshBAN"/>
                            </a:rPr>
                            <m:t>প্রজননক্ষম</m:t>
                          </m:r>
                          <m:r>
                            <a:rPr lang="bn-IN" sz="3600">
                              <a:effectLst/>
                              <a:latin typeface="Cambria Math"/>
                              <a:ea typeface="Calibri"/>
                              <a:cs typeface="Cambria Math"/>
                            </a:rPr>
                            <m:t> </m:t>
                          </m:r>
                          <m:r>
                            <a:rPr lang="bn-IN" sz="3600">
                              <a:effectLst/>
                              <a:latin typeface="Cambria Math"/>
                              <a:ea typeface="Calibri"/>
                              <a:cs typeface="NikoshBAN"/>
                            </a:rPr>
                            <m:t>নারীর</m:t>
                          </m:r>
                          <m:r>
                            <a:rPr lang="bn-IN" sz="3600">
                              <a:effectLst/>
                              <a:latin typeface="Cambria Math"/>
                              <a:ea typeface="Calibri"/>
                              <a:cs typeface="Cambria Math"/>
                            </a:rPr>
                            <m:t> </m:t>
                          </m:r>
                          <m:r>
                            <a:rPr lang="bn-IN" sz="3600">
                              <a:effectLst/>
                              <a:latin typeface="Cambria Math"/>
                              <a:ea typeface="Calibri"/>
                              <a:cs typeface="NikoshBAN"/>
                            </a:rPr>
                            <m:t>সংখ্যা</m:t>
                          </m:r>
                          <m:r>
                            <a:rPr lang="bn-IN" sz="3600">
                              <a:effectLst/>
                              <a:latin typeface="Cambria Math"/>
                              <a:ea typeface="Calibri"/>
                              <a:cs typeface="Cambria Math"/>
                            </a:rPr>
                            <m:t> </m:t>
                          </m:r>
                        </m:den>
                      </m:f>
                      <m:r>
                        <a:rPr lang="en-US" sz="3600" i="1">
                          <a:effectLst/>
                          <a:latin typeface="Cambria Math"/>
                          <a:ea typeface="Calibri"/>
                          <a:cs typeface="NikoshBAN"/>
                        </a:rPr>
                        <m:t>×</m:t>
                      </m:r>
                      <m:r>
                        <a:rPr lang="bn-IN" sz="3600">
                          <a:effectLst/>
                          <a:latin typeface="Cambria Math"/>
                          <a:ea typeface="Calibri"/>
                          <a:cs typeface="NikoshBAN"/>
                        </a:rPr>
                        <m:t>১০০</m:t>
                      </m:r>
                      <m:r>
                        <a:rPr lang="en-US" sz="3600" b="0" i="0" smtClean="0">
                          <a:effectLst/>
                          <a:latin typeface="Cambria Math"/>
                          <a:ea typeface="Calibri"/>
                          <a:cs typeface="NikoshBAN"/>
                        </a:rPr>
                        <m:t>০</m:t>
                      </m:r>
                    </m:oMath>
                  </m:oMathPara>
                </a14:m>
                <a:endParaRPr lang="en-US" sz="3600" dirty="0">
                  <a:latin typeface="NikoshBAN" pitchFamily="2" charset="0"/>
                  <a:cs typeface="NikoshBAN" pitchFamily="2" charset="0"/>
                </a:endParaRPr>
              </a:p>
              <a:p>
                <a:endParaRPr lang="en-US" sz="3600" dirty="0" smtClean="0">
                  <a:latin typeface="NikoshBAN" pitchFamily="2" charset="0"/>
                  <a:cs typeface="NikoshBAN" pitchFamily="2" charset="0"/>
                </a:endParaRPr>
              </a:p>
              <a:p>
                <a:endParaRPr lang="en-US" dirty="0"/>
              </a:p>
            </p:txBody>
          </p:sp>
        </mc:Choice>
        <mc:Fallback>
          <p:sp>
            <p:nvSpPr>
              <p:cNvPr id="3" name="TextBox 2"/>
              <p:cNvSpPr txBox="1">
                <a:spLocks noRot="1" noChangeAspect="1" noMove="1" noResize="1" noEditPoints="1" noAdjustHandles="1" noChangeArrowheads="1" noChangeShapeType="1" noTextEdit="1"/>
              </p:cNvSpPr>
              <p:nvPr/>
            </p:nvSpPr>
            <p:spPr>
              <a:xfrm>
                <a:off x="920415" y="2785888"/>
                <a:ext cx="9733547" cy="3605346"/>
              </a:xfrm>
              <a:prstGeom prst="rect">
                <a:avLst/>
              </a:prstGeom>
              <a:blipFill rotWithShape="1">
                <a:blip r:embed="rId2"/>
                <a:stretch>
                  <a:fillRect l="-438" t="-2538"/>
                </a:stretch>
              </a:blipFill>
            </p:spPr>
            <p:txBody>
              <a:bodyPr/>
              <a:lstStyle/>
              <a:p>
                <a:r>
                  <a:rPr lang="en-US">
                    <a:noFill/>
                  </a:rPr>
                  <a:t> </a:t>
                </a:r>
              </a:p>
            </p:txBody>
          </p:sp>
        </mc:Fallback>
      </mc:AlternateContent>
      <p:sp>
        <p:nvSpPr>
          <p:cNvPr id="4" name="TextBox 3"/>
          <p:cNvSpPr txBox="1"/>
          <p:nvPr/>
        </p:nvSpPr>
        <p:spPr>
          <a:xfrm>
            <a:off x="1227221" y="1275347"/>
            <a:ext cx="9047747" cy="1077218"/>
          </a:xfrm>
          <a:prstGeom prst="rect">
            <a:avLst/>
          </a:prstGeom>
          <a:noFill/>
        </p:spPr>
        <p:txBody>
          <a:bodyPr wrap="square" rtlCol="0">
            <a:spAutoFit/>
          </a:bodyPr>
          <a:lstStyle/>
          <a:p>
            <a:r>
              <a:rPr lang="en-US" sz="3200" dirty="0" err="1" smtClean="0">
                <a:latin typeface="NikoshBAN" pitchFamily="2" charset="0"/>
                <a:cs typeface="NikoshBAN" pitchFamily="2" charset="0"/>
              </a:rPr>
              <a:t>জনসংখ্যা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প্রতিনিয়ত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পরিবর্তনশীল</a:t>
            </a:r>
            <a:r>
              <a:rPr lang="en-US" sz="3200" dirty="0" smtClean="0">
                <a:latin typeface="NikoshBAN" pitchFamily="2" charset="0"/>
                <a:cs typeface="NikoshBAN" pitchFamily="2" charset="0"/>
              </a:rPr>
              <a:t> ।  </a:t>
            </a:r>
            <a:r>
              <a:rPr lang="en-US" sz="3200" dirty="0" err="1" smtClean="0">
                <a:latin typeface="NikoshBAN" pitchFamily="2" charset="0"/>
                <a:cs typeface="NikoshBAN" pitchFamily="2" charset="0"/>
              </a:rPr>
              <a:t>এক্ষের</a:t>
            </a:r>
            <a:r>
              <a:rPr lang="en-US" sz="3200" dirty="0" smtClean="0">
                <a:latin typeface="NikoshBAN" pitchFamily="2" charset="0"/>
                <a:cs typeface="NikoshBAN" pitchFamily="2" charset="0"/>
              </a:rPr>
              <a:t> ই </a:t>
            </a:r>
            <a:r>
              <a:rPr lang="en-US" sz="3200" dirty="0" err="1" smtClean="0">
                <a:latin typeface="NikoshBAN" pitchFamily="2" charset="0"/>
                <a:cs typeface="NikoshBAN" pitchFamily="2" charset="0"/>
              </a:rPr>
              <a:t>পরিবর্তনশীলতা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ক্ষেত্রে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কতিপয়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নিয়ামক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মুখ্য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ভূমিকা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পালন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xmlns="" val="1716564123"/>
      </p:ext>
    </p:extLst>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TextBox 1"/>
              <p:cNvSpPr txBox="1"/>
              <p:nvPr/>
            </p:nvSpPr>
            <p:spPr>
              <a:xfrm>
                <a:off x="1070811" y="1191126"/>
                <a:ext cx="10383252" cy="2928109"/>
              </a:xfrm>
              <a:prstGeom prst="rect">
                <a:avLst/>
              </a:prstGeom>
              <a:noFill/>
            </p:spPr>
            <p:txBody>
              <a:bodyPr wrap="square" rtlCol="0">
                <a:spAutoFit/>
              </a:bodyPr>
              <a:lstStyle/>
              <a:p>
                <a:pPr>
                  <a:lnSpc>
                    <a:spcPct val="107000"/>
                  </a:lnSpc>
                  <a:spcAft>
                    <a:spcPts val="800"/>
                  </a:spcAft>
                </a:pPr>
                <a:r>
                  <a:rPr lang="en-US" sz="3200" b="1" dirty="0" err="1">
                    <a:latin typeface="NikoshBAN" pitchFamily="2" charset="0"/>
                    <a:cs typeface="NikoshBAN" pitchFamily="2" charset="0"/>
                  </a:rPr>
                  <a:t>স্থূলজন্মহার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নবছরেরজন্মিতসন্তানেরমোটসংখ্যাকেউক্তবছরেরমধ্যকালীনমোটজনসংখ্যাদিয়েভাগকরলেস্থূলজন্মহারনির্ণয়করাযায়</a:t>
                </a:r>
                <a:r>
                  <a:rPr lang="en-US" sz="3200" dirty="0">
                    <a:latin typeface="NikoshBAN" pitchFamily="2" charset="0"/>
                    <a:cs typeface="NikoshBAN" pitchFamily="2" charset="0"/>
                  </a:rPr>
                  <a:t>।</a:t>
                </a:r>
                <a:endParaRPr lang="en-US" sz="3200" dirty="0">
                  <a:latin typeface="NikoshBAN" pitchFamily="2" charset="0"/>
                  <a:ea typeface="Calibri"/>
                  <a:cs typeface="NikoshBAN" pitchFamily="2" charset="0"/>
                </a:endParaRPr>
              </a:p>
              <a:p>
                <a:pPr>
                  <a:lnSpc>
                    <a:spcPct val="107000"/>
                  </a:lnSpc>
                  <a:spcAft>
                    <a:spcPts val="800"/>
                  </a:spcAft>
                </a:pPr>
                <a14:m>
                  <m:oMath xmlns:m="http://schemas.openxmlformats.org/officeDocument/2006/math">
                    <m:r>
                      <a:rPr lang="bn-IN" sz="3200">
                        <a:latin typeface="Cambria Math"/>
                        <a:ea typeface="Calibri"/>
                        <a:cs typeface="NikoshBAN"/>
                      </a:rPr>
                      <m:t>স্থুল</m:t>
                    </m:r>
                    <m:r>
                      <a:rPr lang="bn-IN" sz="3200">
                        <a:latin typeface="Cambria Math"/>
                        <a:ea typeface="Calibri"/>
                        <a:cs typeface="Cambria Math"/>
                      </a:rPr>
                      <m:t> </m:t>
                    </m:r>
                    <m:r>
                      <a:rPr lang="bn-IN" sz="3200">
                        <a:latin typeface="Cambria Math"/>
                        <a:ea typeface="Calibri"/>
                        <a:cs typeface="NikoshBAN"/>
                      </a:rPr>
                      <m:t>জন্মহার</m:t>
                    </m:r>
                    <m:r>
                      <a:rPr lang="en-US" sz="3200">
                        <a:latin typeface="Cambria Math"/>
                        <a:ea typeface="Calibri"/>
                        <a:cs typeface="NikoshBAN"/>
                      </a:rPr>
                      <m:t>=</m:t>
                    </m:r>
                    <m:f>
                      <m:fPr>
                        <m:ctrlPr>
                          <a:rPr lang="en-US" sz="3200" i="1">
                            <a:latin typeface="Cambria Math"/>
                            <a:ea typeface="Calibri"/>
                            <a:cs typeface="NikoshBAN"/>
                          </a:rPr>
                        </m:ctrlPr>
                      </m:fPr>
                      <m:num>
                        <m:r>
                          <a:rPr lang="bn-IN" sz="3200">
                            <a:latin typeface="Cambria Math"/>
                            <a:ea typeface="Calibri"/>
                            <a:cs typeface="NikoshBAN"/>
                          </a:rPr>
                          <m:t>কোন</m:t>
                        </m:r>
                        <m:r>
                          <a:rPr lang="en-US" sz="3200">
                            <a:latin typeface="Cambria Math"/>
                            <a:ea typeface="Calibri"/>
                            <a:cs typeface="NikoshBAN"/>
                          </a:rPr>
                          <m:t>  </m:t>
                        </m:r>
                        <m:r>
                          <a:rPr lang="bn-IN" sz="3200">
                            <a:latin typeface="Cambria Math"/>
                            <a:ea typeface="Calibri"/>
                            <a:cs typeface="NikoshBAN"/>
                          </a:rPr>
                          <m:t>বছরে</m:t>
                        </m:r>
                        <m:r>
                          <a:rPr lang="bn-IN" sz="3200">
                            <a:latin typeface="Cambria Math"/>
                            <a:ea typeface="Calibri"/>
                            <a:cs typeface="Cambria Math"/>
                          </a:rPr>
                          <m:t> </m:t>
                        </m:r>
                        <m:r>
                          <a:rPr lang="bn-IN" sz="3200">
                            <a:latin typeface="Cambria Math"/>
                            <a:ea typeface="Calibri"/>
                            <a:cs typeface="NikoshBAN"/>
                          </a:rPr>
                          <m:t>জন্মিত</m:t>
                        </m:r>
                        <m:r>
                          <a:rPr lang="bn-IN" sz="3200">
                            <a:latin typeface="Cambria Math"/>
                            <a:ea typeface="Calibri"/>
                            <a:cs typeface="Cambria Math"/>
                          </a:rPr>
                          <m:t> </m:t>
                        </m:r>
                        <m:r>
                          <a:rPr lang="bn-IN" sz="3200">
                            <a:latin typeface="Cambria Math"/>
                            <a:ea typeface="Calibri"/>
                            <a:cs typeface="NikoshBAN"/>
                          </a:rPr>
                          <m:t>সন্তানের</m:t>
                        </m:r>
                        <m:r>
                          <a:rPr lang="bn-IN" sz="3200">
                            <a:latin typeface="Cambria Math"/>
                            <a:ea typeface="Calibri"/>
                            <a:cs typeface="Cambria Math"/>
                          </a:rPr>
                          <m:t> </m:t>
                        </m:r>
                        <m:r>
                          <a:rPr lang="bn-IN" sz="3200">
                            <a:latin typeface="Cambria Math"/>
                            <a:ea typeface="Calibri"/>
                            <a:cs typeface="NikoshBAN"/>
                          </a:rPr>
                          <m:t>মোট</m:t>
                        </m:r>
                        <m:r>
                          <a:rPr lang="bn-IN" sz="3200">
                            <a:latin typeface="Cambria Math"/>
                            <a:ea typeface="Calibri"/>
                            <a:cs typeface="Cambria Math"/>
                          </a:rPr>
                          <m:t> </m:t>
                        </m:r>
                        <m:r>
                          <a:rPr lang="bn-IN" sz="3200">
                            <a:latin typeface="Cambria Math"/>
                            <a:ea typeface="Calibri"/>
                            <a:cs typeface="NikoshBAN"/>
                          </a:rPr>
                          <m:t>সংখ্যা</m:t>
                        </m:r>
                        <m:r>
                          <a:rPr lang="bn-IN" sz="3200">
                            <a:latin typeface="Cambria Math"/>
                            <a:ea typeface="Calibri"/>
                            <a:cs typeface="Cambria Math"/>
                          </a:rPr>
                          <m:t> </m:t>
                        </m:r>
                      </m:num>
                      <m:den>
                        <m:eqArr>
                          <m:eqArrPr>
                            <m:ctrlPr>
                              <a:rPr lang="en-US" sz="3200" i="1">
                                <a:latin typeface="Cambria Math"/>
                                <a:ea typeface="Calibri"/>
                                <a:cs typeface="NikoshBAN"/>
                              </a:rPr>
                            </m:ctrlPr>
                          </m:eqArrPr>
                          <m:e>
                            <m:r>
                              <a:rPr lang="bn-IN" sz="3200">
                                <a:latin typeface="Cambria Math"/>
                                <a:ea typeface="Calibri"/>
                                <a:cs typeface="NikoshBAN"/>
                              </a:rPr>
                              <m:t>ব</m:t>
                            </m:r>
                            <m:r>
                              <a:rPr lang="en-US" sz="3200">
                                <a:latin typeface="Cambria Math"/>
                                <a:ea typeface="Calibri"/>
                                <a:cs typeface="NikoshBAN"/>
                              </a:rPr>
                              <m:t>ছরের</m:t>
                            </m:r>
                            <m:r>
                              <a:rPr lang="en-US" sz="3200">
                                <a:latin typeface="Cambria Math"/>
                                <a:ea typeface="Calibri"/>
                                <a:cs typeface="NikoshBAN"/>
                              </a:rPr>
                              <m:t>  </m:t>
                            </m:r>
                            <m:r>
                              <a:rPr lang="bn-IN" sz="3200">
                                <a:latin typeface="Cambria Math"/>
                                <a:ea typeface="Calibri"/>
                                <a:cs typeface="NikoshBAN"/>
                              </a:rPr>
                              <m:t>মধ্য</m:t>
                            </m:r>
                            <m:r>
                              <a:rPr lang="bn-IN" sz="3200">
                                <a:latin typeface="Cambria Math"/>
                                <a:ea typeface="Calibri"/>
                                <a:cs typeface="Cambria Math"/>
                              </a:rPr>
                              <m:t> </m:t>
                            </m:r>
                            <m:r>
                              <a:rPr lang="bn-IN" sz="3200">
                                <a:latin typeface="Cambria Math"/>
                                <a:ea typeface="Calibri"/>
                                <a:cs typeface="NikoshBAN"/>
                              </a:rPr>
                              <m:t>মোট</m:t>
                            </m:r>
                            <m:r>
                              <a:rPr lang="bn-IN" sz="3200">
                                <a:latin typeface="Cambria Math"/>
                                <a:ea typeface="Calibri"/>
                                <a:cs typeface="Cambria Math"/>
                              </a:rPr>
                              <m:t> </m:t>
                            </m:r>
                            <m:r>
                              <a:rPr lang="bn-IN" sz="3200">
                                <a:latin typeface="Cambria Math"/>
                                <a:ea typeface="Calibri"/>
                                <a:cs typeface="NikoshBAN"/>
                              </a:rPr>
                              <m:t>জনসংখ্যা</m:t>
                            </m:r>
                          </m:e>
                          <m:e/>
                        </m:eqArr>
                      </m:den>
                    </m:f>
                  </m:oMath>
                </a14:m>
                <a:r>
                  <a:rPr lang="bn-IN" sz="3200" dirty="0">
                    <a:latin typeface="NikoshBAN" pitchFamily="2" charset="0"/>
                    <a:ea typeface="Calibri"/>
                    <a:cs typeface="NikoshBAN" pitchFamily="2" charset="0"/>
                  </a:rPr>
                  <a:t>×১০০০</a:t>
                </a:r>
                <a:endParaRPr lang="en-US" sz="3200" dirty="0">
                  <a:latin typeface="NikoshBAN" pitchFamily="2" charset="0"/>
                  <a:ea typeface="Calibri"/>
                  <a:cs typeface="NikoshBAN" pitchFamily="2" charset="0"/>
                </a:endParaRPr>
              </a:p>
              <a:p>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1070811" y="1191126"/>
                <a:ext cx="10383252" cy="2928109"/>
              </a:xfrm>
              <a:prstGeom prst="rect">
                <a:avLst/>
              </a:prstGeom>
              <a:blipFill rotWithShape="1">
                <a:blip r:embed="rId2"/>
                <a:stretch>
                  <a:fillRect l="-1527" t="-1871"/>
                </a:stretch>
              </a:blipFill>
            </p:spPr>
            <p:txBody>
              <a:bodyPr/>
              <a:lstStyle/>
              <a:p>
                <a:r>
                  <a:rPr lang="en-US">
                    <a:noFill/>
                  </a:rPr>
                  <a:t> </a:t>
                </a:r>
              </a:p>
            </p:txBody>
          </p:sp>
        </mc:Fallback>
      </mc:AlternateContent>
    </p:spTree>
    <p:extLst>
      <p:ext uri="{BB962C8B-B14F-4D97-AF65-F5344CB8AC3E}">
        <p14:creationId xmlns:p14="http://schemas.microsoft.com/office/powerpoint/2010/main" xmlns="" val="2653712442"/>
      </p:ext>
    </p:extLst>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5957" y="421106"/>
            <a:ext cx="2947737" cy="646331"/>
          </a:xfrm>
          <a:prstGeom prst="rect">
            <a:avLst/>
          </a:prstGeom>
          <a:noFill/>
        </p:spPr>
        <p:txBody>
          <a:bodyPr wrap="square" rtlCol="0">
            <a:spAutoFit/>
          </a:bodyPr>
          <a:lstStyle/>
          <a:p>
            <a:pPr marL="571500" indent="-571500">
              <a:buFont typeface="Wingdings" pitchFamily="2" charset="2"/>
              <a:buChar char="q"/>
            </a:pPr>
            <a:r>
              <a:rPr lang="en-US" sz="3600" dirty="0" err="1" smtClean="0">
                <a:latin typeface="NikoshBAN" pitchFamily="2" charset="0"/>
                <a:cs typeface="NikoshBAN" pitchFamily="2" charset="0"/>
              </a:rPr>
              <a:t>স্থূল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মৃত্যুহার</a:t>
            </a:r>
            <a:r>
              <a:rPr lang="en-US" sz="3600" dirty="0" smtClean="0">
                <a:latin typeface="NikoshBAN" pitchFamily="2" charset="0"/>
                <a:cs typeface="NikoshBAN" pitchFamily="2" charset="0"/>
              </a:rPr>
              <a:t> : </a:t>
            </a:r>
            <a:endParaRPr lang="en-US" sz="3600" dirty="0">
              <a:latin typeface="NikoshBAN" pitchFamily="2" charset="0"/>
              <a:cs typeface="NikoshBAN" pitchFamily="2" charset="0"/>
            </a:endParaRPr>
          </a:p>
        </p:txBody>
      </p:sp>
      <p:sp>
        <p:nvSpPr>
          <p:cNvPr id="3" name="TextBox 2"/>
          <p:cNvSpPr txBox="1"/>
          <p:nvPr/>
        </p:nvSpPr>
        <p:spPr>
          <a:xfrm>
            <a:off x="830179" y="1191126"/>
            <a:ext cx="10780295" cy="1077218"/>
          </a:xfrm>
          <a:prstGeom prst="rect">
            <a:avLst/>
          </a:prstGeom>
          <a:noFill/>
        </p:spPr>
        <p:txBody>
          <a:bodyPr wrap="square" rtlCol="0">
            <a:spAutoFit/>
          </a:bodyPr>
          <a:lstStyle/>
          <a:p>
            <a:r>
              <a:rPr lang="en-US" sz="3200" dirty="0" err="1" smtClean="0">
                <a:latin typeface="NikoshBAN" pitchFamily="2" charset="0"/>
                <a:cs typeface="NikoshBAN" pitchFamily="2" charset="0"/>
              </a:rPr>
              <a:t>নির্দিষ্ট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বছরে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মৃত্যুবরণকারীদের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সংখ্যাকে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উক্ত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বছরের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মধ্যকালীন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জনসংখ্যা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ভাগ</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নির্ণয়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যায়</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mc:AlternateContent xmlns:mc="http://schemas.openxmlformats.org/markup-compatibility/2006">
        <mc:Choice xmlns:a14="http://schemas.microsoft.com/office/drawing/2010/main" xmlns="" Requires="a14">
          <p:sp>
            <p:nvSpPr>
              <p:cNvPr id="4" name="Rectangle 3"/>
              <p:cNvSpPr/>
              <p:nvPr/>
            </p:nvSpPr>
            <p:spPr>
              <a:xfrm>
                <a:off x="1933610" y="2973329"/>
                <a:ext cx="9448264" cy="1548565"/>
              </a:xfrm>
              <a:prstGeom prst="rect">
                <a:avLst/>
              </a:prstGeom>
            </p:spPr>
            <p:txBody>
              <a:bodyPr wrap="square">
                <a:spAutoFit/>
              </a:bodyPr>
              <a:lstStyle/>
              <a:p>
                <a:pPr>
                  <a:lnSpc>
                    <a:spcPct val="107000"/>
                  </a:lnSpc>
                  <a:spcAft>
                    <a:spcPts val="800"/>
                  </a:spcAft>
                </a:pPr>
                <a14:m>
                  <m:oMath xmlns:m="http://schemas.openxmlformats.org/officeDocument/2006/math">
                    <m:r>
                      <a:rPr lang="en-US" sz="3200">
                        <a:latin typeface="Cambria Math"/>
                        <a:ea typeface="Calibri"/>
                        <a:cs typeface="Vrinda"/>
                      </a:rPr>
                      <m:t>স্থূল</m:t>
                    </m:r>
                    <m:r>
                      <a:rPr lang="en-US" sz="3200">
                        <a:latin typeface="Cambria Math"/>
                        <a:ea typeface="Calibri"/>
                        <a:cs typeface="Vrinda"/>
                      </a:rPr>
                      <m:t> </m:t>
                    </m:r>
                    <m:r>
                      <a:rPr lang="en-US" sz="3200">
                        <a:latin typeface="Cambria Math"/>
                        <a:ea typeface="Calibri"/>
                        <a:cs typeface="Vrinda"/>
                      </a:rPr>
                      <m:t>মৃত্যুহার</m:t>
                    </m:r>
                    <m:r>
                      <a:rPr lang="en-US" sz="3200">
                        <a:latin typeface="Cambria Math"/>
                        <a:ea typeface="Calibri"/>
                        <a:cs typeface="Vrinda"/>
                      </a:rPr>
                      <m:t> =</m:t>
                    </m:r>
                    <m:f>
                      <m:fPr>
                        <m:ctrlPr>
                          <a:rPr lang="en-US" sz="3200" i="1">
                            <a:effectLst/>
                            <a:latin typeface="Cambria Math"/>
                            <a:ea typeface="Calibri"/>
                            <a:cs typeface="Vrinda"/>
                          </a:rPr>
                        </m:ctrlPr>
                      </m:fPr>
                      <m:num>
                        <m:r>
                          <a:rPr lang="bn-IN" sz="3200">
                            <a:latin typeface="Cambria Math"/>
                            <a:ea typeface="Calibri"/>
                          </a:rPr>
                          <m:t>কোন</m:t>
                        </m:r>
                        <m:r>
                          <a:rPr lang="en-US" sz="3200" i="1">
                            <a:effectLst/>
                            <a:latin typeface="Cambria Math"/>
                            <a:ea typeface="Calibri"/>
                            <a:cs typeface="Vrinda"/>
                          </a:rPr>
                          <m:t>  </m:t>
                        </m:r>
                        <m:r>
                          <a:rPr lang="bn-IN" sz="3200">
                            <a:latin typeface="Cambria Math"/>
                            <a:ea typeface="Calibri"/>
                          </a:rPr>
                          <m:t>বছরে</m:t>
                        </m:r>
                        <m:r>
                          <a:rPr lang="en-US" sz="3200" i="1">
                            <a:effectLst/>
                            <a:latin typeface="Cambria Math"/>
                            <a:ea typeface="Calibri"/>
                            <a:cs typeface="Vrinda"/>
                          </a:rPr>
                          <m:t> </m:t>
                        </m:r>
                        <m:r>
                          <a:rPr lang="en-US" sz="3200">
                            <a:effectLst/>
                            <a:latin typeface="Cambria Math"/>
                            <a:ea typeface="Calibri"/>
                            <a:cs typeface="Vrinda"/>
                          </a:rPr>
                          <m:t>মৃত্যুবরণকারী</m:t>
                        </m:r>
                        <m:r>
                          <a:rPr lang="en-US" sz="3200">
                            <a:effectLst/>
                            <a:latin typeface="Cambria Math"/>
                            <a:ea typeface="Calibri"/>
                            <a:cs typeface="Vrinda"/>
                          </a:rPr>
                          <m:t> </m:t>
                        </m:r>
                        <m:r>
                          <a:rPr lang="en-US" sz="3200" i="1">
                            <a:effectLst/>
                            <a:latin typeface="Cambria Math"/>
                            <a:ea typeface="Calibri"/>
                            <a:cs typeface="Vrinda"/>
                          </a:rPr>
                          <m:t> </m:t>
                        </m:r>
                        <m:r>
                          <a:rPr lang="bn-IN" sz="3200">
                            <a:latin typeface="Cambria Math"/>
                            <a:ea typeface="Calibri"/>
                          </a:rPr>
                          <m:t>মোট</m:t>
                        </m:r>
                        <m:r>
                          <a:rPr lang="en-US" sz="3200" i="1">
                            <a:effectLst/>
                            <a:latin typeface="Cambria Math"/>
                            <a:ea typeface="Calibri"/>
                            <a:cs typeface="Vrinda"/>
                          </a:rPr>
                          <m:t> </m:t>
                        </m:r>
                        <m:r>
                          <a:rPr lang="bn-IN" sz="3200">
                            <a:latin typeface="Cambria Math"/>
                            <a:ea typeface="Calibri"/>
                          </a:rPr>
                          <m:t>সংখ্যা</m:t>
                        </m:r>
                        <m:r>
                          <a:rPr lang="en-US" sz="3200" i="1">
                            <a:effectLst/>
                            <a:latin typeface="Cambria Math"/>
                            <a:ea typeface="Calibri"/>
                            <a:cs typeface="Vrinda"/>
                          </a:rPr>
                          <m:t> </m:t>
                        </m:r>
                      </m:num>
                      <m:den>
                        <m:eqArr>
                          <m:eqArrPr>
                            <m:ctrlPr>
                              <a:rPr lang="en-US" sz="3200" i="1">
                                <a:effectLst/>
                                <a:latin typeface="Cambria Math"/>
                                <a:ea typeface="Calibri"/>
                                <a:cs typeface="Vrinda"/>
                              </a:rPr>
                            </m:ctrlPr>
                          </m:eqArrPr>
                          <m:e>
                            <m:r>
                              <a:rPr lang="bn-IN" sz="3200">
                                <a:latin typeface="Cambria Math"/>
                                <a:ea typeface="Calibri"/>
                              </a:rPr>
                              <m:t>ব</m:t>
                            </m:r>
                            <m:r>
                              <a:rPr lang="en-US" sz="3200">
                                <a:effectLst/>
                                <a:latin typeface="Cambria Math"/>
                                <a:ea typeface="Calibri"/>
                                <a:cs typeface="Vrinda"/>
                              </a:rPr>
                              <m:t>ছরের</m:t>
                            </m:r>
                            <m:r>
                              <a:rPr lang="en-US" sz="3200" i="1">
                                <a:effectLst/>
                                <a:latin typeface="Cambria Math"/>
                                <a:ea typeface="Calibri"/>
                                <a:cs typeface="Vrinda"/>
                              </a:rPr>
                              <m:t>  </m:t>
                            </m:r>
                            <m:r>
                              <a:rPr lang="bn-IN" sz="3200">
                                <a:latin typeface="Cambria Math"/>
                                <a:ea typeface="Calibri"/>
                              </a:rPr>
                              <m:t>মধ্য</m:t>
                            </m:r>
                            <m:r>
                              <a:rPr lang="en-US" sz="3200" i="1">
                                <a:effectLst/>
                                <a:latin typeface="Cambria Math"/>
                                <a:ea typeface="Calibri"/>
                                <a:cs typeface="Vrinda"/>
                              </a:rPr>
                              <m:t> </m:t>
                            </m:r>
                            <m:r>
                              <a:rPr lang="bn-IN" sz="3200">
                                <a:latin typeface="Cambria Math"/>
                                <a:ea typeface="Calibri"/>
                              </a:rPr>
                              <m:t>মোট</m:t>
                            </m:r>
                            <m:r>
                              <a:rPr lang="en-US" sz="3200" i="1">
                                <a:effectLst/>
                                <a:latin typeface="Cambria Math"/>
                                <a:ea typeface="Calibri"/>
                                <a:cs typeface="Vrinda"/>
                              </a:rPr>
                              <m:t> </m:t>
                            </m:r>
                            <m:r>
                              <a:rPr lang="bn-IN" sz="3200">
                                <a:latin typeface="Cambria Math"/>
                                <a:ea typeface="Calibri"/>
                              </a:rPr>
                              <m:t>জনসংখ্যা</m:t>
                            </m:r>
                          </m:e>
                          <m:e/>
                        </m:eqArr>
                      </m:den>
                    </m:f>
                  </m:oMath>
                </a14:m>
                <a:r>
                  <a:rPr lang="en-US" sz="3200" dirty="0">
                    <a:latin typeface="NikoshBAN" pitchFamily="2" charset="0"/>
                    <a:ea typeface="Calibri"/>
                    <a:cs typeface="NikoshBAN" pitchFamily="2" charset="0"/>
                  </a:rPr>
                  <a:t>×</a:t>
                </a:r>
                <a:r>
                  <a:rPr lang="bn-IN" sz="3200" dirty="0">
                    <a:latin typeface="NikoshBAN" pitchFamily="2" charset="0"/>
                    <a:ea typeface="Calibri"/>
                    <a:cs typeface="NikoshBAN" pitchFamily="2" charset="0"/>
                  </a:rPr>
                  <a:t>১০০০</a:t>
                </a:r>
                <a:endParaRPr lang="en-US" sz="3200" dirty="0">
                  <a:latin typeface="NikoshBAN" pitchFamily="2" charset="0"/>
                  <a:ea typeface="Calibri"/>
                  <a:cs typeface="NikoshBAN" pitchFamily="2" charset="0"/>
                </a:endParaRPr>
              </a:p>
            </p:txBody>
          </p:sp>
        </mc:Choice>
        <mc:Fallback>
          <p:sp>
            <p:nvSpPr>
              <p:cNvPr id="4" name="Rectangle 3"/>
              <p:cNvSpPr>
                <a:spLocks noRot="1" noChangeAspect="1" noMove="1" noResize="1" noEditPoints="1" noAdjustHandles="1" noChangeArrowheads="1" noChangeShapeType="1" noTextEdit="1"/>
              </p:cNvSpPr>
              <p:nvPr/>
            </p:nvSpPr>
            <p:spPr>
              <a:xfrm>
                <a:off x="1933610" y="2973329"/>
                <a:ext cx="9448264" cy="1548565"/>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xmlns="" val="3425701503"/>
      </p:ext>
    </p:extLst>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359965" y="702365"/>
            <a:ext cx="3975652" cy="1323439"/>
          </a:xfrm>
          <a:prstGeom prst="rect">
            <a:avLst/>
          </a:prstGeom>
        </p:spPr>
        <p:txBody>
          <a:bodyPr wrap="square">
            <a:spAutoFit/>
          </a:bodyPr>
          <a:lstStyle/>
          <a:p>
            <a:r>
              <a:rPr lang="en-US" sz="4000" b="1" dirty="0" smtClean="0"/>
              <a:t>                       </a:t>
            </a:r>
            <a:r>
              <a:rPr lang="as-IN" sz="4000" b="1" dirty="0" smtClean="0"/>
              <a:t>অভিবাসন</a:t>
            </a:r>
            <a:endParaRPr lang="as-IN" sz="4000" b="1" dirty="0"/>
          </a:p>
        </p:txBody>
      </p:sp>
      <p:sp>
        <p:nvSpPr>
          <p:cNvPr id="10" name="Rectangle 9"/>
          <p:cNvSpPr/>
          <p:nvPr/>
        </p:nvSpPr>
        <p:spPr>
          <a:xfrm>
            <a:off x="1007166" y="2517913"/>
            <a:ext cx="10601738" cy="2585323"/>
          </a:xfrm>
          <a:prstGeom prst="rect">
            <a:avLst/>
          </a:prstGeom>
        </p:spPr>
        <p:txBody>
          <a:bodyPr wrap="square">
            <a:spAutoFit/>
          </a:bodyPr>
          <a:lstStyle/>
          <a:p>
            <a:r>
              <a:rPr lang="as-IN" b="1" dirty="0" smtClean="0"/>
              <a:t>অভিবাসন</a:t>
            </a:r>
            <a:r>
              <a:rPr lang="as-IN" dirty="0" smtClean="0"/>
              <a:t>  এক অঞ্চল থেকে অন্য অঞ্চলে মানুষের স্থানান্তর। বিশেষ বিশেষ জনগোষ্ঠী বা মানুষের গ্রাম থেকে শহরে আগমন, স্থান বদল, কয়েকদিন কিংবা বহু বছর নিজের আদি বা স্থায়ী বাড়ি থেকে অনুপস্থিতি, সাময়িক অভিবাসন বা স্থায়ী আবাস পরিবর্তনের মতো বিষয়গুলি এ প্রক্রিয়ার সঙ্গে জড়িত। তথ্য প্রযুক্তির প্রসার এবং যোগাযোগ ও </a:t>
            </a:r>
            <a:r>
              <a:rPr lang="as-IN" dirty="0" smtClean="0">
                <a:hlinkClick r:id="rId2" tooltip="পরিবহণ"/>
              </a:rPr>
              <a:t>পরিবহণ</a:t>
            </a:r>
            <a:r>
              <a:rPr lang="as-IN" dirty="0" smtClean="0"/>
              <a:t> ব্যবস্থার উন্নতির কারণে অস্থায়ী প্রকৃতির স্থানান্তর ক্রমশ গুরুত্ব পাচ্ছে। অভিবাসন দ্রুত নগরায়ণের একটি মূল চালিকাশক্তি যা শ্রমশক্তির ভৌগোলিক পুনর্বণ্টনের মাধ্যমে অধিক মাত্রায় উৎপাদন এবং উন্নয়ন প্রক্রিয়াকে ত্বরান্বিত করে। </a:t>
            </a:r>
          </a:p>
          <a:p>
            <a:r>
              <a:rPr lang="as-IN" dirty="0" smtClean="0"/>
              <a:t>অভিবাসনের মাধ্যমে মানুষ ভাগ্যান্বেষণে স্বল্প সম্ভাবনাময় স্থান থেকে অধিক সম্ভাবনাময় স্থানে যেতে চায়। দেশের অভ্যন্তরে এক স্থান থেকে যেমন অন্যত্র, তেমনি এক দেশ থেকে ভিন্ন দেশেও অভিবাসন ঘটে। বিদেশে বাংলাদেশের অস্থায়ী অভিবাসীদের উপার্জিত অর্থ দেশের বাৎসরিক প্রবৃদ্ধির হার বাড়ায় এবং বাণিজ্য ঘাটতি উল্লেখযোগ্য পরিমাণে পূরণ করে। বাংলাদেশ বিশ্বের সেই স্বল্প সংখ্যক দেশের একটি যেখানে অস্থায়ী অভিবাসীদের পাঠানো অর্থ জিডিপি’র ১০% এর সমান। প্রবাসীদের প্রেরিত এ অর্থ দেশে তাদের পরিবারের সদস্যবৃন্দের আয়ের একটি উৎস, যা শুধু মধ্যবিত্ত বা বিত্তবান পরিবারেরই অর্থনৈতিক ভিত্তি দৃঢ় করে তা নয়, অনেক দরিদ্র পরিবারকেও তাদের ক্ষয়িষ্ণু অবস্থা মোকাবেলায় সাহায্য করে। </a:t>
            </a:r>
            <a:endParaRPr lang="as-IN" dirty="0"/>
          </a:p>
        </p:txBody>
      </p:sp>
    </p:spTree>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136339"/>
            <a:ext cx="6096000" cy="2585323"/>
          </a:xfrm>
          <a:prstGeom prst="rect">
            <a:avLst/>
          </a:prstGeom>
        </p:spPr>
        <p:txBody>
          <a:bodyPr>
            <a:spAutoFit/>
          </a:bodyPr>
          <a:lstStyle/>
          <a:p>
            <a:r>
              <a:rPr lang="as-IN" dirty="0" smtClean="0"/>
              <a:t>১৯০১ থেকে ১৯৯১ সাল পর্যন্ত ৯০ বছরে বাংলাদেশে শহরের জনসংখ্যা ৩০ গুণ বৃদ্ধি পেয়েছে। অন্যদিকে গ্রামাঞ্চলের  </a:t>
            </a:r>
            <a:r>
              <a:rPr lang="as-IN" dirty="0" smtClean="0">
                <a:hlinkClick r:id="rId2" tooltip="জনসংখ্যা"/>
              </a:rPr>
              <a:t>জনসংখ্যা</a:t>
            </a:r>
            <a:r>
              <a:rPr lang="as-IN" dirty="0" smtClean="0"/>
              <a:t> বৃদ্ধি পেয়েছে কেবল ৩ গুণ। ব্রিটিশ আমলে শহরের লোকসংখ্যা ১-২% হারে এবং পাকিস্তান আমলে ৪% হারে বৃদ্ধি পায়। ব্রিটিশ আমলে অপেক্ষাকৃত শ্লথ নগরায়ণের কারণ ছিল শিল্পায়নের অভাব। ১৯৫১-১৯৬১ সালে </a:t>
            </a:r>
            <a:r>
              <a:rPr lang="as-IN" dirty="0" smtClean="0">
                <a:hlinkClick r:id="rId3" tooltip="ঢাকা জেলা"/>
              </a:rPr>
              <a:t>ঢাকা</a:t>
            </a:r>
            <a:r>
              <a:rPr lang="as-IN" dirty="0" smtClean="0"/>
              <a:t> ও পার্শ্ববর্তী অঞ্চলে  </a:t>
            </a:r>
            <a:r>
              <a:rPr lang="as-IN" dirty="0" smtClean="0">
                <a:hlinkClick r:id="rId4" tooltip="পাট"/>
              </a:rPr>
              <a:t>পাট</a:t>
            </a:r>
            <a:r>
              <a:rPr lang="as-IN" dirty="0" smtClean="0"/>
              <a:t> ও </a:t>
            </a:r>
            <a:r>
              <a:rPr lang="as-IN" dirty="0" smtClean="0">
                <a:hlinkClick r:id="rId5" tooltip="বস্ত্রশিল্প"/>
              </a:rPr>
              <a:t>বস্ত্রশিল্প</a:t>
            </a:r>
            <a:r>
              <a:rPr lang="as-IN" dirty="0" smtClean="0"/>
              <a:t> কারখানা গড়ে উঠার সঙ্গে সঙ্গে নগরায়ণ প্রক্রিয়া ত্বরান্বিত হয়। স্বাধীনতার পর অতিদ্রুত নগরায়ণ ঘটে এবং পরবর্তী পর্যায়ে নগরকেন্দ্রগুলিতে অর্থনৈতিক ও বাণিজ্যিক কর্মকান্ড ব্যাপকতা লাভ করে। নগরকেন্দ্রগুলির সংখ্যা অপ্রত্যাশিতভাবে বেড়ে যায়, যা ১৯৬১ সালে ছিল ৭৮, ১৯৭৪ সালে হয় ১৯৮ এবং ১৯৯১ সালে ৫২২। </a:t>
            </a:r>
            <a:endParaRPr lang="en-US" dirty="0"/>
          </a:p>
        </p:txBody>
      </p:sp>
    </p:spTree>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7252" y="1550503"/>
            <a:ext cx="10164418" cy="1477328"/>
          </a:xfrm>
          <a:prstGeom prst="rect">
            <a:avLst/>
          </a:prstGeom>
        </p:spPr>
        <p:txBody>
          <a:bodyPr wrap="square">
            <a:spAutoFit/>
          </a:bodyPr>
          <a:lstStyle/>
          <a:p>
            <a:r>
              <a:rPr lang="as-IN" dirty="0" smtClean="0"/>
              <a:t>১৯৭৪ পূর্ববর্তী সময়ে বাংলাদেশের কোনো শহরের জনসংখ্যা ১ মিলিয়ন ছিল না। কিন্তু বর্তমানে রাজধানী ঢাকা ১০ মিলিয়ন জনসংখ্যা অধ্যুষিত একটি মহানগরীতে পরিণত হয়েছে। বিগত কয়েক বছরে নগর জনসংখ্যার অবস্থান পর্যালোচনা করলে দেখা যায় যে, চারটি প্রধান শহরের (ঢাকা, চট্টগ্রাম, রাজশাহী ও খুলনা) আয়তন বহুলাংশে বৃদ্ধি পেয়েছে। বিশ শতকের প্রথমার্ধে এ নগরগুলি দেশের মোট শহরবাসীর এক-তৃতীয়াংশ ধারণ করত। ১৯৯১ সালে এ হার দাঁড়ায় ৫০%-এ। ১৯৭০ সালে বাংলাদেশের মাত্র ৭.৬% লোক শহরে বাস করত, ১৯৯০-এর দশকে এ হার ২০%-এ উন্নীত হয়। ১৯৭৫-১৯৯০ সালে বাংলাদেশে শহরের জনসংখ্যার বার্ষিক বৃদ্ধির হার ছিল ৩.৪% যা প্রতিবেশী অনেক রাষ্ট্র এবং এশিয়ার জনবহুল রাষ্ট্রগুলির তুলনায় অধিক।</a:t>
            </a:r>
            <a:endParaRPr lang="en-US" dirty="0"/>
          </a:p>
        </p:txBody>
      </p:sp>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7624482" y="1909482"/>
            <a:ext cx="4567518" cy="2862322"/>
          </a:xfrm>
          <a:prstGeom prst="rect">
            <a:avLst/>
          </a:prstGeom>
          <a:noFill/>
        </p:spPr>
        <p:txBody>
          <a:bodyPr wrap="square" rtlCol="0">
            <a:spAutoFit/>
          </a:bodyPr>
          <a:lstStyle/>
          <a:p>
            <a:r>
              <a:rPr lang="en-US" sz="3600" dirty="0" smtClean="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শ্রেণি</a:t>
            </a:r>
            <a:r>
              <a:rPr lang="en-US" sz="3600" dirty="0" smtClean="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নবম</a:t>
            </a:r>
            <a:endParaRPr lang="en-US" sz="3600" dirty="0" smtClean="0">
              <a:latin typeface="NikoshBAN" panose="02000000000000000000" pitchFamily="2" charset="0"/>
              <a:cs typeface="NikoshBAN" panose="02000000000000000000" pitchFamily="2" charset="0"/>
            </a:endParaRPr>
          </a:p>
          <a:p>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বিষয়</a:t>
            </a:r>
            <a:r>
              <a:rPr lang="en-US" sz="3600" dirty="0" smtClean="0">
                <a:latin typeface="NikoshBAN" panose="02000000000000000000" pitchFamily="2" charset="0"/>
                <a:cs typeface="NikoshBAN" panose="02000000000000000000" pitchFamily="2" charset="0"/>
              </a:rPr>
              <a:t>  :  </a:t>
            </a:r>
            <a:r>
              <a:rPr lang="en-US" sz="3600" dirty="0" err="1" smtClean="0">
                <a:latin typeface="NikoshBAN" panose="02000000000000000000" pitchFamily="2" charset="0"/>
                <a:cs typeface="NikoshBAN" panose="02000000000000000000" pitchFamily="2" charset="0"/>
              </a:rPr>
              <a:t>ভুগোল</a:t>
            </a:r>
            <a:r>
              <a:rPr lang="en-US" sz="3600" dirty="0" smtClean="0">
                <a:latin typeface="NikoshBAN" panose="02000000000000000000" pitchFamily="2" charset="0"/>
                <a:cs typeface="NikoshBAN" panose="02000000000000000000" pitchFamily="2" charset="0"/>
              </a:rPr>
              <a:t> ও </a:t>
            </a:r>
            <a:r>
              <a:rPr lang="en-US" sz="3600" dirty="0" err="1" smtClean="0">
                <a:latin typeface="NikoshBAN" panose="02000000000000000000" pitchFamily="2" charset="0"/>
                <a:cs typeface="NikoshBAN" panose="02000000000000000000" pitchFamily="2" charset="0"/>
              </a:rPr>
              <a:t>পরিবেশ</a:t>
            </a:r>
            <a:endParaRPr lang="en-US" sz="3600" dirty="0" smtClean="0">
              <a:latin typeface="NikoshBAN" panose="02000000000000000000" pitchFamily="2" charset="0"/>
              <a:cs typeface="NikoshBAN" panose="02000000000000000000" pitchFamily="2" charset="0"/>
            </a:endParaRPr>
          </a:p>
          <a:p>
            <a:r>
              <a:rPr lang="en-US" sz="3600" dirty="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অধ্যায়</a:t>
            </a:r>
            <a:r>
              <a:rPr lang="en-US" sz="3600" dirty="0" smtClean="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সপ্তম</a:t>
            </a:r>
            <a:endParaRPr lang="en-US" sz="3600" dirty="0" smtClean="0">
              <a:latin typeface="NikoshBAN" panose="02000000000000000000" pitchFamily="2" charset="0"/>
              <a:cs typeface="NikoshBAN" panose="02000000000000000000" pitchFamily="2" charset="0"/>
            </a:endParaRPr>
          </a:p>
          <a:p>
            <a:r>
              <a:rPr lang="en-US" sz="3600" dirty="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সময়</a:t>
            </a:r>
            <a:r>
              <a:rPr lang="en-US" sz="3600" dirty="0" smtClean="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 ৫০ </a:t>
            </a:r>
            <a:r>
              <a:rPr lang="en-US" sz="3600" dirty="0" err="1" smtClean="0">
                <a:latin typeface="NikoshBAN" panose="02000000000000000000" pitchFamily="2" charset="0"/>
                <a:cs typeface="NikoshBAN" panose="02000000000000000000" pitchFamily="2" charset="0"/>
              </a:rPr>
              <a:t>মিনিট</a:t>
            </a:r>
            <a:endParaRPr lang="en-US" sz="3600" dirty="0" smtClean="0">
              <a:latin typeface="NikoshBAN" panose="02000000000000000000" pitchFamily="2" charset="0"/>
              <a:cs typeface="NikoshBAN" panose="02000000000000000000" pitchFamily="2" charset="0"/>
            </a:endParaRPr>
          </a:p>
          <a:p>
            <a:r>
              <a:rPr lang="en-US" sz="3600" dirty="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তারিখ</a:t>
            </a:r>
            <a:r>
              <a:rPr lang="en-US" sz="3600" dirty="0" smtClean="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১৭/০৭/২০২০</a:t>
            </a:r>
            <a:endParaRPr lang="en-US" sz="3600" dirty="0">
              <a:latin typeface="NikoshBAN" panose="02000000000000000000" pitchFamily="2" charset="0"/>
              <a:cs typeface="NikoshBAN" panose="02000000000000000000" pitchFamily="2" charset="0"/>
            </a:endParaRPr>
          </a:p>
        </p:txBody>
      </p:sp>
      <p:sp>
        <p:nvSpPr>
          <p:cNvPr id="13" name="Rectangle 12"/>
          <p:cNvSpPr/>
          <p:nvPr/>
        </p:nvSpPr>
        <p:spPr>
          <a:xfrm>
            <a:off x="2720789" y="358588"/>
            <a:ext cx="2971800" cy="8382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bn-BD" sz="4400" dirty="0" smtClean="0">
                <a:solidFill>
                  <a:schemeClr val="tx1"/>
                </a:solidFill>
                <a:latin typeface="NikoshBAN" pitchFamily="2" charset="0"/>
                <a:cs typeface="NikoshBAN" pitchFamily="2" charset="0"/>
              </a:rPr>
              <a:t>পরিচিতি </a:t>
            </a:r>
            <a:endParaRPr lang="en-US" sz="4400" dirty="0">
              <a:solidFill>
                <a:schemeClr val="tx1"/>
              </a:solidFill>
              <a:latin typeface="NikoshBAN" pitchFamily="2" charset="0"/>
              <a:cs typeface="NikoshBAN" pitchFamily="2" charset="0"/>
            </a:endParaRPr>
          </a:p>
        </p:txBody>
      </p:sp>
      <p:sp>
        <p:nvSpPr>
          <p:cNvPr id="17" name="TextBox 16"/>
          <p:cNvSpPr txBox="1"/>
          <p:nvPr/>
        </p:nvSpPr>
        <p:spPr>
          <a:xfrm>
            <a:off x="1" y="1600201"/>
            <a:ext cx="7718612" cy="3354765"/>
          </a:xfrm>
          <a:prstGeom prst="rect">
            <a:avLst/>
          </a:prstGeom>
          <a:noFill/>
        </p:spPr>
        <p:txBody>
          <a:bodyPr wrap="square" rtlCol="0">
            <a:spAutoFit/>
          </a:bodyPr>
          <a:lstStyle/>
          <a:p>
            <a:r>
              <a:rPr lang="en-US" sz="4800" dirty="0" smtClean="0"/>
              <a:t>                  </a:t>
            </a:r>
            <a:r>
              <a:rPr lang="en-US" sz="4800" dirty="0" smtClean="0"/>
              <a:t> </a:t>
            </a:r>
            <a:r>
              <a:rPr lang="en-US" sz="2800" b="1" dirty="0" err="1" smtClean="0"/>
              <a:t>মো</a:t>
            </a:r>
            <a:r>
              <a:rPr lang="en-US" sz="2800" b="1" dirty="0" smtClean="0"/>
              <a:t>: </a:t>
            </a:r>
            <a:r>
              <a:rPr lang="en-US" sz="2800" b="1" dirty="0" err="1" smtClean="0"/>
              <a:t>বিল্লাল</a:t>
            </a:r>
            <a:r>
              <a:rPr lang="en-US" sz="2800" b="1" dirty="0" smtClean="0"/>
              <a:t> </a:t>
            </a:r>
            <a:r>
              <a:rPr lang="en-US" sz="2800" b="1" dirty="0" err="1" smtClean="0"/>
              <a:t>হোসেন</a:t>
            </a:r>
            <a:endParaRPr lang="en-US" sz="2800" b="1" dirty="0" smtClean="0"/>
          </a:p>
          <a:p>
            <a:r>
              <a:rPr lang="en-US" sz="2800" b="1" dirty="0" smtClean="0"/>
              <a:t> </a:t>
            </a:r>
            <a:r>
              <a:rPr lang="en-US" sz="3600" dirty="0" smtClean="0"/>
              <a:t>                       </a:t>
            </a:r>
            <a:r>
              <a:rPr lang="en-US" sz="3600" dirty="0" smtClean="0"/>
              <a:t> </a:t>
            </a:r>
            <a:r>
              <a:rPr lang="en-US" sz="2800" b="1" dirty="0" err="1" smtClean="0"/>
              <a:t>সিনিয়র</a:t>
            </a:r>
            <a:r>
              <a:rPr lang="en-US" sz="2800" b="1" dirty="0" smtClean="0"/>
              <a:t> </a:t>
            </a:r>
            <a:r>
              <a:rPr lang="en-US" sz="2800" b="1" dirty="0" err="1" smtClean="0"/>
              <a:t>শিক্ষক</a:t>
            </a:r>
            <a:r>
              <a:rPr lang="en-US" sz="2800" b="1" dirty="0" smtClean="0"/>
              <a:t> </a:t>
            </a:r>
          </a:p>
          <a:p>
            <a:r>
              <a:rPr lang="en-US" dirty="0" smtClean="0"/>
              <a:t>                                            </a:t>
            </a:r>
            <a:r>
              <a:rPr lang="en-US" dirty="0" smtClean="0"/>
              <a:t>     </a:t>
            </a:r>
            <a:r>
              <a:rPr lang="en-US" sz="2800" dirty="0" err="1" smtClean="0"/>
              <a:t>Balshid</a:t>
            </a:r>
            <a:r>
              <a:rPr lang="en-US" sz="2800" dirty="0" smtClean="0"/>
              <a:t> </a:t>
            </a:r>
            <a:r>
              <a:rPr lang="en-US" sz="2800" dirty="0" err="1" smtClean="0"/>
              <a:t>Hazi</a:t>
            </a:r>
            <a:r>
              <a:rPr lang="en-US" sz="2800" dirty="0" smtClean="0"/>
              <a:t> </a:t>
            </a:r>
            <a:r>
              <a:rPr lang="en-US" sz="2800" dirty="0" err="1" smtClean="0"/>
              <a:t>Akub</a:t>
            </a:r>
            <a:r>
              <a:rPr lang="en-US" sz="2800" dirty="0" smtClean="0"/>
              <a:t> Ali High School,</a:t>
            </a:r>
          </a:p>
          <a:p>
            <a:r>
              <a:rPr lang="en-US" sz="2800" dirty="0" smtClean="0"/>
              <a:t>      </a:t>
            </a:r>
            <a:r>
              <a:rPr lang="en-US" sz="2400" dirty="0" smtClean="0"/>
              <a:t> </a:t>
            </a:r>
            <a:r>
              <a:rPr lang="en-US" dirty="0" smtClean="0"/>
              <a:t>                                       </a:t>
            </a:r>
            <a:r>
              <a:rPr lang="en-US" dirty="0" smtClean="0"/>
              <a:t> </a:t>
            </a:r>
            <a:r>
              <a:rPr lang="en-US" sz="3200" dirty="0" err="1" smtClean="0"/>
              <a:t>Shahrasti</a:t>
            </a:r>
            <a:r>
              <a:rPr lang="en-US" sz="3200" dirty="0" smtClean="0"/>
              <a:t>, </a:t>
            </a:r>
            <a:r>
              <a:rPr lang="en-US" sz="3200" dirty="0" err="1" smtClean="0"/>
              <a:t>Chandpur</a:t>
            </a:r>
            <a:r>
              <a:rPr lang="en-US" sz="3200" dirty="0" smtClean="0"/>
              <a:t>.</a:t>
            </a:r>
          </a:p>
          <a:p>
            <a:r>
              <a:rPr lang="en-US" sz="3600" dirty="0" smtClean="0"/>
              <a:t> </a:t>
            </a:r>
            <a:r>
              <a:rPr lang="en-US" sz="2000" dirty="0" smtClean="0"/>
              <a:t>       </a:t>
            </a:r>
            <a:r>
              <a:rPr lang="en-US" sz="2000" b="1" dirty="0" smtClean="0"/>
              <a:t>       </a:t>
            </a:r>
            <a:r>
              <a:rPr lang="en-US" sz="2000" b="1" dirty="0" smtClean="0"/>
              <a:t>                                                </a:t>
            </a:r>
          </a:p>
          <a:p>
            <a:r>
              <a:rPr lang="en-US" sz="3200" b="1" dirty="0" smtClean="0"/>
              <a:t> </a:t>
            </a:r>
            <a:r>
              <a:rPr lang="en-US" sz="3200" b="1" dirty="0" smtClean="0"/>
              <a:t>billalbsc361@gmail.com/01735286626</a:t>
            </a:r>
            <a:endParaRPr lang="en-US" sz="4400" b="1" dirty="0"/>
          </a:p>
        </p:txBody>
      </p:sp>
      <p:pic>
        <p:nvPicPr>
          <p:cNvPr id="18" name="Picture 1" descr="D:\New folder (2)\Samir Al-Mahmud\New folder\83590560_2619202881700223_965841254703169536_n.jpg"/>
          <p:cNvPicPr>
            <a:picLocks noChangeAspect="1" noChangeArrowheads="1"/>
          </p:cNvPicPr>
          <p:nvPr/>
        </p:nvPicPr>
        <p:blipFill>
          <a:blip r:embed="rId2" cstate="print"/>
          <a:srcRect/>
          <a:stretch>
            <a:fillRect/>
          </a:stretch>
        </p:blipFill>
        <p:spPr bwMode="auto">
          <a:xfrm>
            <a:off x="510988" y="1622612"/>
            <a:ext cx="2105025" cy="2105025"/>
          </a:xfrm>
          <a:prstGeom prst="rect">
            <a:avLst/>
          </a:prstGeom>
          <a:noFill/>
        </p:spPr>
      </p:pic>
      <p:sp>
        <p:nvSpPr>
          <p:cNvPr id="22" name="Down Arrow 21"/>
          <p:cNvSpPr/>
          <p:nvPr/>
        </p:nvSpPr>
        <p:spPr>
          <a:xfrm>
            <a:off x="7543801" y="1048871"/>
            <a:ext cx="107576" cy="38593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00863823"/>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0" fill="hold"/>
                                        <p:tgtEl>
                                          <p:spTgt spid="22"/>
                                        </p:tgtEl>
                                        <p:attrNameLst>
                                          <p:attrName>ppt_w</p:attrName>
                                        </p:attrNameLst>
                                      </p:cBhvr>
                                      <p:tavLst>
                                        <p:tav tm="0" fmla="#ppt_w*sin(2.5*pi*$)">
                                          <p:val>
                                            <p:fltVal val="0"/>
                                          </p:val>
                                        </p:tav>
                                        <p:tav tm="100000">
                                          <p:val>
                                            <p:fltVal val="1"/>
                                          </p:val>
                                        </p:tav>
                                      </p:tavLst>
                                    </p:anim>
                                    <p:anim calcmode="lin" valueType="num">
                                      <p:cBhvr>
                                        <p:cTn id="8" dur="5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amond(in)">
                                      <p:cBhvr>
                                        <p:cTn id="13" dur="2000"/>
                                        <p:tgtEl>
                                          <p:spTgt spid="13"/>
                                        </p:tgtEl>
                                      </p:cBhvr>
                                    </p:animEffect>
                                  </p:childTnLst>
                                </p:cTn>
                              </p:par>
                              <p:par>
                                <p:cTn id="14" presetID="8"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amond(in)">
                                      <p:cBhvr>
                                        <p:cTn id="16" dur="2000"/>
                                        <p:tgtEl>
                                          <p:spTgt spid="18"/>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amond(in)">
                                      <p:cBhvr>
                                        <p:cTn id="19" dur="2000"/>
                                        <p:tgtEl>
                                          <p:spTgt spid="17"/>
                                        </p:tgtEl>
                                      </p:cBhvr>
                                    </p:animEffect>
                                  </p:childTnLst>
                                </p:cTn>
                              </p:par>
                              <p:par>
                                <p:cTn id="20" presetID="8" presetClass="entr" presetSubtype="16" fill="hold" grpId="1"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amond(in)">
                                      <p:cBhvr>
                                        <p:cTn id="22" dur="2000"/>
                                        <p:tgtEl>
                                          <p:spTgt spid="22"/>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diamond(in)">
                                      <p:cBhvr>
                                        <p:cTn id="25" dur="20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xit" presetSubtype="12" fill="hold" grpId="1" nodeType="clickEffect">
                                  <p:stCondLst>
                                    <p:cond delay="0"/>
                                  </p:stCondLst>
                                  <p:childTnLst>
                                    <p:animEffect transition="out" filter="strips(downLeft)">
                                      <p:cBhvr>
                                        <p:cTn id="29" dur="3000"/>
                                        <p:tgtEl>
                                          <p:spTgt spid="13"/>
                                        </p:tgtEl>
                                      </p:cBhvr>
                                    </p:animEffect>
                                    <p:set>
                                      <p:cBhvr>
                                        <p:cTn id="30" dur="1" fill="hold">
                                          <p:stCondLst>
                                            <p:cond delay="2999"/>
                                          </p:stCondLst>
                                        </p:cTn>
                                        <p:tgtEl>
                                          <p:spTgt spid="13"/>
                                        </p:tgtEl>
                                        <p:attrNameLst>
                                          <p:attrName>style.visibility</p:attrName>
                                        </p:attrNameLst>
                                      </p:cBhvr>
                                      <p:to>
                                        <p:strVal val="hidden"/>
                                      </p:to>
                                    </p:set>
                                  </p:childTnLst>
                                </p:cTn>
                              </p:par>
                              <p:par>
                                <p:cTn id="31" presetID="18" presetClass="exit" presetSubtype="12" fill="hold" nodeType="withEffect">
                                  <p:stCondLst>
                                    <p:cond delay="0"/>
                                  </p:stCondLst>
                                  <p:childTnLst>
                                    <p:animEffect transition="out" filter="strips(downLeft)">
                                      <p:cBhvr>
                                        <p:cTn id="32" dur="3000"/>
                                        <p:tgtEl>
                                          <p:spTgt spid="18"/>
                                        </p:tgtEl>
                                      </p:cBhvr>
                                    </p:animEffect>
                                    <p:set>
                                      <p:cBhvr>
                                        <p:cTn id="33" dur="1" fill="hold">
                                          <p:stCondLst>
                                            <p:cond delay="2999"/>
                                          </p:stCondLst>
                                        </p:cTn>
                                        <p:tgtEl>
                                          <p:spTgt spid="18"/>
                                        </p:tgtEl>
                                        <p:attrNameLst>
                                          <p:attrName>style.visibility</p:attrName>
                                        </p:attrNameLst>
                                      </p:cBhvr>
                                      <p:to>
                                        <p:strVal val="hidden"/>
                                      </p:to>
                                    </p:set>
                                  </p:childTnLst>
                                </p:cTn>
                              </p:par>
                              <p:par>
                                <p:cTn id="34" presetID="18" presetClass="exit" presetSubtype="12" fill="hold" grpId="1" nodeType="withEffect">
                                  <p:stCondLst>
                                    <p:cond delay="0"/>
                                  </p:stCondLst>
                                  <p:childTnLst>
                                    <p:animEffect transition="out" filter="strips(downLeft)">
                                      <p:cBhvr>
                                        <p:cTn id="35" dur="3000"/>
                                        <p:tgtEl>
                                          <p:spTgt spid="17"/>
                                        </p:tgtEl>
                                      </p:cBhvr>
                                    </p:animEffect>
                                    <p:set>
                                      <p:cBhvr>
                                        <p:cTn id="36" dur="1" fill="hold">
                                          <p:stCondLst>
                                            <p:cond delay="2999"/>
                                          </p:stCondLst>
                                        </p:cTn>
                                        <p:tgtEl>
                                          <p:spTgt spid="17"/>
                                        </p:tgtEl>
                                        <p:attrNameLst>
                                          <p:attrName>style.visibility</p:attrName>
                                        </p:attrNameLst>
                                      </p:cBhvr>
                                      <p:to>
                                        <p:strVal val="hidden"/>
                                      </p:to>
                                    </p:set>
                                  </p:childTnLst>
                                </p:cTn>
                              </p:par>
                              <p:par>
                                <p:cTn id="37" presetID="18" presetClass="exit" presetSubtype="12" fill="hold" grpId="2" nodeType="withEffect">
                                  <p:stCondLst>
                                    <p:cond delay="0"/>
                                  </p:stCondLst>
                                  <p:childTnLst>
                                    <p:animEffect transition="out" filter="strips(downLeft)">
                                      <p:cBhvr>
                                        <p:cTn id="38" dur="3000"/>
                                        <p:tgtEl>
                                          <p:spTgt spid="22"/>
                                        </p:tgtEl>
                                      </p:cBhvr>
                                    </p:animEffect>
                                    <p:set>
                                      <p:cBhvr>
                                        <p:cTn id="39" dur="1" fill="hold">
                                          <p:stCondLst>
                                            <p:cond delay="2999"/>
                                          </p:stCondLst>
                                        </p:cTn>
                                        <p:tgtEl>
                                          <p:spTgt spid="22"/>
                                        </p:tgtEl>
                                        <p:attrNameLst>
                                          <p:attrName>style.visibility</p:attrName>
                                        </p:attrNameLst>
                                      </p:cBhvr>
                                      <p:to>
                                        <p:strVal val="hidden"/>
                                      </p:to>
                                    </p:set>
                                  </p:childTnLst>
                                </p:cTn>
                              </p:par>
                              <p:par>
                                <p:cTn id="40" presetID="18" presetClass="exit" presetSubtype="12" fill="hold" grpId="1" nodeType="withEffect">
                                  <p:stCondLst>
                                    <p:cond delay="0"/>
                                  </p:stCondLst>
                                  <p:childTnLst>
                                    <p:animEffect transition="out" filter="strips(downLeft)">
                                      <p:cBhvr>
                                        <p:cTn id="41" dur="3000"/>
                                        <p:tgtEl>
                                          <p:spTgt spid="21"/>
                                        </p:tgtEl>
                                      </p:cBhvr>
                                    </p:animEffect>
                                    <p:set>
                                      <p:cBhvr>
                                        <p:cTn id="42" dur="1" fill="hold">
                                          <p:stCondLst>
                                            <p:cond delay="2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13" grpId="0" animBg="1"/>
      <p:bldP spid="13" grpId="1" animBg="1"/>
      <p:bldP spid="17" grpId="0"/>
      <p:bldP spid="17" grpId="1"/>
      <p:bldP spid="22" grpId="0" animBg="1"/>
      <p:bldP spid="22" grpId="1" animBg="1"/>
      <p:bldP spid="22"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166843"/>
            <a:ext cx="6096000" cy="4524315"/>
          </a:xfrm>
          <a:prstGeom prst="rect">
            <a:avLst/>
          </a:prstGeom>
        </p:spPr>
        <p:txBody>
          <a:bodyPr>
            <a:spAutoFit/>
          </a:bodyPr>
          <a:lstStyle/>
          <a:p>
            <a:r>
              <a:rPr lang="as-IN" dirty="0" smtClean="0"/>
              <a:t>নগরে জনসংখ্যা বৃদ্ধির ৬০% ঘটে থাকে পুনঃবিভাজন সহকারে গ্রাম থেকে শহরে স্থানান্তরের মাধ্যমে। ১৯৭০ সাল থেকে ১৯৯৬ সালের মধ্যে শহরের জনসংখ্যা বৃদ্ধির হার ছিল বছরে ৬% এবং গ্রামে তা ছিল ১.৫%। স্বাধীনতার পর থেকে প্রধান শহরগুলির সীমিত শিল্পায়ন অথচ বাণিজ্যের দ্রুত প্রসারভিত্তিক একটি বিশেষ ধরনের বিন্যাসকাঠামোয় জনসংখ্যার গ্রাম থেকে শহরে স্থানান্তর ঘটে। প্রামাণ্য গবেষণা থেকে জানা যায় যে, সড়ক অবকাঠামো ও পরিবহণ ব্যবস্থার উন্নতি এবং উৎপাদন, ব্যবসা, হোটেল, রেস্তোরাঁ, গৃহায়ণসহ বিভিন্ন ধরনের নির্মাণের বিকাশ শহরগুলিতে অদক্ষ ও অর্ধদক্ষ শ্রমিকের চাহিদা বৃদ্ধি করেছে। তাই জীবিকার প্রয়োজনে এবং অধিকতর সম্ভাবনাময় চাকরির জন্য গ্রাম থেকে শহরে অভিবাসন ব্যাপকভাবে বৃদ্ধি পেয়েছে। তদুপরি, অসম ভূমিব্যবস্থা এবং প্রাকৃতিক দুর্যোগের কারণে ভূমিহীনতা জনসংখ্যার এ স্থানান্তর প্রক্রিয়াকে প্রভাবিত করেছে। প্রাপ্ত পরিসংখ্যান অনুসারে, গ্রামের উচ্চশ্রেণীর ১০% গৃহস্থ সেখানকার ৫১% জমির অধিকার নিয়ন্ত্রণ করে এবং তারাই গ্রামের মোট উপার্জনের ৩২% অংশীদার। নিম্নশ্রেণীর ৪০% জনগণের ভূমির ওপর নিয়ন্ত্রণ এবং আয়ের অংশীদারিত্বের ভাগ যথাক্রমে ২% এবং ১৬%। এর ফলে বাকি তিন-চতুর্থাংশ ভূমিহীন জনগোষ্ঠী গ্রাম ছেড়ে শহরে চলে যায়। এ ছাড়া অনেক ভূমিমালিক গ্রামবাসীও বিভিন্ন উৎস থেকে উপার্জন বৃদ্ধির প্রত্যাশায় গ্রাম থেকে শহরে যায়। তবে এ ধরনের স্থানান্তরের অধিকাংশই অস্থায়ী প্রকৃতির। </a:t>
            </a:r>
            <a:endParaRPr lang="en-US" dirty="0"/>
          </a:p>
        </p:txBody>
      </p:sp>
    </p:spTree>
  </p:cSld>
  <p:clrMapOvr>
    <a:masterClrMapping/>
  </p:clrMapOvr>
  <p:transition>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612845"/>
            <a:ext cx="6096000" cy="5632311"/>
          </a:xfrm>
          <a:prstGeom prst="rect">
            <a:avLst/>
          </a:prstGeom>
        </p:spPr>
        <p:txBody>
          <a:bodyPr>
            <a:spAutoFit/>
          </a:bodyPr>
          <a:lstStyle/>
          <a:p>
            <a:r>
              <a:rPr lang="as-IN" dirty="0" smtClean="0"/>
              <a:t>গ্রাম থেকে শহরে আসা পুরুষ অভিবাসীদের বেশিরভাগই পূর্বে ছিল কৃষিশ্রমিক। এ ছাড়া কৃষিপ্রধান এলাকা থেকেই মূলত স্থানান্তর ঘটে এবং ঢাকা শহরেই অভিবাসীদের আগমন অধিক লক্ষণীয়। পরিবারের অস্তিত্ব রক্ষার্থে এবং অনেক ক্ষেত্রে বিভিন্ন স্থানে নতুন উপায়ে উপার্জনের মাধ্যমে পারিবারিক আয় বৃদ্ধির লক্ষ্যে এ আবর্তন ঘটে। ১৯৮০-র দশকের মাঝামাঝি সময়ে ঢাকা ও চট্টগ্রামে  </a:t>
            </a:r>
            <a:r>
              <a:rPr lang="as-IN" dirty="0" smtClean="0">
                <a:hlinkClick r:id="rId2" tooltip="পোশাক শিল্প"/>
              </a:rPr>
              <a:t>পোশাক শিল্প</a:t>
            </a:r>
            <a:r>
              <a:rPr lang="as-IN" dirty="0" smtClean="0"/>
              <a:t> কারখানা বিকাশের সঙ্গে সঙ্গে মেয়েদের শহরে অভিবাসন বেড়ে যায়। ১৯৭০-এর দশকে শিক্ষাক্ষেত্রে অগ্রাধিকার এবং জনসংখ্যার ঘনত্ব মানুষের গ্রাম থেকে শহরে স্থানান্তরের প্রক্রিয়ায় গুরুত্বপূর্ণ ভূমিকা রাখে। তবে পরিসংখ্যানের দিক থেকে এ দুটি বিষয়ই ছিল নিতান্ত গুরুত্বহীন। অন্যদিকে ক্ষুদ্র পর্যায়ের জরিপে দেখা গেছে উচ্চশিক্ষিত ও অশিক্ষিত- এ দু মেরুর পরিবারের শিক্ষার অগ্রাধিকারে এবং ঝুঁকি গ্রহণের সামর্থ্যে প্রভেদ ব্যাপক হলেও উভয় শ্রেণির পরিবার থেকেই নগরে অভিবাসনের মাত্রা প্রায় সমান। </a:t>
            </a:r>
          </a:p>
          <a:p>
            <a:r>
              <a:rPr lang="as-IN" dirty="0" smtClean="0"/>
              <a:t>শিক্ষার পাশাপাশি অভিবাসীদের অন্যান্য বৈশিষ্ট্য, যেমন- বয়স, লিঙ্গ, বৈবাহিক অবস্থা, পরিবারে তার দায়িত্ব ও ভূমিকা এবং পারিবারিক সম্পদের উৎস (বিশেষত জমিজমা) থেকে আয় প্রভৃতি অভিবাসন প্রক্রিয়ায় গুরুত্বপূর্ণ বিষয়। সামাজিক সংযোগ এবং গন্তব্যস্থলের সুবিধা ও সেখানে প্রাপ্তব্য সম্ভাব্য সাহায্য অভিবাসনের পূর্বশর্ত হিসেবে বিবেচ্য। অনুরূপ, পল্লী অঞ্চলে খামার কার্যক্রম হ্রাস এবং শহরাঞ্চলে এর ওপর অধিক গুরুত্ব আরোপ থেকে প্রতিভাত হয় যে, ‘জনসংখ্যার অধিক মাত্রার ঘনত্বই বাংলাদেশের অভিবাসনের ধারা নির্ধারণ করে না’। বরং অভিবাসীর প্রাপ্ত কাজ ও কাজের বৈচিত্র্যের সুযোগ, মাথাপিছু আয়, ক্ষয়িষ্ণু উপার্জন ব্যবস্থার ঝুঁকি, প্রাকৃতিক ও অবকাঠামোগত উন্নয়নের স্তর এবং কৃষিক্ষেত্রে যান্ত্রিকীকরণ ইত্যাদি নিয়ামকের দ্বারাও অভিবাসন প্রক্রিয়া প্রভাবিত হয়। </a:t>
            </a:r>
            <a:endParaRPr lang="as-IN" dirty="0"/>
          </a:p>
        </p:txBody>
      </p:sp>
    </p:spTree>
  </p:cSld>
  <p:clrMapOvr>
    <a:masterClrMapping/>
  </p:clrMapOvr>
  <p:transition>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0" y="1028343"/>
            <a:ext cx="6096000" cy="4801314"/>
          </a:xfrm>
          <a:prstGeom prst="rect">
            <a:avLst/>
          </a:prstGeom>
        </p:spPr>
        <p:txBody>
          <a:bodyPr>
            <a:spAutoFit/>
          </a:bodyPr>
          <a:lstStyle/>
          <a:p>
            <a:r>
              <a:rPr lang="as-IN" dirty="0" smtClean="0"/>
              <a:t>জনসংখ্যার গ্রাম থেকে শহরে অভিবাসন প্রায়শ বড় ধরনের দ্বিমুখী পরিণতির দিকে এগিয়ে নেয় যা একদিকে সুবিধাজনক এবং অন্যদিকে ক্ষতিকর। এ ছাড়া বিভিন্ন জনগোষ্ঠীর শহরাঞ্চলে আগমন ও শহর থেকে গ্রামে প্রত্যাবর্তনের মিশ্র ফলাফল লক্ষ্য করা যায়। তবে বিদ্যমান পরিস্থিতিতে স্পষ্ট প্রতীয়মান হয় যে, কর্মসংস্থান এবং অর্থোপার্জনের ক্ষেত্রে অভিবাসনের ইতিবাচক প্রভাবই বেশি। সাময়িক অভিবাসীদের প্রেরিত অর্থ তাদের গ্রামে অবস্থানরত স্বজনদের কল্যাণার্থে উল্লেখযোগ্য অবদান রাখে। বর্তমানে ঢাকা শহরের বস্তি এলাকায় বসবাসরত অভিবাসীরা তাদের উপার্জনের বেশিরভাগই ব্যয় করে পরিবারের খাবার এবং সন্তানের শিক্ষার জন্য। তথাপি বস্তির শিশুদের স্কুলে ভর্তির হার (প্রায় ৩৫%) গ্রামে বসবাসরত ভূমিহীনদের (প্রায় ৫০%) তুলনায় অনেক কম। একইভাবে, বস্তিতে শিশুমৃত্যুর হারও গ্রামেরই অনুরূপ। </a:t>
            </a:r>
          </a:p>
          <a:p>
            <a:r>
              <a:rPr lang="as-IN" dirty="0" smtClean="0"/>
              <a:t>শহরাঞ্চলে মৌলিক সামাজিক সুবিধা ও মানবসম্পদ উন্নয়নের ক্ষেত্রে সরকারের কার্যকর উদ্যোগ গ্রহণের অভাবে এবং </a:t>
            </a:r>
            <a:r>
              <a:rPr lang="as-IN" dirty="0" smtClean="0">
                <a:hlinkClick r:id="rId2" tooltip="এনজিও"/>
              </a:rPr>
              <a:t>এনজিও</a:t>
            </a:r>
            <a:r>
              <a:rPr lang="as-IN" dirty="0" smtClean="0"/>
              <a:t>সমূহের অপ্রতুল সহায়তার কারণে দরিদ্র শহরবাসী, বিশেষ করে মহিলারা স্বাস্থ্য এবং পরিবেশগত ঝুঁকির দিক থেকে বিত্তবানদের তুলনায় অধিকতর ভুক্তভোগী। গ্রাম থেকে শহরে অভিবাসনকারী দরিদ্র গৃহস্থরাও উচ্ছেদ, পেশিশক্তির অত্যাচার, ক্রমাগত অসুস্থতা, মহিলাদের ওপর যৌন হয়রানি ইত্যাদি কঠিন হুমকির সম্মুখীন হয়। অবশ্য শহরের দরিদ্র ঘিঞ্জি এলাকায় বসবাসরত অভিবাসীরা গ্যাস, বিদ্যুৎ ও পানির মতো নাগরিক সুবিধাগুলি বিধিবহির্ভূত উপায়ে ভোগের ব্যবস্থা করে নেয়। </a:t>
            </a:r>
            <a:endParaRPr lang="as-IN" dirty="0"/>
          </a:p>
        </p:txBody>
      </p:sp>
    </p:spTree>
  </p:cSld>
  <p:clrMapOvr>
    <a:masterClrMapping/>
  </p:clrMapOvr>
  <p:transition>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413338"/>
            <a:ext cx="6096000" cy="2031325"/>
          </a:xfrm>
          <a:prstGeom prst="rect">
            <a:avLst/>
          </a:prstGeom>
        </p:spPr>
        <p:txBody>
          <a:bodyPr>
            <a:spAutoFit/>
          </a:bodyPr>
          <a:lstStyle/>
          <a:p>
            <a:r>
              <a:rPr lang="as-IN" dirty="0" smtClean="0"/>
              <a:t>কিছু বড় শহরে গ্রাম থেকে ক্রমাগত অভিবাসনের ফলে উৎপাদন ক্ষমতা বৃদ্ধির পরিবর্তে তা দারুণভাবে বিঘ্নিত হয় এবং সামগ্রিকভাবে শহরের অবকাঠামোগত অবস্থা ও পরিবেশের ওপর তার নেতিবাচক প্রভাব পড়ে। নগরের জনসংখ্যার দ্রুত ও ব্যাপক বৃদ্ধি উন্নয়নের ধারাকে ব্যাহত করে। তদুপরি, অর্থনৈতিক প্রবৃদ্ধি অর্জনের ক্ষেত্রে প্রয়োজনীয় সুবিধা সৃষ্টিতে কর্তৃপক্ষের ব্যর্থতা, নাগরিক সুবিধা প্রদানকারী সংস্থাসমূহের মধ্যে সমন্বয়ের অভাব এবং সিটি কর্পোরেশন ও পৌরসভাসমূহের অদক্ষ ও অপর্যাপ্ত ব্যবস্থাপনা পরিবেশগত সমস্যার অন্যতম কারণ হয়ে দাঁড়ায়। </a:t>
            </a:r>
            <a:endParaRPr lang="en-US" dirty="0"/>
          </a:p>
        </p:txBody>
      </p:sp>
    </p:spTree>
  </p:cSld>
  <p:clrMapOvr>
    <a:masterClrMapping/>
  </p:clrMapOvr>
  <p:transition>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7052" y="535577"/>
            <a:ext cx="2455818" cy="646331"/>
          </a:xfrm>
          <a:prstGeom prst="rect">
            <a:avLst/>
          </a:prstGeom>
          <a:noFill/>
        </p:spPr>
        <p:txBody>
          <a:bodyPr wrap="square" rtlCol="0">
            <a:spAutoFit/>
          </a:bodyPr>
          <a:lstStyle/>
          <a:p>
            <a:r>
              <a:rPr lang="en-US" sz="3600" dirty="0" err="1" smtClean="0">
                <a:latin typeface="NikoshBAN"/>
              </a:rPr>
              <a:t>দলীয়</a:t>
            </a:r>
            <a:r>
              <a:rPr lang="en-US" sz="3600" dirty="0" smtClean="0">
                <a:latin typeface="NikoshBAN"/>
              </a:rPr>
              <a:t> </a:t>
            </a:r>
            <a:r>
              <a:rPr lang="en-US" sz="3600" dirty="0" err="1" smtClean="0">
                <a:latin typeface="NikoshBAN"/>
              </a:rPr>
              <a:t>কাজ</a:t>
            </a:r>
            <a:r>
              <a:rPr lang="en-US" sz="3600" dirty="0" smtClean="0">
                <a:latin typeface="NikoshBAN"/>
              </a:rPr>
              <a:t> </a:t>
            </a:r>
            <a:endParaRPr lang="en-US" sz="3600" dirty="0">
              <a:latin typeface="NikoshBAN"/>
            </a:endParaRPr>
          </a:p>
        </p:txBody>
      </p:sp>
      <p:sp>
        <p:nvSpPr>
          <p:cNvPr id="4" name="TextBox 3"/>
          <p:cNvSpPr txBox="1"/>
          <p:nvPr/>
        </p:nvSpPr>
        <p:spPr>
          <a:xfrm>
            <a:off x="878305" y="1576137"/>
            <a:ext cx="10587790" cy="1200329"/>
          </a:xfrm>
          <a:prstGeom prst="rect">
            <a:avLst/>
          </a:prstGeom>
          <a:noFill/>
        </p:spPr>
        <p:txBody>
          <a:bodyPr wrap="square" rtlCol="0">
            <a:spAutoFit/>
          </a:bodyPr>
          <a:lstStyle/>
          <a:p>
            <a:pPr marL="285750" indent="-285750">
              <a:buFont typeface="Wingdings" pitchFamily="2" charset="2"/>
              <a:buChar char="q"/>
            </a:pP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স্থূল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জন্মহার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বলতে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বুঝ</a:t>
            </a:r>
            <a:r>
              <a:rPr lang="en-US" sz="3600" dirty="0" smtClean="0">
                <a:latin typeface="NikoshBAN" pitchFamily="2" charset="0"/>
                <a:cs typeface="NikoshBAN" pitchFamily="2" charset="0"/>
              </a:rPr>
              <a:t>?</a:t>
            </a:r>
          </a:p>
          <a:p>
            <a:pPr marL="285750" indent="-285750">
              <a:buFont typeface="Wingdings" pitchFamily="2" charset="2"/>
              <a:buChar char="q"/>
            </a:pPr>
            <a:r>
              <a:rPr lang="en-US" sz="3600" dirty="0">
                <a:latin typeface="NikoshBAN" pitchFamily="2" charset="0"/>
                <a:cs typeface="NikoshBAN" pitchFamily="2" charset="0"/>
              </a:rPr>
              <a:t> </a:t>
            </a:r>
            <a:r>
              <a:rPr lang="en-US" sz="3600" dirty="0" err="1" smtClean="0">
                <a:latin typeface="NikoshBAN" pitchFamily="2" charset="0"/>
                <a:cs typeface="NikoshBAN" pitchFamily="2" charset="0"/>
              </a:rPr>
              <a:t>স্থূল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মৃত্যুহার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বলতে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বুঝ</a:t>
            </a:r>
            <a:r>
              <a:rPr lang="en-US"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Tree>
  </p:cSld>
  <p:clrMapOvr>
    <a:masterClrMapping/>
  </p:clrMapOvr>
  <p:transition>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9776" y="645240"/>
            <a:ext cx="2632451" cy="923330"/>
          </a:xfrm>
          <a:prstGeom prst="rect">
            <a:avLst/>
          </a:prstGeom>
          <a:noFill/>
        </p:spPr>
        <p:txBody>
          <a:bodyPr wrap="none" lIns="91440" tIns="45720" rIns="91440" bIns="45720">
            <a:spAutoFit/>
          </a:bodyPr>
          <a:lstStyle/>
          <a:p>
            <a:pPr algn="ctr"/>
            <a:r>
              <a:rPr lang="en-US"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বাড়ির</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en-US"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কাজ</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NikoshBAN" pitchFamily="2" charset="0"/>
              <a:cs typeface="NikoshBAN" pitchFamily="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5813" y="2849563"/>
            <a:ext cx="10614025"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65459194"/>
      </p:ext>
    </p:extLst>
  </p:cSld>
  <p:clrMapOvr>
    <a:masterClrMapping/>
  </p:clrMapOvr>
  <p:transition>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novo\Desktop\New folder (3)\9d70219a6d25fa56d771af6a393a26b7.gif"/>
          <p:cNvPicPr>
            <a:picLocks noChangeAspect="1" noChangeArrowheads="1" noCrop="1"/>
          </p:cNvPicPr>
          <p:nvPr/>
        </p:nvPicPr>
        <p:blipFill>
          <a:blip r:embed="rId2" cstate="print"/>
          <a:srcRect/>
          <a:stretch>
            <a:fillRect/>
          </a:stretch>
        </p:blipFill>
        <p:spPr bwMode="auto">
          <a:xfrm>
            <a:off x="1961322" y="791648"/>
            <a:ext cx="8348870" cy="5489852"/>
          </a:xfrm>
          <a:prstGeom prst="rect">
            <a:avLst/>
          </a:prstGeom>
          <a:noFill/>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1026"/>
                                        </p:tgtEl>
                                        <p:attrNameLst>
                                          <p:attrName>ppt_x</p:attrName>
                                        </p:attrNameLst>
                                      </p:cBhvr>
                                      <p:tavLst>
                                        <p:tav tm="0">
                                          <p:val>
                                            <p:strVal val="ppt_x"/>
                                          </p:val>
                                        </p:tav>
                                        <p:tav tm="100000">
                                          <p:val>
                                            <p:strVal val="ppt_x"/>
                                          </p:val>
                                        </p:tav>
                                      </p:tavLst>
                                    </p:anim>
                                    <p:anim calcmode="lin" valueType="num">
                                      <p:cBhvr additive="base">
                                        <p:cTn id="12" dur="500"/>
                                        <p:tgtEl>
                                          <p:spTgt spid="1026"/>
                                        </p:tgtEl>
                                        <p:attrNameLst>
                                          <p:attrName>ppt_y</p:attrName>
                                        </p:attrNameLst>
                                      </p:cBhvr>
                                      <p:tavLst>
                                        <p:tav tm="0">
                                          <p:val>
                                            <p:strVal val="ppt_y"/>
                                          </p:val>
                                        </p:tav>
                                        <p:tav tm="100000">
                                          <p:val>
                                            <p:strVal val="1+ppt_h/2"/>
                                          </p:val>
                                        </p:tav>
                                      </p:tavLst>
                                    </p:anim>
                                    <p:set>
                                      <p:cBhvr>
                                        <p:cTn id="13"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1579" y="1648326"/>
            <a:ext cx="5734216" cy="3825541"/>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92454" y="1648326"/>
            <a:ext cx="5078492" cy="38122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4499810" y="541421"/>
            <a:ext cx="3339932" cy="646331"/>
          </a:xfrm>
          <a:prstGeom prst="rect">
            <a:avLst/>
          </a:prstGeom>
          <a:noFill/>
        </p:spPr>
        <p:txBody>
          <a:bodyPr wrap="square" rtlCol="0">
            <a:spAutoFit/>
          </a:bodyPr>
          <a:lstStyle/>
          <a:p>
            <a:r>
              <a:rPr lang="en-US" sz="3600" dirty="0" err="1" smtClean="0">
                <a:latin typeface="NikoshBAN" pitchFamily="2" charset="0"/>
                <a:cs typeface="NikoshBAN" pitchFamily="2" charset="0"/>
              </a:rPr>
              <a:t>নিচের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চিত্র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দুইটি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দেখ</a:t>
            </a:r>
            <a:endParaRPr lang="en-US" sz="3600" dirty="0">
              <a:latin typeface="NikoshBAN" pitchFamily="2" charset="0"/>
              <a:cs typeface="NikoshBAN" pitchFamily="2" charset="0"/>
            </a:endParaRPr>
          </a:p>
        </p:txBody>
      </p:sp>
      <p:sp>
        <p:nvSpPr>
          <p:cNvPr id="4" name="TextBox 3"/>
          <p:cNvSpPr txBox="1"/>
          <p:nvPr/>
        </p:nvSpPr>
        <p:spPr>
          <a:xfrm>
            <a:off x="3332747" y="5787189"/>
            <a:ext cx="5450306" cy="646331"/>
          </a:xfrm>
          <a:prstGeom prst="rect">
            <a:avLst/>
          </a:prstGeom>
          <a:noFill/>
        </p:spPr>
        <p:txBody>
          <a:bodyPr wrap="square" rtlCol="0">
            <a:spAutoFit/>
          </a:bodyPr>
          <a:lstStyle/>
          <a:p>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চিত্র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থেকে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বোঝা</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যায়</a:t>
            </a:r>
            <a:r>
              <a:rPr lang="en-US"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xmlns="" val="610737933"/>
      </p:ext>
    </p:extLst>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47392" y="2953687"/>
            <a:ext cx="5806398" cy="2400657"/>
          </a:xfrm>
          <a:prstGeom prst="rect">
            <a:avLst/>
          </a:prstGeom>
          <a:noFill/>
        </p:spPr>
        <p:txBody>
          <a:bodyPr wrap="none" lIns="91440" tIns="45720" rIns="91440" bIns="45720">
            <a:spAutoFit/>
          </a:bodyPr>
          <a:lstStyle/>
          <a:p>
            <a:pPr algn="ctr"/>
            <a:r>
              <a:rPr lang="en-US" sz="150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জনসংখ্যা</a:t>
            </a:r>
            <a:endParaRPr lang="en-US" sz="15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616508790"/>
      </p:ext>
    </p:extLst>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0627" y="1105469"/>
            <a:ext cx="5281683" cy="707886"/>
          </a:xfrm>
          <a:prstGeom prst="rect">
            <a:avLst/>
          </a:prstGeom>
          <a:noFill/>
        </p:spPr>
        <p:txBody>
          <a:bodyPr wrap="square" rtlCol="0">
            <a:spAutoFit/>
          </a:bodyPr>
          <a:lstStyle/>
          <a:p>
            <a:r>
              <a:rPr lang="en-US" sz="4000" dirty="0" err="1" smtClean="0">
                <a:latin typeface="NikoshBAN" panose="02000000000000000000" pitchFamily="2" charset="0"/>
                <a:cs typeface="NikoshBAN" panose="02000000000000000000" pitchFamily="2" charset="0"/>
              </a:rPr>
              <a:t>পাঠ</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শেষে</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শিক্ষার্থীরা</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
        <p:nvSpPr>
          <p:cNvPr id="3" name="TextBox 2"/>
          <p:cNvSpPr txBox="1"/>
          <p:nvPr/>
        </p:nvSpPr>
        <p:spPr>
          <a:xfrm>
            <a:off x="1733265" y="2197290"/>
            <a:ext cx="9389659" cy="2308324"/>
          </a:xfrm>
          <a:prstGeom prst="rect">
            <a:avLst/>
          </a:prstGeom>
          <a:noFill/>
        </p:spPr>
        <p:txBody>
          <a:bodyPr wrap="square" rtlCol="0">
            <a:spAutoFit/>
          </a:bodyPr>
          <a:lstStyle/>
          <a:p>
            <a:pPr marL="742950" indent="-742950">
              <a:buFont typeface="+mj-lt"/>
              <a:buAutoNum type="arabicPeriod"/>
            </a:pPr>
            <a:r>
              <a:rPr lang="en-US" sz="3600" dirty="0" err="1" smtClean="0">
                <a:latin typeface="NikoshBAN" panose="02000000000000000000" pitchFamily="2" charset="0"/>
                <a:cs typeface="NikoshBAN" panose="02000000000000000000" pitchFamily="2" charset="0"/>
              </a:rPr>
              <a:t>বিশ্বের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জনসংখ্যার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বর্তমান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পরিস্থিতি</a:t>
            </a:r>
            <a:r>
              <a:rPr lang="en-US" sz="3600" dirty="0" smtClean="0">
                <a:latin typeface="NikoshBAN" panose="02000000000000000000" pitchFamily="2" charset="0"/>
                <a:cs typeface="NikoshBAN" panose="02000000000000000000" pitchFamily="2" charset="0"/>
              </a:rPr>
              <a:t> ও </a:t>
            </a:r>
            <a:r>
              <a:rPr lang="en-US" sz="3600" dirty="0" err="1" smtClean="0">
                <a:latin typeface="NikoshBAN" panose="02000000000000000000" pitchFamily="2" charset="0"/>
                <a:cs typeface="NikoshBAN" panose="02000000000000000000" pitchFamily="2" charset="0"/>
              </a:rPr>
              <a:t>পরিবর্তনের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ধারা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ব্যাখ্যা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a:t>
            </a:r>
            <a:r>
              <a:rPr lang="en-US" sz="3600" dirty="0" smtClean="0">
                <a:latin typeface="NikoshBAN" panose="02000000000000000000" pitchFamily="2" charset="0"/>
                <a:cs typeface="NikoshBAN" panose="02000000000000000000" pitchFamily="2" charset="0"/>
              </a:rPr>
              <a:t>। </a:t>
            </a:r>
          </a:p>
          <a:p>
            <a:pPr marL="742950" indent="-742950">
              <a:buFont typeface="+mj-lt"/>
              <a:buAutoNum type="arabicPeriod"/>
            </a:pPr>
            <a:r>
              <a:rPr lang="en-US" sz="3600" dirty="0" err="1" smtClean="0">
                <a:latin typeface="NikoshBAN" panose="02000000000000000000" pitchFamily="2" charset="0"/>
                <a:cs typeface="NikoshBAN" panose="02000000000000000000" pitchFamily="2" charset="0"/>
              </a:rPr>
              <a:t>জনসংখ্যার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পরিবর্তনকে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প্রভাবিত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নিয়ামকসমূহ</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ব্যাখ্যা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a:t>
            </a:r>
            <a:r>
              <a:rPr lang="en-US" sz="3600" dirty="0" smtClean="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xmlns="" val="1949411768"/>
      </p:ext>
    </p:extLst>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58979" y="469231"/>
            <a:ext cx="6918157" cy="64633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3600" dirty="0" err="1" smtClean="0">
                <a:latin typeface="NikoshBAN" pitchFamily="2" charset="0"/>
                <a:cs typeface="NikoshBAN" pitchFamily="2" charset="0"/>
              </a:rPr>
              <a:t>বিশ্বের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বর্তমান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পরিস্থিতি</a:t>
            </a:r>
            <a:r>
              <a:rPr lang="en-US" sz="3600" dirty="0" smtClean="0">
                <a:latin typeface="NikoshBAN" pitchFamily="2" charset="0"/>
                <a:cs typeface="NikoshBAN" pitchFamily="2" charset="0"/>
              </a:rPr>
              <a:t> ও </a:t>
            </a:r>
            <a:r>
              <a:rPr lang="en-US" sz="3600" dirty="0" err="1" smtClean="0">
                <a:latin typeface="NikoshBAN" pitchFamily="2" charset="0"/>
                <a:cs typeface="NikoshBAN" pitchFamily="2" charset="0"/>
              </a:rPr>
              <a:t>পরিবর্তনের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ধারা</a:t>
            </a:r>
            <a:r>
              <a:rPr lang="en-US"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2" name="TextBox 1"/>
          <p:cNvSpPr txBox="1"/>
          <p:nvPr/>
        </p:nvSpPr>
        <p:spPr>
          <a:xfrm>
            <a:off x="818147" y="1335505"/>
            <a:ext cx="11189369" cy="1569660"/>
          </a:xfrm>
          <a:prstGeom prst="rect">
            <a:avLst/>
          </a:prstGeom>
          <a:noFill/>
        </p:spPr>
        <p:txBody>
          <a:bodyPr wrap="square" rtlCol="0">
            <a:spAutoFit/>
          </a:bodyPr>
          <a:lstStyle/>
          <a:p>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খ্রিষ্টীয়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সালের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প্রারম্ভ</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থেকে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হাজার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বছর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পৃথিবীর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জনসংখ্যা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খুব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ধীরে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পরবর্তীতে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তুলনামূলক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বৃদ্ধি</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থাকে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সময়ের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সাথে</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জনসংখ্যা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পরিবর্তনের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তারতম্যকে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জনসংখ্যা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পরিবর্তনের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গতিধারা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a:t>
            </a:r>
            <a:r>
              <a:rPr lang="en-US" sz="32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xmlns="" val="403692386"/>
      </p:ext>
    </p:extLst>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7818" y="705398"/>
            <a:ext cx="2526654" cy="923330"/>
          </a:xfrm>
          <a:prstGeom prst="rect">
            <a:avLst/>
          </a:prstGeom>
          <a:noFill/>
        </p:spPr>
        <p:txBody>
          <a:bodyPr wrap="none" lIns="91440" tIns="45720" rIns="91440" bIns="45720">
            <a:spAutoFit/>
          </a:bodyPr>
          <a:lstStyle/>
          <a:p>
            <a:pPr algn="ct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NikoshBAN" pitchFamily="2" charset="0"/>
                <a:cs typeface="NikoshBAN" pitchFamily="2" charset="0"/>
              </a:rPr>
              <a:t>একক</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NikoshBAN" pitchFamily="2" charset="0"/>
                <a:cs typeface="NikoshBAN" pitchFamily="2" charset="0"/>
              </a:rPr>
              <a:t> </a:t>
            </a: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NikoshBAN" pitchFamily="2" charset="0"/>
                <a:cs typeface="NikoshBAN" pitchFamily="2" charset="0"/>
              </a:rPr>
              <a:t>কাজ</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NikoshBAN" pitchFamily="2" charset="0"/>
              <a:cs typeface="NikoshBAN" pitchFamily="2" charset="0"/>
            </a:endParaRPr>
          </a:p>
        </p:txBody>
      </p:sp>
      <p:sp>
        <p:nvSpPr>
          <p:cNvPr id="3" name="TextBox 2"/>
          <p:cNvSpPr txBox="1"/>
          <p:nvPr/>
        </p:nvSpPr>
        <p:spPr>
          <a:xfrm>
            <a:off x="926432" y="1913021"/>
            <a:ext cx="10395284" cy="584775"/>
          </a:xfrm>
          <a:prstGeom prst="rect">
            <a:avLst/>
          </a:prstGeom>
          <a:noFill/>
        </p:spPr>
        <p:txBody>
          <a:bodyPr wrap="square" rtlCol="0">
            <a:spAutoFit/>
          </a:bodyPr>
          <a:lstStyle/>
          <a:p>
            <a:pPr marL="457200" indent="-457200">
              <a:buFont typeface="Wingdings" pitchFamily="2" charset="2"/>
              <a:buChar char="q"/>
            </a:pP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জনসংখ্যা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পরিবর্তনের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গতিধারা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xmlns="" val="4138958993"/>
      </p:ext>
    </p:extLst>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86676453"/>
              </p:ext>
            </p:extLst>
          </p:nvPr>
        </p:nvGraphicFramePr>
        <p:xfrm>
          <a:off x="2729834" y="2007045"/>
          <a:ext cx="5632114" cy="2316480"/>
        </p:xfrm>
        <a:graphic>
          <a:graphicData uri="http://schemas.openxmlformats.org/drawingml/2006/table">
            <a:tbl>
              <a:tblPr firstRow="1" bandRow="1">
                <a:tableStyleId>{5C22544A-7EE6-4342-B048-85BDC9FD1C3A}</a:tableStyleId>
              </a:tblPr>
              <a:tblGrid>
                <a:gridCol w="1998579"/>
                <a:gridCol w="3633535"/>
              </a:tblGrid>
              <a:tr h="370840">
                <a:tc>
                  <a:txBody>
                    <a:bodyPr/>
                    <a:lstStyle/>
                    <a:p>
                      <a:pPr algn="ctr"/>
                      <a:r>
                        <a:rPr lang="en-US" sz="3200" dirty="0" err="1" smtClean="0">
                          <a:latin typeface="NikoshBAN" pitchFamily="2" charset="0"/>
                          <a:cs typeface="NikoshBAN" pitchFamily="2" charset="0"/>
                        </a:rPr>
                        <a:t>সাল</a:t>
                      </a:r>
                      <a:endParaRPr lang="en-US" sz="3200" dirty="0">
                        <a:latin typeface="NikoshBAN" pitchFamily="2" charset="0"/>
                        <a:cs typeface="NikoshBAN" pitchFamily="2" charset="0"/>
                      </a:endParaRPr>
                    </a:p>
                  </a:txBody>
                  <a:tcPr/>
                </a:tc>
                <a:tc>
                  <a:txBody>
                    <a:bodyPr/>
                    <a:lstStyle/>
                    <a:p>
                      <a:pPr algn="ctr"/>
                      <a:r>
                        <a:rPr lang="en-US" sz="3200" dirty="0" err="1" smtClean="0">
                          <a:latin typeface="NikoshBAN" pitchFamily="2" charset="0"/>
                          <a:cs typeface="NikoshBAN" pitchFamily="2" charset="0"/>
                        </a:rPr>
                        <a:t>জনসংখ্যা</a:t>
                      </a:r>
                      <a:endParaRPr lang="en-US" sz="3200" dirty="0">
                        <a:latin typeface="NikoshBAN" pitchFamily="2" charset="0"/>
                        <a:cs typeface="NikoshBAN" pitchFamily="2" charset="0"/>
                      </a:endParaRPr>
                    </a:p>
                  </a:txBody>
                  <a:tcPr/>
                </a:tc>
              </a:tr>
              <a:tr h="370840">
                <a:tc>
                  <a:txBody>
                    <a:bodyPr/>
                    <a:lstStyle/>
                    <a:p>
                      <a:pPr algn="ctr"/>
                      <a:r>
                        <a:rPr lang="en-US" sz="3200" dirty="0" smtClean="0">
                          <a:latin typeface="NikoshBAN" pitchFamily="2" charset="0"/>
                          <a:cs typeface="NikoshBAN" pitchFamily="2" charset="0"/>
                        </a:rPr>
                        <a:t>১৬৫০</a:t>
                      </a:r>
                      <a:endParaRPr lang="en-US" sz="3200" dirty="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৫০০ </a:t>
                      </a:r>
                      <a:r>
                        <a:rPr lang="en-US" sz="3200" dirty="0" err="1" smtClean="0">
                          <a:latin typeface="NikoshBAN" pitchFamily="2" charset="0"/>
                          <a:cs typeface="NikoshBAN" pitchFamily="2" charset="0"/>
                        </a:rPr>
                        <a:t>মিলিয়ন</a:t>
                      </a:r>
                      <a:endParaRPr lang="en-US" sz="3200" dirty="0">
                        <a:latin typeface="NikoshBAN" pitchFamily="2" charset="0"/>
                        <a:cs typeface="NikoshBAN" pitchFamily="2" charset="0"/>
                      </a:endParaRPr>
                    </a:p>
                  </a:txBody>
                  <a:tcPr/>
                </a:tc>
              </a:tr>
              <a:tr h="370840">
                <a:tc>
                  <a:txBody>
                    <a:bodyPr/>
                    <a:lstStyle/>
                    <a:p>
                      <a:pPr algn="ctr"/>
                      <a:r>
                        <a:rPr lang="en-US" sz="3200" dirty="0" smtClean="0">
                          <a:latin typeface="NikoshBAN" pitchFamily="2" charset="0"/>
                          <a:cs typeface="NikoshBAN" pitchFamily="2" charset="0"/>
                        </a:rPr>
                        <a:t>১৮৫০</a:t>
                      </a:r>
                      <a:endParaRPr lang="en-US" sz="3200" dirty="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১.২ </a:t>
                      </a:r>
                      <a:r>
                        <a:rPr lang="en-US" sz="3200" dirty="0" err="1" smtClean="0">
                          <a:latin typeface="NikoshBAN" pitchFamily="2" charset="0"/>
                          <a:cs typeface="NikoshBAN" pitchFamily="2" charset="0"/>
                        </a:rPr>
                        <a:t>বিলিয়ন</a:t>
                      </a:r>
                      <a:endParaRPr lang="en-US" sz="3200" dirty="0">
                        <a:latin typeface="NikoshBAN" pitchFamily="2" charset="0"/>
                        <a:cs typeface="NikoshBAN" pitchFamily="2" charset="0"/>
                      </a:endParaRPr>
                    </a:p>
                  </a:txBody>
                  <a:tcPr/>
                </a:tc>
              </a:tr>
              <a:tr h="370840">
                <a:tc>
                  <a:txBody>
                    <a:bodyPr/>
                    <a:lstStyle/>
                    <a:p>
                      <a:pPr algn="ctr"/>
                      <a:r>
                        <a:rPr lang="en-US" sz="3200" dirty="0" smtClean="0">
                          <a:latin typeface="NikoshBAN" pitchFamily="2" charset="0"/>
                          <a:cs typeface="NikoshBAN" pitchFamily="2" charset="0"/>
                        </a:rPr>
                        <a:t>১৯৫০</a:t>
                      </a:r>
                      <a:endParaRPr lang="en-US" sz="3200" dirty="0">
                        <a:latin typeface="NikoshBAN" pitchFamily="2" charset="0"/>
                        <a:cs typeface="NikoshBAN" pitchFamily="2" charset="0"/>
                      </a:endParaRPr>
                    </a:p>
                  </a:txBody>
                  <a:tcPr/>
                </a:tc>
                <a:tc>
                  <a:txBody>
                    <a:bodyPr/>
                    <a:lstStyle/>
                    <a:p>
                      <a:pPr algn="ctr"/>
                      <a:r>
                        <a:rPr lang="en-US" sz="3200" dirty="0" smtClean="0">
                          <a:latin typeface="NikoshBAN" pitchFamily="2" charset="0"/>
                          <a:cs typeface="NikoshBAN" pitchFamily="2" charset="0"/>
                        </a:rPr>
                        <a:t>২.৫৩</a:t>
                      </a:r>
                      <a:r>
                        <a:rPr lang="en-US" sz="3200" baseline="0" dirty="0" smtClean="0">
                          <a:latin typeface="NikoshBAN" pitchFamily="2" charset="0"/>
                          <a:cs typeface="NikoshBAN" pitchFamily="2" charset="0"/>
                        </a:rPr>
                        <a:t> </a:t>
                      </a:r>
                      <a:r>
                        <a:rPr lang="en-US" sz="3200" baseline="0" dirty="0" err="1" smtClean="0">
                          <a:latin typeface="NikoshBAN" pitchFamily="2" charset="0"/>
                          <a:cs typeface="NikoshBAN" pitchFamily="2" charset="0"/>
                        </a:rPr>
                        <a:t>বিলিয়ন</a:t>
                      </a:r>
                      <a:endParaRPr lang="en-US" sz="3200" dirty="0">
                        <a:latin typeface="NikoshBAN" pitchFamily="2" charset="0"/>
                        <a:cs typeface="NikoshBAN" pitchFamily="2" charset="0"/>
                      </a:endParaRPr>
                    </a:p>
                  </a:txBody>
                  <a:tcPr/>
                </a:tc>
              </a:tr>
            </a:tbl>
          </a:graphicData>
        </a:graphic>
      </p:graphicFrame>
      <p:sp>
        <p:nvSpPr>
          <p:cNvPr id="5" name="TextBox 4"/>
          <p:cNvSpPr txBox="1"/>
          <p:nvPr/>
        </p:nvSpPr>
        <p:spPr>
          <a:xfrm>
            <a:off x="2851484" y="721895"/>
            <a:ext cx="5366084" cy="646331"/>
          </a:xfrm>
          <a:prstGeom prst="rect">
            <a:avLst/>
          </a:prstGeom>
          <a:noFill/>
        </p:spPr>
        <p:txBody>
          <a:bodyPr wrap="square" rtlCol="0">
            <a:spAutoFit/>
          </a:bodyPr>
          <a:lstStyle/>
          <a:p>
            <a:pPr algn="ctr"/>
            <a:r>
              <a:rPr lang="en-US" sz="3600" b="1" dirty="0" err="1" smtClean="0">
                <a:latin typeface="NikoshBAN" pitchFamily="2" charset="0"/>
                <a:cs typeface="NikoshBAN" pitchFamily="2" charset="0"/>
              </a:rPr>
              <a:t>পৃথিবীর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জনসংখ্যার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পরিবর্তন</a:t>
            </a:r>
            <a:endParaRPr lang="en-US" sz="3600" b="1" dirty="0">
              <a:latin typeface="NikoshBAN" pitchFamily="2" charset="0"/>
              <a:cs typeface="NikoshBAN" pitchFamily="2" charset="0"/>
            </a:endParaRPr>
          </a:p>
        </p:txBody>
      </p:sp>
    </p:spTree>
    <p:extLst>
      <p:ext uri="{BB962C8B-B14F-4D97-AF65-F5344CB8AC3E}">
        <p14:creationId xmlns:p14="http://schemas.microsoft.com/office/powerpoint/2010/main" xmlns="" val="2813309815"/>
      </p:ext>
    </p:extLst>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3035744186"/>
              </p:ext>
            </p:extLst>
          </p:nvPr>
        </p:nvGraphicFramePr>
        <p:xfrm>
          <a:off x="627919" y="673769"/>
          <a:ext cx="4582405" cy="6002682"/>
        </p:xfrm>
        <a:graphic>
          <a:graphicData uri="http://schemas.openxmlformats.org/drawingml/2006/table">
            <a:tbl>
              <a:tblPr firstRow="1" bandRow="1">
                <a:tableStyleId>{5C22544A-7EE6-4342-B048-85BDC9FD1C3A}</a:tableStyleId>
              </a:tblPr>
              <a:tblGrid>
                <a:gridCol w="1600204">
                  <a:extLst>
                    <a:ext uri="{9D8B030D-6E8A-4147-A177-3AD203B41FA5}">
                      <a16:colId xmlns:a16="http://schemas.microsoft.com/office/drawing/2014/main" xmlns="" val="3679513760"/>
                    </a:ext>
                  </a:extLst>
                </a:gridCol>
                <a:gridCol w="2982201">
                  <a:extLst>
                    <a:ext uri="{9D8B030D-6E8A-4147-A177-3AD203B41FA5}">
                      <a16:colId xmlns:a16="http://schemas.microsoft.com/office/drawing/2014/main" xmlns="" val="4027077500"/>
                    </a:ext>
                  </a:extLst>
                </a:gridCol>
              </a:tblGrid>
              <a:tr h="882042">
                <a:tc>
                  <a:txBody>
                    <a:bodyPr/>
                    <a:lstStyle/>
                    <a:p>
                      <a:pPr algn="ctr"/>
                      <a:r>
                        <a:rPr lang="en-US" sz="3600" dirty="0" err="1" smtClean="0">
                          <a:latin typeface="NikoshBAN" panose="02000000000000000000" pitchFamily="2" charset="0"/>
                          <a:cs typeface="NikoshBAN" panose="02000000000000000000" pitchFamily="2" charset="0"/>
                        </a:rPr>
                        <a:t>সাল</a:t>
                      </a:r>
                      <a:endParaRPr lang="en-US" sz="3600" dirty="0">
                        <a:latin typeface="NikoshBAN" panose="02000000000000000000" pitchFamily="2" charset="0"/>
                        <a:cs typeface="NikoshBAN" panose="02000000000000000000" pitchFamily="2" charset="0"/>
                      </a:endParaRPr>
                    </a:p>
                  </a:txBody>
                  <a:tcPr/>
                </a:tc>
                <a:tc>
                  <a:txBody>
                    <a:bodyPr/>
                    <a:lstStyle/>
                    <a:p>
                      <a:pPr algn="ctr"/>
                      <a:r>
                        <a:rPr lang="en-US" sz="3600" dirty="0" err="1" smtClean="0">
                          <a:latin typeface="NikoshBAN" panose="02000000000000000000" pitchFamily="2" charset="0"/>
                          <a:cs typeface="NikoshBAN" panose="02000000000000000000" pitchFamily="2" charset="0"/>
                        </a:rPr>
                        <a:t>জনসংখ্যা</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xmlns="" val="2121041190"/>
                  </a:ext>
                </a:extLst>
              </a:tr>
              <a:tr h="528231">
                <a:tc>
                  <a:txBody>
                    <a:bodyPr/>
                    <a:lstStyle/>
                    <a:p>
                      <a:pPr algn="ctr"/>
                      <a:r>
                        <a:rPr lang="en-US" sz="3600" dirty="0" smtClean="0">
                          <a:latin typeface="NikoshBAN" panose="02000000000000000000" pitchFamily="2" charset="0"/>
                          <a:cs typeface="NikoshBAN" panose="02000000000000000000" pitchFamily="2" charset="0"/>
                        </a:rPr>
                        <a:t>১৯৫০</a:t>
                      </a:r>
                      <a:endParaRPr lang="en-US" sz="3600" dirty="0">
                        <a:latin typeface="NikoshBAN" panose="02000000000000000000" pitchFamily="2" charset="0"/>
                        <a:cs typeface="NikoshBAN" panose="02000000000000000000" pitchFamily="2" charset="0"/>
                      </a:endParaRPr>
                    </a:p>
                  </a:txBody>
                  <a:tcPr/>
                </a:tc>
                <a:tc>
                  <a:txBody>
                    <a:bodyPr/>
                    <a:lstStyle/>
                    <a:p>
                      <a:pPr algn="ctr"/>
                      <a:r>
                        <a:rPr lang="en-US" sz="3600" dirty="0" smtClean="0">
                          <a:latin typeface="NikoshBAN" panose="02000000000000000000" pitchFamily="2" charset="0"/>
                          <a:cs typeface="NikoshBAN" panose="02000000000000000000" pitchFamily="2" charset="0"/>
                        </a:rPr>
                        <a:t>২.৫৩</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xmlns="" val="1978815897"/>
                  </a:ext>
                </a:extLst>
              </a:tr>
              <a:tr h="528231">
                <a:tc>
                  <a:txBody>
                    <a:bodyPr/>
                    <a:lstStyle/>
                    <a:p>
                      <a:pPr algn="ctr"/>
                      <a:r>
                        <a:rPr lang="en-US" sz="3600" dirty="0" smtClean="0">
                          <a:latin typeface="NikoshBAN" panose="02000000000000000000" pitchFamily="2" charset="0"/>
                          <a:cs typeface="NikoshBAN" panose="02000000000000000000" pitchFamily="2" charset="0"/>
                        </a:rPr>
                        <a:t>১৯৬০</a:t>
                      </a:r>
                      <a:endParaRPr lang="en-US" sz="3600" dirty="0">
                        <a:latin typeface="NikoshBAN" panose="02000000000000000000" pitchFamily="2" charset="0"/>
                        <a:cs typeface="NikoshBAN" panose="02000000000000000000" pitchFamily="2" charset="0"/>
                      </a:endParaRPr>
                    </a:p>
                  </a:txBody>
                  <a:tcPr/>
                </a:tc>
                <a:tc>
                  <a:txBody>
                    <a:bodyPr/>
                    <a:lstStyle/>
                    <a:p>
                      <a:pPr algn="ctr"/>
                      <a:r>
                        <a:rPr lang="en-US" sz="3600" dirty="0" smtClean="0">
                          <a:latin typeface="NikoshBAN" panose="02000000000000000000" pitchFamily="2" charset="0"/>
                          <a:cs typeface="NikoshBAN" panose="02000000000000000000" pitchFamily="2" charset="0"/>
                        </a:rPr>
                        <a:t>৩.৬৩</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xmlns="" val="1213606809"/>
                  </a:ext>
                </a:extLst>
              </a:tr>
              <a:tr h="528231">
                <a:tc>
                  <a:txBody>
                    <a:bodyPr/>
                    <a:lstStyle/>
                    <a:p>
                      <a:pPr algn="ctr"/>
                      <a:r>
                        <a:rPr lang="en-US" sz="3600" dirty="0" smtClean="0">
                          <a:latin typeface="NikoshBAN" panose="02000000000000000000" pitchFamily="2" charset="0"/>
                          <a:cs typeface="NikoshBAN" panose="02000000000000000000" pitchFamily="2" charset="0"/>
                        </a:rPr>
                        <a:t>১৯৭০</a:t>
                      </a:r>
                      <a:endParaRPr lang="en-US" sz="3600" dirty="0">
                        <a:latin typeface="NikoshBAN" panose="02000000000000000000" pitchFamily="2" charset="0"/>
                        <a:cs typeface="NikoshBAN" panose="02000000000000000000" pitchFamily="2" charset="0"/>
                      </a:endParaRPr>
                    </a:p>
                  </a:txBody>
                  <a:tcPr/>
                </a:tc>
                <a:tc>
                  <a:txBody>
                    <a:bodyPr/>
                    <a:lstStyle/>
                    <a:p>
                      <a:pPr algn="ctr"/>
                      <a:r>
                        <a:rPr lang="en-US" sz="3600" dirty="0" smtClean="0">
                          <a:latin typeface="NikoshBAN" panose="02000000000000000000" pitchFamily="2" charset="0"/>
                          <a:cs typeface="NikoshBAN" panose="02000000000000000000" pitchFamily="2" charset="0"/>
                        </a:rPr>
                        <a:t>৩.৬৯</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xmlns="" val="2692275841"/>
                  </a:ext>
                </a:extLst>
              </a:tr>
              <a:tr h="528231">
                <a:tc>
                  <a:txBody>
                    <a:bodyPr/>
                    <a:lstStyle/>
                    <a:p>
                      <a:pPr algn="ctr"/>
                      <a:r>
                        <a:rPr lang="en-US" sz="3600" dirty="0" smtClean="0">
                          <a:latin typeface="NikoshBAN" panose="02000000000000000000" pitchFamily="2" charset="0"/>
                          <a:cs typeface="NikoshBAN" panose="02000000000000000000" pitchFamily="2" charset="0"/>
                        </a:rPr>
                        <a:t>১৯৮০</a:t>
                      </a:r>
                      <a:endParaRPr lang="en-US" sz="3600" dirty="0">
                        <a:latin typeface="NikoshBAN" panose="02000000000000000000" pitchFamily="2" charset="0"/>
                        <a:cs typeface="NikoshBAN" panose="02000000000000000000" pitchFamily="2" charset="0"/>
                      </a:endParaRPr>
                    </a:p>
                  </a:txBody>
                  <a:tcPr/>
                </a:tc>
                <a:tc>
                  <a:txBody>
                    <a:bodyPr/>
                    <a:lstStyle/>
                    <a:p>
                      <a:pPr algn="ctr"/>
                      <a:r>
                        <a:rPr lang="en-US" sz="3600" dirty="0" smtClean="0">
                          <a:latin typeface="NikoshBAN" panose="02000000000000000000" pitchFamily="2" charset="0"/>
                          <a:cs typeface="NikoshBAN" panose="02000000000000000000" pitchFamily="2" charset="0"/>
                        </a:rPr>
                        <a:t>৪.৪৫</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xmlns="" val="3086762736"/>
                  </a:ext>
                </a:extLst>
              </a:tr>
              <a:tr h="528231">
                <a:tc>
                  <a:txBody>
                    <a:bodyPr/>
                    <a:lstStyle/>
                    <a:p>
                      <a:pPr algn="ctr"/>
                      <a:r>
                        <a:rPr lang="en-US" sz="3600" dirty="0" smtClean="0">
                          <a:latin typeface="NikoshBAN" panose="02000000000000000000" pitchFamily="2" charset="0"/>
                          <a:cs typeface="NikoshBAN" panose="02000000000000000000" pitchFamily="2" charset="0"/>
                        </a:rPr>
                        <a:t>১৯৯০</a:t>
                      </a:r>
                      <a:endParaRPr lang="en-US" sz="3600" dirty="0">
                        <a:latin typeface="NikoshBAN" panose="02000000000000000000" pitchFamily="2" charset="0"/>
                        <a:cs typeface="NikoshBAN" panose="02000000000000000000" pitchFamily="2" charset="0"/>
                      </a:endParaRPr>
                    </a:p>
                  </a:txBody>
                  <a:tcPr/>
                </a:tc>
                <a:tc>
                  <a:txBody>
                    <a:bodyPr/>
                    <a:lstStyle/>
                    <a:p>
                      <a:pPr algn="ctr"/>
                      <a:r>
                        <a:rPr lang="en-US" sz="3600" dirty="0" smtClean="0">
                          <a:latin typeface="NikoshBAN" panose="02000000000000000000" pitchFamily="2" charset="0"/>
                          <a:cs typeface="NikoshBAN" panose="02000000000000000000" pitchFamily="2" charset="0"/>
                        </a:rPr>
                        <a:t>৫.৩২</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xmlns="" val="366442845"/>
                  </a:ext>
                </a:extLst>
              </a:tr>
              <a:tr h="528231">
                <a:tc>
                  <a:txBody>
                    <a:bodyPr/>
                    <a:lstStyle/>
                    <a:p>
                      <a:pPr algn="ctr"/>
                      <a:r>
                        <a:rPr lang="en-US" sz="3600" dirty="0" smtClean="0">
                          <a:latin typeface="NikoshBAN" panose="02000000000000000000" pitchFamily="2" charset="0"/>
                          <a:cs typeface="NikoshBAN" panose="02000000000000000000" pitchFamily="2" charset="0"/>
                        </a:rPr>
                        <a:t>২০০০</a:t>
                      </a:r>
                      <a:endParaRPr lang="en-US" sz="3600" dirty="0">
                        <a:latin typeface="NikoshBAN" panose="02000000000000000000" pitchFamily="2" charset="0"/>
                        <a:cs typeface="NikoshBAN" panose="02000000000000000000" pitchFamily="2" charset="0"/>
                      </a:endParaRPr>
                    </a:p>
                  </a:txBody>
                  <a:tcPr/>
                </a:tc>
                <a:tc>
                  <a:txBody>
                    <a:bodyPr/>
                    <a:lstStyle/>
                    <a:p>
                      <a:pPr algn="ctr"/>
                      <a:r>
                        <a:rPr lang="en-US" sz="3600" dirty="0" smtClean="0">
                          <a:latin typeface="NikoshBAN" panose="02000000000000000000" pitchFamily="2" charset="0"/>
                          <a:cs typeface="NikoshBAN" panose="02000000000000000000" pitchFamily="2" charset="0"/>
                        </a:rPr>
                        <a:t>৬.১৩</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xmlns="" val="1883875534"/>
                  </a:ext>
                </a:extLst>
              </a:tr>
              <a:tr h="528231">
                <a:tc>
                  <a:txBody>
                    <a:bodyPr/>
                    <a:lstStyle/>
                    <a:p>
                      <a:pPr algn="ctr"/>
                      <a:r>
                        <a:rPr lang="en-US" sz="3600" dirty="0" smtClean="0">
                          <a:latin typeface="NikoshBAN" panose="02000000000000000000" pitchFamily="2" charset="0"/>
                          <a:cs typeface="NikoshBAN" panose="02000000000000000000" pitchFamily="2" charset="0"/>
                        </a:rPr>
                        <a:t>২০১০</a:t>
                      </a:r>
                      <a:endParaRPr lang="en-US" sz="3600" dirty="0">
                        <a:latin typeface="NikoshBAN" panose="02000000000000000000" pitchFamily="2" charset="0"/>
                        <a:cs typeface="NikoshBAN" panose="02000000000000000000" pitchFamily="2" charset="0"/>
                      </a:endParaRPr>
                    </a:p>
                  </a:txBody>
                  <a:tcPr/>
                </a:tc>
                <a:tc>
                  <a:txBody>
                    <a:bodyPr/>
                    <a:lstStyle/>
                    <a:p>
                      <a:pPr algn="ctr"/>
                      <a:r>
                        <a:rPr lang="en-US" sz="3600" dirty="0" smtClean="0">
                          <a:latin typeface="NikoshBAN" panose="02000000000000000000" pitchFamily="2" charset="0"/>
                          <a:cs typeface="NikoshBAN" panose="02000000000000000000" pitchFamily="2" charset="0"/>
                        </a:rPr>
                        <a:t>৬.৯২</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xmlns="" val="1966316419"/>
                  </a:ext>
                </a:extLst>
              </a:tr>
              <a:tr h="528231">
                <a:tc>
                  <a:txBody>
                    <a:bodyPr/>
                    <a:lstStyle/>
                    <a:p>
                      <a:pPr algn="ctr"/>
                      <a:r>
                        <a:rPr lang="en-US" sz="3600" dirty="0" smtClean="0">
                          <a:latin typeface="NikoshBAN" panose="02000000000000000000" pitchFamily="2" charset="0"/>
                          <a:cs typeface="NikoshBAN" panose="02000000000000000000" pitchFamily="2" charset="0"/>
                        </a:rPr>
                        <a:t>২০১৫</a:t>
                      </a:r>
                      <a:endParaRPr lang="en-US" sz="3600" dirty="0">
                        <a:latin typeface="NikoshBAN" panose="02000000000000000000" pitchFamily="2" charset="0"/>
                        <a:cs typeface="NikoshBAN" panose="02000000000000000000" pitchFamily="2" charset="0"/>
                      </a:endParaRPr>
                    </a:p>
                  </a:txBody>
                  <a:tcPr/>
                </a:tc>
                <a:tc>
                  <a:txBody>
                    <a:bodyPr/>
                    <a:lstStyle/>
                    <a:p>
                      <a:pPr algn="ctr"/>
                      <a:r>
                        <a:rPr lang="en-US" sz="3600" dirty="0" smtClean="0">
                          <a:latin typeface="NikoshBAN" panose="02000000000000000000" pitchFamily="2" charset="0"/>
                          <a:cs typeface="NikoshBAN" panose="02000000000000000000" pitchFamily="2" charset="0"/>
                        </a:rPr>
                        <a:t>৭.৩৫</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xmlns="" val="3051120188"/>
                  </a:ext>
                </a:extLst>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59665" y="0"/>
            <a:ext cx="5364162" cy="963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28202" y="1323718"/>
            <a:ext cx="6191250" cy="428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38443207"/>
      </p:ext>
    </p:extLst>
  </p:cSld>
  <p:clrMapOvr>
    <a:masterClrMapping/>
  </p:clrMapOvr>
  <p:transition>
    <p:wheel spokes="8"/>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Foundry</Template>
  <TotalTime>724</TotalTime>
  <Words>971</Words>
  <Application>Microsoft Office PowerPoint</Application>
  <PresentationFormat>Custom</PresentationFormat>
  <Paragraphs>117</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Lenovo</cp:lastModifiedBy>
  <cp:revision>81</cp:revision>
  <dcterms:created xsi:type="dcterms:W3CDTF">2019-09-12T14:17:26Z</dcterms:created>
  <dcterms:modified xsi:type="dcterms:W3CDTF">2020-07-14T05:39:49Z</dcterms:modified>
</cp:coreProperties>
</file>