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8" r:id="rId2"/>
    <p:sldId id="256" r:id="rId3"/>
    <p:sldId id="307" r:id="rId4"/>
    <p:sldId id="299" r:id="rId5"/>
    <p:sldId id="308" r:id="rId6"/>
    <p:sldId id="300" r:id="rId7"/>
    <p:sldId id="260" r:id="rId8"/>
    <p:sldId id="281" r:id="rId9"/>
    <p:sldId id="261" r:id="rId10"/>
    <p:sldId id="263" r:id="rId11"/>
    <p:sldId id="264" r:id="rId12"/>
    <p:sldId id="266" r:id="rId13"/>
    <p:sldId id="267" r:id="rId14"/>
    <p:sldId id="268" r:id="rId15"/>
    <p:sldId id="269" r:id="rId16"/>
    <p:sldId id="270" r:id="rId17"/>
    <p:sldId id="285" r:id="rId18"/>
    <p:sldId id="306" r:id="rId19"/>
    <p:sldId id="271" r:id="rId20"/>
    <p:sldId id="286" r:id="rId21"/>
    <p:sldId id="272" r:id="rId22"/>
    <p:sldId id="273" r:id="rId23"/>
    <p:sldId id="289" r:id="rId24"/>
    <p:sldId id="287" r:id="rId25"/>
    <p:sldId id="275" r:id="rId26"/>
    <p:sldId id="288" r:id="rId27"/>
    <p:sldId id="276" r:id="rId28"/>
    <p:sldId id="277" r:id="rId29"/>
    <p:sldId id="297" r:id="rId30"/>
  </p:sldIdLst>
  <p:sldSz cx="12801600" cy="77724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9" autoAdjust="0"/>
    <p:restoredTop sz="94660"/>
  </p:normalViewPr>
  <p:slideViewPr>
    <p:cSldViewPr>
      <p:cViewPr varScale="1">
        <p:scale>
          <a:sx n="72" d="100"/>
          <a:sy n="72" d="100"/>
        </p:scale>
        <p:origin x="300" y="72"/>
      </p:cViewPr>
      <p:guideLst>
        <p:guide orient="horz" pos="2448"/>
        <p:guide pos="4032"/>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9001F-3FD7-41BF-9B46-FA6A22E5CC21}" type="datetimeFigureOut">
              <a:rPr lang="en-US" smtClean="0"/>
              <a:t>7/15/2020</a:t>
            </a:fld>
            <a:endParaRPr lang="en-US"/>
          </a:p>
        </p:txBody>
      </p:sp>
      <p:sp>
        <p:nvSpPr>
          <p:cNvPr id="4" name="Slide Image Placeholder 3"/>
          <p:cNvSpPr>
            <a:spLocks noGrp="1" noRot="1" noChangeAspect="1"/>
          </p:cNvSpPr>
          <p:nvPr>
            <p:ph type="sldImg" idx="2"/>
          </p:nvPr>
        </p:nvSpPr>
        <p:spPr>
          <a:xfrm>
            <a:off x="887413" y="1143000"/>
            <a:ext cx="50831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F995DA-9A5F-4606-BE3B-ACFE0AB344BA}" type="slidenum">
              <a:rPr lang="en-US" smtClean="0"/>
              <a:t>‹#›</a:t>
            </a:fld>
            <a:endParaRPr lang="en-US"/>
          </a:p>
        </p:txBody>
      </p:sp>
    </p:spTree>
    <p:extLst>
      <p:ext uri="{BB962C8B-B14F-4D97-AF65-F5344CB8AC3E}">
        <p14:creationId xmlns:p14="http://schemas.microsoft.com/office/powerpoint/2010/main" val="266085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995DA-9A5F-4606-BE3B-ACFE0AB344BA}" type="slidenum">
              <a:rPr lang="en-US" smtClean="0"/>
              <a:t>8</a:t>
            </a:fld>
            <a:endParaRPr lang="en-US"/>
          </a:p>
        </p:txBody>
      </p:sp>
    </p:spTree>
    <p:extLst>
      <p:ext uri="{BB962C8B-B14F-4D97-AF65-F5344CB8AC3E}">
        <p14:creationId xmlns:p14="http://schemas.microsoft.com/office/powerpoint/2010/main" val="267110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414482"/>
            <a:ext cx="1088136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920240" y="4404360"/>
            <a:ext cx="8961120" cy="198628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994959" y="352637"/>
            <a:ext cx="4031615" cy="7516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5668" y="352637"/>
            <a:ext cx="11885930" cy="7516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043D64-F881-4C14-9296-C358F2FAF14F}"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994487"/>
            <a:ext cx="10881360" cy="1543685"/>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1011238" y="3294275"/>
            <a:ext cx="10881360" cy="1700212"/>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043D64-F881-4C14-9296-C358F2FAF14F}" type="datetimeFigureOut">
              <a:rPr lang="en-US" smtClean="0"/>
              <a:pPr/>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5669" y="2054648"/>
            <a:ext cx="7958772" cy="581490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067800" y="2054648"/>
            <a:ext cx="7958773" cy="5814907"/>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043D64-F881-4C14-9296-C358F2FAF14F}" type="datetimeFigureOut">
              <a:rPr lang="en-US" smtClean="0"/>
              <a:pPr/>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40080" y="311256"/>
            <a:ext cx="11521440"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40080" y="1739795"/>
            <a:ext cx="5656263"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40080" y="2464859"/>
            <a:ext cx="5656263"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03036" y="1739795"/>
            <a:ext cx="5658485" cy="725064"/>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503036" y="2464859"/>
            <a:ext cx="5658485" cy="4478126"/>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043D64-F881-4C14-9296-C358F2FAF14F}" type="datetimeFigureOut">
              <a:rPr lang="en-US" smtClean="0"/>
              <a:pPr/>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043D64-F881-4C14-9296-C358F2FAF14F}" type="datetimeFigureOut">
              <a:rPr lang="en-US" smtClean="0"/>
              <a:pPr/>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43D64-F881-4C14-9296-C358F2FAF14F}" type="datetimeFigureOut">
              <a:rPr lang="en-US" smtClean="0"/>
              <a:pPr/>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309457"/>
            <a:ext cx="4211638" cy="131699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5005070" y="309457"/>
            <a:ext cx="7156450" cy="6633528"/>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40081" y="1626447"/>
            <a:ext cx="4211638" cy="5316538"/>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43D64-F881-4C14-9296-C358F2FAF14F}" type="datetimeFigureOut">
              <a:rPr lang="en-US" smtClean="0"/>
              <a:pPr/>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5440680"/>
            <a:ext cx="7680960" cy="642303"/>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2509203" y="694478"/>
            <a:ext cx="7680960" cy="466344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2509203" y="6082983"/>
            <a:ext cx="7680960" cy="912177"/>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043D64-F881-4C14-9296-C358F2FAF14F}" type="datetimeFigureOut">
              <a:rPr lang="en-US" smtClean="0"/>
              <a:pPr/>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170B63-7A27-4EF8-AD65-E739CB2DB8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11256"/>
            <a:ext cx="11521440" cy="1295400"/>
          </a:xfrm>
          <a:prstGeom prst="rect">
            <a:avLst/>
          </a:prstGeom>
        </p:spPr>
        <p:txBody>
          <a:bodyPr vert="horz" lIns="117564" tIns="58782" rIns="117564" bIns="587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40080" y="1813560"/>
            <a:ext cx="11521440" cy="5129425"/>
          </a:xfrm>
          <a:prstGeom prst="rect">
            <a:avLst/>
          </a:prstGeom>
        </p:spPr>
        <p:txBody>
          <a:bodyPr vert="horz" lIns="117564" tIns="58782" rIns="117564" bIns="587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0080" y="7203864"/>
            <a:ext cx="2987040" cy="413808"/>
          </a:xfrm>
          <a:prstGeom prst="rect">
            <a:avLst/>
          </a:prstGeom>
        </p:spPr>
        <p:txBody>
          <a:bodyPr vert="horz" lIns="117564" tIns="58782" rIns="117564" bIns="58782" rtlCol="0" anchor="ctr"/>
          <a:lstStyle>
            <a:lvl1pPr algn="l">
              <a:defRPr sz="1500">
                <a:solidFill>
                  <a:schemeClr val="tx1">
                    <a:tint val="75000"/>
                  </a:schemeClr>
                </a:solidFill>
              </a:defRPr>
            </a:lvl1pPr>
          </a:lstStyle>
          <a:p>
            <a:fld id="{70043D64-F881-4C14-9296-C358F2FAF14F}" type="datetimeFigureOut">
              <a:rPr lang="en-US" smtClean="0"/>
              <a:pPr/>
              <a:t>7/15/2020</a:t>
            </a:fld>
            <a:endParaRPr lang="en-US"/>
          </a:p>
        </p:txBody>
      </p:sp>
      <p:sp>
        <p:nvSpPr>
          <p:cNvPr id="5" name="Footer Placeholder 4"/>
          <p:cNvSpPr>
            <a:spLocks noGrp="1"/>
          </p:cNvSpPr>
          <p:nvPr>
            <p:ph type="ftr" sz="quarter" idx="3"/>
          </p:nvPr>
        </p:nvSpPr>
        <p:spPr>
          <a:xfrm>
            <a:off x="4373880" y="7203864"/>
            <a:ext cx="4053840" cy="413808"/>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7203864"/>
            <a:ext cx="2987040" cy="413808"/>
          </a:xfrm>
          <a:prstGeom prst="rect">
            <a:avLst/>
          </a:prstGeom>
        </p:spPr>
        <p:txBody>
          <a:bodyPr vert="horz" lIns="117564" tIns="58782" rIns="117564" bIns="58782" rtlCol="0" anchor="ctr"/>
          <a:lstStyle>
            <a:lvl1pPr algn="r">
              <a:defRPr sz="1500">
                <a:solidFill>
                  <a:schemeClr val="tx1">
                    <a:tint val="75000"/>
                  </a:schemeClr>
                </a:solidFill>
              </a:defRPr>
            </a:lvl1pPr>
          </a:lstStyle>
          <a:p>
            <a:fld id="{E8170B63-7A27-4EF8-AD65-E739CB2DB8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8.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38.jpe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29.pn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11.jpe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0.jf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5" name="Picture 4" descr="flowers_004.jpg"/>
          <p:cNvPicPr>
            <a:picLocks noChangeAspect="1"/>
          </p:cNvPicPr>
          <p:nvPr/>
        </p:nvPicPr>
        <p:blipFill>
          <a:blip r:embed="rId3"/>
          <a:stretch>
            <a:fillRect/>
          </a:stretch>
        </p:blipFill>
        <p:spPr>
          <a:xfrm>
            <a:off x="396240" y="304800"/>
            <a:ext cx="11871960" cy="7086600"/>
          </a:xfrm>
          <a:prstGeom prst="rect">
            <a:avLst/>
          </a:prstGeom>
          <a:ln>
            <a:noFill/>
          </a:ln>
          <a:effectLst>
            <a:glow rad="228600">
              <a:schemeClr val="accent2">
                <a:satMod val="175000"/>
                <a:alpha val="40000"/>
              </a:schemeClr>
            </a:glow>
            <a:softEdge rad="112500"/>
          </a:effectLst>
        </p:spPr>
      </p:pic>
      <p:sp>
        <p:nvSpPr>
          <p:cNvPr id="6" name="TextBox 3"/>
          <p:cNvSpPr txBox="1">
            <a:spLocks noChangeArrowheads="1"/>
          </p:cNvSpPr>
          <p:nvPr/>
        </p:nvSpPr>
        <p:spPr bwMode="auto">
          <a:xfrm>
            <a:off x="838200" y="5715000"/>
            <a:ext cx="11414760" cy="1426750"/>
          </a:xfrm>
          <a:prstGeom prst="rect">
            <a:avLst/>
          </a:prstGeom>
          <a:noFill/>
          <a:ln w="9525">
            <a:noFill/>
            <a:miter lim="800000"/>
            <a:headEnd/>
            <a:tailEnd/>
          </a:ln>
        </p:spPr>
        <p:txBody>
          <a:bodyPr wrap="square" lIns="117552" tIns="58776" rIns="117552" bIns="58776">
            <a:spAutoFit/>
          </a:bodyPr>
          <a:lstStyle/>
          <a:p>
            <a:r>
              <a:rPr lang="bn-BD" sz="62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 পাঠে </a:t>
            </a:r>
            <a:r>
              <a:rPr lang="bn-BD" sz="85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তোমাদের স্বাগতম</a:t>
            </a:r>
            <a:endParaRPr lang="en-US" sz="8500" b="1" dirty="0">
              <a:ln w="10160">
                <a:solidFill>
                  <a:srgbClr val="FFFF00"/>
                </a:solidFill>
                <a:prstDash val="solid"/>
              </a:ln>
              <a:solidFill>
                <a:srgbClr val="FFFF00"/>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562199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5" name="TextBox 4"/>
          <p:cNvSpPr txBox="1"/>
          <p:nvPr/>
        </p:nvSpPr>
        <p:spPr>
          <a:xfrm>
            <a:off x="586740" y="1623734"/>
            <a:ext cx="11414760" cy="2334703"/>
          </a:xfrm>
          <a:prstGeom prst="rect">
            <a:avLst/>
          </a:prstGeom>
          <a:noFill/>
        </p:spPr>
        <p:txBody>
          <a:bodyPr wrap="square" lIns="117564" tIns="58782" rIns="117564" bIns="58782" rtlCol="0">
            <a:spAutoFit/>
          </a:bodyPr>
          <a:lstStyle/>
          <a:p>
            <a:pPr algn="ctr"/>
            <a:r>
              <a:rPr lang="bn-IN" sz="3600" dirty="0" smtClean="0">
                <a:latin typeface="NikoshBAN" pitchFamily="2" charset="0"/>
                <a:cs typeface="NikoshBAN" pitchFamily="2" charset="0"/>
              </a:rPr>
              <a:t>সাধারণত দেশে অধিক শিল্পায়ন,অধিক কর্মসংস্থান সৃষ্টি, মুদ্রা ও ব্যাংকিং ব্যবসায় নিয়ন্ত্রণ, প্রাকৃতিক সম্পদসহ সকল সম্পদের সুষম বন্টন ও ব্যবহারের উদ্দেশ্যে এবং বিশেষ কিছু জনকল্যাণ মূলক ক্ষেত্রে রাষ্ট্রিয়ভাবে ব্যবসায় প্রতিষ্ঠিত হয়ে থাকে ।  </a:t>
            </a:r>
            <a:endParaRPr lang="en-US" sz="3600" dirty="0">
              <a:latin typeface="NikoshBAN" pitchFamily="2" charset="0"/>
              <a:cs typeface="NikoshBAN" pitchFamily="2" charset="0"/>
            </a:endParaRPr>
          </a:p>
        </p:txBody>
      </p:sp>
      <p:sp>
        <p:nvSpPr>
          <p:cNvPr id="8" name="TextBox 7"/>
          <p:cNvSpPr txBox="1"/>
          <p:nvPr/>
        </p:nvSpPr>
        <p:spPr>
          <a:xfrm>
            <a:off x="4114800" y="685800"/>
            <a:ext cx="3352800" cy="734265"/>
          </a:xfrm>
          <a:prstGeom prst="rect">
            <a:avLst/>
          </a:prstGeom>
          <a:noFill/>
        </p:spPr>
        <p:txBody>
          <a:bodyPr wrap="square" lIns="117564" tIns="58782" rIns="117564" bIns="58782" rtlCol="0">
            <a:prstTxWarp prst="textPlain">
              <a:avLst/>
            </a:prstTxWarp>
            <a:spAutoFit/>
          </a:bodyPr>
          <a:lstStyle/>
          <a:p>
            <a:pPr algn="ctr"/>
            <a:r>
              <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pic>
        <p:nvPicPr>
          <p:cNvPr id="9" name="Picture 8" descr="download (4) - copy.jpg"/>
          <p:cNvPicPr>
            <a:picLocks noChangeAspect="1"/>
          </p:cNvPicPr>
          <p:nvPr/>
        </p:nvPicPr>
        <p:blipFill>
          <a:blip r:embed="rId3"/>
          <a:stretch>
            <a:fillRect/>
          </a:stretch>
        </p:blipFill>
        <p:spPr>
          <a:xfrm>
            <a:off x="1066800" y="4343400"/>
            <a:ext cx="4983480" cy="2493897"/>
          </a:xfrm>
          <a:prstGeom prst="rect">
            <a:avLst/>
          </a:prstGeom>
        </p:spPr>
      </p:pic>
      <p:pic>
        <p:nvPicPr>
          <p:cNvPr id="10" name="Picture 9" descr="images-3.jpg"/>
          <p:cNvPicPr>
            <a:picLocks noChangeAspect="1"/>
          </p:cNvPicPr>
          <p:nvPr/>
        </p:nvPicPr>
        <p:blipFill>
          <a:blip r:embed="rId4"/>
          <a:stretch>
            <a:fillRect/>
          </a:stretch>
        </p:blipFill>
        <p:spPr>
          <a:xfrm>
            <a:off x="6629400" y="4343400"/>
            <a:ext cx="5181600" cy="2529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5" name="TextBox 4"/>
          <p:cNvSpPr txBox="1"/>
          <p:nvPr/>
        </p:nvSpPr>
        <p:spPr>
          <a:xfrm>
            <a:off x="960120" y="4836160"/>
            <a:ext cx="11094720" cy="1380596"/>
          </a:xfrm>
          <a:prstGeom prst="rect">
            <a:avLst/>
          </a:prstGeom>
          <a:noFill/>
        </p:spPr>
        <p:txBody>
          <a:bodyPr wrap="square" lIns="117564" tIns="58782" rIns="117564" bIns="58782" rtlCol="0">
            <a:spAutoFit/>
          </a:bodyPr>
          <a:lstStyle/>
          <a:p>
            <a:r>
              <a:rPr lang="bn-IN" sz="4100" dirty="0" smtClean="0">
                <a:latin typeface="NikoshBAN" pitchFamily="2" charset="0"/>
                <a:cs typeface="NikoshBAN" pitchFamily="2" charset="0"/>
              </a:rPr>
              <a:t>দেশরক্ষা ও নিরাপত্তার জন্য অস্ত্র নির্মাণ শিল্পের উপর নিয়ন্ত্রণ  রাখার উদ্দেশ্যেও রাষ্ট্রীয় ব্যবসায় প্রতিষ্ঠা ও পরিচালিত হয়ে থাকে। </a:t>
            </a:r>
            <a:endParaRPr lang="en-US" sz="4100" dirty="0">
              <a:latin typeface="NikoshBAN" pitchFamily="2" charset="0"/>
              <a:cs typeface="NikoshBAN" pitchFamily="2" charset="0"/>
            </a:endParaRPr>
          </a:p>
        </p:txBody>
      </p:sp>
      <p:sp>
        <p:nvSpPr>
          <p:cNvPr id="6" name="Round Diagonal Corner Rectangle 5"/>
          <p:cNvSpPr/>
          <p:nvPr/>
        </p:nvSpPr>
        <p:spPr>
          <a:xfrm>
            <a:off x="1166586" y="1912825"/>
            <a:ext cx="4548414" cy="2514792"/>
          </a:xfrm>
          <a:prstGeom prst="round2Diag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7" name="Round Diagonal Corner Rectangle 6"/>
          <p:cNvSpPr/>
          <p:nvPr/>
        </p:nvSpPr>
        <p:spPr>
          <a:xfrm>
            <a:off x="6553200" y="1878189"/>
            <a:ext cx="4495800" cy="2514791"/>
          </a:xfrm>
          <a:prstGeom prst="round2Diag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8" name="TextBox 7"/>
          <p:cNvSpPr txBox="1"/>
          <p:nvPr/>
        </p:nvSpPr>
        <p:spPr>
          <a:xfrm>
            <a:off x="4114800" y="533400"/>
            <a:ext cx="3352800" cy="734265"/>
          </a:xfrm>
          <a:prstGeom prst="rect">
            <a:avLst/>
          </a:prstGeom>
          <a:noFill/>
        </p:spPr>
        <p:txBody>
          <a:bodyPr wrap="square" lIns="117564" tIns="58782" rIns="117564" bIns="58782" rtlCol="0">
            <a:prstTxWarp prst="textPlain">
              <a:avLst/>
            </a:prstTxWarp>
            <a:spAutoFit/>
          </a:bodyPr>
          <a:lstStyle/>
          <a:p>
            <a:pPr algn="ctr"/>
            <a:r>
              <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3"/>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3"/>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8" name="TextBox 1" descr="Bouquet"/>
          <p:cNvSpPr>
            <a:spLocks noChangeArrowheads="1"/>
          </p:cNvSpPr>
          <p:nvPr/>
        </p:nvSpPr>
        <p:spPr bwMode="auto">
          <a:xfrm>
            <a:off x="4343400" y="457200"/>
            <a:ext cx="3574733" cy="525763"/>
          </a:xfrm>
          <a:prstGeom prst="roundRect">
            <a:avLst>
              <a:gd name="adj" fmla="val 16667"/>
            </a:avLst>
          </a:prstGeom>
          <a:noFill/>
          <a:ln w="38100" algn="ctr">
            <a:noFill/>
            <a:round/>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16257" tIns="58128" rIns="116257" bIns="58128">
            <a:prstTxWarp prst="textPlain">
              <a:avLst/>
            </a:prstTxWarp>
            <a:spAutoFit/>
          </a:bodyPr>
          <a:lstStyle/>
          <a:p>
            <a:pPr algn="ctr" fontAlgn="auto">
              <a:spcBef>
                <a:spcPts val="0"/>
              </a:spcBef>
              <a:spcAft>
                <a:spcPts val="0"/>
              </a:spcAft>
              <a:defRPr/>
            </a:pPr>
            <a:r>
              <a:rPr lang="bn-BD" sz="5100" b="1" dirty="0">
                <a:ln w="10160">
                  <a:no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একক কাজ</a:t>
            </a:r>
            <a:endParaRPr lang="en-US" sz="5100" b="1" dirty="0">
              <a:ln w="10160">
                <a:noFill/>
                <a:prstDash val="solid"/>
              </a:ln>
              <a:solidFill>
                <a:srgbClr val="FFFFFF"/>
              </a:solidFill>
              <a:effectLst>
                <a:glow rad="228600">
                  <a:schemeClr val="accent2">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30666"/>
          <a:stretch/>
        </p:blipFill>
        <p:spPr>
          <a:xfrm>
            <a:off x="4191000" y="1295400"/>
            <a:ext cx="4050507" cy="2873902"/>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571499" y="4278142"/>
            <a:ext cx="11658600" cy="1569660"/>
          </a:xfrm>
          <a:prstGeom prst="rect">
            <a:avLst/>
          </a:prstGeom>
        </p:spPr>
        <p:txBody>
          <a:bodyPr wrap="square">
            <a:spAutoFit/>
          </a:bodyPr>
          <a:lstStyle/>
          <a:p>
            <a:pPr algn="just"/>
            <a:r>
              <a:rPr lang="en-US" sz="3200" dirty="0">
                <a:solidFill>
                  <a:srgbClr val="333333"/>
                </a:solidFill>
                <a:latin typeface="NikoshBAN" panose="02000000000000000000" pitchFamily="2" charset="0"/>
                <a:cs typeface="NikoshBAN" panose="02000000000000000000" pitchFamily="2" charset="0"/>
              </a:rPr>
              <a:t>১</a:t>
            </a:r>
            <a:r>
              <a:rPr lang="as-IN" sz="3200" dirty="0" smtClean="0">
                <a:solidFill>
                  <a:srgbClr val="333333"/>
                </a:solidFill>
                <a:latin typeface="NikoshBAN" panose="02000000000000000000" pitchFamily="2" charset="0"/>
                <a:cs typeface="NikoshBAN" panose="02000000000000000000" pitchFamily="2" charset="0"/>
              </a:rPr>
              <a:t>। </a:t>
            </a:r>
            <a:r>
              <a:rPr lang="as-IN" sz="3200" dirty="0">
                <a:solidFill>
                  <a:srgbClr val="333333"/>
                </a:solidFill>
                <a:latin typeface="NikoshBAN" panose="02000000000000000000" pitchFamily="2" charset="0"/>
                <a:cs typeface="NikoshBAN" panose="02000000000000000000" pitchFamily="2" charset="0"/>
              </a:rPr>
              <a:t>রাষ্ট্রীয় ব্যবসায় কী?</a:t>
            </a:r>
          </a:p>
          <a:p>
            <a:pPr algn="just"/>
            <a:r>
              <a:rPr lang="as-IN" sz="3200" dirty="0">
                <a:solidFill>
                  <a:srgbClr val="333333"/>
                </a:solidFill>
                <a:latin typeface="NikoshBAN" panose="02000000000000000000" pitchFamily="2" charset="0"/>
                <a:cs typeface="NikoshBAN" panose="02000000000000000000" pitchFamily="2" charset="0"/>
              </a:rPr>
              <a:t>উত্তর : রাষ্ট্র কর্তৃক গঠিত বা পরবর্তী সময়ে জাতীয়করণকৃত কোনো ব্যবসায়ের মালিকানা, পরিচালনা ও নিয়ন্ত্রণ রাষ্ট্রের অধীনে থাকলে তাকে রাষ্ট্রীয় ব্যবসায় বলে।</a:t>
            </a:r>
            <a:endParaRPr lang="as-IN" sz="3200" b="0" i="0" dirty="0">
              <a:solidFill>
                <a:srgbClr val="333333"/>
              </a:solidFill>
              <a:effectLst/>
              <a:latin typeface="NikoshBAN" panose="02000000000000000000" pitchFamily="2" charset="0"/>
              <a:cs typeface="NikoshBAN" panose="02000000000000000000" pitchFamily="2" charset="0"/>
            </a:endParaRPr>
          </a:p>
        </p:txBody>
      </p:sp>
      <p:sp>
        <p:nvSpPr>
          <p:cNvPr id="12" name="Rectangle 11"/>
          <p:cNvSpPr/>
          <p:nvPr/>
        </p:nvSpPr>
        <p:spPr>
          <a:xfrm>
            <a:off x="586739" y="5797724"/>
            <a:ext cx="11353800" cy="1569660"/>
          </a:xfrm>
          <a:prstGeom prst="rect">
            <a:avLst/>
          </a:prstGeom>
        </p:spPr>
        <p:txBody>
          <a:bodyPr wrap="square">
            <a:spAutoFit/>
          </a:bodyPr>
          <a:lstStyle/>
          <a:p>
            <a:pPr algn="just"/>
            <a:r>
              <a:rPr lang="en-US" sz="3200" dirty="0">
                <a:solidFill>
                  <a:srgbClr val="333333"/>
                </a:solidFill>
                <a:latin typeface="NikoshBAN" panose="02000000000000000000" pitchFamily="2" charset="0"/>
                <a:cs typeface="NikoshBAN" panose="02000000000000000000" pitchFamily="2" charset="0"/>
              </a:rPr>
              <a:t>২</a:t>
            </a:r>
            <a:r>
              <a:rPr lang="as-IN" sz="3200" dirty="0" smtClean="0">
                <a:solidFill>
                  <a:srgbClr val="333333"/>
                </a:solidFill>
                <a:latin typeface="NikoshBAN" panose="02000000000000000000" pitchFamily="2" charset="0"/>
                <a:cs typeface="NikoshBAN" panose="02000000000000000000" pitchFamily="2" charset="0"/>
              </a:rPr>
              <a:t>। </a:t>
            </a:r>
            <a:r>
              <a:rPr lang="as-IN" sz="3200" dirty="0">
                <a:solidFill>
                  <a:srgbClr val="333333"/>
                </a:solidFill>
                <a:latin typeface="NikoshBAN" panose="02000000000000000000" pitchFamily="2" charset="0"/>
                <a:cs typeface="NikoshBAN" panose="02000000000000000000" pitchFamily="2" charset="0"/>
              </a:rPr>
              <a:t>সরকারি-বেসরকারি অংশীদারভিত্তিক ব্যবসায় কী?</a:t>
            </a:r>
          </a:p>
          <a:p>
            <a:pPr algn="just"/>
            <a:r>
              <a:rPr lang="as-IN" sz="3200" dirty="0">
                <a:solidFill>
                  <a:srgbClr val="333333"/>
                </a:solidFill>
                <a:latin typeface="NikoshBAN" panose="02000000000000000000" pitchFamily="2" charset="0"/>
                <a:cs typeface="NikoshBAN" panose="02000000000000000000" pitchFamily="2" charset="0"/>
              </a:rPr>
              <a:t>উত্তর : সরকারি ও বেসরকারি যৌথ অর্থায়নে চুক্তির ভিত্তিতে যে ব্যবসায় গড়ে ওঠে তাকে সরকারি-বেসরকারি অংশীদারভিত্তিক ব্যবসায় বলে।</a:t>
            </a:r>
            <a:endParaRPr lang="as-IN" sz="3200" b="0" i="0" dirty="0">
              <a:solidFill>
                <a:srgbClr val="333333"/>
              </a:solidFill>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8" name="Pentagon 7"/>
          <p:cNvSpPr/>
          <p:nvPr/>
        </p:nvSpPr>
        <p:spPr>
          <a:xfrm>
            <a:off x="914400" y="1828800"/>
            <a:ext cx="5402012" cy="934398"/>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IN" sz="3100" dirty="0" smtClean="0">
                <a:solidFill>
                  <a:schemeClr val="tx1"/>
                </a:solidFill>
                <a:latin typeface="NikoshBAN" pitchFamily="2" charset="0"/>
                <a:cs typeface="NikoshBAN" pitchFamily="2" charset="0"/>
              </a:rPr>
              <a:t>বাংলাদেশ রাসায়নিক শিল্প সংস্থা</a:t>
            </a:r>
            <a:endParaRPr lang="en-US" sz="3100" dirty="0">
              <a:solidFill>
                <a:schemeClr val="tx1"/>
              </a:solidFill>
              <a:latin typeface="NikoshBAN" pitchFamily="2" charset="0"/>
              <a:cs typeface="NikoshBAN" pitchFamily="2" charset="0"/>
            </a:endParaRPr>
          </a:p>
        </p:txBody>
      </p:sp>
      <p:sp>
        <p:nvSpPr>
          <p:cNvPr id="9" name="Pentagon 8"/>
          <p:cNvSpPr/>
          <p:nvPr/>
        </p:nvSpPr>
        <p:spPr>
          <a:xfrm>
            <a:off x="892108" y="5919188"/>
            <a:ext cx="5402012" cy="90325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IN" sz="3100" dirty="0" smtClean="0">
                <a:solidFill>
                  <a:schemeClr val="tx1"/>
                </a:solidFill>
                <a:latin typeface="NikoshBAN" pitchFamily="2" charset="0"/>
                <a:cs typeface="NikoshBAN" pitchFamily="2" charset="0"/>
              </a:rPr>
              <a:t>বাংলাদেশ বিদ্যুৎ উন্নয়ন বোর্ড </a:t>
            </a:r>
            <a:endParaRPr lang="en-US" sz="3100" dirty="0">
              <a:solidFill>
                <a:schemeClr val="tx1"/>
              </a:solidFill>
              <a:latin typeface="NikoshBAN" pitchFamily="2" charset="0"/>
              <a:cs typeface="NikoshBAN" pitchFamily="2" charset="0"/>
            </a:endParaRPr>
          </a:p>
        </p:txBody>
      </p:sp>
      <p:sp>
        <p:nvSpPr>
          <p:cNvPr id="10" name="Pentagon 9"/>
          <p:cNvSpPr/>
          <p:nvPr/>
        </p:nvSpPr>
        <p:spPr>
          <a:xfrm>
            <a:off x="998788" y="3923030"/>
            <a:ext cx="5402012" cy="934398"/>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IN" sz="3100" dirty="0" smtClean="0">
                <a:solidFill>
                  <a:schemeClr val="tx1"/>
                </a:solidFill>
                <a:latin typeface="NikoshBAN" pitchFamily="2" charset="0"/>
                <a:cs typeface="NikoshBAN" pitchFamily="2" charset="0"/>
              </a:rPr>
              <a:t>বাংলাদেশ পাটকল শিল্প সংস্থা </a:t>
            </a:r>
            <a:endParaRPr lang="en-US" sz="3100" dirty="0">
              <a:solidFill>
                <a:schemeClr val="tx1"/>
              </a:solidFill>
              <a:latin typeface="NikoshBAN" pitchFamily="2" charset="0"/>
              <a:cs typeface="NikoshBAN" pitchFamily="2" charset="0"/>
            </a:endParaRPr>
          </a:p>
        </p:txBody>
      </p:sp>
      <p:sp>
        <p:nvSpPr>
          <p:cNvPr id="11" name="TextBox 10"/>
          <p:cNvSpPr txBox="1"/>
          <p:nvPr/>
        </p:nvSpPr>
        <p:spPr>
          <a:xfrm>
            <a:off x="3657600" y="609600"/>
            <a:ext cx="3352800" cy="734265"/>
          </a:xfrm>
          <a:prstGeom prst="rect">
            <a:avLst/>
          </a:prstGeom>
          <a:noFill/>
        </p:spPr>
        <p:txBody>
          <a:bodyPr wrap="square" lIns="117564" tIns="58782" rIns="117564" bIns="58782" rtlCol="0">
            <a:prstTxWarp prst="textPlain">
              <a:avLst/>
            </a:prstTxWarp>
            <a:spAutoFit/>
          </a:bodyPr>
          <a:lstStyle/>
          <a:p>
            <a:pPr algn="ctr"/>
            <a:r>
              <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pic>
        <p:nvPicPr>
          <p:cNvPr id="15" name="Picture 14" descr="images-23.jpg"/>
          <p:cNvPicPr>
            <a:picLocks noChangeAspect="1"/>
          </p:cNvPicPr>
          <p:nvPr/>
        </p:nvPicPr>
        <p:blipFill>
          <a:blip r:embed="rId3"/>
          <a:stretch>
            <a:fillRect/>
          </a:stretch>
        </p:blipFill>
        <p:spPr>
          <a:xfrm>
            <a:off x="7467600" y="5562600"/>
            <a:ext cx="3505200" cy="1644814"/>
          </a:xfrm>
          <a:prstGeom prst="rect">
            <a:avLst/>
          </a:prstGeom>
        </p:spPr>
      </p:pic>
      <p:pic>
        <p:nvPicPr>
          <p:cNvPr id="18" name="Picture 17" descr="images-38.jpg"/>
          <p:cNvPicPr>
            <a:picLocks noChangeAspect="1"/>
          </p:cNvPicPr>
          <p:nvPr/>
        </p:nvPicPr>
        <p:blipFill>
          <a:blip r:embed="rId4"/>
          <a:stretch>
            <a:fillRect/>
          </a:stretch>
        </p:blipFill>
        <p:spPr>
          <a:xfrm>
            <a:off x="7315200" y="1295400"/>
            <a:ext cx="3581400" cy="1993027"/>
          </a:xfrm>
          <a:prstGeom prst="rect">
            <a:avLst/>
          </a:prstGeom>
        </p:spPr>
      </p:pic>
      <p:pic>
        <p:nvPicPr>
          <p:cNvPr id="12" name="Picture 11" descr="images-29.jpg"/>
          <p:cNvPicPr>
            <a:picLocks noChangeAspect="1"/>
          </p:cNvPicPr>
          <p:nvPr/>
        </p:nvPicPr>
        <p:blipFill>
          <a:blip r:embed="rId5"/>
          <a:stretch>
            <a:fillRect/>
          </a:stretch>
        </p:blipFill>
        <p:spPr>
          <a:xfrm>
            <a:off x="7391400" y="3505200"/>
            <a:ext cx="3505200" cy="1752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0"/>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30" dur="1000" fill="hold"/>
                                        <p:tgtEl>
                                          <p:spTgt spid="9"/>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9"/>
                                        </p:tgtEl>
                                      </p:cBhvr>
                                    </p:animEffect>
                                  </p:childTnLst>
                                </p:cTn>
                              </p:par>
                              <p:par>
                                <p:cTn id="35" presetID="8" presetClass="entr" presetSubtype="32"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amond(out)">
                                      <p:cBhvr>
                                        <p:cTn id="37" dur="1000"/>
                                        <p:tgtEl>
                                          <p:spTgt spid="15"/>
                                        </p:tgtEl>
                                      </p:cBhvr>
                                    </p:animEffect>
                                  </p:childTnLst>
                                </p:cTn>
                              </p:par>
                              <p:par>
                                <p:cTn id="38" presetID="2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edge">
                                      <p:cBhvr>
                                        <p:cTn id="40" dur="1000"/>
                                        <p:tgtEl>
                                          <p:spTgt spid="18"/>
                                        </p:tgtEl>
                                      </p:cBhvr>
                                    </p:animEffect>
                                  </p:childTnLst>
                                </p:cTn>
                              </p:par>
                              <p:par>
                                <p:cTn id="41" presetID="8" presetClass="entr" presetSubtype="32"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amond(out)">
                                      <p:cBhvr>
                                        <p:cTn id="4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8" name="Left Arrow 7"/>
          <p:cNvSpPr/>
          <p:nvPr/>
        </p:nvSpPr>
        <p:spPr>
          <a:xfrm>
            <a:off x="5715000" y="1600200"/>
            <a:ext cx="4543339" cy="1300480"/>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IN" sz="3100" dirty="0" smtClean="0">
                <a:solidFill>
                  <a:schemeClr val="tx1"/>
                </a:solidFill>
                <a:latin typeface="NikoshBAN" pitchFamily="2" charset="0"/>
                <a:cs typeface="NikoshBAN" pitchFamily="2" charset="0"/>
              </a:rPr>
              <a:t>বাংলাদেশ ব্যাংক </a:t>
            </a:r>
            <a:endParaRPr lang="en-US" sz="3100" dirty="0">
              <a:solidFill>
                <a:schemeClr val="tx1"/>
              </a:solidFill>
              <a:latin typeface="NikoshBAN" pitchFamily="2" charset="0"/>
              <a:cs typeface="NikoshBAN" pitchFamily="2" charset="0"/>
            </a:endParaRPr>
          </a:p>
        </p:txBody>
      </p:sp>
      <p:sp>
        <p:nvSpPr>
          <p:cNvPr id="9" name="Left Arrow 8"/>
          <p:cNvSpPr/>
          <p:nvPr/>
        </p:nvSpPr>
        <p:spPr>
          <a:xfrm>
            <a:off x="5689524" y="3536116"/>
            <a:ext cx="4543339" cy="1335377"/>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IN" sz="3100" dirty="0" smtClean="0">
                <a:solidFill>
                  <a:schemeClr val="tx1"/>
                </a:solidFill>
                <a:latin typeface="NikoshBAN" pitchFamily="2" charset="0"/>
                <a:cs typeface="NikoshBAN" pitchFamily="2" charset="0"/>
              </a:rPr>
              <a:t>বাংলাদেশ সরক পরেবহন সংস্থা </a:t>
            </a:r>
            <a:endParaRPr lang="en-US" sz="3100" dirty="0">
              <a:solidFill>
                <a:schemeClr val="tx1"/>
              </a:solidFill>
              <a:latin typeface="NikoshBAN" pitchFamily="2" charset="0"/>
              <a:cs typeface="NikoshBAN" pitchFamily="2" charset="0"/>
            </a:endParaRPr>
          </a:p>
        </p:txBody>
      </p:sp>
      <p:sp>
        <p:nvSpPr>
          <p:cNvPr id="10" name="Left Arrow 9"/>
          <p:cNvSpPr/>
          <p:nvPr/>
        </p:nvSpPr>
        <p:spPr>
          <a:xfrm>
            <a:off x="5689524" y="5415210"/>
            <a:ext cx="4543339" cy="1371669"/>
          </a:xfrm>
          <a:prstGeom prst="lef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IN" sz="3100" dirty="0" smtClean="0">
                <a:solidFill>
                  <a:schemeClr val="tx1"/>
                </a:solidFill>
                <a:latin typeface="NikoshBAN" pitchFamily="2" charset="0"/>
                <a:cs typeface="NikoshBAN" pitchFamily="2" charset="0"/>
              </a:rPr>
              <a:t>বাংলাদেশ রেলওয়ে </a:t>
            </a:r>
            <a:endParaRPr lang="en-US" sz="3100" dirty="0">
              <a:solidFill>
                <a:schemeClr val="tx1"/>
              </a:solidFill>
              <a:latin typeface="NikoshBAN" pitchFamily="2" charset="0"/>
              <a:cs typeface="NikoshBAN" pitchFamily="2" charset="0"/>
            </a:endParaRPr>
          </a:p>
        </p:txBody>
      </p:sp>
      <p:sp>
        <p:nvSpPr>
          <p:cNvPr id="12" name="TextBox 11"/>
          <p:cNvSpPr txBox="1"/>
          <p:nvPr/>
        </p:nvSpPr>
        <p:spPr>
          <a:xfrm>
            <a:off x="3657600" y="457200"/>
            <a:ext cx="3352800" cy="734265"/>
          </a:xfrm>
          <a:prstGeom prst="rect">
            <a:avLst/>
          </a:prstGeom>
          <a:noFill/>
        </p:spPr>
        <p:txBody>
          <a:bodyPr wrap="square" lIns="117564" tIns="58782" rIns="117564" bIns="58782" rtlCol="0">
            <a:prstTxWarp prst="textPlain">
              <a:avLst/>
            </a:prstTxWarp>
            <a:spAutoFit/>
          </a:bodyPr>
          <a:lstStyle/>
          <a:p>
            <a:pPr algn="ctr"/>
            <a:r>
              <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pic>
        <p:nvPicPr>
          <p:cNvPr id="11" name="Picture 10" descr="download (1) - copy (2).jpg"/>
          <p:cNvPicPr>
            <a:picLocks noChangeAspect="1"/>
          </p:cNvPicPr>
          <p:nvPr/>
        </p:nvPicPr>
        <p:blipFill>
          <a:blip r:embed="rId3"/>
          <a:stretch>
            <a:fillRect/>
          </a:stretch>
        </p:blipFill>
        <p:spPr>
          <a:xfrm>
            <a:off x="1219200" y="3429000"/>
            <a:ext cx="3657600" cy="1828800"/>
          </a:xfrm>
          <a:prstGeom prst="rect">
            <a:avLst/>
          </a:prstGeom>
        </p:spPr>
      </p:pic>
      <p:pic>
        <p:nvPicPr>
          <p:cNvPr id="13" name="Picture 12" descr="Bangladesh_bank.jpg"/>
          <p:cNvPicPr>
            <a:picLocks noChangeAspect="1"/>
          </p:cNvPicPr>
          <p:nvPr/>
        </p:nvPicPr>
        <p:blipFill>
          <a:blip r:embed="rId4"/>
          <a:stretch>
            <a:fillRect/>
          </a:stretch>
        </p:blipFill>
        <p:spPr>
          <a:xfrm>
            <a:off x="1143000" y="1295401"/>
            <a:ext cx="3733800" cy="2057400"/>
          </a:xfrm>
          <a:prstGeom prst="rect">
            <a:avLst/>
          </a:prstGeom>
          <a:ln>
            <a:noFill/>
          </a:ln>
          <a:effectLst>
            <a:softEdge rad="112500"/>
          </a:effectLst>
        </p:spPr>
      </p:pic>
      <p:pic>
        <p:nvPicPr>
          <p:cNvPr id="15" name="Picture 14" descr="images (30).jpg"/>
          <p:cNvPicPr>
            <a:picLocks noChangeAspect="1"/>
          </p:cNvPicPr>
          <p:nvPr/>
        </p:nvPicPr>
        <p:blipFill>
          <a:blip r:embed="rId5"/>
          <a:stretch>
            <a:fillRect/>
          </a:stretch>
        </p:blipFill>
        <p:spPr>
          <a:xfrm>
            <a:off x="1066800" y="5334000"/>
            <a:ext cx="3810000" cy="19019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ppt_x</p:attrName>
                                        </p:attrNameLst>
                                      </p:cBhvr>
                                      <p:tavLst>
                                        <p:tav tm="0">
                                          <p:val>
                                            <p:strVal val="#ppt_x-.2"/>
                                          </p:val>
                                        </p:tav>
                                        <p:tav tm="100000">
                                          <p:val>
                                            <p:strVal val="#ppt_x"/>
                                          </p:val>
                                        </p:tav>
                                      </p:tavLst>
                                    </p:anim>
                                    <p:anim calcmode="lin" valueType="num">
                                      <p:cBhvr>
                                        <p:cTn id="8"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
                                        </p:tgtEl>
                                      </p:cBhvr>
                                    </p:animEffect>
                                  </p:childTnLst>
                                </p:cTn>
                              </p:par>
                              <p:par>
                                <p:cTn id="10" presetID="29"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par>
                                <p:cTn id="15" presetID="29"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ppt_x</p:attrName>
                                        </p:attrNameLst>
                                      </p:cBhvr>
                                      <p:tavLst>
                                        <p:tav tm="0">
                                          <p:val>
                                            <p:strVal val="#ppt_x-.2"/>
                                          </p:val>
                                        </p:tav>
                                        <p:tav tm="100000">
                                          <p:val>
                                            <p:strVal val="#ppt_x"/>
                                          </p:val>
                                        </p:tav>
                                      </p:tavLst>
                                    </p:anim>
                                    <p:anim calcmode="lin" valueType="num">
                                      <p:cBhvr>
                                        <p:cTn id="1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ppt_x</p:attrName>
                                        </p:attrNameLst>
                                      </p:cBhvr>
                                      <p:tavLst>
                                        <p:tav tm="0">
                                          <p:val>
                                            <p:strVal val="#ppt_x-.2"/>
                                          </p:val>
                                        </p:tav>
                                        <p:tav tm="100000">
                                          <p:val>
                                            <p:strVal val="#ppt_x"/>
                                          </p:val>
                                        </p:tav>
                                      </p:tavLst>
                                    </p:anim>
                                    <p:anim calcmode="lin" valueType="num">
                                      <p:cBhvr>
                                        <p:cTn id="2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0"/>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ppt_x</p:attrName>
                                        </p:attrNameLst>
                                      </p:cBhvr>
                                      <p:tavLst>
                                        <p:tav tm="0">
                                          <p:val>
                                            <p:strVal val="#ppt_x-.2"/>
                                          </p:val>
                                        </p:tav>
                                        <p:tav tm="100000">
                                          <p:val>
                                            <p:strVal val="#ppt_x"/>
                                          </p:val>
                                        </p:tav>
                                      </p:tavLst>
                                    </p:anim>
                                    <p:anim calcmode="lin" valueType="num">
                                      <p:cBhvr>
                                        <p:cTn id="2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9" dur="1000"/>
                                        <p:tgtEl>
                                          <p:spTgt spid="9"/>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ppt_x</p:attrName>
                                        </p:attrNameLst>
                                      </p:cBhvr>
                                      <p:tavLst>
                                        <p:tav tm="0">
                                          <p:val>
                                            <p:strVal val="#ppt_x-.2"/>
                                          </p:val>
                                        </p:tav>
                                        <p:tav tm="100000">
                                          <p:val>
                                            <p:strVal val="#ppt_x"/>
                                          </p:val>
                                        </p:tav>
                                      </p:tavLst>
                                    </p:anim>
                                    <p:anim calcmode="lin" valueType="num">
                                      <p:cBhvr>
                                        <p:cTn id="3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9" name="TextBox 8"/>
          <p:cNvSpPr txBox="1"/>
          <p:nvPr/>
        </p:nvSpPr>
        <p:spPr>
          <a:xfrm>
            <a:off x="4114800" y="609600"/>
            <a:ext cx="3352800" cy="734265"/>
          </a:xfrm>
          <a:prstGeom prst="rect">
            <a:avLst/>
          </a:prstGeom>
          <a:noFill/>
        </p:spPr>
        <p:txBody>
          <a:bodyPr wrap="square" lIns="117564" tIns="58782" rIns="117564" bIns="58782" rtlCol="0">
            <a:prstTxWarp prst="textPlain">
              <a:avLst/>
            </a:prstTxWarp>
            <a:spAutoFit/>
          </a:bodyPr>
          <a:lstStyle/>
          <a:p>
            <a:pPr algn="ctr"/>
            <a:r>
              <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grpSp>
        <p:nvGrpSpPr>
          <p:cNvPr id="10" name="Group 9"/>
          <p:cNvGrpSpPr/>
          <p:nvPr/>
        </p:nvGrpSpPr>
        <p:grpSpPr>
          <a:xfrm>
            <a:off x="1066800" y="1600200"/>
            <a:ext cx="4267200" cy="1298880"/>
            <a:chOff x="373380" y="74177"/>
            <a:chExt cx="5227320" cy="1298880"/>
          </a:xfrm>
          <a:noFill/>
        </p:grpSpPr>
        <p:sp>
          <p:nvSpPr>
            <p:cNvPr id="17" name="Rounded Rectangle 16"/>
            <p:cNvSpPr/>
            <p:nvPr/>
          </p:nvSpPr>
          <p:spPr>
            <a:xfrm>
              <a:off x="373380" y="74177"/>
              <a:ext cx="5227320" cy="1298880"/>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4"/>
            <p:cNvSpPr/>
            <p:nvPr/>
          </p:nvSpPr>
          <p:spPr>
            <a:xfrm>
              <a:off x="436786" y="137583"/>
              <a:ext cx="5100508" cy="117206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7580" tIns="0" rIns="197580" bIns="0" numCol="1" spcCol="1270" anchor="ctr" anchorCtr="0">
              <a:noAutofit/>
            </a:bodyPr>
            <a:lstStyle/>
            <a:p>
              <a:pPr lvl="0" algn="l" defTabSz="1066800">
                <a:lnSpc>
                  <a:spcPct val="90000"/>
                </a:lnSpc>
                <a:spcBef>
                  <a:spcPct val="0"/>
                </a:spcBef>
                <a:spcAft>
                  <a:spcPct val="35000"/>
                </a:spcAft>
              </a:pPr>
              <a:r>
                <a:rPr lang="bn-IN" sz="2400" kern="1200" dirty="0" smtClean="0">
                  <a:solidFill>
                    <a:schemeClr val="tx1"/>
                  </a:solidFill>
                  <a:latin typeface="NikoshBAN" pitchFamily="2" charset="0"/>
                  <a:cs typeface="NikoshBAN" pitchFamily="2" charset="0"/>
                </a:rPr>
                <a:t>বাংলাদেশ পর্যটন সংস্থা </a:t>
              </a:r>
              <a:endParaRPr lang="en-US" sz="2400" kern="1200" dirty="0">
                <a:solidFill>
                  <a:schemeClr val="tx1"/>
                </a:solidFill>
                <a:latin typeface="NikoshBAN" pitchFamily="2" charset="0"/>
                <a:cs typeface="NikoshBAN" pitchFamily="2" charset="0"/>
              </a:endParaRPr>
            </a:p>
          </p:txBody>
        </p:sp>
      </p:grpSp>
      <p:grpSp>
        <p:nvGrpSpPr>
          <p:cNvPr id="11" name="Group 10"/>
          <p:cNvGrpSpPr/>
          <p:nvPr/>
        </p:nvGrpSpPr>
        <p:grpSpPr>
          <a:xfrm>
            <a:off x="1066800" y="3583142"/>
            <a:ext cx="4267200" cy="1298880"/>
            <a:chOff x="373380" y="2057119"/>
            <a:chExt cx="5227320" cy="1298880"/>
          </a:xfrm>
          <a:noFill/>
        </p:grpSpPr>
        <p:sp>
          <p:nvSpPr>
            <p:cNvPr id="15" name="Rounded Rectangle 14"/>
            <p:cNvSpPr/>
            <p:nvPr/>
          </p:nvSpPr>
          <p:spPr>
            <a:xfrm>
              <a:off x="373380" y="2057119"/>
              <a:ext cx="5227320" cy="1298880"/>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ounded Rectangle 6"/>
            <p:cNvSpPr/>
            <p:nvPr/>
          </p:nvSpPr>
          <p:spPr>
            <a:xfrm>
              <a:off x="436786" y="2120525"/>
              <a:ext cx="5100508" cy="117206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7580" tIns="0" rIns="197580" bIns="0" numCol="1" spcCol="1270" anchor="ctr" anchorCtr="0">
              <a:noAutofit/>
            </a:bodyPr>
            <a:lstStyle/>
            <a:p>
              <a:pPr lvl="0" algn="l" defTabSz="1066800">
                <a:lnSpc>
                  <a:spcPct val="90000"/>
                </a:lnSpc>
                <a:spcBef>
                  <a:spcPct val="0"/>
                </a:spcBef>
                <a:spcAft>
                  <a:spcPct val="35000"/>
                </a:spcAft>
              </a:pPr>
              <a:r>
                <a:rPr lang="bn-IN" sz="2400" kern="1200" dirty="0" smtClean="0">
                  <a:solidFill>
                    <a:schemeClr val="tx1"/>
                  </a:solidFill>
                  <a:latin typeface="NikoshBAN" pitchFamily="2" charset="0"/>
                  <a:cs typeface="NikoshBAN" pitchFamily="2" charset="0"/>
                </a:rPr>
                <a:t>বাংলাদেশ বিমান </a:t>
              </a:r>
              <a:endParaRPr lang="en-US" sz="2400" kern="1200" dirty="0">
                <a:solidFill>
                  <a:schemeClr val="tx1"/>
                </a:solidFill>
                <a:latin typeface="NikoshBAN" pitchFamily="2" charset="0"/>
                <a:cs typeface="NikoshBAN" pitchFamily="2" charset="0"/>
              </a:endParaRPr>
            </a:p>
          </p:txBody>
        </p:sp>
      </p:grpSp>
      <p:grpSp>
        <p:nvGrpSpPr>
          <p:cNvPr id="12" name="Group 11"/>
          <p:cNvGrpSpPr/>
          <p:nvPr/>
        </p:nvGrpSpPr>
        <p:grpSpPr>
          <a:xfrm>
            <a:off x="1066800" y="5578982"/>
            <a:ext cx="4267200" cy="1298880"/>
            <a:chOff x="373380" y="4052959"/>
            <a:chExt cx="5227320" cy="1298880"/>
          </a:xfrm>
          <a:noFill/>
        </p:grpSpPr>
        <p:sp>
          <p:nvSpPr>
            <p:cNvPr id="13" name="Rounded Rectangle 12"/>
            <p:cNvSpPr/>
            <p:nvPr/>
          </p:nvSpPr>
          <p:spPr>
            <a:xfrm>
              <a:off x="373380" y="4052959"/>
              <a:ext cx="5227320" cy="1298880"/>
            </a:xfrm>
            <a:prstGeom prst="round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8"/>
            <p:cNvSpPr/>
            <p:nvPr/>
          </p:nvSpPr>
          <p:spPr>
            <a:xfrm>
              <a:off x="436786" y="4116365"/>
              <a:ext cx="5100508" cy="1172068"/>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97580" tIns="0" rIns="197580" bIns="0" numCol="1" spcCol="1270" anchor="ctr" anchorCtr="0">
              <a:noAutofit/>
            </a:bodyPr>
            <a:lstStyle/>
            <a:p>
              <a:pPr lvl="0" algn="l" defTabSz="1066800">
                <a:lnSpc>
                  <a:spcPct val="90000"/>
                </a:lnSpc>
                <a:spcBef>
                  <a:spcPct val="0"/>
                </a:spcBef>
                <a:spcAft>
                  <a:spcPct val="35000"/>
                </a:spcAft>
              </a:pPr>
              <a:r>
                <a:rPr lang="bn-IN" sz="2400" kern="1200" dirty="0" smtClean="0">
                  <a:solidFill>
                    <a:schemeClr val="tx1"/>
                  </a:solidFill>
                  <a:latin typeface="NikoshBAN" pitchFamily="2" charset="0"/>
                  <a:cs typeface="NikoshBAN" pitchFamily="2" charset="0"/>
                </a:rPr>
                <a:t>বাংলাদেশ জল পরিবহন সংস্থা </a:t>
              </a:r>
              <a:endParaRPr lang="en-US" sz="2400" kern="1200" dirty="0">
                <a:solidFill>
                  <a:schemeClr val="tx1"/>
                </a:solidFill>
                <a:latin typeface="NikoshBAN" pitchFamily="2" charset="0"/>
                <a:cs typeface="NikoshBAN" pitchFamily="2" charset="0"/>
              </a:endParaRPr>
            </a:p>
          </p:txBody>
        </p:sp>
      </p:grpSp>
      <p:pic>
        <p:nvPicPr>
          <p:cNvPr id="20" name="Picture 19" descr="images-7.jpg"/>
          <p:cNvPicPr>
            <a:picLocks noChangeAspect="1"/>
          </p:cNvPicPr>
          <p:nvPr/>
        </p:nvPicPr>
        <p:blipFill>
          <a:blip r:embed="rId3"/>
          <a:stretch>
            <a:fillRect/>
          </a:stretch>
        </p:blipFill>
        <p:spPr>
          <a:xfrm>
            <a:off x="7315200" y="5334000"/>
            <a:ext cx="4038600" cy="1905000"/>
          </a:xfrm>
          <a:prstGeom prst="rect">
            <a:avLst/>
          </a:prstGeom>
        </p:spPr>
      </p:pic>
      <p:pic>
        <p:nvPicPr>
          <p:cNvPr id="21" name="Picture 20" descr="images-21.jpg"/>
          <p:cNvPicPr>
            <a:picLocks noChangeAspect="1"/>
          </p:cNvPicPr>
          <p:nvPr/>
        </p:nvPicPr>
        <p:blipFill>
          <a:blip r:embed="rId4"/>
          <a:stretch>
            <a:fillRect/>
          </a:stretch>
        </p:blipFill>
        <p:spPr>
          <a:xfrm>
            <a:off x="7315200" y="3407514"/>
            <a:ext cx="4038600" cy="1774086"/>
          </a:xfrm>
          <a:prstGeom prst="rect">
            <a:avLst/>
          </a:prstGeom>
        </p:spPr>
      </p:pic>
      <p:pic>
        <p:nvPicPr>
          <p:cNvPr id="22" name="Picture 21" descr="images-11.jpg"/>
          <p:cNvPicPr>
            <a:picLocks noChangeAspect="1"/>
          </p:cNvPicPr>
          <p:nvPr/>
        </p:nvPicPr>
        <p:blipFill>
          <a:blip r:embed="rId5"/>
          <a:stretch>
            <a:fillRect/>
          </a:stretch>
        </p:blipFill>
        <p:spPr>
          <a:xfrm>
            <a:off x="7315200" y="1476262"/>
            <a:ext cx="4038600" cy="18003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8"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amond(in)">
                                      <p:cBhvr>
                                        <p:cTn id="22" dur="1000"/>
                                        <p:tgtEl>
                                          <p:spTgt spid="20"/>
                                        </p:tgtEl>
                                      </p:cBhvr>
                                    </p:animEffect>
                                  </p:childTnLst>
                                </p:cTn>
                              </p:par>
                              <p:par>
                                <p:cTn id="23" presetID="8" presetClass="entr" presetSubtype="32"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diamond(out)">
                                      <p:cBhvr>
                                        <p:cTn id="25" dur="1000"/>
                                        <p:tgtEl>
                                          <p:spTgt spid="21"/>
                                        </p:tgtEl>
                                      </p:cBhvr>
                                    </p:animEffect>
                                  </p:childTnLst>
                                </p:cTn>
                              </p:par>
                              <p:par>
                                <p:cTn id="26" presetID="6" presetClass="entr" presetSubtype="32"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out)">
                                      <p:cBhvr>
                                        <p:cTn id="2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12" name="Rectangle 11"/>
          <p:cNvSpPr/>
          <p:nvPr/>
        </p:nvSpPr>
        <p:spPr>
          <a:xfrm>
            <a:off x="6934200" y="1524000"/>
            <a:ext cx="4645927" cy="1640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IN" sz="3100" dirty="0" smtClean="0">
                <a:solidFill>
                  <a:schemeClr val="tx1"/>
                </a:solidFill>
                <a:latin typeface="NikoshBAN" pitchFamily="2" charset="0"/>
                <a:cs typeface="NikoshBAN" pitchFamily="2" charset="0"/>
              </a:rPr>
              <a:t>বাংলাদেশ বস্ত্রকল সংস্থা </a:t>
            </a:r>
            <a:endParaRPr lang="en-US" sz="3100" dirty="0">
              <a:solidFill>
                <a:schemeClr val="tx1"/>
              </a:solidFill>
              <a:latin typeface="NikoshBAN" pitchFamily="2" charset="0"/>
              <a:cs typeface="NikoshBAN" pitchFamily="2" charset="0"/>
            </a:endParaRPr>
          </a:p>
        </p:txBody>
      </p:sp>
      <p:sp>
        <p:nvSpPr>
          <p:cNvPr id="13" name="Rectangle 12"/>
          <p:cNvSpPr/>
          <p:nvPr/>
        </p:nvSpPr>
        <p:spPr>
          <a:xfrm>
            <a:off x="6961271" y="3466455"/>
            <a:ext cx="4644711" cy="1640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IN" sz="3100" dirty="0" smtClean="0">
                <a:solidFill>
                  <a:schemeClr val="tx1"/>
                </a:solidFill>
                <a:latin typeface="NikoshBAN" pitchFamily="2" charset="0"/>
                <a:cs typeface="NikoshBAN" pitchFamily="2" charset="0"/>
              </a:rPr>
              <a:t>বাংলাদেশ টেলিফোন শিল্প সংস্থা </a:t>
            </a:r>
            <a:endParaRPr lang="en-US" sz="3100" dirty="0">
              <a:solidFill>
                <a:schemeClr val="tx1"/>
              </a:solidFill>
              <a:latin typeface="NikoshBAN" pitchFamily="2" charset="0"/>
              <a:cs typeface="NikoshBAN" pitchFamily="2" charset="0"/>
            </a:endParaRPr>
          </a:p>
        </p:txBody>
      </p:sp>
      <p:sp>
        <p:nvSpPr>
          <p:cNvPr id="14" name="Rectangle 13"/>
          <p:cNvSpPr/>
          <p:nvPr/>
        </p:nvSpPr>
        <p:spPr>
          <a:xfrm>
            <a:off x="6916687" y="5410200"/>
            <a:ext cx="4659309" cy="1640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IN" sz="3100" dirty="0" smtClean="0">
                <a:solidFill>
                  <a:schemeClr val="tx1"/>
                </a:solidFill>
                <a:latin typeface="NikoshBAN" pitchFamily="2" charset="0"/>
                <a:cs typeface="NikoshBAN" pitchFamily="2" charset="0"/>
              </a:rPr>
              <a:t>বাংলাদেশ মেশিন টুলস ফ্যাক্টরি, গাজীপুর   </a:t>
            </a:r>
            <a:endParaRPr lang="en-US" sz="3100" dirty="0">
              <a:solidFill>
                <a:schemeClr val="tx1"/>
              </a:solidFill>
              <a:latin typeface="NikoshBAN" pitchFamily="2" charset="0"/>
              <a:cs typeface="NikoshBAN" pitchFamily="2" charset="0"/>
            </a:endParaRPr>
          </a:p>
        </p:txBody>
      </p:sp>
      <p:sp>
        <p:nvSpPr>
          <p:cNvPr id="16" name="TextBox 15"/>
          <p:cNvSpPr txBox="1"/>
          <p:nvPr/>
        </p:nvSpPr>
        <p:spPr>
          <a:xfrm>
            <a:off x="5257800" y="609600"/>
            <a:ext cx="3352800" cy="734265"/>
          </a:xfrm>
          <a:prstGeom prst="rect">
            <a:avLst/>
          </a:prstGeom>
          <a:noFill/>
        </p:spPr>
        <p:txBody>
          <a:bodyPr wrap="square" lIns="117564" tIns="58782" rIns="117564" bIns="58782" rtlCol="0">
            <a:prstTxWarp prst="textPlain">
              <a:avLst/>
            </a:prstTxWarp>
            <a:spAutoFit/>
          </a:bodyPr>
          <a:lstStyle/>
          <a:p>
            <a:pPr algn="ctr"/>
            <a:r>
              <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pic>
        <p:nvPicPr>
          <p:cNvPr id="15" name="Picture 14" descr="images-32.jpg"/>
          <p:cNvPicPr>
            <a:picLocks noChangeAspect="1"/>
          </p:cNvPicPr>
          <p:nvPr/>
        </p:nvPicPr>
        <p:blipFill>
          <a:blip r:embed="rId3"/>
          <a:stretch>
            <a:fillRect/>
          </a:stretch>
        </p:blipFill>
        <p:spPr>
          <a:xfrm>
            <a:off x="990600" y="5105400"/>
            <a:ext cx="4038600" cy="2021049"/>
          </a:xfrm>
          <a:prstGeom prst="rect">
            <a:avLst/>
          </a:prstGeom>
        </p:spPr>
      </p:pic>
      <p:pic>
        <p:nvPicPr>
          <p:cNvPr id="19" name="Picture 18" descr="images-30.jpg"/>
          <p:cNvPicPr>
            <a:picLocks noChangeAspect="1"/>
          </p:cNvPicPr>
          <p:nvPr/>
        </p:nvPicPr>
        <p:blipFill>
          <a:blip r:embed="rId4"/>
          <a:stretch>
            <a:fillRect/>
          </a:stretch>
        </p:blipFill>
        <p:spPr>
          <a:xfrm>
            <a:off x="990600" y="3276600"/>
            <a:ext cx="3962400" cy="1752600"/>
          </a:xfrm>
          <a:prstGeom prst="rect">
            <a:avLst/>
          </a:prstGeom>
        </p:spPr>
      </p:pic>
      <p:pic>
        <p:nvPicPr>
          <p:cNvPr id="20" name="Picture 19" descr="images-3.jpg"/>
          <p:cNvPicPr>
            <a:picLocks noChangeAspect="1"/>
          </p:cNvPicPr>
          <p:nvPr/>
        </p:nvPicPr>
        <p:blipFill>
          <a:blip r:embed="rId5"/>
          <a:stretch>
            <a:fillRect/>
          </a:stretch>
        </p:blipFill>
        <p:spPr>
          <a:xfrm>
            <a:off x="990600" y="1371600"/>
            <a:ext cx="3962400" cy="17113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ppt_w+.3"/>
                                          </p:val>
                                        </p:tav>
                                        <p:tav tm="100000">
                                          <p:val>
                                            <p:strVal val="#ppt_w"/>
                                          </p:val>
                                        </p:tav>
                                      </p:tavLst>
                                    </p:anim>
                                    <p:anim calcmode="lin" valueType="num">
                                      <p:cBhvr>
                                        <p:cTn id="8" dur="1000" fill="hold"/>
                                        <p:tgtEl>
                                          <p:spTgt spid="20"/>
                                        </p:tgtEl>
                                        <p:attrNameLst>
                                          <p:attrName>ppt_h</p:attrName>
                                        </p:attrNameLst>
                                      </p:cBhvr>
                                      <p:tavLst>
                                        <p:tav tm="0">
                                          <p:val>
                                            <p:strVal val="#ppt_h"/>
                                          </p:val>
                                        </p:tav>
                                        <p:tav tm="100000">
                                          <p:val>
                                            <p:strVal val="#ppt_h"/>
                                          </p:val>
                                        </p:tav>
                                      </p:tavLst>
                                    </p:anim>
                                    <p:animEffect transition="in" filter="fade">
                                      <p:cBhvr>
                                        <p:cTn id="9" dur="1000"/>
                                        <p:tgtEl>
                                          <p:spTgt spid="2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1000" fill="hold"/>
                                        <p:tgtEl>
                                          <p:spTgt spid="19"/>
                                        </p:tgtEl>
                                        <p:attrNameLst>
                                          <p:attrName>ppt_w</p:attrName>
                                        </p:attrNameLst>
                                      </p:cBhvr>
                                      <p:tavLst>
                                        <p:tav tm="0">
                                          <p:val>
                                            <p:strVal val="#ppt_w+.3"/>
                                          </p:val>
                                        </p:tav>
                                        <p:tav tm="100000">
                                          <p:val>
                                            <p:strVal val="#ppt_w"/>
                                          </p:val>
                                        </p:tav>
                                      </p:tavLst>
                                    </p:anim>
                                    <p:anim calcmode="lin" valueType="num">
                                      <p:cBhvr>
                                        <p:cTn id="13" dur="1000" fill="hold"/>
                                        <p:tgtEl>
                                          <p:spTgt spid="19"/>
                                        </p:tgtEl>
                                        <p:attrNameLst>
                                          <p:attrName>ppt_h</p:attrName>
                                        </p:attrNameLst>
                                      </p:cBhvr>
                                      <p:tavLst>
                                        <p:tav tm="0">
                                          <p:val>
                                            <p:strVal val="#ppt_h"/>
                                          </p:val>
                                        </p:tav>
                                        <p:tav tm="100000">
                                          <p:val>
                                            <p:strVal val="#ppt_h"/>
                                          </p:val>
                                        </p:tav>
                                      </p:tavLst>
                                    </p:anim>
                                    <p:animEffect transition="in" filter="fade">
                                      <p:cBhvr>
                                        <p:cTn id="14" dur="1000"/>
                                        <p:tgtEl>
                                          <p:spTgt spid="19"/>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3"/>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3"/>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3"/>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strVal val="#ppt_w+.3"/>
                                          </p:val>
                                        </p:tav>
                                        <p:tav tm="100000">
                                          <p:val>
                                            <p:strVal val="#ppt_w"/>
                                          </p:val>
                                        </p:tav>
                                      </p:tavLst>
                                    </p:anim>
                                    <p:anim calcmode="lin" valueType="num">
                                      <p:cBhvr>
                                        <p:cTn id="33" dur="1000" fill="hold"/>
                                        <p:tgtEl>
                                          <p:spTgt spid="12"/>
                                        </p:tgtEl>
                                        <p:attrNameLst>
                                          <p:attrName>ppt_h</p:attrName>
                                        </p:attrNameLst>
                                      </p:cBhvr>
                                      <p:tavLst>
                                        <p:tav tm="0">
                                          <p:val>
                                            <p:strVal val="#ppt_h"/>
                                          </p:val>
                                        </p:tav>
                                        <p:tav tm="100000">
                                          <p:val>
                                            <p:strVal val="#ppt_h"/>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Rectangle 2"/>
          <p:cNvSpPr/>
          <p:nvPr/>
        </p:nvSpPr>
        <p:spPr>
          <a:xfrm>
            <a:off x="7829493" y="721360"/>
            <a:ext cx="3413760" cy="164084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5" name="Rectangle 4"/>
          <p:cNvSpPr/>
          <p:nvPr/>
        </p:nvSpPr>
        <p:spPr>
          <a:xfrm>
            <a:off x="7848600" y="2362200"/>
            <a:ext cx="3413760" cy="164084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6" name="Rectangle 5"/>
          <p:cNvSpPr/>
          <p:nvPr/>
        </p:nvSpPr>
        <p:spPr>
          <a:xfrm>
            <a:off x="7848600" y="4004329"/>
            <a:ext cx="3413760" cy="164084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7" name="Rectangle 6"/>
          <p:cNvSpPr/>
          <p:nvPr/>
        </p:nvSpPr>
        <p:spPr>
          <a:xfrm>
            <a:off x="7848600" y="5681260"/>
            <a:ext cx="3413760" cy="164084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8" name="Rectangle 7"/>
          <p:cNvSpPr/>
          <p:nvPr/>
        </p:nvSpPr>
        <p:spPr>
          <a:xfrm>
            <a:off x="609601" y="826220"/>
            <a:ext cx="7894320" cy="65143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9" name="Right Arrow 8"/>
          <p:cNvSpPr/>
          <p:nvPr/>
        </p:nvSpPr>
        <p:spPr>
          <a:xfrm>
            <a:off x="914400" y="1143000"/>
            <a:ext cx="5637663" cy="1344380"/>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IN" sz="3100" dirty="0" smtClean="0">
                <a:solidFill>
                  <a:schemeClr val="tx1"/>
                </a:solidFill>
                <a:latin typeface="NikoshBAN" pitchFamily="2" charset="0"/>
                <a:cs typeface="NikoshBAN" pitchFamily="2" charset="0"/>
              </a:rPr>
              <a:t>বাংলাদেশ টেলিভিশন </a:t>
            </a:r>
            <a:endParaRPr lang="en-US" sz="3100" dirty="0">
              <a:solidFill>
                <a:schemeClr val="tx1"/>
              </a:solidFill>
              <a:latin typeface="NikoshBAN" pitchFamily="2" charset="0"/>
              <a:cs typeface="NikoshBAN" pitchFamily="2" charset="0"/>
            </a:endParaRPr>
          </a:p>
        </p:txBody>
      </p:sp>
      <p:sp>
        <p:nvSpPr>
          <p:cNvPr id="10" name="Right Arrow 9"/>
          <p:cNvSpPr/>
          <p:nvPr/>
        </p:nvSpPr>
        <p:spPr>
          <a:xfrm>
            <a:off x="914397" y="2670412"/>
            <a:ext cx="5637663" cy="1344380"/>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IN" sz="3100" dirty="0" smtClean="0">
                <a:solidFill>
                  <a:schemeClr val="tx1"/>
                </a:solidFill>
                <a:latin typeface="NikoshBAN" pitchFamily="2" charset="0"/>
                <a:cs typeface="NikoshBAN" pitchFamily="2" charset="0"/>
              </a:rPr>
              <a:t>বাংলাদেশ বেতার </a:t>
            </a:r>
            <a:endParaRPr lang="en-US" sz="3100" dirty="0">
              <a:solidFill>
                <a:schemeClr val="tx1"/>
              </a:solidFill>
              <a:latin typeface="NikoshBAN" pitchFamily="2" charset="0"/>
              <a:cs typeface="NikoshBAN" pitchFamily="2" charset="0"/>
            </a:endParaRPr>
          </a:p>
        </p:txBody>
      </p:sp>
      <p:sp>
        <p:nvSpPr>
          <p:cNvPr id="11" name="Right Arrow 10"/>
          <p:cNvSpPr/>
          <p:nvPr/>
        </p:nvSpPr>
        <p:spPr>
          <a:xfrm>
            <a:off x="914400" y="4277739"/>
            <a:ext cx="5637663" cy="1344380"/>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IN" sz="3100" dirty="0" smtClean="0">
                <a:solidFill>
                  <a:schemeClr val="tx1"/>
                </a:solidFill>
                <a:latin typeface="NikoshBAN" pitchFamily="2" charset="0"/>
                <a:cs typeface="NikoshBAN" pitchFamily="2" charset="0"/>
              </a:rPr>
              <a:t>তিতাস গ্যাস ট্রান্সমিশন এন্ড ডিস্ট্রিবিউশন কোং.লি. </a:t>
            </a:r>
            <a:endParaRPr lang="en-US" sz="3100" dirty="0">
              <a:solidFill>
                <a:schemeClr val="tx1"/>
              </a:solidFill>
              <a:latin typeface="NikoshBAN" pitchFamily="2" charset="0"/>
              <a:cs typeface="NikoshBAN" pitchFamily="2" charset="0"/>
            </a:endParaRPr>
          </a:p>
        </p:txBody>
      </p:sp>
      <p:sp>
        <p:nvSpPr>
          <p:cNvPr id="12" name="Right Arrow 11"/>
          <p:cNvSpPr/>
          <p:nvPr/>
        </p:nvSpPr>
        <p:spPr>
          <a:xfrm>
            <a:off x="914399" y="5814819"/>
            <a:ext cx="5637663" cy="1344380"/>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bn-IN" sz="3100" dirty="0" smtClean="0">
                <a:solidFill>
                  <a:schemeClr val="tx1"/>
                </a:solidFill>
                <a:latin typeface="NikoshBAN" pitchFamily="2" charset="0"/>
                <a:cs typeface="NikoshBAN" pitchFamily="2" charset="0"/>
              </a:rPr>
              <a:t>জীবন বিমা কর্পোরেশন </a:t>
            </a:r>
            <a:endParaRPr lang="en-US" sz="3100" dirty="0">
              <a:solidFill>
                <a:schemeClr val="tx1"/>
              </a:solidFill>
              <a:latin typeface="NikoshBAN" pitchFamily="2" charset="0"/>
              <a:cs typeface="NikoshBAN" pitchFamily="2" charset="0"/>
            </a:endParaRPr>
          </a:p>
        </p:txBody>
      </p:sp>
      <p:sp>
        <p:nvSpPr>
          <p:cNvPr id="14" name="TextBox 13"/>
          <p:cNvSpPr txBox="1"/>
          <p:nvPr/>
        </p:nvSpPr>
        <p:spPr>
          <a:xfrm>
            <a:off x="3657600" y="609600"/>
            <a:ext cx="3352800" cy="734265"/>
          </a:xfrm>
          <a:prstGeom prst="rect">
            <a:avLst/>
          </a:prstGeom>
          <a:noFill/>
        </p:spPr>
        <p:txBody>
          <a:bodyPr wrap="square" lIns="117564" tIns="58782" rIns="117564" bIns="58782" rtlCol="0">
            <a:prstTxWarp prst="textPlain">
              <a:avLst/>
            </a:prstTxWarp>
            <a:spAutoFit/>
          </a:bodyPr>
          <a:lstStyle/>
          <a:p>
            <a:pPr algn="ctr"/>
            <a:r>
              <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strVal val="#ppt_w+.3"/>
                                          </p:val>
                                        </p:tav>
                                        <p:tav tm="100000">
                                          <p:val>
                                            <p:strVal val="#ppt_w"/>
                                          </p:val>
                                        </p:tav>
                                      </p:tavLst>
                                    </p:anim>
                                    <p:anim calcmode="lin" valueType="num">
                                      <p:cBhvr>
                                        <p:cTn id="13" dur="1000" fill="hold"/>
                                        <p:tgtEl>
                                          <p:spTgt spid="10"/>
                                        </p:tgtEl>
                                        <p:attrNameLst>
                                          <p:attrName>ppt_h</p:attrName>
                                        </p:attrNameLst>
                                      </p:cBhvr>
                                      <p:tavLst>
                                        <p:tav tm="0">
                                          <p:val>
                                            <p:strVal val="#ppt_h"/>
                                          </p:val>
                                        </p:tav>
                                        <p:tav tm="100000">
                                          <p:val>
                                            <p:strVal val="#ppt_h"/>
                                          </p:val>
                                        </p:tav>
                                      </p:tavLst>
                                    </p:anim>
                                    <p:animEffect transition="in" filter="fade">
                                      <p:cBhvr>
                                        <p:cTn id="14" dur="1000"/>
                                        <p:tgtEl>
                                          <p:spTgt spid="1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strVal val="#ppt_w+.3"/>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animEffect transition="in" filter="fade">
                                      <p:cBhvr>
                                        <p:cTn id="19" dur="1000"/>
                                        <p:tgtEl>
                                          <p:spTgt spid="11"/>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3"/>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3"/>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strVal val="#ppt_w+.3"/>
                                          </p:val>
                                        </p:tav>
                                        <p:tav tm="100000">
                                          <p:val>
                                            <p:strVal val="#ppt_w"/>
                                          </p:val>
                                        </p:tav>
                                      </p:tavLst>
                                    </p:anim>
                                    <p:anim calcmode="lin" valueType="num">
                                      <p:cBhvr>
                                        <p:cTn id="33" dur="1000" fill="hold"/>
                                        <p:tgtEl>
                                          <p:spTgt spid="6"/>
                                        </p:tgtEl>
                                        <p:attrNameLst>
                                          <p:attrName>ppt_h</p:attrName>
                                        </p:attrNameLst>
                                      </p:cBhvr>
                                      <p:tavLst>
                                        <p:tav tm="0">
                                          <p:val>
                                            <p:strVal val="#ppt_h"/>
                                          </p:val>
                                        </p:tav>
                                        <p:tav tm="100000">
                                          <p:val>
                                            <p:strVal val="#ppt_h"/>
                                          </p:val>
                                        </p:tav>
                                      </p:tavLst>
                                    </p:anim>
                                    <p:animEffect transition="in" filter="fade">
                                      <p:cBhvr>
                                        <p:cTn id="34" dur="1000"/>
                                        <p:tgtEl>
                                          <p:spTgt spid="6"/>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strVal val="#ppt_w+.3"/>
                                          </p:val>
                                        </p:tav>
                                        <p:tav tm="100000">
                                          <p:val>
                                            <p:strVal val="#ppt_w"/>
                                          </p:val>
                                        </p:tav>
                                      </p:tavLst>
                                    </p:anim>
                                    <p:anim calcmode="lin" valueType="num">
                                      <p:cBhvr>
                                        <p:cTn id="38" dur="1000" fill="hold"/>
                                        <p:tgtEl>
                                          <p:spTgt spid="5"/>
                                        </p:tgtEl>
                                        <p:attrNameLst>
                                          <p:attrName>ppt_h</p:attrName>
                                        </p:attrNameLst>
                                      </p:cBhvr>
                                      <p:tavLst>
                                        <p:tav tm="0">
                                          <p:val>
                                            <p:strVal val="#ppt_h"/>
                                          </p:val>
                                        </p:tav>
                                        <p:tav tm="100000">
                                          <p:val>
                                            <p:strVal val="#ppt_h"/>
                                          </p:val>
                                        </p:tav>
                                      </p:tavLst>
                                    </p:anim>
                                    <p:animEffect transition="in" filter="fade">
                                      <p:cBhvr>
                                        <p:cTn id="39" dur="1000"/>
                                        <p:tgtEl>
                                          <p:spTgt spid="5"/>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strVal val="#ppt_w+.3"/>
                                          </p:val>
                                        </p:tav>
                                        <p:tav tm="100000">
                                          <p:val>
                                            <p:strVal val="#ppt_w"/>
                                          </p:val>
                                        </p:tav>
                                      </p:tavLst>
                                    </p:anim>
                                    <p:anim calcmode="lin" valueType="num">
                                      <p:cBhvr>
                                        <p:cTn id="43" dur="1000" fill="hold"/>
                                        <p:tgtEl>
                                          <p:spTgt spid="3"/>
                                        </p:tgtEl>
                                        <p:attrNameLst>
                                          <p:attrName>ppt_h</p:attrName>
                                        </p:attrNameLst>
                                      </p:cBhvr>
                                      <p:tavLst>
                                        <p:tav tm="0">
                                          <p:val>
                                            <p:strVal val="#ppt_h"/>
                                          </p:val>
                                        </p:tav>
                                        <p:tav tm="100000">
                                          <p:val>
                                            <p:strVal val="#ppt_h"/>
                                          </p:val>
                                        </p:tav>
                                      </p:tavLst>
                                    </p:anim>
                                    <p:animEffect transition="in" filter="fade">
                                      <p:cBhvr>
                                        <p:cTn id="4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TextBox 2"/>
          <p:cNvSpPr txBox="1"/>
          <p:nvPr/>
        </p:nvSpPr>
        <p:spPr>
          <a:xfrm>
            <a:off x="4800600" y="1371600"/>
            <a:ext cx="2537460" cy="903542"/>
          </a:xfrm>
          <a:prstGeom prst="rect">
            <a:avLst/>
          </a:prstGeom>
          <a:noFill/>
        </p:spPr>
        <p:txBody>
          <a:bodyPr wrap="square" lIns="117564" tIns="58782" rIns="117564" bIns="58782" rtlCol="0">
            <a:spAutoFit/>
          </a:bodyPr>
          <a:lstStyle/>
          <a:p>
            <a:pPr algn="ctr"/>
            <a:r>
              <a:rPr lang="bn-IN" sz="4100" u="sng" dirty="0" smtClean="0">
                <a:latin typeface="NikoshBAN" pitchFamily="2" charset="0"/>
                <a:cs typeface="NikoshBAN" pitchFamily="2" charset="0"/>
              </a:rPr>
              <a:t>বৈশিষ্ট্য</a:t>
            </a:r>
            <a:r>
              <a:rPr lang="bn-IN" sz="5100" dirty="0" smtClean="0">
                <a:latin typeface="NikoshBAN" pitchFamily="2" charset="0"/>
                <a:cs typeface="NikoshBAN" pitchFamily="2" charset="0"/>
              </a:rPr>
              <a:t> </a:t>
            </a:r>
            <a:endParaRPr lang="en-US" sz="5100" dirty="0">
              <a:latin typeface="NikoshBAN" pitchFamily="2" charset="0"/>
              <a:cs typeface="NikoshBAN" pitchFamily="2" charset="0"/>
            </a:endParaRPr>
          </a:p>
        </p:txBody>
      </p:sp>
      <p:sp>
        <p:nvSpPr>
          <p:cNvPr id="5" name="TextBox 4"/>
          <p:cNvSpPr txBox="1"/>
          <p:nvPr/>
        </p:nvSpPr>
        <p:spPr>
          <a:xfrm>
            <a:off x="457200" y="2133600"/>
            <a:ext cx="11734800" cy="4889249"/>
          </a:xfrm>
          <a:prstGeom prst="rect">
            <a:avLst/>
          </a:prstGeom>
          <a:noFill/>
        </p:spPr>
        <p:txBody>
          <a:bodyPr wrap="square" lIns="117564" tIns="58782" rIns="117564" bIns="58782" rtlCol="0">
            <a:spAutoFit/>
          </a:bodyPr>
          <a:lstStyle/>
          <a:p>
            <a:pPr marL="587822" indent="-587822">
              <a:buFont typeface="Wingdings" pitchFamily="2" charset="2"/>
              <a:buChar char="Ø"/>
            </a:pPr>
            <a:r>
              <a:rPr lang="bn-IN" sz="3100" dirty="0" smtClean="0">
                <a:latin typeface="NikoshBAN" pitchFamily="2" charset="0"/>
                <a:cs typeface="NikoshBAN" pitchFamily="2" charset="0"/>
              </a:rPr>
              <a:t>রাষ্ট্রীয় ব্যবসায় সাধারণত রাষ্ট্র প্রধানের অধ্যাদেশে বা জাতীয় সংসদে বিল পাসের মাধ্যমে গঠিত হয়। </a:t>
            </a:r>
          </a:p>
          <a:p>
            <a:pPr marL="587822" indent="-587822">
              <a:buFont typeface="Wingdings" pitchFamily="2" charset="2"/>
              <a:buChar char="Ø"/>
            </a:pPr>
            <a:r>
              <a:rPr lang="bn-IN" sz="3100" dirty="0" smtClean="0">
                <a:latin typeface="NikoshBAN" pitchFamily="2" charset="0"/>
                <a:cs typeface="NikoshBAN" pitchFamily="2" charset="0"/>
              </a:rPr>
              <a:t>মানিকানা সর্ম্পূর্ণভাবে রাষ্ট্রের উপর ন্যস্ত থাকে অ সকল মূলধন সরকারই সরবরাহ করে থাকে। কোনো কোনো অবস্থায় জনগণের নিকট আংশিক শেয়ার বিক্রি করতে পারে। </a:t>
            </a:r>
          </a:p>
          <a:p>
            <a:pPr marL="587822" indent="-587822">
              <a:buFont typeface="Wingdings" pitchFamily="2" charset="2"/>
              <a:buChar char="Ø"/>
            </a:pPr>
            <a:r>
              <a:rPr lang="bn-IN" sz="3100" dirty="0" smtClean="0">
                <a:latin typeface="NikoshBAN" pitchFamily="2" charset="0"/>
                <a:cs typeface="NikoshBAN" pitchFamily="2" charset="0"/>
              </a:rPr>
              <a:t>বিশেষ আইন দ্বারা গঠিত হয় বলে এ জাতীয় ব্যবসার কৃত্রিম ও স্বতন্ত্র ব্যক্তিসত্তার অধিকারী।  </a:t>
            </a:r>
          </a:p>
          <a:p>
            <a:pPr marL="587822" indent="-587822">
              <a:buFont typeface="Wingdings" pitchFamily="2" charset="2"/>
              <a:buChar char="Ø"/>
            </a:pPr>
            <a:r>
              <a:rPr lang="bn-IN" sz="3100" dirty="0" smtClean="0">
                <a:latin typeface="NikoshBAN" pitchFamily="2" charset="0"/>
                <a:cs typeface="NikoshBAN" pitchFamily="2" charset="0"/>
              </a:rPr>
              <a:t>জনসেবা বা জনকল্যাণই এ জাতীয় ব্যবসায়ের প্রাধান উদ্দেশ্য।</a:t>
            </a:r>
          </a:p>
          <a:p>
            <a:pPr marL="587822" indent="-587822">
              <a:buFont typeface="Wingdings" pitchFamily="2" charset="2"/>
              <a:buChar char="Ø"/>
            </a:pPr>
            <a:r>
              <a:rPr lang="bn-IN" sz="3100" dirty="0" smtClean="0">
                <a:latin typeface="NikoshBAN" pitchFamily="2" charset="0"/>
                <a:cs typeface="NikoshBAN" pitchFamily="2" charset="0"/>
              </a:rPr>
              <a:t>এ জাতীয় ব্যবসায়ের লাভ হলে তা সরকারি তহবিলে জমা হয় এবং জনকল্যাণে ব্যয় হয়। আবার লোকসান হলে তা সরকারকেই বহন করতে হয়। </a:t>
            </a:r>
          </a:p>
          <a:p>
            <a:pPr marL="587822" indent="-587822">
              <a:buFont typeface="Wingdings" pitchFamily="2" charset="2"/>
              <a:buChar char="Ø"/>
            </a:pPr>
            <a:r>
              <a:rPr lang="bn-IN" sz="3100" dirty="0" smtClean="0">
                <a:latin typeface="NikoshBAN" pitchFamily="2" charset="0"/>
                <a:cs typeface="NikoshBAN" pitchFamily="2" charset="0"/>
              </a:rPr>
              <a:t>এ জাতীয় ব্যবসায়ের সাফল্য ও ব্যর্থতার জন্য সরকারকে জাতীয় সংসদের নিকট জবাবদিহি করতে হয়।  </a:t>
            </a:r>
            <a:endParaRPr lang="en-US" sz="3100" dirty="0">
              <a:latin typeface="NikoshBAN" pitchFamily="2" charset="0"/>
              <a:cs typeface="NikoshBAN" pitchFamily="2" charset="0"/>
            </a:endParaRPr>
          </a:p>
        </p:txBody>
      </p:sp>
      <p:sp>
        <p:nvSpPr>
          <p:cNvPr id="6" name="TextBox 5"/>
          <p:cNvSpPr txBox="1"/>
          <p:nvPr/>
        </p:nvSpPr>
        <p:spPr>
          <a:xfrm>
            <a:off x="4267200" y="609600"/>
            <a:ext cx="3352800" cy="734265"/>
          </a:xfrm>
          <a:prstGeom prst="rect">
            <a:avLst/>
          </a:prstGeom>
          <a:noFill/>
        </p:spPr>
        <p:txBody>
          <a:bodyPr wrap="square" lIns="117564" tIns="58782" rIns="117564" bIns="58782" rtlCol="0">
            <a:prstTxWarp prst="textPlain">
              <a:avLst/>
            </a:prstTxWarp>
            <a:spAutoFit/>
          </a:bodyPr>
          <a:lstStyle/>
          <a:p>
            <a:pPr algn="ctr"/>
            <a:r>
              <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val="349532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10" name="Flowchart: Alternate Process 9"/>
          <p:cNvSpPr/>
          <p:nvPr/>
        </p:nvSpPr>
        <p:spPr>
          <a:xfrm>
            <a:off x="4038600" y="457200"/>
            <a:ext cx="3048000" cy="705290"/>
          </a:xfrm>
          <a:prstGeom prst="flowChartAlternateProcess">
            <a:avLst/>
          </a:prstGeom>
          <a:noFill/>
          <a:ln>
            <a:noFill/>
          </a:ln>
          <a:effectLst>
            <a:glow rad="228600">
              <a:schemeClr val="accent2">
                <a:satMod val="175000"/>
                <a:alpha val="40000"/>
              </a:schemeClr>
            </a:glow>
          </a:effectLst>
        </p:spPr>
        <p:style>
          <a:lnRef idx="1">
            <a:schemeClr val="accent4"/>
          </a:lnRef>
          <a:fillRef idx="2">
            <a:schemeClr val="accent4"/>
          </a:fillRef>
          <a:effectRef idx="1">
            <a:schemeClr val="accent4"/>
          </a:effectRef>
          <a:fontRef idx="minor">
            <a:schemeClr val="dk1"/>
          </a:fontRef>
        </p:style>
        <p:txBody>
          <a:bodyPr lIns="117554" tIns="58776" rIns="117554" bIns="58776" rtlCol="0" anchor="ctr">
            <a:prstTxWarp prst="textPlain">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জোড়ায়</a:t>
            </a:r>
            <a:r>
              <a:rPr lang="en-US" sz="46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46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কাজ</a:t>
            </a:r>
            <a:endParaRPr lang="en-US" sz="46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1" name="Picture 2" descr="E:\New Picture Down\Picture111.jpg"/>
          <p:cNvPicPr>
            <a:picLocks noChangeAspect="1" noChangeArrowheads="1"/>
          </p:cNvPicPr>
          <p:nvPr/>
        </p:nvPicPr>
        <p:blipFill>
          <a:blip r:embed="rId3"/>
          <a:srcRect/>
          <a:stretch>
            <a:fillRect/>
          </a:stretch>
        </p:blipFill>
        <p:spPr bwMode="auto">
          <a:xfrm>
            <a:off x="3581400" y="1371600"/>
            <a:ext cx="3810000" cy="2614884"/>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2" name="Rectangle 11"/>
          <p:cNvSpPr/>
          <p:nvPr/>
        </p:nvSpPr>
        <p:spPr>
          <a:xfrm>
            <a:off x="533400" y="4214373"/>
            <a:ext cx="11734800" cy="3108543"/>
          </a:xfrm>
          <a:prstGeom prst="rect">
            <a:avLst/>
          </a:prstGeom>
        </p:spPr>
        <p:txBody>
          <a:bodyPr wrap="square">
            <a:spAutoFit/>
          </a:bodyPr>
          <a:lstStyle/>
          <a:p>
            <a:pPr algn="just"/>
            <a:r>
              <a:rPr lang="as-IN" sz="2800" dirty="0" smtClean="0">
                <a:solidFill>
                  <a:srgbClr val="333333"/>
                </a:solidFill>
                <a:latin typeface="NikoshBAN" panose="02000000000000000000" pitchFamily="2" charset="0"/>
                <a:cs typeface="NikoshBAN" panose="02000000000000000000" pitchFamily="2" charset="0"/>
              </a:rPr>
              <a:t>১</a:t>
            </a:r>
            <a:r>
              <a:rPr lang="as-IN" sz="2800" dirty="0">
                <a:solidFill>
                  <a:srgbClr val="333333"/>
                </a:solidFill>
                <a:latin typeface="NikoshBAN" panose="02000000000000000000" pitchFamily="2" charset="0"/>
                <a:cs typeface="NikoshBAN" panose="02000000000000000000" pitchFamily="2" charset="0"/>
              </a:rPr>
              <a:t>। </a:t>
            </a:r>
            <a:r>
              <a:rPr lang="en-US" sz="2800" dirty="0">
                <a:solidFill>
                  <a:srgbClr val="333333"/>
                </a:solidFill>
                <a:latin typeface="NikoshBAN" panose="02000000000000000000" pitchFamily="2" charset="0"/>
                <a:cs typeface="NikoshBAN" panose="02000000000000000000" pitchFamily="2" charset="0"/>
              </a:rPr>
              <a:t>BRTC </a:t>
            </a:r>
            <a:r>
              <a:rPr lang="as-IN" sz="2800" dirty="0">
                <a:solidFill>
                  <a:srgbClr val="333333"/>
                </a:solidFill>
                <a:latin typeface="NikoshBAN" panose="02000000000000000000" pitchFamily="2" charset="0"/>
                <a:cs typeface="NikoshBAN" panose="02000000000000000000" pitchFamily="2" charset="0"/>
              </a:rPr>
              <a:t>বাংলাদেশে গুরুত্বপূর্ণ কেন?</a:t>
            </a:r>
          </a:p>
          <a:p>
            <a:pPr algn="just"/>
            <a:r>
              <a:rPr lang="as-IN" sz="2800" dirty="0">
                <a:solidFill>
                  <a:srgbClr val="333333"/>
                </a:solidFill>
                <a:latin typeface="NikoshBAN" panose="02000000000000000000" pitchFamily="2" charset="0"/>
                <a:cs typeface="NikoshBAN" panose="02000000000000000000" pitchFamily="2" charset="0"/>
              </a:rPr>
              <a:t>উত্তর : সাশ্রয়ী মূল্যে সড়কপথে যাত্রী ও পণ্য পরিবহনে সরকারি দায়িত্বপ্রাপ্ত প্রতিষ্ঠানকেই বাংলাদেশ সড়ক পরিবহন সংস্থা বলে।</a:t>
            </a:r>
          </a:p>
          <a:p>
            <a:pPr algn="just"/>
            <a:r>
              <a:rPr lang="as-IN" sz="2800" dirty="0">
                <a:solidFill>
                  <a:srgbClr val="333333"/>
                </a:solidFill>
                <a:latin typeface="NikoshBAN" panose="02000000000000000000" pitchFamily="2" charset="0"/>
                <a:cs typeface="NikoshBAN" panose="02000000000000000000" pitchFamily="2" charset="0"/>
              </a:rPr>
              <a:t>বাংলাদেশের সড়ক যোগাযোগে </a:t>
            </a:r>
            <a:r>
              <a:rPr lang="en-US" sz="2800" dirty="0">
                <a:solidFill>
                  <a:srgbClr val="333333"/>
                </a:solidFill>
                <a:latin typeface="NikoshBAN" panose="02000000000000000000" pitchFamily="2" charset="0"/>
                <a:cs typeface="NikoshBAN" panose="02000000000000000000" pitchFamily="2" charset="0"/>
              </a:rPr>
              <a:t>BRTC </a:t>
            </a:r>
            <a:r>
              <a:rPr lang="as-IN" sz="2800" dirty="0">
                <a:solidFill>
                  <a:srgbClr val="333333"/>
                </a:solidFill>
                <a:latin typeface="NikoshBAN" panose="02000000000000000000" pitchFamily="2" charset="0"/>
                <a:cs typeface="NikoshBAN" panose="02000000000000000000" pitchFamily="2" charset="0"/>
              </a:rPr>
              <a:t>অত্যন্ত গুরুত্বপূর্ণ রাষ্ট্রীয় ব্যবসায় প্রতিষ্ঠান। বেসরকারি বাস কম্পানিগুলো যাতে স্বেচ্ছাচারী ভূমিকা পালন করতে না পারে এ প্রতিষ্ঠান সবাইকে সে সুযোগ দেয়। প্রতিকূল পরিবেশ ও </a:t>
            </a:r>
            <a:r>
              <a:rPr lang="as-IN" sz="2800" dirty="0" smtClean="0">
                <a:solidFill>
                  <a:srgbClr val="333333"/>
                </a:solidFill>
                <a:latin typeface="NikoshBAN" panose="02000000000000000000" pitchFamily="2" charset="0"/>
                <a:cs typeface="NikoshBAN" panose="02000000000000000000" pitchFamily="2" charset="0"/>
              </a:rPr>
              <a:t>যোগাযোগ</a:t>
            </a:r>
            <a:r>
              <a:rPr lang="en-US" sz="2800" dirty="0" smtClean="0">
                <a:solidFill>
                  <a:srgbClr val="333333"/>
                </a:solidFill>
                <a:latin typeface="NikoshBAN" panose="02000000000000000000" pitchFamily="2" charset="0"/>
                <a:cs typeface="NikoshBAN" panose="02000000000000000000" pitchFamily="2" charset="0"/>
              </a:rPr>
              <a:t> </a:t>
            </a:r>
            <a:r>
              <a:rPr lang="as-IN" sz="2800" dirty="0" smtClean="0">
                <a:solidFill>
                  <a:srgbClr val="333333"/>
                </a:solidFill>
                <a:latin typeface="NikoshBAN" panose="02000000000000000000" pitchFamily="2" charset="0"/>
                <a:cs typeface="NikoshBAN" panose="02000000000000000000" pitchFamily="2" charset="0"/>
              </a:rPr>
              <a:t>ব্যবস্থা </a:t>
            </a:r>
            <a:r>
              <a:rPr lang="as-IN" sz="2800" dirty="0">
                <a:solidFill>
                  <a:srgbClr val="333333"/>
                </a:solidFill>
                <a:latin typeface="NikoshBAN" panose="02000000000000000000" pitchFamily="2" charset="0"/>
                <a:cs typeface="NikoshBAN" panose="02000000000000000000" pitchFamily="2" charset="0"/>
              </a:rPr>
              <a:t>সচল রাখে। কম ভাড়ায় শিক্ষার্থী, মহিলাসহ বিভিন্ন প্রতিষ্ঠানকে পরিবহন সুবিধা দেয়। নতুন রুট চালুতেও এর ভূমিকা অপরিসীম। তাই বাংলাদেশে </a:t>
            </a:r>
            <a:r>
              <a:rPr lang="en-US" sz="2800" dirty="0">
                <a:solidFill>
                  <a:srgbClr val="333333"/>
                </a:solidFill>
                <a:latin typeface="NikoshBAN" panose="02000000000000000000" pitchFamily="2" charset="0"/>
                <a:cs typeface="NikoshBAN" panose="02000000000000000000" pitchFamily="2" charset="0"/>
              </a:rPr>
              <a:t>BRTC </a:t>
            </a:r>
            <a:r>
              <a:rPr lang="as-IN" sz="2800" dirty="0">
                <a:solidFill>
                  <a:srgbClr val="333333"/>
                </a:solidFill>
                <a:latin typeface="NikoshBAN" panose="02000000000000000000" pitchFamily="2" charset="0"/>
                <a:cs typeface="NikoshBAN" panose="02000000000000000000" pitchFamily="2" charset="0"/>
              </a:rPr>
              <a:t>গুরুত্বপূর্ণ।</a:t>
            </a:r>
            <a:endParaRPr lang="as-IN" sz="2800" b="0" i="0" dirty="0">
              <a:solidFill>
                <a:srgbClr val="333333"/>
              </a:solidFill>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strVal val="#ppt_w+.3"/>
                                          </p:val>
                                        </p:tav>
                                        <p:tav tm="100000">
                                          <p:val>
                                            <p:strVal val="#ppt_w"/>
                                          </p:val>
                                        </p:tav>
                                      </p:tavLst>
                                    </p:anim>
                                    <p:anim calcmode="lin" valueType="num">
                                      <p:cBhvr>
                                        <p:cTn id="20" dur="1000" fill="hold"/>
                                        <p:tgtEl>
                                          <p:spTgt spid="12"/>
                                        </p:tgtEl>
                                        <p:attrNameLst>
                                          <p:attrName>ppt_h</p:attrName>
                                        </p:attrNameLst>
                                      </p:cBhvr>
                                      <p:tavLst>
                                        <p:tav tm="0">
                                          <p:val>
                                            <p:strVal val="#ppt_h"/>
                                          </p:val>
                                        </p:tav>
                                        <p:tav tm="100000">
                                          <p:val>
                                            <p:strVal val="#ppt_h"/>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0" y="-13252"/>
            <a:ext cx="12707257" cy="7772400"/>
          </a:xfrm>
          <a:prstGeom prst="rect">
            <a:avLst/>
          </a:prstGeom>
          <a:effectLst>
            <a:glow rad="228600">
              <a:schemeClr val="accent2">
                <a:satMod val="175000"/>
                <a:alpha val="40000"/>
              </a:schemeClr>
            </a:glow>
          </a:effectLst>
        </p:spPr>
      </p:pic>
      <p:sp>
        <p:nvSpPr>
          <p:cNvPr id="3" name="Flowchart: Alternate Process 2"/>
          <p:cNvSpPr/>
          <p:nvPr/>
        </p:nvSpPr>
        <p:spPr>
          <a:xfrm>
            <a:off x="4648200" y="609600"/>
            <a:ext cx="2362200" cy="914400"/>
          </a:xfrm>
          <a:prstGeom prst="flowChartAlternateProcess">
            <a:avLst/>
          </a:prstGeom>
          <a:noFill/>
          <a:ln>
            <a:noFill/>
          </a:ln>
          <a:effectLst>
            <a:glow rad="139700">
              <a:schemeClr val="accent1">
                <a:satMod val="175000"/>
                <a:alpha val="40000"/>
              </a:schemeClr>
            </a:glow>
          </a:effectLst>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prstTxWarp prst="textPlain">
              <a:avLst/>
            </a:prstTxWarp>
          </a:bodyPr>
          <a:lstStyle/>
          <a:p>
            <a:pPr algn="ctr"/>
            <a:r>
              <a:rPr lang="en-US" sz="6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rPr>
              <a:t>পরিচিতি</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
        <p:nvSpPr>
          <p:cNvPr id="11" name="TextBox 10"/>
          <p:cNvSpPr txBox="1"/>
          <p:nvPr/>
        </p:nvSpPr>
        <p:spPr>
          <a:xfrm>
            <a:off x="7315200" y="4746995"/>
            <a:ext cx="4373880" cy="569387"/>
          </a:xfrm>
          <a:prstGeom prst="rect">
            <a:avLst/>
          </a:prstGeom>
          <a:noFill/>
          <a:ln>
            <a:noFill/>
          </a:ln>
        </p:spPr>
        <p:txBody>
          <a:bodyPr wrap="square" rtlCol="0">
            <a:spAutoFit/>
          </a:bodyPr>
          <a:lstStyle/>
          <a:p>
            <a:pPr algn="ctr"/>
            <a:r>
              <a:rPr lang="bn-IN" sz="310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12" name="Rectangle 11"/>
          <p:cNvSpPr/>
          <p:nvPr/>
        </p:nvSpPr>
        <p:spPr>
          <a:xfrm>
            <a:off x="6515100" y="3962400"/>
            <a:ext cx="5334000" cy="3094435"/>
          </a:xfrm>
          <a:prstGeom prst="rect">
            <a:avLst/>
          </a:prstGeom>
        </p:spPr>
        <p:txBody>
          <a:bodyPr wrap="square">
            <a:prstTxWarp prst="textPlain">
              <a:avLst/>
            </a:prstTxWarp>
            <a:spAutoFit/>
          </a:bodyPr>
          <a:lstStyle/>
          <a:p>
            <a:pPr algn="ctr"/>
            <a:r>
              <a:rPr lang="bn-IN" sz="3200" dirty="0" smtClean="0">
                <a:ln w="0"/>
                <a:effectLst>
                  <a:outerShdw blurRad="38100" dist="19050" dir="2700000" algn="tl" rotWithShape="0">
                    <a:schemeClr val="dk1">
                      <a:alpha val="40000"/>
                    </a:schemeClr>
                  </a:outerShdw>
                </a:effectLst>
                <a:latin typeface="NikoshBAN" pitchFamily="2" charset="0"/>
                <a:cs typeface="NikoshBAN" pitchFamily="2" charset="0"/>
              </a:rPr>
              <a:t>বিষয়ঃ ব্যবসায় উদ্যোগ </a:t>
            </a:r>
          </a:p>
          <a:p>
            <a:pPr algn="ctr"/>
            <a:r>
              <a:rPr lang="bn-IN" sz="3200" dirty="0" smtClean="0">
                <a:ln w="0"/>
                <a:effectLst>
                  <a:outerShdw blurRad="38100" dist="19050" dir="2700000" algn="tl" rotWithShape="0">
                    <a:schemeClr val="dk1">
                      <a:alpha val="40000"/>
                    </a:schemeClr>
                  </a:outerShdw>
                </a:effectLst>
                <a:latin typeface="NikoshBAN" pitchFamily="2" charset="0"/>
                <a:cs typeface="NikoshBAN" pitchFamily="2" charset="0"/>
              </a:rPr>
              <a:t>শ্রেণিঃ নবম দশম                    </a:t>
            </a:r>
          </a:p>
          <a:p>
            <a:pPr algn="ctr"/>
            <a:r>
              <a:rPr lang="bn-IN" sz="3200" dirty="0" smtClean="0">
                <a:ln w="0"/>
                <a:effectLst>
                  <a:outerShdw blurRad="38100" dist="19050" dir="2700000" algn="tl" rotWithShape="0">
                    <a:schemeClr val="dk1">
                      <a:alpha val="40000"/>
                    </a:schemeClr>
                  </a:outerShdw>
                </a:effectLst>
                <a:latin typeface="NikoshBAN" pitchFamily="2" charset="0"/>
                <a:cs typeface="NikoshBAN" pitchFamily="2" charset="0"/>
              </a:rPr>
              <a:t>অধ্যায়ঃ চতুর্থ </a:t>
            </a:r>
          </a:p>
          <a:p>
            <a:pPr algn="ct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IN" sz="3200" dirty="0" smtClean="0">
                <a:ln w="0"/>
                <a:effectLst>
                  <a:outerShdw blurRad="38100" dist="19050" dir="2700000" algn="tl" rotWithShape="0">
                    <a:schemeClr val="dk1">
                      <a:alpha val="40000"/>
                    </a:schemeClr>
                  </a:outerShdw>
                </a:effectLst>
                <a:latin typeface="NikoshBAN" pitchFamily="2" charset="0"/>
                <a:cs typeface="NikoshBAN" pitchFamily="2" charset="0"/>
              </a:rPr>
              <a:t>মালিকানার ভিত্তিতে ব্যবসায়</a:t>
            </a:r>
            <a:endPar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200" dirty="0" err="1" smtClean="0">
                <a:ln w="0"/>
                <a:effectLst>
                  <a:outerShdw blurRad="38100" dist="19050" dir="2700000" algn="tl" rotWithShape="0">
                    <a:schemeClr val="dk1">
                      <a:alpha val="40000"/>
                    </a:schemeClr>
                  </a:outerShdw>
                </a:effectLst>
                <a:latin typeface="NikoshBAN" pitchFamily="2" charset="0"/>
                <a:cs typeface="NikoshBAN" pitchFamily="2" charset="0"/>
              </a:rPr>
              <a:t>পাঠঃ</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রাষ্ট্রীয় </a:t>
            </a:r>
            <a:r>
              <a:rPr lang="bn-BD" sz="3200" dirty="0" smtClean="0">
                <a:ln w="0"/>
                <a:effectLst>
                  <a:outerShdw blurRad="38100" dist="19050" dir="2700000" algn="tl" rotWithShape="0">
                    <a:schemeClr val="dk1">
                      <a:alpha val="40000"/>
                    </a:schemeClr>
                  </a:outerShdw>
                </a:effectLst>
                <a:latin typeface="NikoshBAN" pitchFamily="2" charset="0"/>
                <a:cs typeface="NikoshBAN" pitchFamily="2" charset="0"/>
              </a:rPr>
              <a:t>ব্যবসায়</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IN"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p>
          <a:p>
            <a:pPr algn="ctr"/>
            <a:r>
              <a:rPr lang="bn-IN" sz="3200" dirty="0" smtClean="0">
                <a:ln w="0"/>
                <a:effectLst>
                  <a:outerShdw blurRad="38100" dist="19050" dir="2700000" algn="tl" rotWithShape="0">
                    <a:schemeClr val="dk1">
                      <a:alpha val="40000"/>
                    </a:schemeClr>
                  </a:outerShdw>
                </a:effectLst>
                <a:latin typeface="NikoshBAN" pitchFamily="2" charset="0"/>
                <a:cs typeface="NikoshBAN" pitchFamily="2" charset="0"/>
              </a:rPr>
              <a:t>সময়ঃ ৪৫ মিনিট </a:t>
            </a:r>
            <a:endParaRPr lang="en-US" sz="3200" dirty="0">
              <a:ln w="0"/>
              <a:effectLst>
                <a:outerShdw blurRad="38100" dist="19050" dir="2700000" algn="tl" rotWithShape="0">
                  <a:schemeClr val="dk1">
                    <a:alpha val="40000"/>
                  </a:schemeClr>
                </a:outerShdw>
              </a:effectLst>
            </a:endParaRPr>
          </a:p>
        </p:txBody>
      </p:sp>
      <p:sp>
        <p:nvSpPr>
          <p:cNvPr id="13" name="Rectangle 12"/>
          <p:cNvSpPr/>
          <p:nvPr/>
        </p:nvSpPr>
        <p:spPr>
          <a:xfrm>
            <a:off x="8229600" y="1752600"/>
            <a:ext cx="1524000" cy="194995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picture-73310-1440962543"/>
          <p:cNvPicPr>
            <a:picLocks noChangeAspect="1" noChangeArrowheads="1"/>
          </p:cNvPicPr>
          <p:nvPr/>
        </p:nvPicPr>
        <p:blipFill>
          <a:blip r:embed="rId4"/>
          <a:srcRect/>
          <a:stretch>
            <a:fillRect/>
          </a:stretch>
        </p:blipFill>
        <p:spPr bwMode="auto">
          <a:xfrm>
            <a:off x="2286000" y="1828800"/>
            <a:ext cx="2045019" cy="1905000"/>
          </a:xfrm>
          <a:prstGeom prst="rect">
            <a:avLst/>
          </a:prstGeom>
          <a:ln>
            <a:noFill/>
          </a:ln>
          <a:effectLst>
            <a:softEdge rad="112500"/>
          </a:effectLst>
        </p:spPr>
      </p:pic>
      <p:sp>
        <p:nvSpPr>
          <p:cNvPr id="17" name="TextBox 16"/>
          <p:cNvSpPr txBox="1"/>
          <p:nvPr/>
        </p:nvSpPr>
        <p:spPr>
          <a:xfrm>
            <a:off x="838200" y="3733800"/>
            <a:ext cx="5943600" cy="3108543"/>
          </a:xfrm>
          <a:prstGeom prst="rect">
            <a:avLst/>
          </a:prstGeom>
          <a:noFill/>
        </p:spPr>
        <p:txBody>
          <a:bodyPr wrap="square" rtlCol="0">
            <a:spAutoFit/>
          </a:bodyPr>
          <a:lstStyle/>
          <a:p>
            <a:pPr defTabSz="457172">
              <a:spcBef>
                <a:spcPct val="0"/>
              </a:spcBef>
              <a:defRPr/>
            </a:pP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হারুনর</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রশীদ</a:t>
            </a:r>
            <a:endParaRPr lang="bn-BD" sz="4000" dirty="0" smtClean="0">
              <a:ln w="0"/>
              <a:effectLst>
                <a:outerShdw blurRad="38100" dist="19050" dir="2700000" algn="tl" rotWithShape="0">
                  <a:schemeClr val="dk1">
                    <a:alpha val="40000"/>
                  </a:schemeClr>
                </a:outerShdw>
              </a:effectLst>
              <a:latin typeface="SutonnyMJ" pitchFamily="2" charset="0"/>
              <a:cs typeface="NikoshBAN" panose="02000000000000000000" pitchFamily="2" charset="0"/>
            </a:endParaRPr>
          </a:p>
          <a:p>
            <a:pPr defTabSz="457172">
              <a:spcBef>
                <a:spcPct val="0"/>
              </a:spcBef>
              <a:defRPr/>
            </a:pP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en-US"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8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শিক্ষক</a:t>
            </a:r>
            <a:endParaRPr lang="bn-BD" sz="48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মালেকা</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মমতাজ</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বালিকা</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ছোটরা</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আদর্শসদর</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কুমিল্লা</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BD"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57172">
              <a:spcBef>
                <a:spcPct val="0"/>
              </a:spcBef>
              <a:defRPr/>
            </a:pPr>
            <a:r>
              <a:rPr lang="en-US" sz="36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a:t>
            </a:r>
            <a:r>
              <a:rPr lang="en-US" sz="36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০১৮৭১১১৭৩০৮</a:t>
            </a:r>
            <a:endPar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TextBox 2"/>
          <p:cNvSpPr txBox="1"/>
          <p:nvPr/>
        </p:nvSpPr>
        <p:spPr>
          <a:xfrm>
            <a:off x="960120" y="518162"/>
            <a:ext cx="11094720" cy="749654"/>
          </a:xfrm>
          <a:prstGeom prst="rect">
            <a:avLst/>
          </a:prstGeom>
          <a:noFill/>
        </p:spPr>
        <p:txBody>
          <a:bodyPr wrap="square" lIns="117564" tIns="58782" rIns="117564" bIns="58782" rtlCol="0">
            <a:spAutoFit/>
          </a:bodyPr>
          <a:lstStyle/>
          <a:p>
            <a:r>
              <a:rPr lang="bn-IN" sz="4100" dirty="0" smtClean="0">
                <a:latin typeface="NikoshBAN" pitchFamily="2" charset="0"/>
                <a:cs typeface="NikoshBAN" pitchFamily="2" charset="0"/>
              </a:rPr>
              <a:t>শিল্প মন্ত্রণালয়ের নিয়ন্ত্রণকারী রাষ্ট্রিয় ব্যবসায় সমূহ  </a:t>
            </a:r>
            <a:endParaRPr lang="en-US" sz="4100" dirty="0">
              <a:latin typeface="NikoshBAN" pitchFamily="2" charset="0"/>
              <a:cs typeface="NikoshBAN" pitchFamily="2" charset="0"/>
            </a:endParaRPr>
          </a:p>
        </p:txBody>
      </p:sp>
      <p:sp>
        <p:nvSpPr>
          <p:cNvPr id="5" name="Rectangle 4"/>
          <p:cNvSpPr/>
          <p:nvPr/>
        </p:nvSpPr>
        <p:spPr>
          <a:xfrm>
            <a:off x="746760" y="1468120"/>
            <a:ext cx="5227320" cy="246126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6" name="Rectangle 5"/>
          <p:cNvSpPr/>
          <p:nvPr/>
        </p:nvSpPr>
        <p:spPr>
          <a:xfrm>
            <a:off x="3787140" y="4490720"/>
            <a:ext cx="5227320" cy="246126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7" name="Rectangle 6"/>
          <p:cNvSpPr/>
          <p:nvPr/>
        </p:nvSpPr>
        <p:spPr>
          <a:xfrm>
            <a:off x="6827520" y="1468120"/>
            <a:ext cx="5227320" cy="246126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Rectangle 2"/>
          <p:cNvSpPr/>
          <p:nvPr/>
        </p:nvSpPr>
        <p:spPr>
          <a:xfrm>
            <a:off x="853440" y="3997052"/>
            <a:ext cx="5867400" cy="25663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5" name="TextBox 4"/>
          <p:cNvSpPr txBox="1"/>
          <p:nvPr/>
        </p:nvSpPr>
        <p:spPr>
          <a:xfrm>
            <a:off x="7254240" y="4897928"/>
            <a:ext cx="5013960" cy="1380596"/>
          </a:xfrm>
          <a:prstGeom prst="rect">
            <a:avLst/>
          </a:prstGeom>
          <a:noFill/>
        </p:spPr>
        <p:txBody>
          <a:bodyPr wrap="square" lIns="117564" tIns="58782" rIns="117564" bIns="58782" rtlCol="0">
            <a:spAutoFit/>
          </a:bodyPr>
          <a:lstStyle/>
          <a:p>
            <a:r>
              <a:rPr lang="bn-IN" sz="4100" dirty="0" smtClean="0">
                <a:latin typeface="NikoshBAN" pitchFamily="2" charset="0"/>
                <a:cs typeface="NikoshBAN" pitchFamily="2" charset="0"/>
              </a:rPr>
              <a:t>বাংলাদেশ সেনাবাহিনী </a:t>
            </a:r>
          </a:p>
          <a:p>
            <a:r>
              <a:rPr lang="bn-IN" sz="4100" dirty="0" smtClean="0">
                <a:latin typeface="NikoshBAN" pitchFamily="2" charset="0"/>
                <a:cs typeface="NikoshBAN" pitchFamily="2" charset="0"/>
              </a:rPr>
              <a:t>নিয়ন্ত্রণকারী মন্ত্রণালয় । </a:t>
            </a:r>
            <a:endParaRPr lang="en-US" sz="4100" dirty="0">
              <a:latin typeface="NikoshBAN" pitchFamily="2" charset="0"/>
              <a:cs typeface="NikoshBAN" pitchFamily="2" charset="0"/>
            </a:endParaRPr>
          </a:p>
        </p:txBody>
      </p:sp>
      <p:sp>
        <p:nvSpPr>
          <p:cNvPr id="6" name="TextBox 5"/>
          <p:cNvSpPr txBox="1"/>
          <p:nvPr/>
        </p:nvSpPr>
        <p:spPr>
          <a:xfrm>
            <a:off x="7040880" y="1122681"/>
            <a:ext cx="5013960" cy="1380596"/>
          </a:xfrm>
          <a:prstGeom prst="rect">
            <a:avLst/>
          </a:prstGeom>
          <a:noFill/>
        </p:spPr>
        <p:txBody>
          <a:bodyPr wrap="square" lIns="117564" tIns="58782" rIns="117564" bIns="58782" rtlCol="0">
            <a:spAutoFit/>
          </a:bodyPr>
          <a:lstStyle/>
          <a:p>
            <a:r>
              <a:rPr lang="bn-IN" sz="4100" dirty="0" smtClean="0">
                <a:latin typeface="NikoshBAN" pitchFamily="2" charset="0"/>
                <a:cs typeface="NikoshBAN" pitchFamily="2" charset="0"/>
              </a:rPr>
              <a:t>বাংলাদেশ টেলিযোগাযোগ  </a:t>
            </a:r>
          </a:p>
          <a:p>
            <a:r>
              <a:rPr lang="bn-IN" sz="4100" dirty="0" smtClean="0">
                <a:latin typeface="NikoshBAN" pitchFamily="2" charset="0"/>
                <a:cs typeface="NikoshBAN" pitchFamily="2" charset="0"/>
              </a:rPr>
              <a:t>নিয়ন্ত্রণকারী মন্ত্রণালয় । </a:t>
            </a:r>
            <a:endParaRPr lang="en-US" sz="4100" dirty="0">
              <a:latin typeface="NikoshBAN" pitchFamily="2" charset="0"/>
              <a:cs typeface="NikoshBAN" pitchFamily="2" charset="0"/>
            </a:endParaRPr>
          </a:p>
        </p:txBody>
      </p:sp>
      <p:grpSp>
        <p:nvGrpSpPr>
          <p:cNvPr id="7" name="Group 6"/>
          <p:cNvGrpSpPr/>
          <p:nvPr/>
        </p:nvGrpSpPr>
        <p:grpSpPr>
          <a:xfrm>
            <a:off x="533400" y="518160"/>
            <a:ext cx="6187440" cy="2590800"/>
            <a:chOff x="381000" y="457200"/>
            <a:chExt cx="4419600" cy="2667000"/>
          </a:xfrm>
        </p:grpSpPr>
        <p:sp>
          <p:nvSpPr>
            <p:cNvPr id="8" name="Rectangle 7"/>
            <p:cNvSpPr/>
            <p:nvPr/>
          </p:nvSpPr>
          <p:spPr>
            <a:xfrm>
              <a:off x="2590800" y="457200"/>
              <a:ext cx="2209800" cy="26670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457200"/>
              <a:ext cx="2209800" cy="266700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33400" y="3368040"/>
            <a:ext cx="6720840" cy="472655"/>
          </a:xfrm>
          <a:prstGeom prst="rect">
            <a:avLst/>
          </a:prstGeom>
          <a:noFill/>
        </p:spPr>
        <p:txBody>
          <a:bodyPr wrap="square" lIns="117564" tIns="58782" rIns="117564" bIns="58782" rtlCol="0">
            <a:spAutoFit/>
          </a:bodyPr>
          <a:lstStyle/>
          <a:p>
            <a:r>
              <a:rPr lang="bn-IN" dirty="0" smtClean="0"/>
              <a:t>বাংলাদেশ টেলিফোন শিল্প সংস্থা </a:t>
            </a:r>
            <a:endParaRPr lang="en-US" dirty="0"/>
          </a:p>
        </p:txBody>
      </p:sp>
      <p:sp>
        <p:nvSpPr>
          <p:cNvPr id="11" name="TextBox 10"/>
          <p:cNvSpPr txBox="1"/>
          <p:nvPr/>
        </p:nvSpPr>
        <p:spPr>
          <a:xfrm>
            <a:off x="853440" y="6822440"/>
            <a:ext cx="10454640" cy="472655"/>
          </a:xfrm>
          <a:prstGeom prst="rect">
            <a:avLst/>
          </a:prstGeom>
          <a:noFill/>
        </p:spPr>
        <p:txBody>
          <a:bodyPr wrap="square" lIns="117564" tIns="58782" rIns="117564" bIns="58782" rtlCol="0">
            <a:spAutoFit/>
          </a:bodyPr>
          <a:lstStyle/>
          <a:p>
            <a:r>
              <a:rPr lang="bn-IN" dirty="0" smtClean="0"/>
              <a:t>বাংলাদেশ মেশিন টুলস ফ্যাক্টরি, গাজিপুর  ,ঢাকা।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TextBox 2"/>
          <p:cNvSpPr txBox="1"/>
          <p:nvPr/>
        </p:nvSpPr>
        <p:spPr>
          <a:xfrm>
            <a:off x="960120" y="518162"/>
            <a:ext cx="11094720" cy="749654"/>
          </a:xfrm>
          <a:prstGeom prst="rect">
            <a:avLst/>
          </a:prstGeom>
          <a:noFill/>
        </p:spPr>
        <p:txBody>
          <a:bodyPr wrap="square" lIns="117564" tIns="58782" rIns="117564" bIns="58782" rtlCol="0">
            <a:spAutoFit/>
          </a:bodyPr>
          <a:lstStyle/>
          <a:p>
            <a:r>
              <a:rPr lang="bn-IN" sz="4100" dirty="0" smtClean="0">
                <a:solidFill>
                  <a:prstClr val="black"/>
                </a:solidFill>
                <a:latin typeface="NikoshBAN" pitchFamily="2" charset="0"/>
                <a:cs typeface="NikoshBAN" pitchFamily="2" charset="0"/>
              </a:rPr>
              <a:t>বিমান ও পর্যটন মন্ত্রণালয়ের নিয়ন্ত্রণকারী রাষ্ট্রিয় ব্যবসায় সমূহ  </a:t>
            </a:r>
            <a:endParaRPr lang="en-US" sz="4100" dirty="0">
              <a:solidFill>
                <a:prstClr val="black"/>
              </a:solidFill>
              <a:latin typeface="NikoshBAN" pitchFamily="2" charset="0"/>
              <a:cs typeface="NikoshBAN" pitchFamily="2" charset="0"/>
            </a:endParaRPr>
          </a:p>
        </p:txBody>
      </p:sp>
      <p:sp>
        <p:nvSpPr>
          <p:cNvPr id="5" name="Rectangle 4"/>
          <p:cNvSpPr/>
          <p:nvPr/>
        </p:nvSpPr>
        <p:spPr>
          <a:xfrm>
            <a:off x="990600" y="1468120"/>
            <a:ext cx="4983480" cy="246126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solidFill>
                <a:prstClr val="white"/>
              </a:solidFill>
            </a:endParaRPr>
          </a:p>
        </p:txBody>
      </p:sp>
      <p:sp>
        <p:nvSpPr>
          <p:cNvPr id="6" name="Rectangle 5"/>
          <p:cNvSpPr/>
          <p:nvPr/>
        </p:nvSpPr>
        <p:spPr>
          <a:xfrm>
            <a:off x="6827520" y="1468120"/>
            <a:ext cx="4907280" cy="246126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solidFill>
                <a:prstClr val="white"/>
              </a:solidFill>
            </a:endParaRPr>
          </a:p>
        </p:txBody>
      </p:sp>
      <p:sp>
        <p:nvSpPr>
          <p:cNvPr id="7" name="TextBox 6"/>
          <p:cNvSpPr txBox="1"/>
          <p:nvPr/>
        </p:nvSpPr>
        <p:spPr>
          <a:xfrm>
            <a:off x="1143000" y="4114800"/>
            <a:ext cx="10287000" cy="749654"/>
          </a:xfrm>
          <a:prstGeom prst="rect">
            <a:avLst/>
          </a:prstGeom>
          <a:noFill/>
        </p:spPr>
        <p:txBody>
          <a:bodyPr wrap="square" lIns="117564" tIns="58782" rIns="117564" bIns="58782" rtlCol="0">
            <a:spAutoFit/>
          </a:bodyPr>
          <a:lstStyle/>
          <a:p>
            <a:r>
              <a:rPr lang="bn-IN" sz="4100" dirty="0" smtClean="0">
                <a:solidFill>
                  <a:prstClr val="black"/>
                </a:solidFill>
                <a:latin typeface="NikoshBAN" pitchFamily="2" charset="0"/>
                <a:cs typeface="NikoshBAN" pitchFamily="2" charset="0"/>
              </a:rPr>
              <a:t>জ্বালানি </a:t>
            </a:r>
            <a:r>
              <a:rPr lang="bn-IN" sz="4100" dirty="0">
                <a:solidFill>
                  <a:prstClr val="black"/>
                </a:solidFill>
                <a:latin typeface="NikoshBAN" pitchFamily="2" charset="0"/>
                <a:cs typeface="NikoshBAN" pitchFamily="2" charset="0"/>
              </a:rPr>
              <a:t>ও </a:t>
            </a:r>
            <a:r>
              <a:rPr lang="bn-IN" sz="4100" dirty="0" smtClean="0">
                <a:solidFill>
                  <a:prstClr val="black"/>
                </a:solidFill>
                <a:latin typeface="NikoshBAN" pitchFamily="2" charset="0"/>
                <a:cs typeface="NikoshBAN" pitchFamily="2" charset="0"/>
              </a:rPr>
              <a:t>খনিজ  </a:t>
            </a:r>
            <a:r>
              <a:rPr lang="bn-IN" sz="4100" dirty="0">
                <a:solidFill>
                  <a:prstClr val="black"/>
                </a:solidFill>
                <a:latin typeface="NikoshBAN" pitchFamily="2" charset="0"/>
                <a:cs typeface="NikoshBAN" pitchFamily="2" charset="0"/>
              </a:rPr>
              <a:t>মন্ত্রণালয়ের নিয়ন্ত্রণকারী রাষ্ট্রিয় ব্যবসায় সমূহ  </a:t>
            </a:r>
            <a:endParaRPr lang="en-US" sz="4100" dirty="0">
              <a:solidFill>
                <a:prstClr val="black"/>
              </a:solidFill>
              <a:latin typeface="NikoshBAN" pitchFamily="2" charset="0"/>
              <a:cs typeface="NikoshBAN" pitchFamily="2" charset="0"/>
            </a:endParaRPr>
          </a:p>
        </p:txBody>
      </p:sp>
      <p:sp>
        <p:nvSpPr>
          <p:cNvPr id="8" name="Rectangle 7"/>
          <p:cNvSpPr/>
          <p:nvPr/>
        </p:nvSpPr>
        <p:spPr>
          <a:xfrm>
            <a:off x="1066800" y="5067107"/>
            <a:ext cx="4907280" cy="2187135"/>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9" name="Rectangle 8"/>
          <p:cNvSpPr/>
          <p:nvPr/>
        </p:nvSpPr>
        <p:spPr>
          <a:xfrm>
            <a:off x="6827520" y="5067107"/>
            <a:ext cx="4907280" cy="2187135"/>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TextBox 2"/>
          <p:cNvSpPr txBox="1"/>
          <p:nvPr/>
        </p:nvSpPr>
        <p:spPr>
          <a:xfrm>
            <a:off x="960120" y="518162"/>
            <a:ext cx="11094720" cy="749654"/>
          </a:xfrm>
          <a:prstGeom prst="rect">
            <a:avLst/>
          </a:prstGeom>
          <a:noFill/>
        </p:spPr>
        <p:txBody>
          <a:bodyPr wrap="square" lIns="117564" tIns="58782" rIns="117564" bIns="58782" rtlCol="0">
            <a:spAutoFit/>
          </a:bodyPr>
          <a:lstStyle/>
          <a:p>
            <a:r>
              <a:rPr lang="bn-IN" sz="4100" dirty="0" smtClean="0">
                <a:solidFill>
                  <a:prstClr val="black"/>
                </a:solidFill>
                <a:latin typeface="NikoshBAN" pitchFamily="2" charset="0"/>
                <a:cs typeface="NikoshBAN" pitchFamily="2" charset="0"/>
              </a:rPr>
              <a:t>অর্থ  মন্ত্রণালয়ের নিয়ন্ত্রণকারী রাষ্ট্রিয় ব্যবসায় সমূহ  </a:t>
            </a:r>
            <a:endParaRPr lang="en-US" sz="4100" dirty="0">
              <a:solidFill>
                <a:prstClr val="black"/>
              </a:solidFill>
              <a:latin typeface="NikoshBAN" pitchFamily="2" charset="0"/>
              <a:cs typeface="NikoshBAN" pitchFamily="2" charset="0"/>
            </a:endParaRPr>
          </a:p>
        </p:txBody>
      </p:sp>
      <p:sp>
        <p:nvSpPr>
          <p:cNvPr id="5" name="Rectangle 4"/>
          <p:cNvSpPr/>
          <p:nvPr/>
        </p:nvSpPr>
        <p:spPr>
          <a:xfrm>
            <a:off x="990600" y="1468120"/>
            <a:ext cx="4724400" cy="246126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solidFill>
                <a:prstClr val="white"/>
              </a:solidFill>
            </a:endParaRPr>
          </a:p>
        </p:txBody>
      </p:sp>
      <p:sp>
        <p:nvSpPr>
          <p:cNvPr id="6" name="Rectangle 5"/>
          <p:cNvSpPr/>
          <p:nvPr/>
        </p:nvSpPr>
        <p:spPr>
          <a:xfrm>
            <a:off x="6827520" y="1468120"/>
            <a:ext cx="4678680" cy="246126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solidFill>
                <a:prstClr val="white"/>
              </a:solidFill>
            </a:endParaRPr>
          </a:p>
        </p:txBody>
      </p:sp>
      <p:sp>
        <p:nvSpPr>
          <p:cNvPr id="9" name="TextBox 8"/>
          <p:cNvSpPr txBox="1"/>
          <p:nvPr/>
        </p:nvSpPr>
        <p:spPr>
          <a:xfrm>
            <a:off x="960120" y="6805684"/>
            <a:ext cx="4587240" cy="472655"/>
          </a:xfrm>
          <a:prstGeom prst="rect">
            <a:avLst/>
          </a:prstGeom>
          <a:noFill/>
        </p:spPr>
        <p:txBody>
          <a:bodyPr wrap="square" lIns="117564" tIns="58782" rIns="117564" bIns="58782" rtlCol="0">
            <a:spAutoFit/>
          </a:bodyPr>
          <a:lstStyle/>
          <a:p>
            <a:pPr algn="ctr"/>
            <a:r>
              <a:rPr lang="bn-IN" dirty="0" smtClean="0"/>
              <a:t>বাংলাদেশ ব্যাংক </a:t>
            </a:r>
            <a:endParaRPr lang="en-US" dirty="0"/>
          </a:p>
        </p:txBody>
      </p:sp>
      <p:sp>
        <p:nvSpPr>
          <p:cNvPr id="10" name="TextBox 9"/>
          <p:cNvSpPr txBox="1"/>
          <p:nvPr/>
        </p:nvSpPr>
        <p:spPr>
          <a:xfrm>
            <a:off x="6934200" y="6805684"/>
            <a:ext cx="5120640" cy="472655"/>
          </a:xfrm>
          <a:prstGeom prst="rect">
            <a:avLst/>
          </a:prstGeom>
          <a:noFill/>
        </p:spPr>
        <p:txBody>
          <a:bodyPr wrap="square" lIns="117564" tIns="58782" rIns="117564" bIns="58782" rtlCol="0">
            <a:spAutoFit/>
          </a:bodyPr>
          <a:lstStyle/>
          <a:p>
            <a:pPr algn="ctr"/>
            <a:r>
              <a:rPr lang="bn-IN" dirty="0" smtClean="0">
                <a:latin typeface="Verdana" pitchFamily="34" charset="0"/>
                <a:ea typeface="Verdana" pitchFamily="34" charset="0"/>
                <a:cs typeface="Verdana" pitchFamily="34" charset="0"/>
              </a:rPr>
              <a:t>জীবন বিমা কর্পোরেশন </a:t>
            </a:r>
            <a:endParaRPr lang="en-US" dirty="0">
              <a:latin typeface="Verdana" pitchFamily="34" charset="0"/>
              <a:ea typeface="Verdana" pitchFamily="34" charset="0"/>
              <a:cs typeface="Verdana" pitchFamily="34" charset="0"/>
            </a:endParaRPr>
          </a:p>
        </p:txBody>
      </p:sp>
      <p:sp>
        <p:nvSpPr>
          <p:cNvPr id="11" name="Rectangle 10"/>
          <p:cNvSpPr/>
          <p:nvPr/>
        </p:nvSpPr>
        <p:spPr>
          <a:xfrm>
            <a:off x="6858000" y="4267200"/>
            <a:ext cx="4648200" cy="2438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pic>
        <p:nvPicPr>
          <p:cNvPr id="13" name="Picture 12" descr="Bangladesh_bank.jpg"/>
          <p:cNvPicPr>
            <a:picLocks noChangeAspect="1"/>
          </p:cNvPicPr>
          <p:nvPr/>
        </p:nvPicPr>
        <p:blipFill>
          <a:blip r:embed="rId6"/>
          <a:stretch>
            <a:fillRect/>
          </a:stretch>
        </p:blipFill>
        <p:spPr>
          <a:xfrm>
            <a:off x="914399" y="4114800"/>
            <a:ext cx="4840111" cy="2667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14" name="TextBox 13"/>
          <p:cNvSpPr txBox="1"/>
          <p:nvPr/>
        </p:nvSpPr>
        <p:spPr>
          <a:xfrm>
            <a:off x="960120" y="721147"/>
            <a:ext cx="11094720" cy="749654"/>
          </a:xfrm>
          <a:prstGeom prst="rect">
            <a:avLst/>
          </a:prstGeom>
          <a:noFill/>
        </p:spPr>
        <p:txBody>
          <a:bodyPr wrap="square" lIns="117564" tIns="58782" rIns="117564" bIns="58782" rtlCol="0">
            <a:spAutoFit/>
          </a:bodyPr>
          <a:lstStyle/>
          <a:p>
            <a:pPr algn="r"/>
            <a:r>
              <a:rPr lang="bn-IN" sz="4100" dirty="0" smtClean="0">
                <a:solidFill>
                  <a:prstClr val="black"/>
                </a:solidFill>
                <a:latin typeface="NikoshBAN" pitchFamily="2" charset="0"/>
                <a:cs typeface="NikoshBAN" pitchFamily="2" charset="0"/>
              </a:rPr>
              <a:t>তথ্য  মন্ত্রণালয়ের নিয়ন্ত্রণকারী রাষ্ট্রিয় ব্যবসায় সমূহ  </a:t>
            </a:r>
            <a:endParaRPr lang="en-US" sz="4100" dirty="0">
              <a:solidFill>
                <a:prstClr val="black"/>
              </a:solidFill>
              <a:latin typeface="NikoshBAN" pitchFamily="2" charset="0"/>
              <a:cs typeface="NikoshBAN" pitchFamily="2" charset="0"/>
            </a:endParaRPr>
          </a:p>
        </p:txBody>
      </p:sp>
      <p:sp>
        <p:nvSpPr>
          <p:cNvPr id="15" name="Rectangle 14"/>
          <p:cNvSpPr/>
          <p:nvPr/>
        </p:nvSpPr>
        <p:spPr>
          <a:xfrm>
            <a:off x="746760" y="1671105"/>
            <a:ext cx="5227320" cy="246126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solidFill>
                <a:prstClr val="white"/>
              </a:solidFill>
            </a:endParaRPr>
          </a:p>
        </p:txBody>
      </p:sp>
      <p:sp>
        <p:nvSpPr>
          <p:cNvPr id="16" name="Rectangle 15"/>
          <p:cNvSpPr/>
          <p:nvPr/>
        </p:nvSpPr>
        <p:spPr>
          <a:xfrm>
            <a:off x="6827520" y="4136232"/>
            <a:ext cx="5227320" cy="246126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solidFill>
                <a:prstClr val="white"/>
              </a:solidFill>
            </a:endParaRPr>
          </a:p>
        </p:txBody>
      </p:sp>
      <p:sp>
        <p:nvSpPr>
          <p:cNvPr id="17" name="Rectangle 16"/>
          <p:cNvSpPr/>
          <p:nvPr/>
        </p:nvSpPr>
        <p:spPr>
          <a:xfrm>
            <a:off x="6827520" y="1671105"/>
            <a:ext cx="5227320" cy="246126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solidFill>
                <a:prstClr val="white"/>
              </a:solidFill>
            </a:endParaRPr>
          </a:p>
        </p:txBody>
      </p:sp>
      <p:sp>
        <p:nvSpPr>
          <p:cNvPr id="18" name="Rectangle 17"/>
          <p:cNvSpPr/>
          <p:nvPr/>
        </p:nvSpPr>
        <p:spPr>
          <a:xfrm>
            <a:off x="741983" y="4136232"/>
            <a:ext cx="5227320" cy="2461260"/>
          </a:xfrm>
          <a:prstGeom prst="rect">
            <a:avLst/>
          </a:prstGeom>
          <a:blipFill dpi="0" rotWithShape="1">
            <a:blip r:embed="rId6">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solidFill>
                <a:prstClr val="white"/>
              </a:solidFill>
            </a:endParaRPr>
          </a:p>
        </p:txBody>
      </p:sp>
      <p:sp>
        <p:nvSpPr>
          <p:cNvPr id="19" name="TextBox 18"/>
          <p:cNvSpPr txBox="1"/>
          <p:nvPr/>
        </p:nvSpPr>
        <p:spPr>
          <a:xfrm>
            <a:off x="746760" y="6766345"/>
            <a:ext cx="5227320" cy="472655"/>
          </a:xfrm>
          <a:prstGeom prst="rect">
            <a:avLst/>
          </a:prstGeom>
          <a:noFill/>
        </p:spPr>
        <p:txBody>
          <a:bodyPr wrap="square" lIns="117564" tIns="58782" rIns="117564" bIns="58782" rtlCol="0">
            <a:spAutoFit/>
          </a:bodyPr>
          <a:lstStyle/>
          <a:p>
            <a:pPr algn="ctr"/>
            <a:r>
              <a:rPr lang="bn-IN" dirty="0" smtClean="0"/>
              <a:t>বাংলাদেশ তেলিভিশন ভবন </a:t>
            </a:r>
            <a:endParaRPr lang="en-US" dirty="0"/>
          </a:p>
        </p:txBody>
      </p:sp>
      <p:sp>
        <p:nvSpPr>
          <p:cNvPr id="20" name="TextBox 19"/>
          <p:cNvSpPr txBox="1"/>
          <p:nvPr/>
        </p:nvSpPr>
        <p:spPr>
          <a:xfrm>
            <a:off x="6827520" y="6766345"/>
            <a:ext cx="5227320" cy="472655"/>
          </a:xfrm>
          <a:prstGeom prst="rect">
            <a:avLst/>
          </a:prstGeom>
          <a:noFill/>
        </p:spPr>
        <p:txBody>
          <a:bodyPr wrap="square" lIns="117564" tIns="58782" rIns="117564" bIns="58782" rtlCol="0">
            <a:spAutoFit/>
          </a:bodyPr>
          <a:lstStyle/>
          <a:p>
            <a:pPr algn="ctr"/>
            <a:r>
              <a:rPr lang="bn-IN" dirty="0" smtClean="0"/>
              <a:t>বাংলাদেশ বেতার ভবন  </a:t>
            </a:r>
            <a:endParaRPr lang="en-US" dirty="0"/>
          </a:p>
        </p:txBody>
      </p:sp>
      <p:sp>
        <p:nvSpPr>
          <p:cNvPr id="21" name="Rectangle 20"/>
          <p:cNvSpPr/>
          <p:nvPr/>
        </p:nvSpPr>
        <p:spPr>
          <a:xfrm>
            <a:off x="741984" y="548425"/>
            <a:ext cx="2351737" cy="103632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down)">
                                      <p:cBhvr>
                                        <p:cTn id="16" dur="500"/>
                                        <p:tgtEl>
                                          <p:spTgt spid="1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3" name="TextBox 2"/>
          <p:cNvSpPr txBox="1"/>
          <p:nvPr/>
        </p:nvSpPr>
        <p:spPr>
          <a:xfrm>
            <a:off x="960120" y="518162"/>
            <a:ext cx="11094720" cy="749654"/>
          </a:xfrm>
          <a:prstGeom prst="rect">
            <a:avLst/>
          </a:prstGeom>
          <a:noFill/>
        </p:spPr>
        <p:txBody>
          <a:bodyPr wrap="square" lIns="117564" tIns="58782" rIns="117564" bIns="58782" rtlCol="0">
            <a:spAutoFit/>
          </a:bodyPr>
          <a:lstStyle/>
          <a:p>
            <a:r>
              <a:rPr lang="bn-IN" sz="4100" dirty="0" smtClean="0">
                <a:solidFill>
                  <a:prstClr val="black"/>
                </a:solidFill>
                <a:latin typeface="NikoshBAN" pitchFamily="2" charset="0"/>
                <a:cs typeface="NikoshBAN" pitchFamily="2" charset="0"/>
              </a:rPr>
              <a:t>যোগাযোগ  মন্ত্রণালয়ের নিয়ন্ত্রণকারী রাষ্ট্রিয় ব্যবসায় সমূহ  </a:t>
            </a:r>
            <a:endParaRPr lang="en-US" sz="4100" dirty="0">
              <a:solidFill>
                <a:prstClr val="black"/>
              </a:solidFill>
              <a:latin typeface="NikoshBAN" pitchFamily="2" charset="0"/>
              <a:cs typeface="NikoshBAN" pitchFamily="2" charset="0"/>
            </a:endParaRPr>
          </a:p>
        </p:txBody>
      </p:sp>
      <p:sp>
        <p:nvSpPr>
          <p:cNvPr id="5" name="Rectangle 4"/>
          <p:cNvSpPr/>
          <p:nvPr/>
        </p:nvSpPr>
        <p:spPr>
          <a:xfrm>
            <a:off x="990600" y="1468120"/>
            <a:ext cx="4983480" cy="246126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solidFill>
                <a:prstClr val="white"/>
              </a:solidFill>
            </a:endParaRPr>
          </a:p>
        </p:txBody>
      </p:sp>
      <p:sp>
        <p:nvSpPr>
          <p:cNvPr id="6" name="Rectangle 5"/>
          <p:cNvSpPr/>
          <p:nvPr/>
        </p:nvSpPr>
        <p:spPr>
          <a:xfrm>
            <a:off x="3962400" y="4490720"/>
            <a:ext cx="4876800" cy="246126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solidFill>
                <a:prstClr val="white"/>
              </a:solidFill>
            </a:endParaRPr>
          </a:p>
        </p:txBody>
      </p:sp>
      <p:sp>
        <p:nvSpPr>
          <p:cNvPr id="7" name="Rectangle 6"/>
          <p:cNvSpPr/>
          <p:nvPr/>
        </p:nvSpPr>
        <p:spPr>
          <a:xfrm>
            <a:off x="6827520" y="1468120"/>
            <a:ext cx="4831080" cy="2461260"/>
          </a:xfrm>
          <a:prstGeom prst="rec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dirty="0">
              <a:solidFill>
                <a:prstClr val="white"/>
              </a:solidFill>
            </a:endParaRPr>
          </a:p>
        </p:txBody>
      </p:sp>
      <p:sp>
        <p:nvSpPr>
          <p:cNvPr id="8" name="TextBox 7"/>
          <p:cNvSpPr txBox="1"/>
          <p:nvPr/>
        </p:nvSpPr>
        <p:spPr>
          <a:xfrm>
            <a:off x="1173480" y="3929381"/>
            <a:ext cx="4373880" cy="472655"/>
          </a:xfrm>
          <a:prstGeom prst="rect">
            <a:avLst/>
          </a:prstGeom>
          <a:noFill/>
        </p:spPr>
        <p:txBody>
          <a:bodyPr wrap="square" lIns="117564" tIns="58782" rIns="117564" bIns="58782" rtlCol="0">
            <a:spAutoFit/>
          </a:bodyPr>
          <a:lstStyle/>
          <a:p>
            <a:pPr algn="ctr"/>
            <a:r>
              <a:rPr lang="bn-IN" dirty="0" smtClean="0">
                <a:latin typeface="NikoshBAN" pitchFamily="2" charset="0"/>
                <a:cs typeface="NikoshBAN" pitchFamily="2" charset="0"/>
              </a:rPr>
              <a:t> বাংলাদেশ সড়ক পরিবহন সংস্থা</a:t>
            </a:r>
            <a:endParaRPr lang="en-US" dirty="0">
              <a:latin typeface="NikoshBAN" pitchFamily="2" charset="0"/>
              <a:cs typeface="NikoshBAN" pitchFamily="2" charset="0"/>
            </a:endParaRPr>
          </a:p>
        </p:txBody>
      </p:sp>
      <p:sp>
        <p:nvSpPr>
          <p:cNvPr id="9" name="TextBox 8"/>
          <p:cNvSpPr txBox="1"/>
          <p:nvPr/>
        </p:nvSpPr>
        <p:spPr>
          <a:xfrm>
            <a:off x="7112531" y="3929380"/>
            <a:ext cx="4587240" cy="472655"/>
          </a:xfrm>
          <a:prstGeom prst="rect">
            <a:avLst/>
          </a:prstGeom>
          <a:noFill/>
        </p:spPr>
        <p:txBody>
          <a:bodyPr wrap="square" lIns="117564" tIns="58782" rIns="117564" bIns="58782" rtlCol="0">
            <a:spAutoFit/>
          </a:bodyPr>
          <a:lstStyle/>
          <a:p>
            <a:pPr algn="ctr"/>
            <a:r>
              <a:rPr lang="bn-IN" dirty="0" smtClean="0">
                <a:latin typeface="NikoshBAN" pitchFamily="2" charset="0"/>
                <a:cs typeface="NikoshBAN" pitchFamily="2" charset="0"/>
              </a:rPr>
              <a:t>বাংলাদেশ রেলওয়ে </a:t>
            </a:r>
            <a:endParaRPr lang="en-US" dirty="0">
              <a:latin typeface="NikoshBAN" pitchFamily="2" charset="0"/>
              <a:cs typeface="NikoshBAN" pitchFamily="2" charset="0"/>
            </a:endParaRPr>
          </a:p>
        </p:txBody>
      </p:sp>
      <p:sp>
        <p:nvSpPr>
          <p:cNvPr id="10" name="TextBox 9"/>
          <p:cNvSpPr txBox="1"/>
          <p:nvPr/>
        </p:nvSpPr>
        <p:spPr>
          <a:xfrm>
            <a:off x="3787140" y="6951981"/>
            <a:ext cx="5654040" cy="472655"/>
          </a:xfrm>
          <a:prstGeom prst="rect">
            <a:avLst/>
          </a:prstGeom>
          <a:noFill/>
        </p:spPr>
        <p:txBody>
          <a:bodyPr wrap="square" lIns="117564" tIns="58782" rIns="117564" bIns="58782" rtlCol="0">
            <a:spAutoFit/>
          </a:bodyPr>
          <a:lstStyle/>
          <a:p>
            <a:pPr algn="ctr"/>
            <a:r>
              <a:rPr lang="bn-IN" dirty="0" smtClean="0">
                <a:latin typeface="NikoshBAN" pitchFamily="2" charset="0"/>
                <a:cs typeface="NikoshBAN" pitchFamily="2" charset="0"/>
              </a:rPr>
              <a:t>বাংলাদেশ অভ্যন্তরীণ  জল  পরিবহন সংস্থা </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8" name="TextBox 1" descr="Water droplets"/>
          <p:cNvSpPr>
            <a:spLocks noChangeArrowheads="1"/>
          </p:cNvSpPr>
          <p:nvPr/>
        </p:nvSpPr>
        <p:spPr bwMode="auto">
          <a:xfrm>
            <a:off x="4343401" y="524336"/>
            <a:ext cx="3352800" cy="923464"/>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16625" tIns="58312" rIns="116625" bIns="58312">
            <a:prstTxWarp prst="textPlain">
              <a:avLst/>
            </a:prstTxWarp>
            <a:spAutoFit/>
          </a:bodyPr>
          <a:lstStyle/>
          <a:p>
            <a:pPr algn="ctr">
              <a:defRPr/>
            </a:pPr>
            <a:r>
              <a:rPr lang="bn-BD" sz="5000" dirty="0">
                <a:ln w="0"/>
                <a:effectLst>
                  <a:outerShdw blurRad="38100" dist="19050" dir="2700000" algn="tl" rotWithShape="0">
                    <a:schemeClr val="dk1">
                      <a:alpha val="40000"/>
                    </a:schemeClr>
                  </a:outerShdw>
                </a:effectLst>
                <a:latin typeface="NikoshBAN" pitchFamily="2" charset="0"/>
                <a:cs typeface="NikoshBAN" pitchFamily="2" charset="0"/>
              </a:rPr>
              <a:t>দলীয় কাজ</a:t>
            </a:r>
            <a:endParaRPr lang="en-US" sz="5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962401" y="1655570"/>
            <a:ext cx="4114800" cy="306883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ounded Rectangle 9" descr="Wallpaper04935"/>
          <p:cNvSpPr>
            <a:spLocks noChangeArrowheads="1"/>
          </p:cNvSpPr>
          <p:nvPr/>
        </p:nvSpPr>
        <p:spPr bwMode="auto">
          <a:xfrm>
            <a:off x="609600" y="5334000"/>
            <a:ext cx="11353800" cy="1524000"/>
          </a:xfrm>
          <a:prstGeom prst="roundRect">
            <a:avLst>
              <a:gd name="adj" fmla="val 28491"/>
            </a:avLst>
          </a:prstGeom>
          <a:noFill/>
          <a:ln w="25400" algn="ctr">
            <a:noFill/>
            <a:round/>
            <a:headEnd/>
            <a:tailEnd/>
          </a:ln>
          <a:scene3d>
            <a:camera prst="orthographicFront"/>
            <a:lightRig rig="threePt" dir="t"/>
          </a:scene3d>
          <a:sp3d>
            <a:bevelT w="114300" prst="artDeco"/>
          </a:sp3d>
        </p:spPr>
        <p:txBody>
          <a:bodyPr lIns="116625" tIns="58312" rIns="116625" bIns="58312" anchor="ctr"/>
          <a:lstStyle/>
          <a:p>
            <a:pPr marL="742950" indent="-742950">
              <a:buFont typeface="+mj-lt"/>
              <a:buAutoNum type="arabicPeriod"/>
            </a:pPr>
            <a:endPar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endParaRPr>
          </a:p>
          <a:p>
            <a:pPr marL="742950" indent="-742950">
              <a:buFont typeface="+mj-lt"/>
              <a:buAutoNum type="arabicPeriod"/>
            </a:pPr>
            <a:r>
              <a:rPr lang="bn-BD" sz="3600" dirty="0" smtClean="0">
                <a:ln w="0"/>
                <a:effectLst>
                  <a:outerShdw blurRad="38100" dist="19050" dir="2700000" algn="tl" rotWithShape="0">
                    <a:schemeClr val="dk1">
                      <a:alpha val="40000"/>
                    </a:schemeClr>
                  </a:outerShdw>
                </a:effectLst>
                <a:latin typeface="NikoshBAN" pitchFamily="2" charset="0"/>
                <a:cs typeface="NikoshBAN" pitchFamily="2" charset="0"/>
              </a:rPr>
              <a:t>রাষ্ট্রীয় ব্যবসায়ের মুল উদ্দেশ্য কি</a:t>
            </a:r>
            <a:r>
              <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3600"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endParaRPr>
          </a:p>
          <a:p>
            <a:pPr marL="742950" indent="-742950">
              <a:buFont typeface="+mj-lt"/>
              <a:buAutoNum type="arabicPeriod"/>
            </a:pPr>
            <a:r>
              <a:rPr lang="bn-BD" sz="3600" dirty="0" smtClean="0">
                <a:ln w="0"/>
                <a:effectLst>
                  <a:outerShdw blurRad="38100" dist="19050" dir="2700000" algn="tl" rotWithShape="0">
                    <a:schemeClr val="dk1">
                      <a:alpha val="40000"/>
                    </a:schemeClr>
                  </a:outerShdw>
                </a:effectLst>
                <a:latin typeface="NikoshBAN" pitchFamily="2" charset="0"/>
                <a:cs typeface="NikoshBAN" pitchFamily="2" charset="0"/>
              </a:rPr>
              <a:t>রাষ্ট্রীয় ব্যবসায়ের মুলধনের যোগানদাতা কে?</a:t>
            </a:r>
            <a:endPar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endParaRPr>
          </a:p>
          <a:p>
            <a:pPr marL="742950" indent="-742950">
              <a:buFont typeface="+mj-lt"/>
              <a:buAutoNum type="arabicPeriod"/>
            </a:pPr>
            <a:r>
              <a:rPr lang="bn-BD" sz="3600" dirty="0" smtClean="0">
                <a:ln w="0"/>
                <a:effectLst>
                  <a:outerShdw blurRad="38100" dist="19050" dir="2700000" algn="tl" rotWithShape="0">
                    <a:schemeClr val="dk1">
                      <a:alpha val="40000"/>
                    </a:schemeClr>
                  </a:outerShdw>
                </a:effectLst>
                <a:latin typeface="NikoshBAN" pitchFamily="2" charset="0"/>
                <a:cs typeface="NikoshBAN" pitchFamily="2" charset="0"/>
              </a:rPr>
              <a:t>রাষ্ট্রীয় ব্যবসায়ের লাভ-লোকসানের  জন্য কোথায় জবাব দিতে হয়</a:t>
            </a:r>
            <a:r>
              <a:rPr lang="bn-IN" sz="3600"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600" dirty="0" smtClean="0">
              <a:ln w="0"/>
              <a:effectLst>
                <a:outerShdw blurRad="38100" dist="19050" dir="2700000" algn="tl" rotWithShape="0">
                  <a:schemeClr val="dk1">
                    <a:alpha val="40000"/>
                  </a:schemeClr>
                </a:outerShdw>
              </a:effectLst>
              <a:latin typeface="NikoshBAN" pitchFamily="2" charset="0"/>
              <a:cs typeface="NikoshBAN" pitchFamily="2" charset="0"/>
            </a:endParaRPr>
          </a:p>
          <a:p>
            <a:pPr marL="742950" indent="-742950">
              <a:buFont typeface="+mj-lt"/>
              <a:buAutoNum type="arabicPeriod"/>
            </a:pPr>
            <a:endParaRPr lang="en-US" sz="3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10" name="TextBox 1" descr="Purple mesh"/>
          <p:cNvSpPr>
            <a:spLocks noChangeArrowheads="1"/>
          </p:cNvSpPr>
          <p:nvPr/>
        </p:nvSpPr>
        <p:spPr bwMode="auto">
          <a:xfrm>
            <a:off x="4572000" y="458374"/>
            <a:ext cx="2667000" cy="914534"/>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4600" dirty="0">
                <a:ln w="0"/>
                <a:effectLst>
                  <a:outerShdw blurRad="38100" dist="19050" dir="2700000" algn="tl" rotWithShape="0">
                    <a:schemeClr val="dk1">
                      <a:alpha val="40000"/>
                    </a:schemeClr>
                  </a:outerShdw>
                </a:effectLst>
                <a:latin typeface="NikoshBAN" pitchFamily="2" charset="0"/>
                <a:cs typeface="NikoshBAN" pitchFamily="2" charset="0"/>
              </a:rPr>
              <a:t>মুল্যায়ন</a:t>
            </a:r>
            <a:endParaRPr lang="en-US" sz="46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5" name="Picture 14" descr="Untitled-15896.png"/>
          <p:cNvPicPr>
            <a:picLocks noChangeAspect="1"/>
          </p:cNvPicPr>
          <p:nvPr/>
        </p:nvPicPr>
        <p:blipFill>
          <a:blip r:embed="rId3"/>
          <a:stretch>
            <a:fillRect/>
          </a:stretch>
        </p:blipFill>
        <p:spPr>
          <a:xfrm>
            <a:off x="4114800" y="1295400"/>
            <a:ext cx="3733800" cy="2477885"/>
          </a:xfrm>
          <a:prstGeom prst="ellipse">
            <a:avLst/>
          </a:prstGeom>
          <a:ln w="63500" cap="rnd">
            <a:solidFill>
              <a:srgbClr val="333333"/>
            </a:solidFill>
          </a:ln>
          <a:effectLst>
            <a:glow rad="228600">
              <a:schemeClr val="accent3">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6" name="Rectangle 15"/>
          <p:cNvSpPr/>
          <p:nvPr/>
        </p:nvSpPr>
        <p:spPr>
          <a:xfrm>
            <a:off x="533400" y="3932549"/>
            <a:ext cx="11734800" cy="3539430"/>
          </a:xfrm>
          <a:prstGeom prst="rect">
            <a:avLst/>
          </a:prstGeom>
        </p:spPr>
        <p:txBody>
          <a:bodyPr wrap="square">
            <a:spAutoFit/>
          </a:bodyPr>
          <a:lstStyle/>
          <a:p>
            <a:pPr algn="just"/>
            <a:r>
              <a:rPr lang="en-US" sz="3200" dirty="0">
                <a:solidFill>
                  <a:srgbClr val="333333"/>
                </a:solidFill>
                <a:latin typeface="NikoshBAN" panose="02000000000000000000" pitchFamily="2" charset="0"/>
                <a:cs typeface="NikoshBAN" panose="02000000000000000000" pitchFamily="2" charset="0"/>
              </a:rPr>
              <a:t>১</a:t>
            </a:r>
            <a:r>
              <a:rPr lang="as-IN" sz="3200" dirty="0" smtClean="0">
                <a:solidFill>
                  <a:srgbClr val="333333"/>
                </a:solidFill>
                <a:latin typeface="NikoshBAN" panose="02000000000000000000" pitchFamily="2" charset="0"/>
                <a:cs typeface="NikoshBAN" panose="02000000000000000000" pitchFamily="2" charset="0"/>
              </a:rPr>
              <a:t>। </a:t>
            </a:r>
            <a:r>
              <a:rPr lang="as-IN" sz="3200" dirty="0">
                <a:solidFill>
                  <a:srgbClr val="333333"/>
                </a:solidFill>
                <a:latin typeface="NikoshBAN" panose="02000000000000000000" pitchFamily="2" charset="0"/>
                <a:cs typeface="NikoshBAN" panose="02000000000000000000" pitchFamily="2" charset="0"/>
              </a:rPr>
              <a:t>একচেটিয়া ব্যবসায় রোধে রাষ্ট্রীয় ব্যবসায়ের ভূমিকা ব্যাখ্যা করো।</a:t>
            </a:r>
          </a:p>
          <a:p>
            <a:pPr algn="just"/>
            <a:r>
              <a:rPr lang="as-IN" sz="3200" dirty="0">
                <a:solidFill>
                  <a:srgbClr val="333333"/>
                </a:solidFill>
                <a:latin typeface="NikoshBAN" panose="02000000000000000000" pitchFamily="2" charset="0"/>
                <a:cs typeface="NikoshBAN" panose="02000000000000000000" pitchFamily="2" charset="0"/>
              </a:rPr>
              <a:t>উত্তর : একচেটিয়া ব্যবসায় রোধে রাষ্ট্রীয় ব্যবসায়ের ভূমিকা খুবই </a:t>
            </a:r>
            <a:r>
              <a:rPr lang="as-IN" sz="3200" dirty="0" smtClean="0">
                <a:solidFill>
                  <a:srgbClr val="333333"/>
                </a:solidFill>
                <a:latin typeface="NikoshBAN" panose="02000000000000000000" pitchFamily="2" charset="0"/>
                <a:cs typeface="NikoshBAN" panose="02000000000000000000" pitchFamily="2" charset="0"/>
              </a:rPr>
              <a:t>গুরুত্বপূর্ণ</a:t>
            </a:r>
            <a:r>
              <a:rPr lang="en-US" sz="3200" dirty="0" smtClean="0">
                <a:solidFill>
                  <a:srgbClr val="333333"/>
                </a:solidFill>
                <a:latin typeface="NikoshBAN" panose="02000000000000000000" pitchFamily="2" charset="0"/>
                <a:cs typeface="NikoshBAN" panose="02000000000000000000" pitchFamily="2" charset="0"/>
              </a:rPr>
              <a:t>  </a:t>
            </a:r>
            <a:r>
              <a:rPr lang="as-IN" sz="3200" dirty="0" smtClean="0">
                <a:solidFill>
                  <a:srgbClr val="333333"/>
                </a:solidFill>
                <a:latin typeface="NikoshBAN" panose="02000000000000000000" pitchFamily="2" charset="0"/>
                <a:cs typeface="NikoshBAN" panose="02000000000000000000" pitchFamily="2" charset="0"/>
              </a:rPr>
              <a:t>।</a:t>
            </a:r>
            <a:endParaRPr lang="as-IN" sz="3200" dirty="0">
              <a:solidFill>
                <a:srgbClr val="333333"/>
              </a:solidFill>
              <a:latin typeface="NikoshBAN" panose="02000000000000000000" pitchFamily="2" charset="0"/>
              <a:cs typeface="NikoshBAN" panose="02000000000000000000" pitchFamily="2" charset="0"/>
            </a:endParaRPr>
          </a:p>
          <a:p>
            <a:pPr algn="just"/>
            <a:r>
              <a:rPr lang="as-IN" sz="3200" dirty="0">
                <a:solidFill>
                  <a:srgbClr val="333333"/>
                </a:solidFill>
                <a:latin typeface="NikoshBAN" panose="02000000000000000000" pitchFamily="2" charset="0"/>
                <a:cs typeface="NikoshBAN" panose="02000000000000000000" pitchFamily="2" charset="0"/>
              </a:rPr>
              <a:t>রাষ্ট্রীয় ব্যবসায় মুনাফার উদ্দেশ্যে নয়, বরং জনকল্যাণের উদ্দেশ্যে প্রতিষ্ঠিত </a:t>
            </a:r>
            <a:r>
              <a:rPr lang="as-IN" sz="3200" dirty="0" smtClean="0">
                <a:solidFill>
                  <a:srgbClr val="333333"/>
                </a:solidFill>
                <a:latin typeface="NikoshBAN" panose="02000000000000000000" pitchFamily="2" charset="0"/>
                <a:cs typeface="NikoshBAN" panose="02000000000000000000" pitchFamily="2" charset="0"/>
              </a:rPr>
              <a:t>হয়</a:t>
            </a:r>
            <a:r>
              <a:rPr lang="en-US" sz="3200" dirty="0" smtClean="0">
                <a:solidFill>
                  <a:srgbClr val="333333"/>
                </a:solidFill>
                <a:latin typeface="NikoshBAN" panose="02000000000000000000" pitchFamily="2" charset="0"/>
                <a:cs typeface="NikoshBAN" panose="02000000000000000000" pitchFamily="2" charset="0"/>
              </a:rPr>
              <a:t> </a:t>
            </a:r>
            <a:r>
              <a:rPr lang="as-IN" sz="3200" dirty="0" smtClean="0">
                <a:solidFill>
                  <a:srgbClr val="333333"/>
                </a:solidFill>
                <a:latin typeface="NikoshBAN" panose="02000000000000000000" pitchFamily="2" charset="0"/>
                <a:cs typeface="NikoshBAN" panose="02000000000000000000" pitchFamily="2" charset="0"/>
              </a:rPr>
              <a:t>। </a:t>
            </a:r>
            <a:r>
              <a:rPr lang="as-IN" sz="3200" dirty="0">
                <a:solidFill>
                  <a:srgbClr val="333333"/>
                </a:solidFill>
                <a:latin typeface="NikoshBAN" panose="02000000000000000000" pitchFamily="2" charset="0"/>
                <a:cs typeface="NikoshBAN" panose="02000000000000000000" pitchFamily="2" charset="0"/>
              </a:rPr>
              <a:t>ফলে ব্যবসায়ের জগতে অন্য ব্যবসায়ীরা যখন পণ্য গুদামজাত করে কৃত্রিম সংকট সৃষ্টির মাধ্যমে একচেটিয়া ব্যবসায় করে, তখন রাষ্ট্রীয় ব্যবসায় তাদের গুদামজাত পণ্য বা পণ্য আমদানি করে বাজারে জনগণের নিকট ন্যায্যমূল্যে সরবরাহ করে; এমনকি রাষ্ট্রীয় ব্যবসায় অন্যান্য ব্যবসায় প্রতিষ্ঠানকে ভর্তুকি দিয়েও একচেটিয়া ব্যবসায় নিয়ন্ত্রণ করে।</a:t>
            </a:r>
            <a:endParaRPr lang="as-IN" sz="3200" b="0" i="0" dirty="0">
              <a:solidFill>
                <a:srgbClr val="333333"/>
              </a:solidFill>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3"/>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8" name="TextBox 1"/>
          <p:cNvSpPr>
            <a:spLocks noChangeArrowheads="1"/>
          </p:cNvSpPr>
          <p:nvPr/>
        </p:nvSpPr>
        <p:spPr bwMode="auto">
          <a:xfrm>
            <a:off x="4114800" y="381000"/>
            <a:ext cx="3398520" cy="832024"/>
          </a:xfrm>
          <a:prstGeom prst="roundRect">
            <a:avLst>
              <a:gd name="adj" fmla="val 16667"/>
            </a:avLst>
          </a:prstGeom>
          <a:noFill/>
          <a:ln w="57150" algn="ctr">
            <a:noFill/>
            <a:round/>
            <a:headEnd/>
            <a:tailEnd/>
          </a:ln>
          <a:effectLst>
            <a:glow rad="228600">
              <a:schemeClr val="accent4">
                <a:satMod val="175000"/>
                <a:alpha val="40000"/>
              </a:schemeClr>
            </a:glow>
          </a:effectLst>
        </p:spPr>
        <p:txBody>
          <a:bodyPr lIns="117564" tIns="58782" rIns="117564" bIns="58782">
            <a:prstTxWarp prst="textPlain">
              <a:avLst/>
            </a:prstTxWarp>
            <a:spAutoFit/>
          </a:bodyPr>
          <a:lstStyle/>
          <a:p>
            <a:pPr algn="ctr" fontAlgn="auto">
              <a:spcBef>
                <a:spcPts val="0"/>
              </a:spcBef>
              <a:spcAft>
                <a:spcPts val="0"/>
              </a:spcAft>
              <a:defRPr/>
            </a:pPr>
            <a:r>
              <a:rPr lang="bn-BD"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বাড়ির কাজ </a:t>
            </a:r>
            <a:endParaRPr lang="en-US" sz="51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pic>
        <p:nvPicPr>
          <p:cNvPr id="9" name="Picture 8" descr="images ncc-0017    2"/>
          <p:cNvPicPr>
            <a:picLocks noChangeAspect="1" noChangeArrowheads="1"/>
          </p:cNvPicPr>
          <p:nvPr/>
        </p:nvPicPr>
        <p:blipFill>
          <a:blip r:embed="rId3"/>
          <a:srcRect/>
          <a:stretch>
            <a:fillRect/>
          </a:stretch>
        </p:blipFill>
        <p:spPr bwMode="auto">
          <a:xfrm>
            <a:off x="3962400" y="1447800"/>
            <a:ext cx="3962400" cy="2585655"/>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Rectangle 9"/>
          <p:cNvSpPr/>
          <p:nvPr/>
        </p:nvSpPr>
        <p:spPr>
          <a:xfrm>
            <a:off x="647700" y="4191000"/>
            <a:ext cx="10591800" cy="3108543"/>
          </a:xfrm>
          <a:prstGeom prst="rect">
            <a:avLst/>
          </a:prstGeom>
        </p:spPr>
        <p:txBody>
          <a:bodyPr wrap="square">
            <a:spAutoFit/>
          </a:bodyPr>
          <a:lstStyle/>
          <a:p>
            <a:pPr algn="just"/>
            <a:r>
              <a:rPr lang="en-US" sz="2800" dirty="0">
                <a:solidFill>
                  <a:srgbClr val="333333"/>
                </a:solidFill>
                <a:latin typeface="NikoshBAN" panose="02000000000000000000" pitchFamily="2" charset="0"/>
                <a:cs typeface="NikoshBAN" panose="02000000000000000000" pitchFamily="2" charset="0"/>
              </a:rPr>
              <a:t>১</a:t>
            </a:r>
            <a:r>
              <a:rPr lang="as-IN" sz="2800" dirty="0" smtClean="0">
                <a:solidFill>
                  <a:srgbClr val="333333"/>
                </a:solidFill>
                <a:latin typeface="NikoshBAN" panose="02000000000000000000" pitchFamily="2" charset="0"/>
                <a:cs typeface="NikoshBAN" panose="02000000000000000000" pitchFamily="2" charset="0"/>
              </a:rPr>
              <a:t>। </a:t>
            </a:r>
            <a:r>
              <a:rPr lang="as-IN" sz="2800" dirty="0">
                <a:solidFill>
                  <a:srgbClr val="333333"/>
                </a:solidFill>
                <a:latin typeface="NikoshBAN" panose="02000000000000000000" pitchFamily="2" charset="0"/>
                <a:cs typeface="NikoshBAN" panose="02000000000000000000" pitchFamily="2" charset="0"/>
              </a:rPr>
              <a:t>রাষ্ট্রীয় ব্যবসায় কিভাবে রাষ্ট্রের সক্ষমতা বৃদ্ধি করে?</a:t>
            </a:r>
          </a:p>
          <a:p>
            <a:pPr algn="just"/>
            <a:r>
              <a:rPr lang="as-IN" sz="2800" dirty="0">
                <a:solidFill>
                  <a:srgbClr val="333333"/>
                </a:solidFill>
                <a:latin typeface="NikoshBAN" panose="02000000000000000000" pitchFamily="2" charset="0"/>
                <a:cs typeface="NikoshBAN" panose="02000000000000000000" pitchFamily="2" charset="0"/>
              </a:rPr>
              <a:t>উত্তর : রাষ্ট্র কর্তৃক গঠিত পরবর্তী সময়ে জাতীয়করণকৃত কোনো ব্যবসায়ের মালিকানা, পরিচালনা ও নিয়ন্ত্রণ রাষ্ট্রের অধীনে থাকলে তাকে রাষ্ট্রীয় ব্যবসায় বলে।</a:t>
            </a:r>
          </a:p>
          <a:p>
            <a:pPr algn="just"/>
            <a:r>
              <a:rPr lang="as-IN" sz="2800" dirty="0">
                <a:solidFill>
                  <a:srgbClr val="333333"/>
                </a:solidFill>
                <a:latin typeface="NikoshBAN" panose="02000000000000000000" pitchFamily="2" charset="0"/>
                <a:cs typeface="NikoshBAN" panose="02000000000000000000" pitchFamily="2" charset="0"/>
              </a:rPr>
              <a:t>রাষ্ট্র সক্ষম না হলে দেশের জনগণ পরাধীন ও পরমুখাপেক্ষী হতে বাধ্য। রাষ্ট্র সক্ষম হওয়ার বিষয়টি বিভিন্ন ক্ষেত্রে সরকারের যোগ্যতা ও সামর্থ্য প্রমাণের সুযোগ এবং নিয়ন্ত্রণ আরোপের সামর্থ্যের ওপর নির্ভর করে। রাষ্ট্রীয় ব্যবসায় </a:t>
            </a:r>
            <a:r>
              <a:rPr lang="en-US" sz="2800" dirty="0">
                <a:solidFill>
                  <a:srgbClr val="333333"/>
                </a:solidFill>
                <a:latin typeface="NikoshBAN" panose="02000000000000000000" pitchFamily="2" charset="0"/>
                <a:cs typeface="NikoshBAN" panose="02000000000000000000" pitchFamily="2" charset="0"/>
              </a:rPr>
              <a:t>BRTC </a:t>
            </a:r>
            <a:r>
              <a:rPr lang="as-IN" sz="2800" dirty="0">
                <a:solidFill>
                  <a:srgbClr val="333333"/>
                </a:solidFill>
                <a:latin typeface="NikoshBAN" panose="02000000000000000000" pitchFamily="2" charset="0"/>
                <a:cs typeface="NikoshBAN" panose="02000000000000000000" pitchFamily="2" charset="0"/>
              </a:rPr>
              <a:t>ও বাংলাদেশ রেলওয়ে যোগাযোগব্যবস্থায়, বাংলাদেশ ব্যাংক অর্থনীতিতে এবং </a:t>
            </a:r>
            <a:r>
              <a:rPr lang="en-US" sz="2800" dirty="0">
                <a:solidFill>
                  <a:srgbClr val="333333"/>
                </a:solidFill>
                <a:latin typeface="NikoshBAN" panose="02000000000000000000" pitchFamily="2" charset="0"/>
                <a:cs typeface="NikoshBAN" panose="02000000000000000000" pitchFamily="2" charset="0"/>
              </a:rPr>
              <a:t>BCIC </a:t>
            </a:r>
            <a:r>
              <a:rPr lang="as-IN" sz="2800" dirty="0">
                <a:solidFill>
                  <a:srgbClr val="333333"/>
                </a:solidFill>
                <a:latin typeface="NikoshBAN" panose="02000000000000000000" pitchFamily="2" charset="0"/>
                <a:cs typeface="NikoshBAN" panose="02000000000000000000" pitchFamily="2" charset="0"/>
              </a:rPr>
              <a:t>ব্যবসায়ের ক্ষেত্রে সরকারের সক্ষমতা সৃষ্টি করে।</a:t>
            </a:r>
            <a:endParaRPr lang="as-IN" sz="2800" b="0" i="0" dirty="0">
              <a:solidFill>
                <a:srgbClr val="333333"/>
              </a:solidFill>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3"/>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1000"/>
            <a:ext cx="11811000" cy="7010400"/>
          </a:xfrm>
          <a:prstGeom prst="rect">
            <a:avLst/>
          </a:prstGeom>
          <a:ln>
            <a:noFill/>
          </a:ln>
          <a:effectLst>
            <a:glow rad="228600">
              <a:schemeClr val="accent2">
                <a:satMod val="175000"/>
                <a:alpha val="40000"/>
              </a:schemeClr>
            </a:glow>
            <a:softEdge rad="112500"/>
          </a:effectLst>
        </p:spPr>
      </p:pic>
      <p:sp>
        <p:nvSpPr>
          <p:cNvPr id="10" name="TextBox 9"/>
          <p:cNvSpPr txBox="1"/>
          <p:nvPr/>
        </p:nvSpPr>
        <p:spPr>
          <a:xfrm>
            <a:off x="1371600" y="6096000"/>
            <a:ext cx="9707880" cy="826598"/>
          </a:xfrm>
          <a:prstGeom prst="rect">
            <a:avLst/>
          </a:prstGeom>
          <a:noFill/>
          <a:ln>
            <a:noFill/>
          </a:ln>
          <a:effectLst>
            <a:glow rad="228600">
              <a:schemeClr val="accent2">
                <a:satMod val="175000"/>
                <a:alpha val="40000"/>
              </a:schemeClr>
            </a:glow>
          </a:effectLst>
        </p:spPr>
        <p:style>
          <a:lnRef idx="2">
            <a:schemeClr val="accent3">
              <a:shade val="50000"/>
            </a:schemeClr>
          </a:lnRef>
          <a:fillRef idx="1">
            <a:schemeClr val="accent3"/>
          </a:fillRef>
          <a:effectRef idx="0">
            <a:schemeClr val="accent3"/>
          </a:effectRef>
          <a:fontRef idx="minor">
            <a:schemeClr val="lt1"/>
          </a:fontRef>
        </p:style>
        <p:txBody>
          <a:bodyPr wrap="square" lIns="116625" tIns="58312" rIns="116625" bIns="58312" rtlCol="0">
            <a:prstTxWarp prst="textPlain">
              <a:avLst/>
            </a:prstTxWarp>
            <a:spAutoFit/>
          </a:bodyPr>
          <a:lstStyle/>
          <a:p>
            <a:pPr algn="ctr"/>
            <a:r>
              <a:rPr lang="en-US" sz="4600" dirty="0" smtClean="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ক্লাসের</a:t>
            </a:r>
            <a:r>
              <a:rPr lang="en-US" sz="4600" dirty="0" smtClean="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সবাইকে</a:t>
            </a:r>
            <a:r>
              <a:rPr lang="en-US" sz="4600" dirty="0" smtClean="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ধন্যবাদ</a:t>
            </a:r>
            <a:r>
              <a:rPr lang="en-US" sz="4600" dirty="0" smtClean="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জানিয়ে</a:t>
            </a:r>
            <a:r>
              <a:rPr lang="en-US" sz="4600" dirty="0" smtClean="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শেষ</a:t>
            </a:r>
            <a:r>
              <a:rPr lang="en-US" sz="4600" dirty="0" smtClean="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r>
              <a:rPr lang="en-US" sz="4600" dirty="0" err="1" smtClean="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করছি</a:t>
            </a:r>
            <a:r>
              <a:rPr lang="en-US" sz="4600" dirty="0" smtClean="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rPr>
              <a:t> ।</a:t>
            </a:r>
            <a:endParaRPr lang="en-US" sz="4600" dirty="0">
              <a:ln w="18415" cmpd="sng">
                <a:solidFill>
                  <a:srgbClr val="FFFF00"/>
                </a:solidFill>
                <a:prstDash val="solid"/>
              </a:ln>
              <a:solidFill>
                <a:srgbClr val="FFFF00"/>
              </a:solidFill>
              <a:effectLst>
                <a:glow rad="228600">
                  <a:schemeClr val="accent6">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79198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0" y="0"/>
            <a:ext cx="12801599" cy="7772400"/>
          </a:xfrm>
          <a:prstGeom prst="rect">
            <a:avLst/>
          </a:prstGeom>
          <a:effectLst>
            <a:glow rad="228600">
              <a:schemeClr val="accent2">
                <a:satMod val="175000"/>
                <a:alpha val="40000"/>
              </a:schemeClr>
            </a:glow>
          </a:effectLst>
        </p:spPr>
      </p:pic>
      <p:sp>
        <p:nvSpPr>
          <p:cNvPr id="11" name="TextBox 10"/>
          <p:cNvSpPr txBox="1"/>
          <p:nvPr/>
        </p:nvSpPr>
        <p:spPr>
          <a:xfrm>
            <a:off x="7315200" y="4746995"/>
            <a:ext cx="4373880" cy="569387"/>
          </a:xfrm>
          <a:prstGeom prst="rect">
            <a:avLst/>
          </a:prstGeom>
          <a:noFill/>
          <a:ln>
            <a:noFill/>
          </a:ln>
        </p:spPr>
        <p:txBody>
          <a:bodyPr wrap="square" rtlCol="0">
            <a:spAutoFit/>
          </a:bodyPr>
          <a:lstStyle/>
          <a:p>
            <a:pPr algn="ctr"/>
            <a:r>
              <a:rPr lang="bn-IN" sz="310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5" name="Rectangle 4"/>
          <p:cNvSpPr/>
          <p:nvPr/>
        </p:nvSpPr>
        <p:spPr>
          <a:xfrm>
            <a:off x="6781800" y="1828800"/>
            <a:ext cx="4419600" cy="2359855"/>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6" name="TextBox 5"/>
          <p:cNvSpPr txBox="1"/>
          <p:nvPr/>
        </p:nvSpPr>
        <p:spPr>
          <a:xfrm>
            <a:off x="1257300" y="4342582"/>
            <a:ext cx="4267200" cy="518822"/>
          </a:xfrm>
          <a:prstGeom prst="rect">
            <a:avLst/>
          </a:prstGeom>
          <a:noFill/>
        </p:spPr>
        <p:txBody>
          <a:bodyPr wrap="square" lIns="117564" tIns="58782" rIns="117564" bIns="58782" rtlCol="0">
            <a:spAutoFit/>
          </a:bodyPr>
          <a:lstStyle/>
          <a:p>
            <a:pPr algn="ctr"/>
            <a:r>
              <a:rPr lang="bn-IN" sz="2600" dirty="0" smtClean="0">
                <a:latin typeface="NikoshBAN" pitchFamily="2" charset="0"/>
                <a:cs typeface="NikoshBAN" pitchFamily="2" charset="0"/>
              </a:rPr>
              <a:t>বাংলাদেশ ব্যাংক </a:t>
            </a:r>
            <a:endParaRPr lang="en-US" sz="2600" dirty="0">
              <a:latin typeface="NikoshBAN" pitchFamily="2" charset="0"/>
              <a:cs typeface="NikoshBAN" pitchFamily="2" charset="0"/>
            </a:endParaRPr>
          </a:p>
        </p:txBody>
      </p:sp>
      <p:sp>
        <p:nvSpPr>
          <p:cNvPr id="7" name="TextBox 6"/>
          <p:cNvSpPr txBox="1"/>
          <p:nvPr/>
        </p:nvSpPr>
        <p:spPr>
          <a:xfrm>
            <a:off x="7204709" y="4244994"/>
            <a:ext cx="3840480" cy="518822"/>
          </a:xfrm>
          <a:prstGeom prst="rect">
            <a:avLst/>
          </a:prstGeom>
          <a:noFill/>
        </p:spPr>
        <p:txBody>
          <a:bodyPr wrap="square" lIns="117564" tIns="58782" rIns="117564" bIns="58782" rtlCol="0">
            <a:spAutoFit/>
          </a:bodyPr>
          <a:lstStyle/>
          <a:p>
            <a:pPr algn="ctr"/>
            <a:r>
              <a:rPr lang="bn-IN" sz="2600" dirty="0" smtClean="0">
                <a:latin typeface="NikoshBAN" pitchFamily="2" charset="0"/>
                <a:cs typeface="NikoshBAN" pitchFamily="2" charset="0"/>
              </a:rPr>
              <a:t>তিতাস গ্যাস  সংস্থা </a:t>
            </a:r>
            <a:endParaRPr lang="en-US" sz="2600" dirty="0">
              <a:latin typeface="NikoshBAN" pitchFamily="2" charset="0"/>
              <a:cs typeface="NikoshBAN" pitchFamily="2" charset="0"/>
            </a:endParaRPr>
          </a:p>
        </p:txBody>
      </p:sp>
      <p:pic>
        <p:nvPicPr>
          <p:cNvPr id="8" name="Picture 7" descr="Bangladesh_bank.jpg"/>
          <p:cNvPicPr>
            <a:picLocks noChangeAspect="1"/>
          </p:cNvPicPr>
          <p:nvPr/>
        </p:nvPicPr>
        <p:blipFill>
          <a:blip r:embed="rId4"/>
          <a:stretch>
            <a:fillRect/>
          </a:stretch>
        </p:blipFill>
        <p:spPr>
          <a:xfrm>
            <a:off x="1066800" y="1752600"/>
            <a:ext cx="4648200" cy="2553478"/>
          </a:xfrm>
          <a:prstGeom prst="rect">
            <a:avLst/>
          </a:prstGeom>
          <a:ln>
            <a:noFill/>
          </a:ln>
          <a:effectLst>
            <a:softEdge rad="112500"/>
          </a:effectLst>
        </p:spPr>
      </p:pic>
      <p:sp>
        <p:nvSpPr>
          <p:cNvPr id="9" name="TextBox 8"/>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13" name="Rectangle 12"/>
          <p:cNvSpPr/>
          <p:nvPr/>
        </p:nvSpPr>
        <p:spPr>
          <a:xfrm>
            <a:off x="2101029" y="5947820"/>
            <a:ext cx="8599540" cy="773419"/>
          </a:xfrm>
          <a:prstGeom prst="rect">
            <a:avLst/>
          </a:prstGeom>
        </p:spPr>
        <p:txBody>
          <a:bodyPr wrap="square">
            <a:prstTxWarp prst="textPlain">
              <a:avLst/>
            </a:prstTxWarp>
            <a:spAutoFit/>
          </a:bodyPr>
          <a:lstStyle/>
          <a:p>
            <a:pPr marL="571500" indent="-571500" algn="just">
              <a:buFont typeface="Wingdings" panose="05000000000000000000" pitchFamily="2" charset="2"/>
              <a:buChar char="Ø"/>
            </a:pPr>
            <a:r>
              <a:rPr lang="as-IN" sz="3600" dirty="0">
                <a:solidFill>
                  <a:srgbClr val="333333"/>
                </a:solidFill>
                <a:effectLst>
                  <a:glow rad="228600">
                    <a:schemeClr val="accent6">
                      <a:satMod val="175000"/>
                      <a:alpha val="40000"/>
                    </a:schemeClr>
                  </a:glow>
                </a:effectLst>
                <a:latin typeface="NikoshBAN" panose="02000000000000000000" pitchFamily="2" charset="0"/>
                <a:cs typeface="NikoshBAN" panose="02000000000000000000" pitchFamily="2" charset="0"/>
              </a:rPr>
              <a:t>রাষ্ট্রীয় ব্যবসায়ের মূল উদ্দেশ্য কী?</a:t>
            </a:r>
          </a:p>
        </p:txBody>
      </p:sp>
      <p:sp>
        <p:nvSpPr>
          <p:cNvPr id="14" name="Rectangle 13"/>
          <p:cNvSpPr/>
          <p:nvPr/>
        </p:nvSpPr>
        <p:spPr>
          <a:xfrm>
            <a:off x="4267200" y="4896659"/>
            <a:ext cx="3711345" cy="707886"/>
          </a:xfrm>
          <a:prstGeom prst="rect">
            <a:avLst/>
          </a:prstGeom>
        </p:spPr>
        <p:txBody>
          <a:bodyPr wrap="none">
            <a:prstTxWarp prst="textPlain">
              <a:avLst/>
            </a:prstTxWarp>
            <a:spAutoFit/>
          </a:bodyPr>
          <a:lstStyle/>
          <a:p>
            <a:pPr marL="571500" indent="-571500">
              <a:buFont typeface="Wingdings" panose="05000000000000000000" pitchFamily="2" charset="2"/>
              <a:buChar char="ü"/>
            </a:pPr>
            <a:r>
              <a:rPr lang="as-IN" sz="4000" dirty="0" smtClean="0">
                <a:ln w="0"/>
                <a:effectLst>
                  <a:glow rad="228600">
                    <a:schemeClr val="accent5">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4000" dirty="0">
                <a:ln w="0"/>
                <a:effectLst>
                  <a:glow rad="228600">
                    <a:schemeClr val="accent5">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জনকল্যাণ    </a:t>
            </a:r>
            <a:endParaRPr lang="en-US" sz="4000" dirty="0">
              <a:ln w="0"/>
              <a:effectLst>
                <a:glow rad="228600">
                  <a:schemeClr val="accent5">
                    <a:satMod val="175000"/>
                    <a:alpha val="40000"/>
                  </a:schemeClr>
                </a:glow>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6096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3"/>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3"/>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11" name="TextBox 10"/>
          <p:cNvSpPr txBox="1"/>
          <p:nvPr/>
        </p:nvSpPr>
        <p:spPr>
          <a:xfrm>
            <a:off x="7315200" y="4746995"/>
            <a:ext cx="4373880" cy="569387"/>
          </a:xfrm>
          <a:prstGeom prst="rect">
            <a:avLst/>
          </a:prstGeom>
          <a:noFill/>
          <a:ln>
            <a:noFill/>
          </a:ln>
        </p:spPr>
        <p:txBody>
          <a:bodyPr wrap="square" rtlCol="0">
            <a:spAutoFit/>
          </a:bodyPr>
          <a:lstStyle/>
          <a:p>
            <a:pPr algn="ctr"/>
            <a:r>
              <a:rPr lang="bn-IN" sz="310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7" name="Rectangle 6"/>
          <p:cNvSpPr/>
          <p:nvPr/>
        </p:nvSpPr>
        <p:spPr>
          <a:xfrm>
            <a:off x="6553200" y="1852951"/>
            <a:ext cx="4800600" cy="2526009"/>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8" name="Rectangle 7"/>
          <p:cNvSpPr/>
          <p:nvPr/>
        </p:nvSpPr>
        <p:spPr>
          <a:xfrm>
            <a:off x="1447800" y="1852951"/>
            <a:ext cx="4800600" cy="2526009"/>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9" name="TextBox 8"/>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15" name="Rectangle 14"/>
          <p:cNvSpPr/>
          <p:nvPr/>
        </p:nvSpPr>
        <p:spPr>
          <a:xfrm>
            <a:off x="2101029" y="5958164"/>
            <a:ext cx="8599540" cy="763075"/>
          </a:xfrm>
          <a:prstGeom prst="rect">
            <a:avLst/>
          </a:prstGeom>
        </p:spPr>
        <p:txBody>
          <a:bodyPr wrap="square">
            <a:prstTxWarp prst="textPlain">
              <a:avLst/>
            </a:prstTxWarp>
            <a:spAutoFit/>
          </a:bodyPr>
          <a:lstStyle/>
          <a:p>
            <a:pPr marL="571500" indent="-571500">
              <a:buFont typeface="Wingdings" panose="05000000000000000000" pitchFamily="2" charset="2"/>
              <a:buChar char="Ø"/>
            </a:pPr>
            <a:r>
              <a:rPr lang="as-IN" sz="3600" dirty="0">
                <a:solidFill>
                  <a:srgbClr val="333333"/>
                </a:solidFill>
                <a:effectLst>
                  <a:glow rad="228600">
                    <a:schemeClr val="accent6">
                      <a:satMod val="175000"/>
                      <a:alpha val="40000"/>
                    </a:schemeClr>
                  </a:glow>
                </a:effectLst>
                <a:latin typeface="NikoshBAN" panose="02000000000000000000" pitchFamily="2" charset="0"/>
                <a:cs typeface="NikoshBAN" panose="02000000000000000000" pitchFamily="2" charset="0"/>
              </a:rPr>
              <a:t>রাষ্ট্রীয় ব্যবসায়ে লোকসানের ফলে বৃদ্ধি পায় কোনটি?     </a:t>
            </a:r>
            <a:endPar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16" name="Rectangle 15"/>
          <p:cNvSpPr/>
          <p:nvPr/>
        </p:nvSpPr>
        <p:spPr>
          <a:xfrm>
            <a:off x="3962400" y="4820093"/>
            <a:ext cx="3711345" cy="707886"/>
          </a:xfrm>
          <a:prstGeom prst="rect">
            <a:avLst/>
          </a:prstGeom>
        </p:spPr>
        <p:txBody>
          <a:bodyPr wrap="none">
            <a:prstTxWarp prst="textPlain">
              <a:avLst/>
            </a:prstTxWarp>
            <a:spAutoFit/>
            <a:scene3d>
              <a:camera prst="orthographicFront"/>
              <a:lightRig rig="soft" dir="t">
                <a:rot lat="0" lon="0" rev="15600000"/>
              </a:lightRig>
            </a:scene3d>
            <a:sp3d extrusionH="57150" prstMaterial="softEdge">
              <a:bevelT w="25400" h="38100"/>
            </a:sp3d>
          </a:bodyPr>
          <a:lstStyle/>
          <a:p>
            <a:pPr marL="571500" indent="-571500">
              <a:buFont typeface="Wingdings" panose="05000000000000000000" pitchFamily="2" charset="2"/>
              <a:buChar char="ü"/>
            </a:pPr>
            <a:r>
              <a:rPr lang="as-IN" sz="4000" b="1" dirty="0" smtClean="0">
                <a:ln/>
                <a:solidFill>
                  <a:schemeClr val="accent4"/>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as-IN" sz="4000" dirty="0">
                <a:solidFill>
                  <a:srgbClr val="333333"/>
                </a:solidFill>
                <a:effectLst>
                  <a:glow rad="228600">
                    <a:schemeClr val="accent5">
                      <a:satMod val="175000"/>
                      <a:alpha val="40000"/>
                    </a:schemeClr>
                  </a:glow>
                </a:effectLst>
                <a:latin typeface="NikoshBAN" panose="02000000000000000000" pitchFamily="2" charset="0"/>
                <a:cs typeface="NikoshBAN" panose="02000000000000000000" pitchFamily="2" charset="0"/>
              </a:rPr>
              <a:t>জাতীয় ঋণ       </a:t>
            </a:r>
            <a:endParaRPr lang="en-US" sz="4000" b="1" dirty="0">
              <a:ln/>
              <a:solidFill>
                <a:schemeClr val="accent4"/>
              </a:solidFill>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3551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3"/>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2902" y="0"/>
            <a:ext cx="12798698" cy="7772400"/>
          </a:xfrm>
          <a:prstGeom prst="rect">
            <a:avLst/>
          </a:prstGeom>
          <a:effectLst>
            <a:glow rad="228600">
              <a:schemeClr val="accent2">
                <a:satMod val="175000"/>
                <a:alpha val="40000"/>
              </a:schemeClr>
            </a:glow>
          </a:effectLst>
        </p:spPr>
      </p:pic>
      <p:sp>
        <p:nvSpPr>
          <p:cNvPr id="11" name="TextBox 10"/>
          <p:cNvSpPr txBox="1"/>
          <p:nvPr/>
        </p:nvSpPr>
        <p:spPr>
          <a:xfrm>
            <a:off x="7315200" y="4746995"/>
            <a:ext cx="4373880" cy="569387"/>
          </a:xfrm>
          <a:prstGeom prst="rect">
            <a:avLst/>
          </a:prstGeom>
          <a:noFill/>
          <a:ln>
            <a:noFill/>
          </a:ln>
        </p:spPr>
        <p:txBody>
          <a:bodyPr wrap="square" rtlCol="0">
            <a:spAutoFit/>
          </a:bodyPr>
          <a:lstStyle/>
          <a:p>
            <a:pPr algn="ctr"/>
            <a:r>
              <a:rPr lang="bn-IN" sz="310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5" name="TextBox 4"/>
          <p:cNvSpPr txBox="1"/>
          <p:nvPr/>
        </p:nvSpPr>
        <p:spPr>
          <a:xfrm>
            <a:off x="1648822" y="3957480"/>
            <a:ext cx="3077029" cy="518822"/>
          </a:xfrm>
          <a:prstGeom prst="rect">
            <a:avLst/>
          </a:prstGeom>
          <a:noFill/>
        </p:spPr>
        <p:txBody>
          <a:bodyPr wrap="square" lIns="117564" tIns="58782" rIns="117564" bIns="58782" rtlCol="0">
            <a:spAutoFit/>
          </a:bodyPr>
          <a:lstStyle/>
          <a:p>
            <a:pPr algn="ctr"/>
            <a:r>
              <a:rPr lang="bn-IN" sz="2600" dirty="0" smtClean="0">
                <a:latin typeface="NikoshBAN" pitchFamily="2" charset="0"/>
                <a:cs typeface="NikoshBAN" pitchFamily="2" charset="0"/>
              </a:rPr>
              <a:t>বাংলাদেশ রেলওয়ে </a:t>
            </a:r>
            <a:endParaRPr lang="en-US" sz="2600" dirty="0">
              <a:latin typeface="NikoshBAN" pitchFamily="2" charset="0"/>
              <a:cs typeface="NikoshBAN" pitchFamily="2" charset="0"/>
            </a:endParaRPr>
          </a:p>
        </p:txBody>
      </p:sp>
      <p:sp>
        <p:nvSpPr>
          <p:cNvPr id="6" name="TextBox 5"/>
          <p:cNvSpPr txBox="1"/>
          <p:nvPr/>
        </p:nvSpPr>
        <p:spPr>
          <a:xfrm>
            <a:off x="7185653" y="4045109"/>
            <a:ext cx="3068315" cy="518822"/>
          </a:xfrm>
          <a:prstGeom prst="rect">
            <a:avLst/>
          </a:prstGeom>
          <a:noFill/>
        </p:spPr>
        <p:txBody>
          <a:bodyPr wrap="square" lIns="117564" tIns="58782" rIns="117564" bIns="58782" rtlCol="0">
            <a:spAutoFit/>
          </a:bodyPr>
          <a:lstStyle/>
          <a:p>
            <a:pPr algn="ctr"/>
            <a:r>
              <a:rPr lang="bn-IN" sz="2600" dirty="0" smtClean="0">
                <a:latin typeface="NikoshBAN" pitchFamily="2" charset="0"/>
                <a:cs typeface="NikoshBAN" pitchFamily="2" charset="0"/>
              </a:rPr>
              <a:t>সড়ক পরিবহন সংস্থা </a:t>
            </a:r>
            <a:endParaRPr lang="en-US" sz="2600" dirty="0">
              <a:latin typeface="NikoshBAN" pitchFamily="2" charset="0"/>
              <a:cs typeface="NikoshBAN" pitchFamily="2" charset="0"/>
            </a:endParaRPr>
          </a:p>
        </p:txBody>
      </p:sp>
      <p:pic>
        <p:nvPicPr>
          <p:cNvPr id="7" name="Picture 6" descr="images (74).jpg"/>
          <p:cNvPicPr>
            <a:picLocks noChangeAspect="1"/>
          </p:cNvPicPr>
          <p:nvPr/>
        </p:nvPicPr>
        <p:blipFill>
          <a:blip r:embed="rId3"/>
          <a:stretch>
            <a:fillRect/>
          </a:stretch>
        </p:blipFill>
        <p:spPr>
          <a:xfrm>
            <a:off x="6371770" y="1467315"/>
            <a:ext cx="4343400" cy="2592919"/>
          </a:xfrm>
          <a:prstGeom prst="rect">
            <a:avLst/>
          </a:prstGeom>
          <a:ln>
            <a:noFill/>
          </a:ln>
          <a:effectLst>
            <a:softEdge rad="112500"/>
          </a:effectLst>
        </p:spPr>
      </p:pic>
      <p:pic>
        <p:nvPicPr>
          <p:cNvPr id="8" name="Picture 7" descr="images (30).jpg"/>
          <p:cNvPicPr>
            <a:picLocks noChangeAspect="1"/>
          </p:cNvPicPr>
          <p:nvPr/>
        </p:nvPicPr>
        <p:blipFill>
          <a:blip r:embed="rId4"/>
          <a:stretch>
            <a:fillRect/>
          </a:stretch>
        </p:blipFill>
        <p:spPr>
          <a:xfrm>
            <a:off x="1273990" y="1600200"/>
            <a:ext cx="4121343"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12" name="Rectangle 11"/>
          <p:cNvSpPr/>
          <p:nvPr/>
        </p:nvSpPr>
        <p:spPr>
          <a:xfrm>
            <a:off x="2101029" y="6074908"/>
            <a:ext cx="8599540" cy="646331"/>
          </a:xfrm>
          <a:prstGeom prst="rect">
            <a:avLst/>
          </a:prstGeom>
        </p:spPr>
        <p:txBody>
          <a:bodyPr wrap="square">
            <a:prstTxWarp prst="textPlain">
              <a:avLst/>
            </a:prstTxWarp>
            <a:spAutoFit/>
          </a:bodyPr>
          <a:lstStyle/>
          <a:p>
            <a:pPr marL="571500" indent="-571500">
              <a:buFont typeface="Wingdings" panose="05000000000000000000" pitchFamily="2" charset="2"/>
              <a:buChar char="Ø"/>
            </a:pPr>
            <a:r>
              <a:rPr lang="as-IN" sz="3600" dirty="0">
                <a:solidFill>
                  <a:srgbClr val="333333"/>
                </a:solidFill>
                <a:effectLst>
                  <a:glow rad="228600">
                    <a:schemeClr val="accent6">
                      <a:satMod val="175000"/>
                      <a:alpha val="40000"/>
                    </a:schemeClr>
                  </a:glow>
                </a:effectLst>
                <a:latin typeface="NikoshBAN" panose="02000000000000000000" pitchFamily="2" charset="0"/>
                <a:cs typeface="NikoshBAN" panose="02000000000000000000" pitchFamily="2" charset="0"/>
              </a:rPr>
              <a:t>কোন ব্যবসায়ের উদ্দেশ্য জনকল্যাণ?</a:t>
            </a:r>
            <a:endPar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13" name="Rectangle 12"/>
          <p:cNvSpPr/>
          <p:nvPr/>
        </p:nvSpPr>
        <p:spPr>
          <a:xfrm>
            <a:off x="1135380" y="4987759"/>
            <a:ext cx="10134600" cy="707886"/>
          </a:xfrm>
          <a:prstGeom prst="rect">
            <a:avLst/>
          </a:prstGeom>
        </p:spPr>
        <p:txBody>
          <a:bodyPr wrap="none">
            <a:prstTxWarp prst="textPlain">
              <a:avLst/>
            </a:prstTxWarp>
            <a:spAutoFit/>
            <a:scene3d>
              <a:camera prst="orthographicFront"/>
              <a:lightRig rig="soft" dir="t">
                <a:rot lat="0" lon="0" rev="15600000"/>
              </a:lightRig>
            </a:scene3d>
            <a:sp3d extrusionH="57150" prstMaterial="softEdge">
              <a:bevelT w="25400" h="38100"/>
            </a:sp3d>
          </a:bodyPr>
          <a:lstStyle/>
          <a:p>
            <a:pPr marL="571500" indent="-571500">
              <a:buFont typeface="Wingdings" panose="05000000000000000000" pitchFamily="2" charset="2"/>
              <a:buChar char="ü"/>
            </a:pPr>
            <a:r>
              <a:rPr lang="as-IN" sz="4000" b="1" dirty="0" smtClean="0">
                <a:ln/>
                <a:solidFill>
                  <a:schemeClr val="accent4"/>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as-IN" sz="4000" dirty="0">
                <a:solidFill>
                  <a:srgbClr val="333333"/>
                </a:solidFill>
                <a:effectLst>
                  <a:glow rad="228600">
                    <a:schemeClr val="accent5">
                      <a:satMod val="175000"/>
                      <a:alpha val="40000"/>
                    </a:schemeClr>
                  </a:glow>
                </a:effectLst>
                <a:latin typeface="NikoshBAN" panose="02000000000000000000" pitchFamily="2" charset="0"/>
                <a:cs typeface="NikoshBAN" panose="02000000000000000000" pitchFamily="2" charset="0"/>
              </a:rPr>
              <a:t>রাষ্ট্রীয় ব্যবসায়ের উদ্দেশ্য হলো জনকল্যাণ</a:t>
            </a:r>
            <a:r>
              <a:rPr lang="as-IN" sz="4000" dirty="0" smtClean="0">
                <a:solidFill>
                  <a:srgbClr val="333333"/>
                </a:solidFill>
                <a:effectLst>
                  <a:glow rad="228600">
                    <a:schemeClr val="accent5">
                      <a:satMod val="175000"/>
                      <a:alpha val="40000"/>
                    </a:schemeClr>
                  </a:glow>
                </a:effectLst>
                <a:latin typeface="NikoshBAN" panose="02000000000000000000" pitchFamily="2" charset="0"/>
                <a:cs typeface="NikoshBAN" panose="02000000000000000000" pitchFamily="2" charset="0"/>
              </a:rPr>
              <a:t>।</a:t>
            </a:r>
            <a:endParaRPr lang="as-IN" sz="4000" dirty="0">
              <a:solidFill>
                <a:srgbClr val="333333"/>
              </a:solidFill>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3277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trips(downLeft)">
                                      <p:cBhvr>
                                        <p:cTn id="13" dur="500"/>
                                        <p:tgtEl>
                                          <p:spTgt spid="7"/>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11" name="TextBox 10"/>
          <p:cNvSpPr txBox="1"/>
          <p:nvPr/>
        </p:nvSpPr>
        <p:spPr>
          <a:xfrm>
            <a:off x="7315200" y="4746995"/>
            <a:ext cx="4373880" cy="569387"/>
          </a:xfrm>
          <a:prstGeom prst="rect">
            <a:avLst/>
          </a:prstGeom>
          <a:noFill/>
          <a:ln>
            <a:noFill/>
          </a:ln>
        </p:spPr>
        <p:txBody>
          <a:bodyPr wrap="square" rtlCol="0">
            <a:spAutoFit/>
          </a:bodyPr>
          <a:lstStyle/>
          <a:p>
            <a:pPr algn="ctr"/>
            <a:r>
              <a:rPr lang="bn-IN" sz="3100"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5" name="Rectangle 4"/>
          <p:cNvSpPr/>
          <p:nvPr/>
        </p:nvSpPr>
        <p:spPr>
          <a:xfrm>
            <a:off x="6400799" y="1600200"/>
            <a:ext cx="4800600" cy="245745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6" name="Rectangle 5"/>
          <p:cNvSpPr/>
          <p:nvPr/>
        </p:nvSpPr>
        <p:spPr>
          <a:xfrm>
            <a:off x="1104900" y="1600200"/>
            <a:ext cx="4800600" cy="245745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endParaRPr lang="en-US"/>
          </a:p>
        </p:txBody>
      </p:sp>
      <p:sp>
        <p:nvSpPr>
          <p:cNvPr id="7" name="TextBox 6"/>
          <p:cNvSpPr txBox="1"/>
          <p:nvPr/>
        </p:nvSpPr>
        <p:spPr>
          <a:xfrm>
            <a:off x="2479940" y="685800"/>
            <a:ext cx="7854271" cy="525369"/>
          </a:xfrm>
          <a:prstGeom prst="rect">
            <a:avLst/>
          </a:prstGeom>
          <a:noFill/>
        </p:spPr>
        <p:txBody>
          <a:bodyPr wrap="square" rtlCol="0">
            <a:prstTxWarp prst="textPlain">
              <a:avLst/>
            </a:prstTxWarp>
            <a:spAutoFit/>
          </a:bodyPr>
          <a:lstStyle/>
          <a:p>
            <a:pPr algn="ctr"/>
            <a:r>
              <a:rPr lang="en-US" sz="3200" dirty="0" err="1" smtClean="0">
                <a:ln w="0"/>
                <a:effectLst>
                  <a:outerShdw blurRad="38100" dist="19050" dir="2700000" algn="tl" rotWithShape="0">
                    <a:schemeClr val="dk1">
                      <a:alpha val="40000"/>
                    </a:schemeClr>
                  </a:outerShdw>
                </a:effectLst>
                <a:latin typeface="NikoshBAN"/>
                <a:cs typeface="NikoshBAN" pitchFamily="2" charset="0"/>
              </a:rPr>
              <a:t>নিচের</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3200" dirty="0" smtClean="0">
                <a:ln w="0"/>
                <a:effectLst>
                  <a:outerShdw blurRad="38100" dist="19050" dir="2700000" algn="tl" rotWithShape="0">
                    <a:schemeClr val="dk1">
                      <a:alpha val="40000"/>
                    </a:schemeClr>
                  </a:outerShdw>
                </a:effectLst>
                <a:latin typeface="NikoshBAN"/>
                <a:cs typeface="NikoshBAN" pitchFamily="2" charset="0"/>
              </a:rPr>
              <a:t> </a:t>
            </a:r>
            <a:r>
              <a:rPr lang="bn-BD" sz="3200" dirty="0" smtClean="0">
                <a:ln w="0"/>
                <a:effectLst>
                  <a:outerShdw blurRad="38100" dist="19050" dir="2700000" algn="tl" rotWithShape="0">
                    <a:schemeClr val="dk1">
                      <a:alpha val="40000"/>
                    </a:schemeClr>
                  </a:outerShdw>
                </a:effectLst>
                <a:latin typeface="NikoshBAN"/>
                <a:cs typeface="NikoshBAN" pitchFamily="2" charset="0"/>
              </a:rPr>
              <a:t>?</a:t>
            </a:r>
            <a:endParaRPr lang="en-US" sz="3200" dirty="0">
              <a:ln w="0"/>
              <a:effectLst>
                <a:outerShdw blurRad="38100" dist="19050" dir="2700000" algn="tl" rotWithShape="0">
                  <a:schemeClr val="dk1">
                    <a:alpha val="40000"/>
                  </a:schemeClr>
                </a:outerShdw>
              </a:effectLst>
              <a:latin typeface="NikoshBAN"/>
              <a:cs typeface="NikoshBAN" pitchFamily="2" charset="0"/>
            </a:endParaRPr>
          </a:p>
        </p:txBody>
      </p:sp>
      <p:sp>
        <p:nvSpPr>
          <p:cNvPr id="10" name="Rectangle 9"/>
          <p:cNvSpPr/>
          <p:nvPr/>
        </p:nvSpPr>
        <p:spPr>
          <a:xfrm>
            <a:off x="2101029" y="5869940"/>
            <a:ext cx="8599540" cy="851299"/>
          </a:xfrm>
          <a:prstGeom prst="rect">
            <a:avLst/>
          </a:prstGeom>
        </p:spPr>
        <p:txBody>
          <a:bodyPr wrap="square">
            <a:prstTxWarp prst="textPlain">
              <a:avLst/>
            </a:prstTxWarp>
            <a:spAutoFit/>
          </a:bodyPr>
          <a:lstStyle/>
          <a:p>
            <a:pPr marL="571500" indent="-571500">
              <a:buFont typeface="Wingdings" panose="05000000000000000000" pitchFamily="2" charset="2"/>
              <a:buChar char="Ø"/>
            </a:pPr>
            <a:r>
              <a:rPr lang="as-IN" sz="3600" dirty="0">
                <a:solidFill>
                  <a:srgbClr val="333333"/>
                </a:solidFill>
                <a:effectLst>
                  <a:glow rad="228600">
                    <a:schemeClr val="accent6">
                      <a:satMod val="175000"/>
                      <a:alpha val="40000"/>
                    </a:schemeClr>
                  </a:glow>
                </a:effectLst>
                <a:latin typeface="NikoshBAN" panose="02000000000000000000" pitchFamily="2" charset="0"/>
                <a:cs typeface="NikoshBAN" panose="02000000000000000000" pitchFamily="2" charset="0"/>
              </a:rPr>
              <a:t>বাংলাদেশের রাষ্ট্রীয় ব্যবসায়ের প্রধান দুর্বল দিক </a:t>
            </a:r>
            <a:r>
              <a:rPr lang="en-US" sz="3600" b="1" dirty="0" err="1" smtClean="0">
                <a:effectLst>
                  <a:glow rad="228600">
                    <a:schemeClr val="accent6">
                      <a:satMod val="175000"/>
                      <a:alpha val="40000"/>
                    </a:schemeClr>
                  </a:glow>
                </a:effectLst>
                <a:latin typeface="NikoshBAN" panose="02000000000000000000" pitchFamily="2" charset="0"/>
                <a:cs typeface="NikoshBAN" panose="02000000000000000000" pitchFamily="2" charset="0"/>
              </a:rPr>
              <a:t>কোনটি</a:t>
            </a:r>
            <a:r>
              <a:rPr lang="en-US" sz="3600" b="1" dirty="0">
                <a:effectLst>
                  <a:glow rad="228600">
                    <a:schemeClr val="accent6">
                      <a:satMod val="175000"/>
                      <a:alpha val="40000"/>
                    </a:schemeClr>
                  </a:glow>
                </a:effectLst>
                <a:latin typeface="NikoshBAN" panose="02000000000000000000" pitchFamily="2" charset="0"/>
                <a:cs typeface="NikoshBAN" panose="02000000000000000000" pitchFamily="2" charset="0"/>
              </a:rPr>
              <a:t>?</a:t>
            </a:r>
            <a:endParaRPr lang="en-US" sz="3600"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12" name="Rectangle 11"/>
          <p:cNvSpPr/>
          <p:nvPr/>
        </p:nvSpPr>
        <p:spPr>
          <a:xfrm>
            <a:off x="4049827" y="4609852"/>
            <a:ext cx="3711345" cy="707886"/>
          </a:xfrm>
          <a:prstGeom prst="rect">
            <a:avLst/>
          </a:prstGeom>
        </p:spPr>
        <p:txBody>
          <a:bodyPr wrap="none">
            <a:prstTxWarp prst="textPlain">
              <a:avLst/>
            </a:prstTxWarp>
            <a:spAutoFit/>
            <a:scene3d>
              <a:camera prst="orthographicFront"/>
              <a:lightRig rig="soft" dir="t">
                <a:rot lat="0" lon="0" rev="15600000"/>
              </a:lightRig>
            </a:scene3d>
            <a:sp3d extrusionH="57150" prstMaterial="softEdge">
              <a:bevelT w="25400" h="38100"/>
            </a:sp3d>
          </a:bodyPr>
          <a:lstStyle/>
          <a:p>
            <a:pPr marL="571500" indent="-571500">
              <a:buFont typeface="Wingdings" panose="05000000000000000000" pitchFamily="2" charset="2"/>
              <a:buChar char="ü"/>
            </a:pPr>
            <a:r>
              <a:rPr lang="as-IN" sz="4000" b="1" dirty="0" smtClean="0">
                <a:ln/>
                <a:solidFill>
                  <a:schemeClr val="accent4"/>
                </a:solidFill>
                <a:effectLst>
                  <a:glow rad="228600">
                    <a:schemeClr val="accent5">
                      <a:satMod val="175000"/>
                      <a:alpha val="40000"/>
                    </a:schemeClr>
                  </a:glow>
                </a:effectLst>
                <a:latin typeface="NikoshBAN" panose="02000000000000000000" pitchFamily="2" charset="0"/>
                <a:cs typeface="NikoshBAN" panose="02000000000000000000" pitchFamily="2" charset="0"/>
              </a:rPr>
              <a:t> </a:t>
            </a:r>
            <a:r>
              <a:rPr lang="as-IN" sz="4000" dirty="0">
                <a:solidFill>
                  <a:srgbClr val="333333"/>
                </a:solidFill>
                <a:effectLst>
                  <a:glow rad="228600">
                    <a:schemeClr val="accent5">
                      <a:satMod val="175000"/>
                      <a:alpha val="40000"/>
                    </a:schemeClr>
                  </a:glow>
                </a:effectLst>
                <a:latin typeface="NikoshBAN" panose="02000000000000000000" pitchFamily="2" charset="0"/>
                <a:cs typeface="NikoshBAN" panose="02000000000000000000" pitchFamily="2" charset="0"/>
              </a:rPr>
              <a:t>ব্যবস্থাপনার </a:t>
            </a:r>
            <a:r>
              <a:rPr lang="as-IN" sz="4000" dirty="0" smtClean="0">
                <a:solidFill>
                  <a:srgbClr val="333333"/>
                </a:solidFill>
                <a:effectLst>
                  <a:glow rad="228600">
                    <a:schemeClr val="accent5">
                      <a:satMod val="175000"/>
                      <a:alpha val="40000"/>
                    </a:schemeClr>
                  </a:glow>
                </a:effectLst>
                <a:latin typeface="NikoshBAN" panose="02000000000000000000" pitchFamily="2" charset="0"/>
                <a:cs typeface="NikoshBAN" panose="02000000000000000000" pitchFamily="2" charset="0"/>
              </a:rPr>
              <a:t>অদক্ষতা</a:t>
            </a:r>
            <a:endParaRPr lang="as-IN" sz="4000" dirty="0">
              <a:solidFill>
                <a:srgbClr val="333333"/>
              </a:solidFill>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6651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pic>
        <p:nvPicPr>
          <p:cNvPr id="9" name="Picture 8" descr="images-21.jpg"/>
          <p:cNvPicPr>
            <a:picLocks noChangeAspect="1"/>
          </p:cNvPicPr>
          <p:nvPr/>
        </p:nvPicPr>
        <p:blipFill>
          <a:blip r:embed="rId3"/>
          <a:stretch>
            <a:fillRect/>
          </a:stretch>
        </p:blipFill>
        <p:spPr>
          <a:xfrm>
            <a:off x="6629400" y="762000"/>
            <a:ext cx="5257800" cy="3657600"/>
          </a:xfrm>
          <a:prstGeom prst="rect">
            <a:avLst/>
          </a:prstGeom>
          <a:ln>
            <a:noFill/>
          </a:ln>
          <a:effectLst>
            <a:glow rad="228600">
              <a:schemeClr val="accent5">
                <a:satMod val="175000"/>
                <a:alpha val="40000"/>
              </a:schemeClr>
            </a:glow>
            <a:softEdge rad="112500"/>
          </a:effectLst>
        </p:spPr>
      </p:pic>
      <p:pic>
        <p:nvPicPr>
          <p:cNvPr id="10" name="Picture 9" descr="images-23.jpg"/>
          <p:cNvPicPr>
            <a:picLocks noChangeAspect="1"/>
          </p:cNvPicPr>
          <p:nvPr/>
        </p:nvPicPr>
        <p:blipFill>
          <a:blip r:embed="rId4"/>
          <a:stretch>
            <a:fillRect/>
          </a:stretch>
        </p:blipFill>
        <p:spPr>
          <a:xfrm>
            <a:off x="914400" y="762000"/>
            <a:ext cx="5410200" cy="3657600"/>
          </a:xfrm>
          <a:prstGeom prst="rect">
            <a:avLst/>
          </a:prstGeom>
          <a:ln>
            <a:noFill/>
          </a:ln>
          <a:effectLst>
            <a:glow rad="228600">
              <a:schemeClr val="accent5">
                <a:satMod val="175000"/>
                <a:alpha val="40000"/>
              </a:schemeClr>
            </a:glow>
            <a:softEdge rad="112500"/>
          </a:effectLst>
        </p:spPr>
      </p:pic>
      <p:sp>
        <p:nvSpPr>
          <p:cNvPr id="11" name="Flowchart: Alternate Process 10"/>
          <p:cNvSpPr/>
          <p:nvPr/>
        </p:nvSpPr>
        <p:spPr>
          <a:xfrm>
            <a:off x="685800" y="5029200"/>
            <a:ext cx="10697095" cy="1899920"/>
          </a:xfrm>
          <a:prstGeom prst="flowChartAlternateProcess">
            <a:avLst/>
          </a:prstGeom>
          <a:noFill/>
          <a:ln>
            <a:no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117564" tIns="58782" rIns="117564" bIns="58782" rtlCol="0" anchor="ctr"/>
          <a:lstStyle/>
          <a:p>
            <a:pPr algn="ct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আজকের</a:t>
            </a:r>
            <a:r>
              <a:rPr lang="en-US"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 </a:t>
            </a:r>
            <a:r>
              <a:rPr lang="en-US" sz="4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পাঠ</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a:p>
            <a:pPr algn="ctr"/>
            <a:r>
              <a:rPr lang="bn-BD" sz="8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NikoshBAN" pitchFamily="2" charset="0"/>
                <a:cs typeface="NikoshBAN" pitchFamily="2" charset="0"/>
              </a:rPr>
              <a:t>বাংলাদেশের রাষ্ট্রীয় ব্যবসায়</a:t>
            </a:r>
            <a:endParaRPr lang="en-US" sz="8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2">
                    <a:satMod val="175000"/>
                    <a:alpha val="40000"/>
                  </a:schemeClr>
                </a:glow>
                <a:reflection blurRad="12700" stA="28000" endPos="45000" dist="1000" dir="5400000" sy="-100000" algn="bl" rotWithShape="0"/>
              </a:effectLst>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3"/>
          <a:stretch>
            <a:fillRect/>
          </a:stretch>
        </p:blipFill>
        <p:spPr>
          <a:xfrm>
            <a:off x="47171" y="0"/>
            <a:ext cx="12707257" cy="7772400"/>
          </a:xfrm>
          <a:prstGeom prst="rect">
            <a:avLst/>
          </a:prstGeom>
          <a:effectLst>
            <a:glow rad="228600">
              <a:schemeClr val="accent2">
                <a:satMod val="175000"/>
                <a:alpha val="40000"/>
              </a:schemeClr>
            </a:glow>
          </a:effectLst>
        </p:spPr>
      </p:pic>
      <p:pic>
        <p:nvPicPr>
          <p:cNvPr id="3" name="Picture 2" descr="F:\New Upload Image\unnamed5.png"/>
          <p:cNvPicPr>
            <a:picLocks noChangeAspect="1" noChangeArrowheads="1"/>
          </p:cNvPicPr>
          <p:nvPr/>
        </p:nvPicPr>
        <p:blipFill>
          <a:blip r:embed="rId4"/>
          <a:srcRect/>
          <a:stretch>
            <a:fillRect/>
          </a:stretch>
        </p:blipFill>
        <p:spPr bwMode="auto">
          <a:xfrm>
            <a:off x="228600" y="228600"/>
            <a:ext cx="12344400" cy="7239000"/>
          </a:xfrm>
          <a:prstGeom prst="rect">
            <a:avLst/>
          </a:prstGeom>
          <a:ln>
            <a:noFill/>
          </a:ln>
          <a:effectLst>
            <a:softEdge rad="112500"/>
          </a:effectLst>
        </p:spPr>
      </p:pic>
      <p:sp>
        <p:nvSpPr>
          <p:cNvPr id="5" name="TextBox 1" descr="Wallpaper04935"/>
          <p:cNvSpPr>
            <a:spLocks noChangeArrowheads="1"/>
          </p:cNvSpPr>
          <p:nvPr/>
        </p:nvSpPr>
        <p:spPr bwMode="auto">
          <a:xfrm>
            <a:off x="4572000" y="817677"/>
            <a:ext cx="2484120" cy="745664"/>
          </a:xfrm>
          <a:prstGeom prst="roundRect">
            <a:avLst>
              <a:gd name="adj" fmla="val 16667"/>
            </a:avLst>
          </a:prstGeom>
          <a:noFill/>
          <a:ln w="28575" algn="ctr">
            <a:noFill/>
            <a:round/>
            <a:headEnd/>
            <a:tailEnd/>
          </a:ln>
          <a:effectLst>
            <a:outerShdw dist="20000" dir="5400000" rotWithShape="0">
              <a:srgbClr val="000000">
                <a:alpha val="37999"/>
              </a:srgbClr>
            </a:outerShdw>
          </a:effectLst>
        </p:spPr>
        <p:txBody>
          <a:bodyPr lIns="117564" tIns="58782" rIns="117564" bIns="58782">
            <a:prstTxWarp prst="textPlain">
              <a:avLst/>
            </a:prstTxWarp>
            <a:spAutoFit/>
          </a:bodyPr>
          <a:lstStyle/>
          <a:p>
            <a:pPr algn="ctr">
              <a:defRPr/>
            </a:pPr>
            <a:r>
              <a:rPr lang="en-US" sz="5100" dirty="0" err="1" smtClean="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শিখনফল</a:t>
            </a:r>
            <a:endParaRPr lang="en-US" sz="51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6" name="TextBox 5"/>
          <p:cNvSpPr txBox="1"/>
          <p:nvPr/>
        </p:nvSpPr>
        <p:spPr>
          <a:xfrm>
            <a:off x="1143000" y="2057400"/>
            <a:ext cx="5486400" cy="707886"/>
          </a:xfrm>
          <a:prstGeom prst="rect">
            <a:avLst/>
          </a:prstGeom>
          <a:noFill/>
        </p:spPr>
        <p:txBody>
          <a:bodyPr wrap="square" rtlCol="0">
            <a:spAutoFit/>
          </a:bodyPr>
          <a:lstStyle/>
          <a:p>
            <a:r>
              <a:rPr lang="bn-BD"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এই পাঠ শেষে শিক্ষার্থীরা</a:t>
            </a:r>
            <a:endParaRPr lang="en-US" sz="4000" dirty="0">
              <a:ln w="18415" cmpd="sng">
                <a:solidFill>
                  <a:srgbClr val="FFFF00"/>
                </a:solidFill>
                <a:prstDash val="solid"/>
              </a:ln>
              <a:solidFill>
                <a:srgbClr val="FFFF00"/>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7" name="TextBox 6"/>
          <p:cNvSpPr txBox="1"/>
          <p:nvPr/>
        </p:nvSpPr>
        <p:spPr>
          <a:xfrm>
            <a:off x="1143000" y="3200400"/>
            <a:ext cx="6248400" cy="707886"/>
          </a:xfrm>
          <a:prstGeom prst="rect">
            <a:avLst/>
          </a:prstGeom>
          <a:noFill/>
        </p:spPr>
        <p:txBody>
          <a:bodyPr wrap="square" rtlCol="0">
            <a:spAutoFit/>
          </a:bodyPr>
          <a:lstStyle/>
          <a:p>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1 । </a:t>
            </a:r>
            <a:r>
              <a:rPr lang="bn-IN"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রাষ্ট্রীয় ব্যবসায় কি তা বলতে পারবে </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8" name="TextBox 7"/>
          <p:cNvSpPr txBox="1"/>
          <p:nvPr/>
        </p:nvSpPr>
        <p:spPr>
          <a:xfrm>
            <a:off x="1219200" y="5029200"/>
            <a:ext cx="7696200" cy="707886"/>
          </a:xfrm>
          <a:prstGeom prst="rect">
            <a:avLst/>
          </a:prstGeom>
          <a:noFill/>
        </p:spPr>
        <p:txBody>
          <a:bodyPr wrap="square" rtlCol="0">
            <a:spAutoFit/>
          </a:bodyPr>
          <a:lstStyle/>
          <a:p>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৩</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IN"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রাষ্ট্রীয় ব্যবসায়ের ক্ষেত্রগুলো বলতে পারবে </a:t>
            </a:r>
            <a:endPar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
        <p:nvSpPr>
          <p:cNvPr id="9" name="TextBox 8"/>
          <p:cNvSpPr txBox="1"/>
          <p:nvPr/>
        </p:nvSpPr>
        <p:spPr>
          <a:xfrm>
            <a:off x="1143000" y="4114800"/>
            <a:ext cx="7467599" cy="707886"/>
          </a:xfrm>
          <a:prstGeom prst="rect">
            <a:avLst/>
          </a:prstGeom>
          <a:noFill/>
        </p:spPr>
        <p:txBody>
          <a:bodyPr wrap="square" rtlCol="0">
            <a:spAutoFit/>
          </a:bodyPr>
          <a:lstStyle/>
          <a:p>
            <a:r>
              <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২</a:t>
            </a:r>
            <a:r>
              <a:rPr lang="en-US"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anose="02000000000000000000" pitchFamily="2" charset="0"/>
                <a:cs typeface="NikoshBAN" panose="02000000000000000000" pitchFamily="2" charset="0"/>
              </a:rPr>
              <a:t>। </a:t>
            </a:r>
            <a:r>
              <a:rPr lang="bn-IN" sz="4000" dirty="0" smtClean="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rPr>
              <a:t>রাষ্ট্রীয় ব্যবসায়ের বৈশিষ্ট্য বলতে পারবে </a:t>
            </a:r>
            <a:endParaRPr lang="en-US" sz="4000" dirty="0">
              <a:ln w="18415" cmpd="sng">
                <a:solidFill>
                  <a:srgbClr val="FFFFFF"/>
                </a:solidFill>
                <a:prstDash val="solid"/>
              </a:ln>
              <a:solidFill>
                <a:srgbClr val="FFFFFF"/>
              </a:solidFill>
              <a:effectLst>
                <a:glow rad="228600">
                  <a:schemeClr val="accent2">
                    <a:satMod val="175000"/>
                    <a:alpha val="40000"/>
                  </a:schemeClr>
                </a:glow>
                <a:outerShdw blurRad="63500" dir="3600000" algn="tl" rotWithShape="0">
                  <a:srgbClr val="000000">
                    <a:alpha val="70000"/>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c 04.jpg"/>
          <p:cNvPicPr>
            <a:picLocks noChangeAspect="1"/>
          </p:cNvPicPr>
          <p:nvPr/>
        </p:nvPicPr>
        <p:blipFill>
          <a:blip r:embed="rId2"/>
          <a:stretch>
            <a:fillRect/>
          </a:stretch>
        </p:blipFill>
        <p:spPr>
          <a:xfrm>
            <a:off x="47171" y="0"/>
            <a:ext cx="12707257" cy="7772400"/>
          </a:xfrm>
          <a:prstGeom prst="rect">
            <a:avLst/>
          </a:prstGeom>
          <a:effectLst>
            <a:glow rad="228600">
              <a:schemeClr val="accent2">
                <a:satMod val="175000"/>
                <a:alpha val="40000"/>
              </a:schemeClr>
            </a:glow>
          </a:effectLst>
        </p:spPr>
      </p:pic>
      <p:sp>
        <p:nvSpPr>
          <p:cNvPr id="7" name="TextBox 6"/>
          <p:cNvSpPr txBox="1"/>
          <p:nvPr/>
        </p:nvSpPr>
        <p:spPr>
          <a:xfrm>
            <a:off x="838200" y="4572000"/>
            <a:ext cx="10896600" cy="2334703"/>
          </a:xfrm>
          <a:prstGeom prst="rect">
            <a:avLst/>
          </a:prstGeom>
          <a:noFill/>
        </p:spPr>
        <p:txBody>
          <a:bodyPr wrap="square" lIns="117564" tIns="58782" rIns="117564" bIns="58782" rtlCol="0">
            <a:spAutoFit/>
          </a:bodyPr>
          <a:lstStyle/>
          <a:p>
            <a:r>
              <a:rPr lang="bn-IN" sz="3600" dirty="0" smtClean="0">
                <a:latin typeface="NikoshBAN" pitchFamily="2" charset="0"/>
                <a:cs typeface="NikoshBAN" pitchFamily="2" charset="0"/>
              </a:rPr>
              <a:t>সাধারণ অর্থে সরকার কর্তৃক গঠিত, পরিচালিত ও নিয়ন্ত্রিত ব্যবসায়কে রাষ্ট্রিয় ব্যবসায় বলে । </a:t>
            </a:r>
            <a:r>
              <a:rPr lang="as-IN" sz="3600" dirty="0" smtClean="0">
                <a:solidFill>
                  <a:srgbClr val="4D5156"/>
                </a:solidFill>
                <a:latin typeface="NikoshBAN" panose="02000000000000000000" pitchFamily="2" charset="0"/>
                <a:cs typeface="NikoshBAN" panose="02000000000000000000" pitchFamily="2" charset="0"/>
              </a:rPr>
              <a:t> </a:t>
            </a:r>
            <a:r>
              <a:rPr lang="as-IN" sz="3600" dirty="0">
                <a:solidFill>
                  <a:srgbClr val="4D5156"/>
                </a:solidFill>
                <a:latin typeface="NikoshBAN" panose="02000000000000000000" pitchFamily="2" charset="0"/>
                <a:cs typeface="NikoshBAN" panose="02000000000000000000" pitchFamily="2" charset="0"/>
              </a:rPr>
              <a:t>রাষ্ট্র কর্তৃক গঠিত বা পরবর্তী </a:t>
            </a:r>
            <a:r>
              <a:rPr lang="as-IN" sz="3600" dirty="0" smtClean="0">
                <a:solidFill>
                  <a:srgbClr val="4D5156"/>
                </a:solidFill>
                <a:latin typeface="NikoshBAN" panose="02000000000000000000" pitchFamily="2" charset="0"/>
                <a:cs typeface="NikoshBAN" panose="02000000000000000000" pitchFamily="2" charset="0"/>
              </a:rPr>
              <a:t>সম</a:t>
            </a:r>
            <a:r>
              <a:rPr lang="en-US" sz="3600" dirty="0" err="1" smtClean="0">
                <a:solidFill>
                  <a:srgbClr val="4D5156"/>
                </a:solidFill>
                <a:latin typeface="NikoshBAN" panose="02000000000000000000" pitchFamily="2" charset="0"/>
                <a:cs typeface="NikoshBAN" panose="02000000000000000000" pitchFamily="2" charset="0"/>
              </a:rPr>
              <a:t>য়ে</a:t>
            </a:r>
            <a:r>
              <a:rPr lang="as-IN" sz="3600" dirty="0" smtClean="0">
                <a:solidFill>
                  <a:srgbClr val="4D5156"/>
                </a:solidFill>
                <a:latin typeface="NikoshBAN" panose="02000000000000000000" pitchFamily="2" charset="0"/>
                <a:cs typeface="NikoshBAN" panose="02000000000000000000" pitchFamily="2" charset="0"/>
              </a:rPr>
              <a:t> জাতী</a:t>
            </a:r>
            <a:r>
              <a:rPr lang="en-US" sz="3600" dirty="0" smtClean="0">
                <a:solidFill>
                  <a:srgbClr val="4D5156"/>
                </a:solidFill>
                <a:latin typeface="NikoshBAN" panose="02000000000000000000" pitchFamily="2" charset="0"/>
                <a:cs typeface="NikoshBAN" panose="02000000000000000000" pitchFamily="2" charset="0"/>
              </a:rPr>
              <a:t>য়</a:t>
            </a:r>
            <a:r>
              <a:rPr lang="as-IN" sz="3600" dirty="0" smtClean="0">
                <a:solidFill>
                  <a:srgbClr val="4D5156"/>
                </a:solidFill>
                <a:latin typeface="NikoshBAN" panose="02000000000000000000" pitchFamily="2" charset="0"/>
                <a:cs typeface="NikoshBAN" panose="02000000000000000000" pitchFamily="2" charset="0"/>
              </a:rPr>
              <a:t>করণকৃত </a:t>
            </a:r>
            <a:r>
              <a:rPr lang="as-IN" sz="3600" dirty="0">
                <a:solidFill>
                  <a:srgbClr val="4D5156"/>
                </a:solidFill>
                <a:latin typeface="NikoshBAN" panose="02000000000000000000" pitchFamily="2" charset="0"/>
                <a:cs typeface="NikoshBAN" panose="02000000000000000000" pitchFamily="2" charset="0"/>
              </a:rPr>
              <a:t>কোনো </a:t>
            </a:r>
            <a:r>
              <a:rPr lang="as-IN" sz="3600" b="1" dirty="0" smtClean="0">
                <a:solidFill>
                  <a:srgbClr val="5F6368"/>
                </a:solidFill>
                <a:latin typeface="NikoshBAN" panose="02000000000000000000" pitchFamily="2" charset="0"/>
                <a:cs typeface="NikoshBAN" panose="02000000000000000000" pitchFamily="2" charset="0"/>
              </a:rPr>
              <a:t>ব্যবসা</a:t>
            </a:r>
            <a:r>
              <a:rPr lang="en-US" sz="3600" b="1" dirty="0" err="1" smtClean="0">
                <a:solidFill>
                  <a:srgbClr val="5F6368"/>
                </a:solidFill>
                <a:latin typeface="NikoshBAN" panose="02000000000000000000" pitchFamily="2" charset="0"/>
                <a:cs typeface="NikoshBAN" panose="02000000000000000000" pitchFamily="2" charset="0"/>
              </a:rPr>
              <a:t>য়ে</a:t>
            </a:r>
            <a:r>
              <a:rPr lang="as-IN" sz="3600" b="1" dirty="0" smtClean="0">
                <a:solidFill>
                  <a:srgbClr val="5F6368"/>
                </a:solidFill>
                <a:latin typeface="NikoshBAN" panose="02000000000000000000" pitchFamily="2" charset="0"/>
                <a:cs typeface="NikoshBAN" panose="02000000000000000000" pitchFamily="2" charset="0"/>
              </a:rPr>
              <a:t>র</a:t>
            </a:r>
            <a:r>
              <a:rPr lang="as-IN" sz="3600" dirty="0">
                <a:solidFill>
                  <a:srgbClr val="4D5156"/>
                </a:solidFill>
                <a:latin typeface="NikoshBAN" panose="02000000000000000000" pitchFamily="2" charset="0"/>
                <a:cs typeface="NikoshBAN" panose="02000000000000000000" pitchFamily="2" charset="0"/>
              </a:rPr>
              <a:t> মালিকানা, পরিচালনা ও </a:t>
            </a:r>
            <a:r>
              <a:rPr lang="as-IN" sz="3600" dirty="0" smtClean="0">
                <a:solidFill>
                  <a:srgbClr val="4D5156"/>
                </a:solidFill>
                <a:latin typeface="NikoshBAN" panose="02000000000000000000" pitchFamily="2" charset="0"/>
                <a:cs typeface="NikoshBAN" panose="02000000000000000000" pitchFamily="2" charset="0"/>
              </a:rPr>
              <a:t>নি</a:t>
            </a:r>
            <a:r>
              <a:rPr lang="en-US" sz="3600" dirty="0" smtClean="0">
                <a:solidFill>
                  <a:srgbClr val="4D5156"/>
                </a:solidFill>
                <a:latin typeface="NikoshBAN" panose="02000000000000000000" pitchFamily="2" charset="0"/>
                <a:cs typeface="NikoshBAN" panose="02000000000000000000" pitchFamily="2" charset="0"/>
              </a:rPr>
              <a:t>য়</a:t>
            </a:r>
            <a:r>
              <a:rPr lang="as-IN" sz="3600" dirty="0" smtClean="0">
                <a:solidFill>
                  <a:srgbClr val="4D5156"/>
                </a:solidFill>
                <a:latin typeface="NikoshBAN" panose="02000000000000000000" pitchFamily="2" charset="0"/>
                <a:cs typeface="NikoshBAN" panose="02000000000000000000" pitchFamily="2" charset="0"/>
              </a:rPr>
              <a:t>ন্ত্রণ </a:t>
            </a:r>
            <a:r>
              <a:rPr lang="as-IN" sz="3600" dirty="0">
                <a:solidFill>
                  <a:srgbClr val="4D5156"/>
                </a:solidFill>
                <a:latin typeface="NikoshBAN" panose="02000000000000000000" pitchFamily="2" charset="0"/>
                <a:cs typeface="NikoshBAN" panose="02000000000000000000" pitchFamily="2" charset="0"/>
              </a:rPr>
              <a:t>রাষ্ট্রের অধীনে থাকলে তাকে </a:t>
            </a:r>
            <a:r>
              <a:rPr lang="as-IN" sz="3600" b="1" dirty="0" smtClean="0">
                <a:solidFill>
                  <a:srgbClr val="5F6368"/>
                </a:solidFill>
                <a:latin typeface="NikoshBAN" panose="02000000000000000000" pitchFamily="2" charset="0"/>
                <a:cs typeface="NikoshBAN" panose="02000000000000000000" pitchFamily="2" charset="0"/>
              </a:rPr>
              <a:t>রাষ্ট্রী</a:t>
            </a:r>
            <a:r>
              <a:rPr lang="en-US" sz="3600" b="1" dirty="0" smtClean="0">
                <a:solidFill>
                  <a:srgbClr val="5F6368"/>
                </a:solidFill>
                <a:latin typeface="NikoshBAN" panose="02000000000000000000" pitchFamily="2" charset="0"/>
                <a:cs typeface="NikoshBAN" panose="02000000000000000000" pitchFamily="2" charset="0"/>
              </a:rPr>
              <a:t>য়</a:t>
            </a:r>
            <a:r>
              <a:rPr lang="as-IN" sz="3600" b="1" dirty="0" smtClean="0">
                <a:solidFill>
                  <a:srgbClr val="5F6368"/>
                </a:solidFill>
                <a:latin typeface="NikoshBAN" panose="02000000000000000000" pitchFamily="2" charset="0"/>
                <a:cs typeface="NikoshBAN" panose="02000000000000000000" pitchFamily="2" charset="0"/>
              </a:rPr>
              <a:t> ব্যবসা</a:t>
            </a:r>
            <a:r>
              <a:rPr lang="en-US" sz="3600" b="1" dirty="0" smtClean="0">
                <a:solidFill>
                  <a:srgbClr val="5F6368"/>
                </a:solidFill>
                <a:latin typeface="NikoshBAN" panose="02000000000000000000" pitchFamily="2" charset="0"/>
                <a:cs typeface="NikoshBAN" panose="02000000000000000000" pitchFamily="2" charset="0"/>
              </a:rPr>
              <a:t>য়</a:t>
            </a:r>
            <a:r>
              <a:rPr lang="as-IN" sz="3600" dirty="0">
                <a:solidFill>
                  <a:srgbClr val="4D5156"/>
                </a:solidFill>
                <a:latin typeface="NikoshBAN" panose="02000000000000000000" pitchFamily="2" charset="0"/>
                <a:cs typeface="NikoshBAN" panose="02000000000000000000" pitchFamily="2" charset="0"/>
              </a:rPr>
              <a:t> বলে। ..</a:t>
            </a:r>
            <a:endParaRPr lang="en-US" sz="3600" dirty="0">
              <a:solidFill>
                <a:srgbClr val="4D5156"/>
              </a:solidFill>
              <a:latin typeface="NikoshBAN" panose="02000000000000000000" pitchFamily="2" charset="0"/>
              <a:cs typeface="NikoshBAN" panose="02000000000000000000" pitchFamily="2" charset="0"/>
            </a:endParaRPr>
          </a:p>
        </p:txBody>
      </p:sp>
      <p:sp>
        <p:nvSpPr>
          <p:cNvPr id="8" name="TextBox 7"/>
          <p:cNvSpPr txBox="1"/>
          <p:nvPr/>
        </p:nvSpPr>
        <p:spPr>
          <a:xfrm>
            <a:off x="4038600" y="609600"/>
            <a:ext cx="3352800" cy="734265"/>
          </a:xfrm>
          <a:prstGeom prst="rect">
            <a:avLst/>
          </a:prstGeom>
          <a:noFill/>
        </p:spPr>
        <p:txBody>
          <a:bodyPr wrap="square" lIns="117564" tIns="58782" rIns="117564" bIns="58782" rtlCol="0">
            <a:prstTxWarp prst="textPlain">
              <a:avLst/>
            </a:prstTxWarp>
            <a:spAutoFit/>
          </a:bodyPr>
          <a:lstStyle/>
          <a:p>
            <a:pPr algn="ctr"/>
            <a:r>
              <a:rPr lang="bn-IN"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rPr>
              <a:t>রাষ্ট্রিয় ব্যবসায়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5">
                    <a:satMod val="175000"/>
                    <a:alpha val="40000"/>
                  </a:schemeClr>
                </a:glow>
                <a:reflection blurRad="12700" stA="28000" endPos="45000" dist="1000" dir="5400000" sy="-100000" algn="bl" rotWithShape="0"/>
              </a:effectLst>
              <a:latin typeface="NikoshBAN" pitchFamily="2" charset="0"/>
              <a:cs typeface="NikoshBAN" pitchFamily="2" charset="0"/>
            </a:endParaRPr>
          </a:p>
        </p:txBody>
      </p:sp>
      <p:pic>
        <p:nvPicPr>
          <p:cNvPr id="9" name="Picture 8" descr="Bangladesh_bank.jpg"/>
          <p:cNvPicPr>
            <a:picLocks noChangeAspect="1"/>
          </p:cNvPicPr>
          <p:nvPr/>
        </p:nvPicPr>
        <p:blipFill>
          <a:blip r:embed="rId3"/>
          <a:stretch>
            <a:fillRect/>
          </a:stretch>
        </p:blipFill>
        <p:spPr>
          <a:xfrm>
            <a:off x="990600" y="1676400"/>
            <a:ext cx="4800600" cy="2497540"/>
          </a:xfrm>
          <a:prstGeom prst="rect">
            <a:avLst/>
          </a:prstGeom>
          <a:ln>
            <a:noFill/>
          </a:ln>
          <a:effectLst>
            <a:softEdge rad="112500"/>
          </a:effectLst>
        </p:spPr>
      </p:pic>
      <p:pic>
        <p:nvPicPr>
          <p:cNvPr id="10" name="Picture 9" descr="images-7.jpg"/>
          <p:cNvPicPr>
            <a:picLocks noChangeAspect="1"/>
          </p:cNvPicPr>
          <p:nvPr/>
        </p:nvPicPr>
        <p:blipFill>
          <a:blip r:embed="rId4"/>
          <a:stretch>
            <a:fillRect/>
          </a:stretch>
        </p:blipFill>
        <p:spPr>
          <a:xfrm>
            <a:off x="6553200" y="1676400"/>
            <a:ext cx="4831080" cy="24384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845</Words>
  <Application>Microsoft Office PowerPoint</Application>
  <PresentationFormat>Custom</PresentationFormat>
  <Paragraphs>119</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NikoshBAN</vt:lpstr>
      <vt:lpstr>SutonnyMJ</vt:lpstr>
      <vt:lpstr>Verdana</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Walton</dc:creator>
  <cp:lastModifiedBy>NAYEM NIHAD NCC</cp:lastModifiedBy>
  <cp:revision>96</cp:revision>
  <dcterms:created xsi:type="dcterms:W3CDTF">2018-12-08T18:48:40Z</dcterms:created>
  <dcterms:modified xsi:type="dcterms:W3CDTF">2020-07-15T14:13:49Z</dcterms:modified>
</cp:coreProperties>
</file>