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6" r:id="rId3"/>
    <p:sldId id="279" r:id="rId4"/>
    <p:sldId id="257" r:id="rId5"/>
    <p:sldId id="258" r:id="rId6"/>
    <p:sldId id="260" r:id="rId7"/>
    <p:sldId id="259" r:id="rId8"/>
    <p:sldId id="267" r:id="rId9"/>
    <p:sldId id="281" r:id="rId10"/>
    <p:sldId id="282" r:id="rId11"/>
    <p:sldId id="263" r:id="rId12"/>
    <p:sldId id="268" r:id="rId13"/>
    <p:sldId id="269" r:id="rId14"/>
    <p:sldId id="264" r:id="rId15"/>
    <p:sldId id="265" r:id="rId16"/>
    <p:sldId id="270" r:id="rId17"/>
    <p:sldId id="271" r:id="rId18"/>
    <p:sldId id="277" r:id="rId19"/>
    <p:sldId id="272" r:id="rId20"/>
    <p:sldId id="278" r:id="rId21"/>
    <p:sldId id="274" r:id="rId22"/>
    <p:sldId id="275" r:id="rId23"/>
    <p:sldId id="27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41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6" d="100"/>
          <a:sy n="66" d="100"/>
        </p:scale>
        <p:origin x="792" y="60"/>
      </p:cViewPr>
      <p:guideLst>
        <p:guide orient="horz" pos="2232"/>
        <p:guide pos="41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D23E1-03ED-4F54-8A2E-EFC2D1AD2DA9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37B3F8-F76E-49D3-845F-D192DE250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672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2B9-2487-480C-B24D-23044A1986C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6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7B3F8-F76E-49D3-845F-D192DE25015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80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7B3F8-F76E-49D3-845F-D192DE25015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958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88228-1152-4F0F-B0A0-B5E7E1FFEF57}" type="datetime5">
              <a:rPr lang="en-US" smtClean="0"/>
              <a:t>15-Jul-20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 Sarkar Atmool high School -Shibgonj-Bogura - 01730169555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DF95-1ED5-4452-8589-9AF0A427A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360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721C4-E767-45DA-9849-D34F8D572816}" type="datetime5">
              <a:rPr lang="en-US" smtClean="0"/>
              <a:t>15-Jul-20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 Sarkar Atmool high School -Shibgonj-Bogura - 01730169555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DF95-1ED5-4452-8589-9AF0A427A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298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CBD3-371C-40F7-83AB-605F7B2687A8}" type="datetime5">
              <a:rPr lang="en-US" smtClean="0"/>
              <a:t>15-Jul-20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 Sarkar Atmool high School -Shibgonj-Bogura - 01730169555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DF95-1ED5-4452-8589-9AF0A427A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710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3BDE6-52AE-4304-8C3B-149B8171AF8D}" type="datetime5">
              <a:rPr lang="en-US" smtClean="0"/>
              <a:t>15-Jul-20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 Sarkar Atmool high School -Shibgonj-Bogura - 01730169555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DF95-1ED5-4452-8589-9AF0A427A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09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C2F32-CE06-4D2B-996E-1738126B25F3}" type="datetime5">
              <a:rPr lang="en-US" smtClean="0"/>
              <a:t>15-Jul-20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 Sarkar Atmool high School -Shibgonj-Bogura - 01730169555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DF95-1ED5-4452-8589-9AF0A427A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189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14D0-1DD7-465F-83B6-22660BF307B2}" type="datetime5">
              <a:rPr lang="en-US" smtClean="0"/>
              <a:t>15-Jul-20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 Sarkar Atmool high School -Shibgonj-Bogura - 01730169555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DF95-1ED5-4452-8589-9AF0A427A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534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022F0-3976-40F9-9085-2848B37948CE}" type="datetime5">
              <a:rPr lang="en-US" smtClean="0"/>
              <a:t>15-Jul-20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 Sarkar Atmool high School -Shibgonj-Bogura - 01730169555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DF95-1ED5-4452-8589-9AF0A427A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70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EECC3-FDBC-4528-93B1-3720835D9BBC}" type="datetime5">
              <a:rPr lang="en-US" smtClean="0"/>
              <a:t>15-Jul-20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 Sarkar Atmool high School -Shibgonj-Bogura - 01730169555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DF95-1ED5-4452-8589-9AF0A427A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215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C6F92-7012-4967-8140-969446442182}" type="datetime5">
              <a:rPr lang="en-US" smtClean="0"/>
              <a:t>15-Jul-20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 Sarkar Atmool high School -Shibgonj-Bogura - 01730169555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DF95-1ED5-4452-8589-9AF0A427A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1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B4443-048B-4D7C-BE80-CB5D3DF86F08}" type="datetime5">
              <a:rPr lang="en-US" smtClean="0"/>
              <a:t>15-Jul-20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 Sarkar Atmool high School -Shibgonj-Bogura - 01730169555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DF95-1ED5-4452-8589-9AF0A427A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196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A698-2AD0-4BDD-9CF5-2107DDCBFDA0}" type="datetime5">
              <a:rPr lang="en-US" smtClean="0"/>
              <a:t>15-Jul-20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 Sarkar Atmool high School -Shibgonj-Bogura - 01730169555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DF95-1ED5-4452-8589-9AF0A427A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296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71B29-28EB-452E-AA93-B1E01E054894}" type="datetime5">
              <a:rPr lang="en-US" smtClean="0"/>
              <a:t>15-Jul-20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Bipul Sarkar Atmool high School -Shibgonj-Bogura - 01730169555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0DF95-1ED5-4452-8589-9AF0A427A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097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5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180.png"/><Relationship Id="rId7" Type="http://schemas.openxmlformats.org/officeDocument/2006/relationships/image" Target="../media/image21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00.png"/><Relationship Id="rId4" Type="http://schemas.openxmlformats.org/officeDocument/2006/relationships/image" Target="../media/image19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380D-011D-47F1-9088-17C9410C9854}" type="datetime5">
              <a:rPr lang="en-US" smtClean="0"/>
              <a:t>15-Jul-20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 Sarkar Atmool high School -Shibgonj-Bogura - 01730169555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17"/>
          <a:stretch/>
        </p:blipFill>
        <p:spPr>
          <a:xfrm>
            <a:off x="176981" y="170514"/>
            <a:ext cx="11665974" cy="60681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9958">
            <a:off x="188181" y="1048269"/>
            <a:ext cx="7156734" cy="235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12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C6F92-7012-4967-8140-969446442182}" type="datetime5">
              <a:rPr lang="en-US" smtClean="0"/>
              <a:t>15-Jul-20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 Sarkar Atmool high School -Shibgonj-Bogura - 01730169555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78657" y="746927"/>
                <a:ext cx="11783961" cy="4489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কে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দিয়ে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এবং</m:t>
                          </m:r>
                          <m: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কে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দিয়ে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ভাগ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করি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 {</m:t>
                      </m:r>
                      <m:r>
                        <a:rPr lang="en-US" sz="20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যেখানে</m:t>
                      </m:r>
                      <m:r>
                        <a:rPr lang="en-US" sz="20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0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শূন্য</m:t>
                      </m:r>
                      <m:r>
                        <a:rPr lang="en-US" sz="20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ছাড়া</m:t>
                      </m:r>
                      <m:r>
                        <a:rPr lang="en-US" sz="20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বাস্তব</m:t>
                      </m:r>
                      <m:r>
                        <a:rPr lang="en-US" sz="20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সংখ্যা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57" y="746927"/>
                <a:ext cx="11783961" cy="448969"/>
              </a:xfrm>
              <a:prstGeom prst="rect">
                <a:avLst/>
              </a:prstGeom>
              <a:blipFill>
                <a:blip r:embed="rId2"/>
                <a:stretch>
                  <a:fillRect t="-1370" b="-13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99884" y="1426057"/>
                <a:ext cx="11562734" cy="6855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÷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2400" b="1" dirty="0" smtClean="0"/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b="1" dirty="0" smtClean="0"/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  .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  . 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400" b="1" dirty="0" smtClean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2400" b="1" dirty="0" smtClean="0"/>
                  <a:t>    আবার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 ÷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sz="2400" b="1" dirty="0" smtClean="0"/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b="1" dirty="0" smtClean="0"/>
                  <a:t>  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sz="2400" b="1" dirty="0" smtClean="0"/>
                  <a:t> 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b="1" dirty="0" smtClean="0"/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b="1" dirty="0" smtClean="0"/>
                  <a:t>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884" y="1426057"/>
                <a:ext cx="11562734" cy="685509"/>
              </a:xfrm>
              <a:prstGeom prst="rect">
                <a:avLst/>
              </a:prstGeom>
              <a:blipFill>
                <a:blip r:embed="rId3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314632" y="2221570"/>
                <a:ext cx="11547986" cy="431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sup>
                      </m:sSup>
                      <m:r>
                        <a:rPr lang="en-US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কে</m:t>
                      </m:r>
                      <m:r>
                        <a:rPr lang="en-US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en-US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দেয়ে</m:t>
                      </m:r>
                      <m:r>
                        <a:rPr lang="en-US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ভাগ</m:t>
                      </m:r>
                      <m:r>
                        <a:rPr lang="en-US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করি</m:t>
                      </m:r>
                      <m:r>
                        <a:rPr lang="en-US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 { 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শূন্য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ছাড়া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বাস্তব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সংখ্যা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ধনাত্মক</m:t>
                      </m:r>
                      <m:r>
                        <a:rPr lang="en-US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পূর্ণ</m:t>
                      </m:r>
                      <m:r>
                        <a:rPr lang="en-US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সংখ্যা</m:t>
                      </m:r>
                      <m:r>
                        <a:rPr lang="en-US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}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632" y="2221570"/>
                <a:ext cx="11547986" cy="431913"/>
              </a:xfrm>
              <a:prstGeom prst="rect">
                <a:avLst/>
              </a:prstGeom>
              <a:blipFill>
                <a:blip r:embed="rId4"/>
                <a:stretch>
                  <a:fillRect t="-1408" b="-22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16193" y="2873491"/>
                <a:ext cx="11361173" cy="13914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2000" b="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÷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rgbClr val="002060"/>
                    </a:solidFill>
                  </a:rPr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>
                    <a:solidFill>
                      <a:srgbClr val="002060"/>
                    </a:solidFill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.</m:t>
                        </m:r>
                        <m:r>
                          <a:rPr lang="en-US" sz="20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. </m:t>
                        </m:r>
                        <m:r>
                          <a:rPr lang="en-US" sz="20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. . .  .  . . </m:t>
                        </m:r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সংখ্যক</m:t>
                        </m:r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0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sz="20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sz="20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 . . .  . . . </m:t>
                        </m:r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সংখ্যক</m:t>
                        </m:r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 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2060"/>
                    </a:solidFill>
                  </a:rPr>
                  <a:t> = 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x . X . X .  . . {(m-n)</a:t>
                </a:r>
                <a:r>
                  <a:rPr lang="en-US" sz="2000" dirty="0" err="1" smtClean="0">
                    <a:solidFill>
                      <a:srgbClr val="002060"/>
                    </a:solidFill>
                  </a:rPr>
                  <a:t>সংখ্যক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rgbClr val="002060"/>
                    </a:solidFill>
                  </a:rPr>
                  <a:t>যখন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   m</a:t>
                </a:r>
                <a:r>
                  <a:rPr lang="en-US" sz="2000" dirty="0" smtClean="0">
                    <a:solidFill>
                      <a:srgbClr val="002060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&gt;n}</a:t>
                </a:r>
                <a14:m>
                  <m:oMath xmlns:m="http://schemas.openxmlformats.org/officeDocument/2006/math">
                    <m:r>
                      <a:rPr lang="en-US" sz="2000" b="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20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000" b="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000" dirty="0" smtClean="0">
                  <a:solidFill>
                    <a:srgbClr val="002060"/>
                  </a:solidFill>
                  <a:latin typeface="Microsoft JhengHei UI" panose="020B0604030504040204" pitchFamily="34" charset="-120"/>
                </a:endParaRPr>
              </a:p>
              <a:p>
                <a:pPr algn="ctr"/>
                <a:r>
                  <a:rPr lang="bn-IN" sz="2000" dirty="0" smtClean="0">
                    <a:solidFill>
                      <a:srgbClr val="002060"/>
                    </a:solidFill>
                  </a:rPr>
                  <a:t>                                                            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{</a:t>
                </a:r>
                <a:r>
                  <a:rPr lang="en-US" sz="2000" dirty="0" err="1" smtClean="0">
                    <a:solidFill>
                      <a:srgbClr val="002060"/>
                    </a:solidFill>
                  </a:rPr>
                  <a:t>লব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 ও </a:t>
                </a:r>
                <a:r>
                  <a:rPr lang="en-US" sz="2000" dirty="0" err="1" smtClean="0">
                    <a:solidFill>
                      <a:srgbClr val="002060"/>
                    </a:solidFill>
                  </a:rPr>
                  <a:t>হর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rgbClr val="002060"/>
                    </a:solidFill>
                  </a:rPr>
                  <a:t>nসংখ্যক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  x </a:t>
                </a:r>
                <a:r>
                  <a:rPr lang="en-US" sz="2000" dirty="0" err="1" smtClean="0">
                    <a:solidFill>
                      <a:srgbClr val="002060"/>
                    </a:solidFill>
                  </a:rPr>
                  <a:t>অপসারণ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rgbClr val="002060"/>
                    </a:solidFill>
                  </a:rPr>
                  <a:t>করে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rgbClr val="002060"/>
                    </a:solidFill>
                  </a:rPr>
                  <a:t>পাই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} 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একই</m:t>
                        </m:r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ভাবে</m:t>
                        </m:r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2000" b="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÷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rgbClr val="002060"/>
                    </a:solidFill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, </a:t>
                </a:r>
                <a:r>
                  <a:rPr lang="en-US" sz="2000" dirty="0" err="1" smtClean="0">
                    <a:solidFill>
                      <a:srgbClr val="002060"/>
                    </a:solidFill>
                  </a:rPr>
                  <a:t>যখন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 n</a:t>
                </a:r>
                <a:r>
                  <a:rPr lang="en-US" sz="2000" dirty="0" smtClean="0">
                    <a:solidFill>
                      <a:srgbClr val="002060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&gt;m</a:t>
                </a:r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193" y="2873491"/>
                <a:ext cx="11361173" cy="1391471"/>
              </a:xfrm>
              <a:prstGeom prst="rect">
                <a:avLst/>
              </a:prstGeom>
              <a:blipFill>
                <a:blip r:embed="rId5"/>
                <a:stretch>
                  <a:fillRect l="-376" b="-2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453512" y="4473206"/>
                <a:ext cx="11486534" cy="18831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শূন্য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ছাড়া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bn-IN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যে</m:t>
                      </m:r>
                      <m:r>
                        <a:rPr lang="bn-IN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bn-IN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কোনো</m:t>
                      </m:r>
                      <m:r>
                        <a:rPr lang="bn-IN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বাস্তব</m:t>
                      </m:r>
                      <m:r>
                        <a:rPr lang="en-US" sz="2000" b="1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সংখ্যা</m:t>
                      </m:r>
                      <m:r>
                        <a:rPr lang="bn-IN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bn-IN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এবং</m:t>
                      </m:r>
                      <m:r>
                        <a:rPr lang="en-US" sz="2000" b="1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000" b="1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bn-IN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ও</m:t>
                      </m:r>
                      <m:r>
                        <a:rPr lang="bn-IN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000" b="1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000" b="1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ধনাত্মক</m:t>
                      </m:r>
                      <m:r>
                        <a:rPr lang="en-US" sz="20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পূর্ণ</m:t>
                      </m:r>
                      <m:r>
                        <a:rPr lang="en-US" sz="20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0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সংখ্যা</m:t>
                      </m:r>
                      <m:r>
                        <a:rPr lang="bn-IN" sz="2000" b="1" i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হলে</m:t>
                      </m:r>
                      <m:r>
                        <a:rPr lang="bn-IN" sz="2000" b="1" i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bn-IN" sz="2000" b="1" i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algn="ctr"/>
                <a:r>
                  <a:rPr lang="en-US" sz="44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</m:den>
                    </m:f>
                    <m:r>
                      <a:rPr lang="en-US" sz="2800" b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8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sSup>
                            <m:sSupPr>
                              <m:ctrlPr>
                                <a:rPr lang="en-US" sz="2800" b="1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800" b="1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800" b="1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n-US" sz="2800" b="1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1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2800" b="1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800" b="1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যখন</m:t>
                              </m:r>
                            </m:sup>
                          </m:sSup>
                          <m:r>
                            <m:rPr>
                              <m:brk m:alnAt="7"/>
                            </m:rPr>
                            <a:rPr lang="en-US" sz="28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        </m:t>
                          </m:r>
                          <m:r>
                            <a:rPr lang="en-US" sz="28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sz="28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28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mr>
                      <m:mr>
                        <m:e>
                          <m:f>
                            <m:fPr>
                              <m:ctrlPr>
                                <a:rPr lang="en-US" sz="2800" b="1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1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800" b="1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800" b="1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n-US" sz="2800" b="1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1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8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যখন</m:t>
                          </m:r>
                          <m:r>
                            <m:rPr>
                              <m:nor/>
                            </m:rPr>
                            <a:rPr lang="en-US" sz="2800" b="1" i="0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      </m:t>
                          </m:r>
                          <m:r>
                            <m:rPr>
                              <m:nor/>
                            </m:rPr>
                            <a:rPr lang="en-US" sz="2800" b="1" i="0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en-US" sz="28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28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m:rPr>
                              <m:nor/>
                            </m:rPr>
                            <a:rPr lang="bn-IN" sz="2800" b="1" dirty="0"/>
                            <m:t> </m:t>
                          </m:r>
                        </m:e>
                      </m:mr>
                    </m:m>
                  </m:oMath>
                </a14:m>
                <a:r>
                  <a:rPr lang="bn-IN" dirty="0"/>
                  <a:t> </a:t>
                </a:r>
                <a:r>
                  <a:rPr lang="bn-IN" dirty="0" smtClean="0"/>
                  <a:t>                             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12" y="4473206"/>
                <a:ext cx="11486534" cy="18831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Double Brace 14"/>
          <p:cNvSpPr/>
          <p:nvPr/>
        </p:nvSpPr>
        <p:spPr>
          <a:xfrm>
            <a:off x="5461817" y="4889694"/>
            <a:ext cx="4129549" cy="966654"/>
          </a:xfrm>
          <a:prstGeom prst="bracePair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7" t="10025" b="16098"/>
          <a:stretch/>
        </p:blipFill>
        <p:spPr>
          <a:xfrm>
            <a:off x="3274142" y="128753"/>
            <a:ext cx="5247967" cy="42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29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C6F92-7012-4967-8140-969446442182}" type="datetime5">
              <a:rPr lang="en-US" smtClean="0"/>
              <a:t>15-Jul-20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 Sarkar Atmool high School -Shibgonj-Bogura - 01730169555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1" t="29462" r="37703" b="60861"/>
          <a:stretch/>
        </p:blipFill>
        <p:spPr>
          <a:xfrm>
            <a:off x="280220" y="988142"/>
            <a:ext cx="11341509" cy="6636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4" t="37420" r="18226" b="53548"/>
          <a:stretch/>
        </p:blipFill>
        <p:spPr>
          <a:xfrm>
            <a:off x="663678" y="1858296"/>
            <a:ext cx="10264877" cy="6194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4" t="45807" r="11934" b="32903"/>
          <a:stretch/>
        </p:blipFill>
        <p:spPr>
          <a:xfrm>
            <a:off x="759539" y="2945733"/>
            <a:ext cx="10073149" cy="14600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0" t="66237" r="17742" b="25376"/>
          <a:stretch/>
        </p:blipFill>
        <p:spPr>
          <a:xfrm>
            <a:off x="1157747" y="4962729"/>
            <a:ext cx="9276735" cy="57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3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C6F92-7012-4967-8140-969446442182}" type="datetime5">
              <a:rPr lang="en-US" sz="1800" b="1" smtClean="0">
                <a:solidFill>
                  <a:srgbClr val="00B050"/>
                </a:solidFill>
              </a:rPr>
              <a:t>15-Jul-20</a:t>
            </a:fld>
            <a:endParaRPr lang="en-US" sz="1800" b="1" dirty="0">
              <a:solidFill>
                <a:srgbClr val="00B05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8969" y="6245816"/>
            <a:ext cx="11913031" cy="607395"/>
          </a:xfrm>
        </p:spPr>
        <p:txBody>
          <a:bodyPr/>
          <a:lstStyle/>
          <a:p>
            <a:r>
              <a:rPr lang="en-US" sz="2000" b="1" dirty="0" err="1" smtClean="0">
                <a:solidFill>
                  <a:srgbClr val="00B050"/>
                </a:solidFill>
              </a:rPr>
              <a:t>Bipul</a:t>
            </a:r>
            <a:r>
              <a:rPr lang="en-US" sz="2000" b="1" dirty="0" smtClean="0">
                <a:solidFill>
                  <a:srgbClr val="00B050"/>
                </a:solidFill>
              </a:rPr>
              <a:t> Sarkar</a:t>
            </a:r>
            <a:r>
              <a:rPr lang="bn-IN" sz="2000" b="1" dirty="0" smtClean="0">
                <a:solidFill>
                  <a:srgbClr val="00B050"/>
                </a:solidFill>
              </a:rPr>
              <a:t> -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</a:rPr>
              <a:t>Atmool</a:t>
            </a:r>
            <a:r>
              <a:rPr lang="en-US" sz="2000" b="1" dirty="0" smtClean="0">
                <a:solidFill>
                  <a:srgbClr val="00B050"/>
                </a:solidFill>
              </a:rPr>
              <a:t> high School -</a:t>
            </a:r>
            <a:r>
              <a:rPr lang="en-US" sz="2000" b="1" dirty="0" err="1" smtClean="0">
                <a:solidFill>
                  <a:srgbClr val="00B050"/>
                </a:solidFill>
              </a:rPr>
              <a:t>Shibgonj-Bogura</a:t>
            </a:r>
            <a:r>
              <a:rPr lang="en-US" sz="2000" b="1" dirty="0" smtClean="0">
                <a:solidFill>
                  <a:srgbClr val="00B050"/>
                </a:solidFill>
              </a:rPr>
              <a:t> - 01730169555</a:t>
            </a:r>
            <a:endParaRPr lang="en-US" sz="2000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38200" y="2373005"/>
                <a:ext cx="10182386" cy="1421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400" dirty="0" smtClean="0">
                    <a:solidFill>
                      <a:srgbClr val="00B050"/>
                    </a:solidFill>
                  </a:rPr>
                  <a:t>সমাধাণঃ</a:t>
                </a:r>
                <a:endParaRPr lang="en-US" sz="2400" dirty="0" smtClean="0">
                  <a:solidFill>
                    <a:srgbClr val="00B050"/>
                  </a:solidFill>
                </a:endParaRPr>
              </a:p>
              <a:p>
                <a:r>
                  <a:rPr lang="bn-IN" sz="4000" dirty="0" smtClean="0"/>
                  <a:t>১।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    </m:t>
                    </m:r>
                    <m:f>
                      <m:fPr>
                        <m:ctrlPr>
                          <a:rPr lang="bn-IN" sz="4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bn-IN" sz="4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bn-IN" sz="4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bn-IN" sz="4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4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4000" dirty="0" smtClean="0"/>
                  <a:t>=2</a:t>
                </a:r>
                <a:endParaRPr lang="en-US" sz="4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373005"/>
                <a:ext cx="10182386" cy="1421671"/>
              </a:xfrm>
              <a:prstGeom prst="rect">
                <a:avLst/>
              </a:prstGeom>
              <a:blipFill>
                <a:blip r:embed="rId2"/>
                <a:stretch>
                  <a:fillRect l="-2156" t="-3863" b="-9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81925" y="5123829"/>
                <a:ext cx="10332204" cy="10889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৩</a:t>
                </a:r>
                <a:r>
                  <a:rPr lang="en-US" sz="4000" b="0" dirty="0" smtClean="0"/>
                  <a:t>।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f>
                          <m:f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×(</m:t>
                    </m:r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− </m:t>
                        </m:r>
                        <m:f>
                          <m:f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f>
                          <m:f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 − </m:t>
                        </m:r>
                        <m:f>
                          <m:f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4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/>
                  <a:t>=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000" dirty="0" smtClean="0"/>
                  <a:t>=1</a:t>
                </a:r>
                <a:endParaRPr lang="en-US" sz="4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925" y="5123829"/>
                <a:ext cx="10332204" cy="1088952"/>
              </a:xfrm>
              <a:prstGeom prst="rect">
                <a:avLst/>
              </a:prstGeom>
              <a:blipFill>
                <a:blip r:embed="rId3"/>
                <a:stretch>
                  <a:fillRect l="-2124" b="-12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98529" y="1405507"/>
                <a:ext cx="5430863" cy="8624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IN" sz="32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১</m:t>
                    </m:r>
                    <m:r>
                      <a:rPr lang="bn-IN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।</m:t>
                    </m:r>
                    <m:r>
                      <a:rPr lang="bn-IN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f>
                      <m:fPr>
                        <m:ctrlPr>
                          <a:rPr lang="bn-IN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bn-IN" sz="3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bn-IN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bn-IN" sz="3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</m:den>
                    </m:f>
                    <m:r>
                      <a:rPr lang="bn-IN" sz="32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bn-IN" sz="3200" dirty="0" smtClean="0">
                    <a:solidFill>
                      <a:srgbClr val="00B050"/>
                    </a:solidFill>
                  </a:rPr>
                  <a:t>   ২।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</m:num>
                      <m:den>
                        <m:sSup>
                          <m:sSupPr>
                            <m:ctrlPr>
                              <a:rPr lang="bn-IN" sz="32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bn-IN" sz="32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bn-IN" sz="32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bn-IN" sz="3200" dirty="0" smtClean="0">
                    <a:solidFill>
                      <a:srgbClr val="00B050"/>
                    </a:solidFill>
                  </a:rPr>
                  <a:t>  </a:t>
                </a:r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529" y="1405507"/>
                <a:ext cx="5430863" cy="862416"/>
              </a:xfrm>
              <a:prstGeom prst="rect">
                <a:avLst/>
              </a:prstGeom>
              <a:blipFill>
                <a:blip r:embed="rId4"/>
                <a:stretch>
                  <a:fillRect b="-9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102458" y="1339833"/>
                <a:ext cx="5067946" cy="8896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srgbClr val="00B050"/>
                    </a:solidFill>
                  </a:rPr>
                  <a:t>৩</a:t>
                </a:r>
                <a:r>
                  <a:rPr lang="en-US" sz="3200" dirty="0" smtClean="0">
                    <a:solidFill>
                      <a:srgbClr val="00B050"/>
                    </a:solidFill>
                  </a:rPr>
                  <a:t>।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3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f>
                          <m:fPr>
                            <m:ctrlPr>
                              <a:rPr lang="en-US" sz="3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3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32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×(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3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 </m:t>
                        </m:r>
                        <m:f>
                          <m:fPr>
                            <m:ctrlPr>
                              <a:rPr lang="en-US" sz="3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3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2458" y="1339833"/>
                <a:ext cx="5067946" cy="889603"/>
              </a:xfrm>
              <a:prstGeom prst="rect">
                <a:avLst/>
              </a:prstGeom>
              <a:blipFill>
                <a:blip r:embed="rId5"/>
                <a:stretch>
                  <a:fillRect l="-3008" b="-8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93" t="81529" r="39403" b="3419"/>
          <a:stretch/>
        </p:blipFill>
        <p:spPr>
          <a:xfrm>
            <a:off x="278969" y="114042"/>
            <a:ext cx="5725333" cy="11259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929393" y="410423"/>
                <a:ext cx="4906856" cy="52322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IN" sz="28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𝒎</m:t>
                        </m:r>
                      </m:sup>
                    </m:sSup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𝒏</m:t>
                        </m:r>
                      </m:sup>
                    </m:sSup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𝒎</m:t>
                        </m:r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bn-IN" sz="28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8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8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8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প্রয়োগ</a:t>
                </a:r>
                <a:endParaRPr lang="en-US" sz="28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9393" y="410423"/>
                <a:ext cx="4906856" cy="523220"/>
              </a:xfrm>
              <a:prstGeom prst="rect">
                <a:avLst/>
              </a:prstGeom>
              <a:blipFill>
                <a:blip r:embed="rId7"/>
                <a:stretch>
                  <a:fillRect l="-2360" t="-9302" r="-2112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81925" y="3957300"/>
                <a:ext cx="10244754" cy="1055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000" dirty="0" smtClean="0">
                    <a:solidFill>
                      <a:srgbClr val="00B050"/>
                    </a:solidFill>
                  </a:rPr>
                  <a:t>২।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4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</m:num>
                      <m:den>
                        <m:sSup>
                          <m:sSupPr>
                            <m:ctrlPr>
                              <a:rPr lang="bn-IN" sz="4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bn-IN" sz="4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bn-IN" sz="4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4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000" dirty="0" smtClean="0"/>
                  <a:t>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40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den>
                    </m:f>
                    <m:r>
                      <a:rPr lang="en-US" sz="4000" b="0" i="1" dirty="0" smtClean="0"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en-US" sz="40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den>
                    </m:f>
                    <m:r>
                      <a:rPr lang="en-US" sz="40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 smtClean="0"/>
                  <a:t> </a:t>
                </a:r>
                <a:endParaRPr lang="en-US" sz="4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925" y="3957300"/>
                <a:ext cx="10244754" cy="1055995"/>
              </a:xfrm>
              <a:prstGeom prst="rect">
                <a:avLst/>
              </a:prstGeom>
              <a:blipFill>
                <a:blip r:embed="rId8"/>
                <a:stretch>
                  <a:fillRect l="-2143" b="-12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463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C6F92-7012-4967-8140-969446442182}" type="datetime5">
              <a:rPr lang="en-US" sz="1800" b="1" smtClean="0">
                <a:solidFill>
                  <a:srgbClr val="002060"/>
                </a:solidFill>
              </a:rPr>
              <a:t>15-Jul-20</a:t>
            </a:fld>
            <a:endParaRPr lang="en-US" sz="1800" b="1" dirty="0">
              <a:solidFill>
                <a:srgbClr val="00206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0447" y="6356350"/>
            <a:ext cx="11546238" cy="457599"/>
          </a:xfrm>
        </p:spPr>
        <p:txBody>
          <a:bodyPr/>
          <a:lstStyle/>
          <a:p>
            <a:r>
              <a:rPr lang="en-US" sz="2000" b="1" dirty="0" err="1" smtClean="0">
                <a:solidFill>
                  <a:srgbClr val="002060"/>
                </a:solidFill>
              </a:rPr>
              <a:t>Bipul</a:t>
            </a:r>
            <a:r>
              <a:rPr lang="en-US" sz="2000" b="1" dirty="0" smtClean="0">
                <a:solidFill>
                  <a:srgbClr val="002060"/>
                </a:solidFill>
              </a:rPr>
              <a:t> Sarkar - </a:t>
            </a:r>
            <a:r>
              <a:rPr lang="en-US" sz="2000" b="1" dirty="0" err="1" smtClean="0">
                <a:solidFill>
                  <a:srgbClr val="002060"/>
                </a:solidFill>
              </a:rPr>
              <a:t>Atmool</a:t>
            </a:r>
            <a:r>
              <a:rPr lang="en-US" sz="2000" b="1" dirty="0" smtClean="0">
                <a:solidFill>
                  <a:srgbClr val="002060"/>
                </a:solidFill>
              </a:rPr>
              <a:t> high School -</a:t>
            </a:r>
            <a:r>
              <a:rPr lang="en-US" sz="2000" b="1" dirty="0" err="1" smtClean="0">
                <a:solidFill>
                  <a:srgbClr val="002060"/>
                </a:solidFill>
              </a:rPr>
              <a:t>Shibgonj-Bogura</a:t>
            </a:r>
            <a:r>
              <a:rPr lang="en-US" sz="2000" b="1" dirty="0" smtClean="0">
                <a:solidFill>
                  <a:srgbClr val="002060"/>
                </a:solidFill>
              </a:rPr>
              <a:t> - 01730169555</a:t>
            </a:r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69" t="66190" r="17742" b="25376"/>
          <a:stretch/>
        </p:blipFill>
        <p:spPr>
          <a:xfrm>
            <a:off x="838200" y="318238"/>
            <a:ext cx="3161647" cy="12088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54834" y="449451"/>
            <a:ext cx="4788977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প্রয়োগ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80447" y="2685772"/>
                <a:ext cx="10926305" cy="869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সমাধাণ.১)   </a:t>
                </a:r>
                <a:r>
                  <a:rPr lang="en-US" sz="3600" dirty="0" smtClean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b="1" dirty="0" smtClean="0">
                    <a:latin typeface="Verdana" panose="020B0604030504040204" pitchFamily="34" charset="0"/>
                    <a:ea typeface="Verdana" panose="020B0604030504040204" pitchFamily="34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𝟓</m:t>
                        </m:r>
                      </m:e>
                      <m:sup>
                        <m:f>
                          <m:fPr>
                            <m:ctrlPr>
                              <a:rPr lang="en-US" sz="3600" b="1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600" b="1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600" b="1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3600" b="1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3600" b="1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𝟔</m:t>
                        </m:r>
                      </m:sup>
                    </m:sSup>
                    <m:sSup>
                      <m:sSupPr>
                        <m:ctrlPr>
                          <a:rPr lang="en-US" sz="3600" b="1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=</m:t>
                        </m:r>
                        <m:r>
                          <a:rPr lang="en-US" sz="3600" b="1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𝟓</m:t>
                        </m:r>
                      </m:e>
                      <m:sup>
                        <m:r>
                          <a:rPr lang="en-US" sz="3600" b="1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600" b="1" dirty="0" smtClean="0">
                    <a:latin typeface="Verdana" panose="020B0604030504040204" pitchFamily="34" charset="0"/>
                    <a:ea typeface="Verdana" panose="020B0604030504040204" pitchFamily="34" charset="0"/>
                    <a:cs typeface="NikoshBAN" panose="02000000000000000000" pitchFamily="2" charset="0"/>
                  </a:rPr>
                  <a:t>= 125</a:t>
                </a:r>
                <a:endParaRPr lang="en-US" sz="3600" b="1" dirty="0">
                  <a:latin typeface="Verdana" panose="020B0604030504040204" pitchFamily="34" charset="0"/>
                  <a:ea typeface="Verdana" panose="020B0604030504040204" pitchFamily="34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447" y="2685772"/>
                <a:ext cx="10926305" cy="869725"/>
              </a:xfrm>
              <a:prstGeom prst="rect">
                <a:avLst/>
              </a:prstGeom>
              <a:blipFill>
                <a:blip r:embed="rId4"/>
                <a:stretch>
                  <a:fillRect l="-1730" b="-27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168181" y="1815302"/>
                <a:ext cx="5973306" cy="9337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40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প্রশ্ন</a:t>
                </a:r>
                <a:r>
                  <a:rPr lang="en-US" sz="40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.১। </a:t>
                </a:r>
                <a:r>
                  <a:rPr lang="en-US" sz="4000" dirty="0">
                    <a:solidFill>
                      <a:srgbClr val="00B050"/>
                    </a:solidFill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4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40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0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r>
                          <a:rPr lang="en-US" sz="4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sz="4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      </m:t>
                    </m:r>
                  </m:oMath>
                </a14:m>
                <a:endParaRPr lang="en-US" sz="4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181" y="1815302"/>
                <a:ext cx="5973306" cy="933717"/>
              </a:xfrm>
              <a:prstGeom prst="rect">
                <a:avLst/>
              </a:prstGeom>
              <a:blipFill>
                <a:blip r:embed="rId5"/>
                <a:stretch>
                  <a:fillRect l="-3673" b="-28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94467" y="3756732"/>
                <a:ext cx="11530740" cy="2012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সমাধাণঃ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২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।</m:t>
                    </m:r>
                  </m:oMath>
                </a14:m>
                <a:r>
                  <a:rPr lang="bn-IN" sz="4800" dirty="0" smtClean="0"/>
                  <a:t>(</a:t>
                </a:r>
                <a:r>
                  <a:rPr lang="bn-IN" dirty="0" smtClean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0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40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40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  <m:r>
                          <a:rPr lang="bn-IN" sz="4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=(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bn-IN" sz="4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000" b="0" i="1" dirty="0" smtClean="0">
                  <a:latin typeface="Cambria Math" panose="02040503050406030204" pitchFamily="18" charset="0"/>
                </a:endParaRPr>
              </a:p>
              <a:p>
                <a:r>
                  <a:rPr lang="en-US" sz="4000" b="0" i="1" dirty="0" smtClean="0">
                    <a:latin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−(−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}=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67" y="3756732"/>
                <a:ext cx="11530740" cy="2012859"/>
              </a:xfrm>
              <a:prstGeom prst="rect">
                <a:avLst/>
              </a:prstGeom>
              <a:blipFill>
                <a:blip r:embed="rId6"/>
                <a:stretch>
                  <a:fillRect l="-1850" t="-2121"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005234" y="1851946"/>
                <a:ext cx="4819973" cy="8604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 smtClean="0"/>
                  <a:t> </a:t>
                </a:r>
                <a:r>
                  <a:rPr lang="en-US" sz="3200" dirty="0" smtClean="0">
                    <a:solidFill>
                      <a:srgbClr val="00B050"/>
                    </a:solidFill>
                  </a:rPr>
                  <a:t>প্রশ্নঃ ২।</a:t>
                </a:r>
                <a:r>
                  <a:rPr lang="bn-IN" sz="3200" dirty="0" smtClean="0">
                    <a:solidFill>
                      <a:srgbClr val="00B050"/>
                    </a:solidFill>
                  </a:rPr>
                  <a:t>(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  <m:r>
                          <a:rPr lang="bn-IN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5234" y="1851946"/>
                <a:ext cx="4819973" cy="860428"/>
              </a:xfrm>
              <a:prstGeom prst="rect">
                <a:avLst/>
              </a:prstGeom>
              <a:blipFill>
                <a:blip r:embed="rId7"/>
                <a:stretch>
                  <a:fillRect l="-1264" b="-9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760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C6F92-7012-4967-8140-969446442182}" type="datetime5">
              <a:rPr lang="en-US" smtClean="0"/>
              <a:t>15-Jul-20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 Sarkar Atmool high School -Shibgonj-Bogura - 01730169555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4" t="24731" r="13145" b="55700"/>
          <a:stretch/>
        </p:blipFill>
        <p:spPr>
          <a:xfrm>
            <a:off x="988142" y="1076633"/>
            <a:ext cx="9615948" cy="1342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3" t="51183" r="14839" b="40214"/>
          <a:stretch/>
        </p:blipFill>
        <p:spPr>
          <a:xfrm>
            <a:off x="988143" y="2621475"/>
            <a:ext cx="9261989" cy="5899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6" t="58710" r="27903" b="21505"/>
          <a:stretch/>
        </p:blipFill>
        <p:spPr>
          <a:xfrm>
            <a:off x="872613" y="4105455"/>
            <a:ext cx="9173496" cy="135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86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C6F92-7012-4967-8140-969446442182}" type="datetime5">
              <a:rPr lang="en-US" smtClean="0"/>
              <a:t>15-Jul-20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 Sarkar Atmool high School -Shibgonj-Bogura - 01730169555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5" t="5376" r="11451" b="80215"/>
          <a:stretch/>
        </p:blipFill>
        <p:spPr>
          <a:xfrm>
            <a:off x="1406013" y="574994"/>
            <a:ext cx="9202993" cy="9881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3" t="18924" r="17380" b="71183"/>
          <a:stretch/>
        </p:blipFill>
        <p:spPr>
          <a:xfrm>
            <a:off x="294969" y="1626108"/>
            <a:ext cx="11371006" cy="6784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0" t="28960" r="18226" b="55556"/>
          <a:stretch/>
        </p:blipFill>
        <p:spPr>
          <a:xfrm>
            <a:off x="427702" y="2609010"/>
            <a:ext cx="11707761" cy="9322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0" t="43656" r="17984" b="19570"/>
          <a:stretch/>
        </p:blipFill>
        <p:spPr>
          <a:xfrm>
            <a:off x="0" y="3872180"/>
            <a:ext cx="12078928" cy="227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68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C6F92-7012-4967-8140-969446442182}" type="datetime5">
              <a:rPr lang="en-US" sz="1800" b="1" smtClean="0">
                <a:solidFill>
                  <a:srgbClr val="002060"/>
                </a:solidFill>
              </a:rPr>
              <a:t>15-Jul-20</a:t>
            </a:fld>
            <a:endParaRPr lang="en-US" sz="1800" b="1" dirty="0">
              <a:solidFill>
                <a:srgbClr val="00206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4181" y="6356350"/>
            <a:ext cx="11341509" cy="365125"/>
          </a:xfrm>
        </p:spPr>
        <p:txBody>
          <a:bodyPr/>
          <a:lstStyle/>
          <a:p>
            <a:r>
              <a:rPr lang="en-US" sz="2000" b="1" dirty="0" err="1" smtClean="0">
                <a:solidFill>
                  <a:srgbClr val="002060"/>
                </a:solidFill>
              </a:rPr>
              <a:t>Bipul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Sark</a:t>
            </a:r>
            <a:r>
              <a:rPr lang="bn-IN" sz="2000" b="1" dirty="0" smtClean="0">
                <a:solidFill>
                  <a:srgbClr val="002060"/>
                </a:solidFill>
              </a:rPr>
              <a:t>-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Atmool</a:t>
            </a:r>
            <a:r>
              <a:rPr lang="en-US" sz="2000" b="1" dirty="0" smtClean="0">
                <a:solidFill>
                  <a:srgbClr val="002060"/>
                </a:solidFill>
              </a:rPr>
              <a:t> high School -</a:t>
            </a:r>
            <a:r>
              <a:rPr lang="en-US" sz="2000" b="1" dirty="0" err="1" smtClean="0">
                <a:solidFill>
                  <a:srgbClr val="002060"/>
                </a:solidFill>
              </a:rPr>
              <a:t>Shibgonj-Bogura</a:t>
            </a:r>
            <a:r>
              <a:rPr lang="en-US" sz="2000" b="1" dirty="0" smtClean="0">
                <a:solidFill>
                  <a:srgbClr val="002060"/>
                </a:solidFill>
              </a:rPr>
              <a:t> - 01730169555</a:t>
            </a:r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08" t="70007" r="25556" b="19570"/>
          <a:stretch/>
        </p:blipFill>
        <p:spPr>
          <a:xfrm>
            <a:off x="398456" y="280969"/>
            <a:ext cx="6865749" cy="6446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44425" y="279290"/>
            <a:ext cx="3160366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প্রয়োগ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97602" y="2389239"/>
                <a:ext cx="10857271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</a:t>
                </a:r>
                <a14:m>
                  <m:oMath xmlns:m="http://schemas.openxmlformats.org/officeDocument/2006/math">
                    <m:r>
                      <a:rPr lang="bn-IN" sz="3600" b="0" i="0" smtClean="0">
                        <a:latin typeface="Cambria Math" panose="02040503050406030204" pitchFamily="18" charset="0"/>
                      </a:rPr>
                      <m:t>     </m:t>
                    </m:r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×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60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125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1125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602" y="2389239"/>
                <a:ext cx="10857271" cy="553998"/>
              </a:xfrm>
              <a:prstGeom prst="rect">
                <a:avLst/>
              </a:prstGeom>
              <a:blipFill>
                <a:blip r:embed="rId3"/>
                <a:stretch>
                  <a:fillRect l="-2583" t="-23077" b="-50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8200" y="4041058"/>
                <a:ext cx="10159101" cy="1052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সমাধাণঃ</a:t>
                </a:r>
                <a:r>
                  <a:rPr lang="bn-IN" sz="4000" dirty="0" smtClean="0">
                    <a:solidFill>
                      <a:srgbClr val="002060"/>
                    </a:solidFill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(</m:t>
                        </m:r>
                        <m:f>
                          <m:fPr>
                            <m:ctrlPr>
                              <a:rPr lang="en-US" sz="4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4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64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</m:oMath>
                </a14:m>
                <a:endParaRPr lang="en-US" sz="4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041058"/>
                <a:ext cx="10159101" cy="1052339"/>
              </a:xfrm>
              <a:prstGeom prst="rect">
                <a:avLst/>
              </a:prstGeom>
              <a:blipFill>
                <a:blip r:embed="rId4"/>
                <a:stretch>
                  <a:fillRect l="-2161" b="-15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858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C6F92-7012-4967-8140-969446442182}" type="datetime5">
              <a:rPr lang="en-US" smtClean="0"/>
              <a:t>15-Jul-20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 Sarkar Atmool high School -Shibgonj-Bogura - 01730169555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432" y="129202"/>
            <a:ext cx="3714750" cy="8477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2775868"/>
                <a:ext cx="12019935" cy="15281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সরল</a:t>
                </a:r>
                <a:r>
                  <a:rPr lang="bn-IN" sz="36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করঃ</a:t>
                </a:r>
                <a:r>
                  <a:rPr lang="en-US" sz="3600" b="1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উদাহরণ</a:t>
                </a:r>
                <a:r>
                  <a:rPr lang="en-US" sz="36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২ </a:t>
                </a:r>
                <a:r>
                  <a:rPr lang="en-US" sz="3600" b="1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6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(ক)(খ)</a:t>
                </a:r>
                <a:endParaRPr lang="bn-IN" sz="3600" b="1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(ক)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𝟒</m:t>
                            </m:r>
                          </m:sup>
                        </m:sSup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𝟖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×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𝟏𝟔</m:t>
                        </m:r>
                      </m:num>
                      <m:den>
                        <m:sSup>
                          <m:sSupPr>
                            <m:ctrlP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𝟓</m:t>
                            </m:r>
                          </m:sup>
                        </m:sSup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×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𝟏𝟐𝟓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002060"/>
                    </a:solidFill>
                    <a:latin typeface="Vindabody"/>
                    <a:cs typeface="NikoshBAN" panose="02000000000000000000" pitchFamily="2" charset="0"/>
                  </a:rPr>
                  <a:t>                          (খ)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𝒏</m:t>
                            </m:r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𝒏</m:t>
                            </m:r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</m:t>
                            </m:r>
                          </m:sup>
                        </m:sSup>
                      </m:den>
                    </m:f>
                  </m:oMath>
                </a14:m>
                <a:endParaRPr lang="en-US" sz="3600" b="1" dirty="0">
                  <a:solidFill>
                    <a:srgbClr val="002060"/>
                  </a:solidFill>
                  <a:latin typeface="Vindabody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75868"/>
                <a:ext cx="12019935" cy="1528175"/>
              </a:xfrm>
              <a:prstGeom prst="rect">
                <a:avLst/>
              </a:prstGeom>
              <a:blipFill>
                <a:blip r:embed="rId3"/>
                <a:stretch>
                  <a:fillRect t="-5976" b="-8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800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C6F92-7012-4967-8140-969446442182}" type="datetime5">
              <a:rPr lang="en-US" smtClean="0"/>
              <a:t>15-Jul-20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 Sarkar Atmool high School -Shibgonj-Bogura - 01730169555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50607" y="935553"/>
                <a:ext cx="11090786" cy="21737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28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ক) সমাধাণঃ  </a:t>
                </a:r>
                <a:endParaRPr lang="en-US" sz="28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40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𝟒</m:t>
                            </m:r>
                          </m:sup>
                        </m:sSup>
                        <m: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𝟖</m:t>
                        </m:r>
                        <m: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×</m:t>
                        </m:r>
                        <m: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𝟏𝟔</m:t>
                        </m:r>
                      </m:num>
                      <m:den>
                        <m:sSup>
                          <m:sSupPr>
                            <m:ctrlPr>
                              <a:rPr lang="en-US" sz="4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𝟓</m:t>
                            </m:r>
                          </m:sup>
                        </m:sSup>
                        <m: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×</m:t>
                        </m:r>
                        <m: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𝟏𝟐𝟓</m:t>
                        </m:r>
                      </m:den>
                    </m:f>
                    <m:r>
                      <a:rPr lang="bn-IN" sz="4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bn-IN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bn-IN" sz="4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𝟒</m:t>
                            </m:r>
                          </m:sup>
                        </m:sSup>
                        <m:r>
                          <a:rPr lang="bn-IN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sSup>
                          <m:sSupPr>
                            <m:ctrlPr>
                              <a:rPr lang="bn-IN" sz="4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𝟑</m:t>
                            </m:r>
                          </m:sup>
                        </m:sSup>
                        <m:r>
                          <a:rPr lang="bn-IN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sSup>
                          <m:sSupPr>
                            <m:ctrlPr>
                              <a:rPr lang="bn-IN" sz="4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𝟒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bn-IN" sz="4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𝟓</m:t>
                            </m:r>
                          </m:sup>
                        </m:sSup>
                        <m:r>
                          <a:rPr lang="bn-IN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sSup>
                          <m:sSupPr>
                            <m:ctrlPr>
                              <a:rPr lang="bn-IN" sz="4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  <m:r>
                      <a:rPr lang="bn-IN" sz="4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4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4000" i="1" dirty="0" smtClean="0">
                            <a:latin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sz="40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0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4000" i="1" dirty="0" smtClean="0">
                            <a:latin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sz="40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den>
                    </m:f>
                    <m:r>
                      <a:rPr lang="bn-IN" sz="40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bn-IN" sz="40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bn-IN" sz="40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bn-IN" sz="40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bn-IN" sz="4000" b="0" i="1" dirty="0" smtClean="0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bn-IN" sz="40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bn-IN" sz="40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bn-IN" sz="40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den>
                    </m:f>
                  </m:oMath>
                </a14:m>
                <a:endParaRPr lang="en-US" sz="4000" b="0" dirty="0" smtClean="0">
                  <a:latin typeface="NikoshBAN" panose="02000000000000000000" pitchFamily="2" charset="0"/>
                </a:endParaRPr>
              </a:p>
              <a:p>
                <a:pPr algn="ctr"/>
                <a:r>
                  <a:rPr lang="en-US" sz="4000" dirty="0" smtClean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00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607" y="935553"/>
                <a:ext cx="11090786" cy="2173737"/>
              </a:xfrm>
              <a:prstGeom prst="rect">
                <a:avLst/>
              </a:prstGeom>
              <a:blipFill>
                <a:blip r:embed="rId2"/>
                <a:stretch>
                  <a:fillRect l="-1099" t="-2521" b="-8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525" y="201820"/>
            <a:ext cx="5314950" cy="9334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022554" y="3497065"/>
                <a:ext cx="10500852" cy="24715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28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খ) সমাধাণঃ</a:t>
                </a:r>
                <a:endParaRPr lang="en-US" sz="2800" b="1" dirty="0">
                  <a:solidFill>
                    <a:srgbClr val="002060"/>
                  </a:solidFill>
                  <a:latin typeface="Vindabody"/>
                  <a:cs typeface="NikoshBAN" panose="02000000000000000000" pitchFamily="2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32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𝒏</m:t>
                            </m:r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32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𝒏</m:t>
                            </m:r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  <m:r>
                          <a:rPr lang="en-US" sz="32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sz="32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sz="32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𝒏</m:t>
                            </m:r>
                            <m: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sz="32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sz="32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  <m:r>
                          <a:rPr lang="en-US" sz="32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sz="32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  <m: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𝒏</m:t>
                            </m:r>
                            <m: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sz="32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sz="32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f>
                          <m:fPr>
                            <m:ctrlP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sz="32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 algn="ctr"/>
                <a:r>
                  <a:rPr lang="en-US" sz="32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  <m:r>
                          <a:rPr lang="en-US" sz="32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. </m:t>
                        </m:r>
                        <m:sSup>
                          <m:sSupPr>
                            <m:ctrlP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sz="32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𝒏</m:t>
                            </m:r>
                          </m:sup>
                        </m:sSup>
                      </m:num>
                      <m:den>
                        <m:d>
                          <m:dPr>
                            <m:ctrlP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</m:t>
                            </m:r>
                            <m: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 </m:t>
                            </m:r>
                            <m:f>
                              <m:fPr>
                                <m:ctrlPr>
                                  <a:rPr lang="en-US" sz="3200" b="1" i="1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1" i="1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3200" b="1" i="1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  <m:r>
                          <a:rPr lang="en-US" sz="32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𝒏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32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  <m:r>
                          <a:rPr lang="en-US" sz="32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  <m:r>
                          <a:rPr lang="en-US" sz="32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  <m:sSup>
                          <m:sSupPr>
                            <m:ctrlPr>
                              <a:rPr lang="en-US" sz="3200" b="1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𝒏</m:t>
                            </m:r>
                          </m:sup>
                        </m:sSup>
                      </m:num>
                      <m:den>
                        <m:f>
                          <m:fPr>
                            <m:ctrlPr>
                              <a:rPr lang="en-US" sz="3200" b="1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32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. </m:t>
                        </m:r>
                        <m:sSup>
                          <m:sSupPr>
                            <m:ctrlPr>
                              <a:rPr lang="en-US" sz="3200" b="1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𝒏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  <m:r>
                          <a:rPr lang="en-US" sz="32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. </m:t>
                        </m:r>
                        <m:sSup>
                          <m:sSupPr>
                            <m:ctrlPr>
                              <a:rPr lang="en-US" sz="3200" b="1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𝒏</m:t>
                            </m:r>
                          </m:sup>
                        </m:sSup>
                      </m:num>
                      <m:den>
                        <m:f>
                          <m:fPr>
                            <m:ctrlPr>
                              <a:rPr lang="en-US" sz="3200" b="1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32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. </m:t>
                        </m:r>
                        <m:sSup>
                          <m:sSupPr>
                            <m:ctrlPr>
                              <a:rPr lang="en-US" sz="3200" b="1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32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𝒏</m:t>
                            </m:r>
                          </m:sup>
                        </m:sSup>
                      </m:den>
                    </m:f>
                    <m:r>
                      <a:rPr lang="en-US" sz="32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n-US" sz="32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f>
                      <m:fPr>
                        <m:ctrlPr>
                          <a:rPr lang="en-US" sz="32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den>
                    </m:f>
                    <m:r>
                      <a:rPr lang="en-US" sz="32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𝟒</m:t>
                    </m:r>
                  </m:oMath>
                </a14:m>
                <a:endParaRPr lang="en-US" sz="32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554" y="3497065"/>
                <a:ext cx="10500852" cy="2471510"/>
              </a:xfrm>
              <a:prstGeom prst="rect">
                <a:avLst/>
              </a:prstGeom>
              <a:blipFill>
                <a:blip r:embed="rId4"/>
                <a:stretch>
                  <a:fillRect l="-1220" t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600575" y="2938321"/>
                <a:ext cx="990849" cy="9813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/>
                            <m:sup/>
                          </m:sSup>
                          <m:sSup>
                            <m:sSupPr>
                              <m:ctrlPr>
                                <a:rPr lang="en-US" b="1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/>
                            <m:sup/>
                          </m:sSup>
                        </m:num>
                        <m:den>
                          <m:f>
                            <m:fPr>
                              <m:ctrlPr>
                                <a:rPr lang="en-US" b="1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fPr>
                            <m:num/>
                            <m:den/>
                          </m:f>
                          <m:sSup>
                            <m:sSupPr>
                              <m:ctrlPr>
                                <a:rPr lang="en-US" b="1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/>
                            <m:sup/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0575" y="2938321"/>
                <a:ext cx="990849" cy="9813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361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C6F92-7012-4967-8140-969446442182}" type="datetime5">
              <a:rPr lang="en-US" smtClean="0"/>
              <a:t>15-Jul-20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 Sarkar Atmool high School -Shibgonj-Bogura - 01730169555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0"/>
            <a:ext cx="4267200" cy="9239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8535" y="2474759"/>
            <a:ext cx="11621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৪.১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3397472"/>
                <a:ext cx="12019935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  <a:r>
                  <a:rPr lang="bn-IN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bn-IN" sz="3600" b="1" dirty="0" smtClean="0">
                    <a:solidFill>
                      <a:srgbClr val="002060"/>
                    </a:solidFill>
                    <a:latin typeface="Vindabody"/>
                    <a:cs typeface="NikoshBAN" panose="02000000000000000000" pitchFamily="2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bn-IN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bn-IN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bn-IN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bn-IN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</m:t>
                            </m:r>
                          </m:sup>
                        </m:sSup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bn-IN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</m:t>
                            </m:r>
                          </m:sup>
                        </m:sSup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3600" b="1" dirty="0" smtClean="0">
                    <a:solidFill>
                      <a:srgbClr val="002060"/>
                    </a:solidFill>
                    <a:latin typeface="Vindabody"/>
                    <a:cs typeface="NikoshBAN" panose="02000000000000000000" pitchFamily="2" charset="0"/>
                  </a:rPr>
                  <a:t>      ৩</a:t>
                </a:r>
                <a:r>
                  <a:rPr lang="bn-IN" sz="3600" b="1" dirty="0" smtClean="0">
                    <a:solidFill>
                      <a:srgbClr val="002060"/>
                    </a:solidFill>
                    <a:latin typeface="Vindabody"/>
                    <a:cs typeface="NikoshBAN" panose="02000000000000000000" pitchFamily="2" charset="0"/>
                  </a:rPr>
                  <a:t>।</a:t>
                </a:r>
                <a:r>
                  <a:rPr lang="en-US" sz="3600" b="1" dirty="0" smtClean="0">
                    <a:solidFill>
                      <a:srgbClr val="002060"/>
                    </a:solidFill>
                    <a:latin typeface="Vindabody"/>
                    <a:cs typeface="NikoshBAN" panose="02000000000000000000" pitchFamily="2" charset="0"/>
                  </a:rPr>
                  <a:t>   (2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bn-IN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</m:t>
                            </m:r>
                          </m:sup>
                        </m:sSup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  <m:sSup>
                          <m:sSupPr>
                            <m:ctrlPr>
                              <a:rPr lang="bn-IN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</m:t>
                            </m:r>
                          </m:sup>
                        </m:sSup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sup>
                    </m:sSup>
                  </m:oMath>
                </a14:m>
                <a:endParaRPr lang="en-US" sz="3600" b="1" dirty="0">
                  <a:solidFill>
                    <a:srgbClr val="002060"/>
                  </a:solidFill>
                  <a:latin typeface="Vindabody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397472"/>
                <a:ext cx="12019935" cy="658898"/>
              </a:xfrm>
              <a:prstGeom prst="rect">
                <a:avLst/>
              </a:prstGeom>
              <a:blipFill>
                <a:blip r:embed="rId3"/>
                <a:stretch>
                  <a:fillRect t="-16667" b="-36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951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17"/>
          <a:stretch/>
        </p:blipFill>
        <p:spPr>
          <a:xfrm>
            <a:off x="914401" y="3581400"/>
            <a:ext cx="10751573" cy="26425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4401" y="2549708"/>
            <a:ext cx="95569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শ্রেণীঃ</a:t>
            </a:r>
            <a:r>
              <a:rPr lang="en-US" sz="3600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নবম</a:t>
            </a:r>
            <a:r>
              <a:rPr lang="en-US" sz="3600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/</a:t>
            </a:r>
            <a:r>
              <a:rPr lang="en-US" sz="3600" b="1" dirty="0" err="1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দশম</a:t>
            </a:r>
            <a:endParaRPr lang="en-US" sz="3600" b="1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  <a:p>
            <a:r>
              <a:rPr lang="en-US" sz="3600" b="1" dirty="0" err="1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বিষয়ঃ</a:t>
            </a:r>
            <a:r>
              <a:rPr lang="en-US" sz="3600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সাধারণ</a:t>
            </a:r>
            <a:r>
              <a:rPr lang="en-US" sz="3600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গণিত</a:t>
            </a:r>
            <a:r>
              <a:rPr lang="en-US" sz="3600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endParaRPr lang="bn-IN" sz="3600" b="1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  <a:p>
            <a:r>
              <a:rPr lang="en-US" sz="3600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পাঠঃ</a:t>
            </a:r>
            <a:r>
              <a:rPr lang="en-US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বীজগণিত</a:t>
            </a:r>
            <a:r>
              <a:rPr lang="bn-IN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(</a:t>
            </a:r>
            <a:r>
              <a:rPr lang="en-US" sz="3600" b="1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সূচক</a:t>
            </a:r>
            <a:r>
              <a:rPr lang="bn-IN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)</a:t>
            </a:r>
            <a:r>
              <a:rPr lang="en-US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endParaRPr lang="en-US" sz="3600" b="1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  <a:p>
            <a:r>
              <a:rPr lang="en-US" sz="3600" b="1" dirty="0" err="1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সময়ঃ</a:t>
            </a:r>
            <a:r>
              <a:rPr lang="en-US" sz="3600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৫০ </a:t>
            </a:r>
            <a:r>
              <a:rPr lang="en-US" sz="3600" b="1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মিনিট</a:t>
            </a:r>
            <a:endParaRPr lang="en-US" sz="3600" b="1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  <a:p>
            <a:r>
              <a:rPr lang="en-US" sz="3600" b="1" dirty="0" err="1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তারিখঃ</a:t>
            </a:r>
            <a:r>
              <a:rPr lang="en-US" sz="3600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IN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১৫</a:t>
            </a:r>
            <a:r>
              <a:rPr lang="en-US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/০</a:t>
            </a:r>
            <a:r>
              <a:rPr lang="bn-IN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৭</a:t>
            </a:r>
            <a:r>
              <a:rPr lang="en-US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/২০২০ </a:t>
            </a:r>
            <a:r>
              <a:rPr lang="en-US" sz="3600" b="1" dirty="0" err="1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ইং</a:t>
            </a:r>
            <a:r>
              <a:rPr lang="en-US" sz="3600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 </a:t>
            </a:r>
          </a:p>
        </p:txBody>
      </p:sp>
      <p:pic>
        <p:nvPicPr>
          <p:cNvPr id="6" name="Picture 5" descr="20200214_230223.jpg"/>
          <p:cNvPicPr>
            <a:picLocks noChangeAspect="1"/>
          </p:cNvPicPr>
          <p:nvPr/>
        </p:nvPicPr>
        <p:blipFill rotWithShape="1">
          <a:blip r:embed="rId3"/>
          <a:srcRect l="21007" t="14336" r="54470" b="23445"/>
          <a:stretch/>
        </p:blipFill>
        <p:spPr>
          <a:xfrm>
            <a:off x="4424807" y="193266"/>
            <a:ext cx="4332985" cy="256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69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C6F92-7012-4967-8140-969446442182}" type="datetime5">
              <a:rPr lang="en-US" sz="1800" b="1" smtClean="0"/>
              <a:t>15-Jul-20</a:t>
            </a:fld>
            <a:endParaRPr lang="en-US" sz="18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3961" y="6356350"/>
            <a:ext cx="11592233" cy="365125"/>
          </a:xfrm>
        </p:spPr>
        <p:txBody>
          <a:bodyPr/>
          <a:lstStyle/>
          <a:p>
            <a:r>
              <a:rPr lang="en-US" sz="2000" b="1" dirty="0" err="1" smtClean="0">
                <a:solidFill>
                  <a:srgbClr val="00B050"/>
                </a:solidFill>
              </a:rPr>
              <a:t>Bipul</a:t>
            </a:r>
            <a:r>
              <a:rPr lang="en-US" sz="2000" b="1" dirty="0" smtClean="0">
                <a:solidFill>
                  <a:srgbClr val="00B050"/>
                </a:solidFill>
              </a:rPr>
              <a:t> Sarkar - </a:t>
            </a:r>
            <a:r>
              <a:rPr lang="en-US" sz="2000" b="1" dirty="0" err="1" smtClean="0">
                <a:solidFill>
                  <a:srgbClr val="00B050"/>
                </a:solidFill>
              </a:rPr>
              <a:t>Atmool</a:t>
            </a:r>
            <a:r>
              <a:rPr lang="en-US" sz="2000" b="1" dirty="0" smtClean="0">
                <a:solidFill>
                  <a:srgbClr val="00B050"/>
                </a:solidFill>
              </a:rPr>
              <a:t> high School -</a:t>
            </a:r>
            <a:r>
              <a:rPr lang="en-US" sz="2000" b="1" dirty="0" err="1" smtClean="0">
                <a:solidFill>
                  <a:srgbClr val="00B050"/>
                </a:solidFill>
              </a:rPr>
              <a:t>Shibgonj-Bogura</a:t>
            </a:r>
            <a:r>
              <a:rPr lang="en-US" sz="2000" b="1" dirty="0" smtClean="0">
                <a:solidFill>
                  <a:srgbClr val="00B050"/>
                </a:solidFill>
              </a:rPr>
              <a:t> - 01730169555</a:t>
            </a:r>
            <a:endParaRPr lang="en-US" sz="2000" b="1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725" y="204787"/>
            <a:ext cx="5924550" cy="9620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78427" y="1302224"/>
                <a:ext cx="10692580" cy="20422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2400" dirty="0" smtClean="0">
                    <a:solidFill>
                      <a:srgbClr val="00B050"/>
                    </a:solidFill>
                  </a:rPr>
                  <a:t>সমাধাণঃ </a:t>
                </a:r>
                <a:r>
                  <a:rPr lang="en-US" sz="2400" dirty="0">
                    <a:solidFill>
                      <a:srgbClr val="00B050"/>
                    </a:solidFill>
                  </a:rPr>
                  <a:t>৩</a:t>
                </a:r>
                <a:r>
                  <a:rPr lang="en-US" sz="2400" dirty="0" smtClean="0">
                    <a:solidFill>
                      <a:srgbClr val="00B050"/>
                    </a:solidFill>
                  </a:rPr>
                  <a:t>) </a:t>
                </a:r>
              </a:p>
              <a:p>
                <a:pPr algn="ctr"/>
                <a:r>
                  <a:rPr lang="bn-IN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800" b="1" dirty="0" smtClean="0">
                    <a:solidFill>
                      <a:srgbClr val="002060"/>
                    </a:solidFill>
                    <a:latin typeface="Vindabody"/>
                    <a:cs typeface="NikoshBAN" panose="02000000000000000000" pitchFamily="2" charset="0"/>
                  </a:rPr>
                  <a:t>(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bn-IN" sz="2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bn-IN" sz="2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bn-IN" sz="2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bn-IN" sz="2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</m:t>
                            </m:r>
                          </m:sup>
                        </m:sSup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bn-IN" sz="2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</m:t>
                            </m:r>
                          </m:sup>
                        </m:sSup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bn-IN" sz="2800" dirty="0" smtClean="0">
                    <a:solidFill>
                      <a:srgbClr val="00B050"/>
                    </a:solidFill>
                  </a:rPr>
                  <a:t>=</a:t>
                </a:r>
                <a:r>
                  <a:rPr lang="en-US" sz="2800" dirty="0" smtClean="0">
                    <a:solidFill>
                      <a:srgbClr val="00B050"/>
                    </a:solidFill>
                  </a:rPr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8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bn-IN" sz="280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8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+ </m:t>
                        </m:r>
                        <m:f>
                          <m:fPr>
                            <m:ctrlPr>
                              <a:rPr lang="bn-IN" sz="280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en-US" sz="28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</a:rPr>
                  <a:t> =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80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2800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800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  <m:r>
                          <a:rPr lang="en-US" sz="28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80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2800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e>
                      <m:sup>
                        <m:r>
                          <a:rPr lang="en-US" sz="28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 sz="2800" dirty="0" smtClean="0">
                  <a:solidFill>
                    <a:srgbClr val="00B050"/>
                  </a:solidFill>
                </a:endParaRPr>
              </a:p>
              <a:p>
                <a:pPr algn="ctr"/>
                <a:r>
                  <a:rPr lang="en-US" sz="2800" dirty="0" smtClean="0">
                    <a:solidFill>
                      <a:srgbClr val="00B050"/>
                    </a:solidFill>
                  </a:rPr>
                  <a:t>= 1×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8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8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8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800" dirty="0" smtClean="0">
                  <a:solidFill>
                    <a:srgbClr val="00B050"/>
                  </a:solidFill>
                </a:endParaRPr>
              </a:p>
              <a:p>
                <a:pPr algn="ctr"/>
                <a:r>
                  <a:rPr lang="en-US" dirty="0" smtClean="0">
                    <a:solidFill>
                      <a:srgbClr val="00B050"/>
                    </a:solidFill>
                  </a:rPr>
                  <a:t>  </a:t>
                </a:r>
                <a:endParaRPr lang="en-US" sz="36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427" y="1302224"/>
                <a:ext cx="10692580" cy="2042290"/>
              </a:xfrm>
              <a:prstGeom prst="rect">
                <a:avLst/>
              </a:prstGeom>
              <a:blipFill>
                <a:blip r:embed="rId3"/>
                <a:stretch>
                  <a:fillRect l="-855" t="-2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30943" y="2929650"/>
                <a:ext cx="10987548" cy="31926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32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সমাধাণঃ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৪</m:t>
                    </m:r>
                  </m:oMath>
                </a14:m>
                <a:r>
                  <a:rPr lang="en-US" sz="3200" b="0" i="1" dirty="0" smtClean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)</a:t>
                </a:r>
                <a:r>
                  <a:rPr lang="bn-IN" sz="3200" b="1" dirty="0">
                    <a:solidFill>
                      <a:srgbClr val="002060"/>
                    </a:solidFill>
                    <a:latin typeface="Vindabody"/>
                    <a:cs typeface="NikoshBAN" panose="02000000000000000000" pitchFamily="2" charset="0"/>
                  </a:rPr>
                  <a:t> ।</a:t>
                </a:r>
                <a:r>
                  <a:rPr lang="en-US" sz="3200" b="1" dirty="0">
                    <a:solidFill>
                      <a:srgbClr val="002060"/>
                    </a:solidFill>
                    <a:latin typeface="Vindabody"/>
                    <a:cs typeface="NikoshBAN" panose="02000000000000000000" pitchFamily="2" charset="0"/>
                  </a:rPr>
                  <a:t> </a:t>
                </a:r>
                <a:endParaRPr lang="en-US" sz="3200" b="1" dirty="0" smtClean="0">
                  <a:solidFill>
                    <a:srgbClr val="002060"/>
                  </a:solidFill>
                  <a:latin typeface="Vindabody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3200" b="1" dirty="0" smtClean="0">
                    <a:solidFill>
                      <a:srgbClr val="002060"/>
                    </a:solidFill>
                    <a:latin typeface="Vindabody"/>
                    <a:cs typeface="NikoshBAN" panose="02000000000000000000" pitchFamily="2" charset="0"/>
                  </a:rPr>
                  <a:t>  </a:t>
                </a:r>
                <a:r>
                  <a:rPr lang="en-US" sz="3200" b="1" dirty="0">
                    <a:solidFill>
                      <a:srgbClr val="002060"/>
                    </a:solidFill>
                    <a:latin typeface="Vindabody"/>
                    <a:cs typeface="NikoshBAN" panose="02000000000000000000" pitchFamily="2" charset="0"/>
                  </a:rPr>
                  <a:t>(2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bn-IN" sz="3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</m:t>
                            </m:r>
                          </m:sup>
                        </m:sSup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  <m:sSup>
                          <m:sSupPr>
                            <m:ctrlPr>
                              <a:rPr lang="bn-IN" sz="3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</m:t>
                            </m:r>
                          </m:sup>
                        </m:sSup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3200" b="1" dirty="0" smtClean="0">
                    <a:solidFill>
                      <a:srgbClr val="002060"/>
                    </a:solidFill>
                    <a:latin typeface="Vindabody"/>
                    <a:cs typeface="NikoshBAN" panose="02000000000000000000" pitchFamily="2" charset="0"/>
                  </a:rPr>
                  <a:t>=</a:t>
                </a:r>
                <a:r>
                  <a:rPr lang="en-US" sz="3200" dirty="0" smtClean="0">
                    <a:solidFill>
                      <a:srgbClr val="00B050"/>
                    </a:solidFill>
                  </a:rPr>
                  <a:t> (2.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2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bn-IN" sz="32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sz="32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  <m:f>
                          <m:fPr>
                            <m:ctrlPr>
                              <a:rPr lang="bn-IN" sz="32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  <m:r>
                          <a:rPr lang="en-US" sz="32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00B050"/>
                    </a:solidFill>
                  </a:rPr>
                  <a:t> =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32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200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32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200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3200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3200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𝑎𝑏</m:t>
                            </m:r>
                          </m:den>
                        </m:f>
                        <m:r>
                          <a:rPr lang="en-US" sz="32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 sz="3200" dirty="0" smtClean="0">
                  <a:solidFill>
                    <a:srgbClr val="00B050"/>
                  </a:solidFill>
                </a:endParaRPr>
              </a:p>
              <a:p>
                <a:pPr algn="ctr"/>
                <a:r>
                  <a:rPr lang="en-US" sz="3200" dirty="0" smtClean="0">
                    <a:solidFill>
                      <a:srgbClr val="00B05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>
                          <m:fPr>
                            <m:ctrlPr>
                              <a:rPr lang="en-US" sz="320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200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3200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200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3200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3200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𝑎𝑏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sz="3200" b="0" i="1" dirty="0" smtClean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 = </a:t>
                </a:r>
                <a:r>
                  <a:rPr lang="en-US" sz="3200" b="1" dirty="0" smtClean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1×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𝑎𝑏</m:t>
                        </m:r>
                      </m:num>
                      <m:den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3200" b="0" i="1" dirty="0" smtClean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 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𝑎𝑏</m:t>
                        </m:r>
                      </m:num>
                      <m:den>
                        <m:r>
                          <a:rPr lang="en-US" sz="32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2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2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endParaRPr lang="en-US" sz="3200" b="0" i="1" dirty="0" smtClean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:pPr algn="ctr"/>
                <a:endParaRPr lang="en-US" sz="3200" b="0" i="1" dirty="0" smtClean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i="1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943" y="2929650"/>
                <a:ext cx="10987548" cy="3192669"/>
              </a:xfrm>
              <a:prstGeom prst="rect">
                <a:avLst/>
              </a:prstGeom>
              <a:blipFill>
                <a:blip r:embed="rId4"/>
                <a:stretch>
                  <a:fillRect l="-1387" t="-3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048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C6F92-7012-4967-8140-969446442182}" type="datetime5">
              <a:rPr lang="en-US" smtClean="0"/>
              <a:t>15-Jul-20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 Sarkar Atmool high School -Shibgonj-Bogura - 01730169555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034" y="249340"/>
            <a:ext cx="4152900" cy="12858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71949" y="1769806"/>
                <a:ext cx="11474245" cy="44455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b="1" dirty="0" smtClean="0"/>
                  <a:t>১)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3200" b="1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sup>
                    </m:sSup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?</m:t>
                        </m:r>
                      </m:sup>
                    </m:sSup>
                  </m:oMath>
                </a14:m>
                <a:endParaRPr lang="en-US" sz="3200" b="1" dirty="0" smtClean="0"/>
              </a:p>
              <a:p>
                <a:r>
                  <a:rPr lang="en-US" sz="3200" b="1" dirty="0"/>
                  <a:t>২</a:t>
                </a:r>
                <a:r>
                  <a:rPr lang="bn-IN" sz="3200" b="1" dirty="0" smtClean="0"/>
                  <a:t>) </a:t>
                </a:r>
                <a:r>
                  <a:rPr lang="en-US" sz="3200" b="1" dirty="0" smtClean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f>
                          <m:f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sup>
                    </m:sSup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2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কে</a:t>
                </a:r>
                <a:r>
                  <a:rPr lang="en-US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আর</a:t>
                </a:r>
                <a:r>
                  <a:rPr lang="en-US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কোন</a:t>
                </a:r>
                <a:r>
                  <a:rPr lang="en-US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আকারে</a:t>
                </a:r>
                <a:r>
                  <a:rPr lang="en-US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লিখা</a:t>
                </a:r>
                <a:r>
                  <a:rPr lang="en-US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যায়</a:t>
                </a:r>
                <a:r>
                  <a:rPr lang="en-US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endParaRPr lang="bn-IN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b="1" dirty="0" smtClean="0"/>
                  <a:t>৩</a:t>
                </a:r>
                <a:r>
                  <a:rPr lang="bn-IN" sz="3200" b="1" dirty="0" smtClean="0"/>
                  <a:t>)</a:t>
                </a:r>
                <a:r>
                  <a:rPr lang="en-US" sz="3200" b="1" dirty="0" smtClean="0"/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bn-IN" sz="3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  <m:sup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bn-IN" sz="3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=    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কত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 ? </m:t>
                    </m:r>
                  </m:oMath>
                </a14:m>
                <a:endParaRPr lang="bn-IN" sz="3200" b="1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৪</a:t>
                </a:r>
                <a:r>
                  <a:rPr lang="bn-IN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:r>
                  <a:rPr lang="en-US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a</a:t>
                </a:r>
                <a:r>
                  <a:rPr lang="en-US" sz="3200" b="1" dirty="0" smtClean="0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≠0  </a:t>
                </a:r>
                <a:r>
                  <a:rPr lang="en-US" sz="3200" b="1" dirty="0" err="1" smtClean="0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হলে</a:t>
                </a:r>
                <a:r>
                  <a:rPr lang="en-US" sz="3200" b="1" dirty="0" smtClean="0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(</m:t>
                        </m:r>
                        <m:sSup>
                          <m:sSup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</m:ctrlPr>
                          </m:sSup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−</m:t>
                            </m:r>
                            <m:r>
                              <a:rPr lang="en-US" sz="3200" b="1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𝟏</m:t>
                            </m:r>
                          </m:sup>
                        </m:sSup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)</m:t>
                        </m:r>
                      </m:e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−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  </a:t>
                </a:r>
                <a:r>
                  <a:rPr lang="en-US" sz="32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? </a:t>
                </a:r>
              </a:p>
              <a:p>
                <a:r>
                  <a:rPr lang="en-US" sz="3200" b="1" dirty="0"/>
                  <a:t>৫</a:t>
                </a:r>
                <a:r>
                  <a:rPr lang="bn-IN" sz="3200" b="1" dirty="0" smtClean="0"/>
                  <a:t>) </a:t>
                </a:r>
                <a:r>
                  <a:rPr lang="en-US" sz="3200" b="1" dirty="0" smtClean="0"/>
                  <a:t> 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𝟏𝟔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f>
                          <m:f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sup>
                    </m:sSup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+(</m:t>
                    </m:r>
                    <m:sSup>
                      <m:sSup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𝟏𝟔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f>
                          <m:f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b="1" dirty="0" smtClean="0"/>
                  <a:t>   </a:t>
                </a:r>
                <a:r>
                  <a:rPr lang="bn-IN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কত ? </a:t>
                </a:r>
              </a:p>
              <a:p>
                <a:r>
                  <a:rPr lang="en-US" sz="3200" b="1" dirty="0" smtClean="0"/>
                  <a:t>৬)   (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3200" b="1" dirty="0"/>
                  <a:t>(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sz="3200" b="1" dirty="0" smtClean="0"/>
                  <a:t>=    </a:t>
                </a:r>
                <a:r>
                  <a:rPr lang="en-US" sz="32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?</a:t>
                </a:r>
                <a:endParaRPr lang="bn-IN" sz="3200" b="1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bn-IN" sz="3200" b="1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949" y="1769806"/>
                <a:ext cx="11474245" cy="4445512"/>
              </a:xfrm>
              <a:prstGeom prst="rect">
                <a:avLst/>
              </a:prstGeom>
              <a:blipFill>
                <a:blip r:embed="rId3"/>
                <a:stretch>
                  <a:fillRect l="-1328" t="-1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049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C6F92-7012-4967-8140-969446442182}" type="datetime5">
              <a:rPr lang="en-US" smtClean="0"/>
              <a:t>15-Jul-20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 Sarkar Atmool high School -Shibgonj-Bogura - 01730169555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-14749"/>
            <a:ext cx="4267200" cy="14573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38200" y="1651819"/>
                <a:ext cx="9780639" cy="3588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𝟒</m:t>
                            </m:r>
                          </m:sup>
                        </m:sSup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𝟖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×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𝟏𝟔</m:t>
                        </m:r>
                      </m:num>
                      <m:den>
                        <m:sSup>
                          <m:sSupPr>
                            <m:ctrlP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𝟓</m:t>
                            </m:r>
                          </m:sup>
                        </m:sSup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×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𝟏𝟐𝟓</m:t>
                        </m:r>
                      </m:den>
                    </m:f>
                  </m:oMath>
                </a14:m>
                <a:r>
                  <a:rPr lang="en-US" sz="3600" dirty="0" smtClean="0"/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𝒏</m:t>
                            </m:r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𝒏</m:t>
                            </m:r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</m:t>
                            </m:r>
                          </m:sup>
                        </m:sSup>
                      </m:den>
                    </m:f>
                  </m:oMath>
                </a14:m>
                <a:endParaRPr lang="en-US" sz="3600" dirty="0" smtClean="0"/>
              </a:p>
              <a:p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ক)</a:t>
                </a:r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প্রথম অংশের মান নির্ণয় কর । </a:t>
                </a:r>
                <a:endPara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খ)</a:t>
                </a:r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দ্বিতীয় অংশের সরলীকরণ কর ।</a:t>
                </a:r>
                <a:endPara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গ) </a:t>
                </a:r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দেখাও যে, দ্বিতীয় অংশকে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𝒏</m:t>
                            </m:r>
                            <m:r>
                              <a:rPr lang="bn-IN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𝟒</m:t>
                            </m:r>
                          </m:sup>
                        </m:sSup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𝒏</m:t>
                            </m:r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𝒏</m:t>
                            </m:r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</m:t>
                            </m:r>
                          </m:sup>
                        </m:sSup>
                      </m:den>
                    </m:f>
                  </m:oMath>
                </a14:m>
                <a:r>
                  <a:rPr lang="bn-IN" sz="3600" dirty="0" smtClean="0"/>
                  <a:t> </a:t>
                </a:r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 গুণ করলে গুণফল</a:t>
                </a:r>
                <a:r>
                  <a:rPr lang="bn-IN" sz="3600" dirty="0" smtClean="0"/>
                  <a:t> </a:t>
                </a:r>
                <a:r>
                  <a:rPr lang="en-US" sz="3600" dirty="0" smtClean="0"/>
                  <a:t>4</a:t>
                </a:r>
                <a:r>
                  <a:rPr lang="bn-IN" sz="3600" dirty="0" smtClean="0"/>
                  <a:t> </a:t>
                </a:r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হবে ।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51819"/>
                <a:ext cx="9780639" cy="3588611"/>
              </a:xfrm>
              <a:prstGeom prst="rect">
                <a:avLst/>
              </a:prstGeom>
              <a:blipFill>
                <a:blip r:embed="rId3"/>
                <a:stretch>
                  <a:fillRect l="-1933" b="-3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78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C6F92-7012-4967-8140-969446442182}" type="datetime5">
              <a:rPr lang="en-US" smtClean="0"/>
              <a:t>15-Jul-20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 Sarkar Atmool high School -Shibgonj-Bogura - 01730169555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23" y="324260"/>
            <a:ext cx="10928554" cy="60320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8" t="13061" b="5977"/>
          <a:stretch/>
        </p:blipFill>
        <p:spPr>
          <a:xfrm>
            <a:off x="581603" y="5381163"/>
            <a:ext cx="2999797" cy="77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38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92680-1011-473A-B8B4-B3A73B95C784}" type="datetime3">
              <a:rPr lang="en-US" sz="1800" b="1" smtClean="0">
                <a:solidFill>
                  <a:srgbClr val="00B050"/>
                </a:solidFill>
              </a:rPr>
              <a:t>15 July 2020</a:t>
            </a:fld>
            <a:endParaRPr lang="en-US" sz="1800" b="1" dirty="0">
              <a:solidFill>
                <a:srgbClr val="00B05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60439" y="6356350"/>
            <a:ext cx="11400503" cy="365125"/>
          </a:xfrm>
        </p:spPr>
        <p:txBody>
          <a:bodyPr/>
          <a:lstStyle/>
          <a:p>
            <a:r>
              <a:rPr lang="en-US" sz="2000" b="1" dirty="0" err="1" smtClean="0">
                <a:solidFill>
                  <a:srgbClr val="00B050"/>
                </a:solidFill>
              </a:rPr>
              <a:t>Bipul</a:t>
            </a:r>
            <a:r>
              <a:rPr lang="en-US" sz="2000" b="1" dirty="0" smtClean="0">
                <a:solidFill>
                  <a:srgbClr val="00B050"/>
                </a:solidFill>
              </a:rPr>
              <a:t> Sarkar -</a:t>
            </a:r>
            <a:r>
              <a:rPr lang="en-US" sz="2000" b="1" dirty="0" err="1" smtClean="0">
                <a:solidFill>
                  <a:srgbClr val="00B050"/>
                </a:solidFill>
              </a:rPr>
              <a:t>Atmool</a:t>
            </a:r>
            <a:r>
              <a:rPr lang="en-US" sz="2000" b="1" dirty="0" smtClean="0">
                <a:solidFill>
                  <a:srgbClr val="00B050"/>
                </a:solidFill>
              </a:rPr>
              <a:t> B/L High School -</a:t>
            </a:r>
            <a:r>
              <a:rPr lang="en-US" sz="2000" b="1" dirty="0" err="1" smtClean="0">
                <a:solidFill>
                  <a:srgbClr val="00B050"/>
                </a:solidFill>
              </a:rPr>
              <a:t>Shibgonj-Bogura</a:t>
            </a:r>
            <a:r>
              <a:rPr lang="en-US" sz="2000" b="1" dirty="0" smtClean="0">
                <a:solidFill>
                  <a:srgbClr val="00B050"/>
                </a:solidFill>
              </a:rPr>
              <a:t> - 01730169555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838200" y="2386064"/>
            <a:ext cx="10515600" cy="3513291"/>
          </a:xfrm>
        </p:spPr>
        <p:txBody>
          <a:bodyPr/>
          <a:lstStyle/>
          <a:p>
            <a:pPr fontAlgn="t"/>
            <a:r>
              <a:rPr lang="en-US" b="1" dirty="0"/>
              <a:t> </a:t>
            </a:r>
            <a:r>
              <a:rPr lang="en-US" b="1" dirty="0" err="1"/>
              <a:t>বিপুল</a:t>
            </a:r>
            <a:r>
              <a:rPr lang="en-US" b="1" dirty="0"/>
              <a:t> </a:t>
            </a:r>
            <a:r>
              <a:rPr lang="en-US" b="1" dirty="0" err="1"/>
              <a:t>কুমার</a:t>
            </a:r>
            <a:r>
              <a:rPr lang="en-US" b="1" dirty="0"/>
              <a:t> </a:t>
            </a:r>
            <a:r>
              <a:rPr lang="en-US" b="1" dirty="0" err="1"/>
              <a:t>সরকার</a:t>
            </a:r>
            <a:r>
              <a:rPr lang="en-US" b="1" dirty="0"/>
              <a:t> </a:t>
            </a:r>
            <a:endParaRPr lang="en-US" dirty="0"/>
          </a:p>
          <a:p>
            <a:pPr fontAlgn="t"/>
            <a:r>
              <a:rPr lang="en-US" dirty="0"/>
              <a:t>                              </a:t>
            </a:r>
            <a:r>
              <a:rPr lang="en-US" dirty="0" err="1"/>
              <a:t>সহকারী</a:t>
            </a:r>
            <a:r>
              <a:rPr lang="en-US" dirty="0"/>
              <a:t> </a:t>
            </a:r>
            <a:r>
              <a:rPr lang="en-US" dirty="0" err="1"/>
              <a:t>শিক্ষক</a:t>
            </a:r>
            <a:r>
              <a:rPr lang="en-US" dirty="0"/>
              <a:t> (</a:t>
            </a:r>
            <a:r>
              <a:rPr lang="en-US" dirty="0" err="1"/>
              <a:t>গণিত</a:t>
            </a:r>
            <a:r>
              <a:rPr lang="en-US" dirty="0"/>
              <a:t>)</a:t>
            </a:r>
          </a:p>
          <a:p>
            <a:pPr fontAlgn="t"/>
            <a:r>
              <a:rPr lang="en-US" b="1" dirty="0"/>
              <a:t>   </a:t>
            </a:r>
            <a:r>
              <a:rPr lang="en-US" b="1" dirty="0" err="1"/>
              <a:t>আটমূল</a:t>
            </a:r>
            <a:r>
              <a:rPr lang="en-US" b="1" dirty="0"/>
              <a:t> </a:t>
            </a:r>
            <a:r>
              <a:rPr lang="en-US" b="1" dirty="0" err="1"/>
              <a:t>দ্বি-মূখী</a:t>
            </a:r>
            <a:r>
              <a:rPr lang="en-US" b="1" dirty="0"/>
              <a:t> </a:t>
            </a:r>
            <a:r>
              <a:rPr lang="en-US" b="1" dirty="0" err="1"/>
              <a:t>উচ্চ</a:t>
            </a:r>
            <a:r>
              <a:rPr lang="en-US" b="1" dirty="0"/>
              <a:t> </a:t>
            </a:r>
            <a:r>
              <a:rPr lang="en-US" b="1" dirty="0" err="1"/>
              <a:t>বিদ্যালয়</a:t>
            </a:r>
            <a:r>
              <a:rPr lang="en-US" b="1" dirty="0"/>
              <a:t>।</a:t>
            </a:r>
            <a:endParaRPr lang="en-US" dirty="0"/>
          </a:p>
          <a:p>
            <a:pPr fontAlgn="t"/>
            <a:r>
              <a:rPr lang="en-US" b="1" dirty="0"/>
              <a:t>                               </a:t>
            </a:r>
            <a:r>
              <a:rPr lang="en-US" b="1" dirty="0" err="1"/>
              <a:t>শিবগঞ্জ-বগুড়া</a:t>
            </a:r>
            <a:endParaRPr lang="en-US" dirty="0"/>
          </a:p>
          <a:p>
            <a:pPr fontAlgn="t"/>
            <a:r>
              <a:rPr lang="en-US" b="1" dirty="0"/>
              <a:t>               </a:t>
            </a:r>
            <a:r>
              <a:rPr lang="en-US" b="1" dirty="0" err="1"/>
              <a:t>Mobail</a:t>
            </a:r>
            <a:r>
              <a:rPr lang="en-US" b="1" dirty="0"/>
              <a:t>: 01730169555</a:t>
            </a:r>
            <a:endParaRPr lang="en-US" dirty="0"/>
          </a:p>
          <a:p>
            <a:pPr fontAlgn="t"/>
            <a:r>
              <a:rPr lang="en-US" dirty="0"/>
              <a:t>Email: bipulsarkar1977@gmail.com</a:t>
            </a:r>
            <a:endParaRPr lang="en-US" i="1" dirty="0"/>
          </a:p>
        </p:txBody>
      </p:sp>
      <p:pic>
        <p:nvPicPr>
          <p:cNvPr id="14" name="Picture 13" descr="শিক্ষক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690" y="277647"/>
            <a:ext cx="3810000" cy="685801"/>
          </a:xfrm>
          <a:prstGeom prst="rect">
            <a:avLst/>
          </a:prstGeom>
        </p:spPr>
      </p:pic>
      <p:pic>
        <p:nvPicPr>
          <p:cNvPr id="7" name="Picture 6" descr="আমার ছবি.jpg"/>
          <p:cNvPicPr>
            <a:picLocks noChangeAspect="1"/>
          </p:cNvPicPr>
          <p:nvPr/>
        </p:nvPicPr>
        <p:blipFill rotWithShape="1">
          <a:blip r:embed="rId3"/>
          <a:srcRect l="8972" t="6404" r="6352" b="10426"/>
          <a:stretch/>
        </p:blipFill>
        <p:spPr>
          <a:xfrm>
            <a:off x="7610168" y="2386064"/>
            <a:ext cx="2669458" cy="324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10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D08D5-F40D-4D78-8E71-F6F10B1B35EC}" type="datetime5">
              <a:rPr lang="en-US" sz="1800" b="1" smtClean="0">
                <a:solidFill>
                  <a:srgbClr val="0070C0"/>
                </a:solidFill>
              </a:rPr>
              <a:t>15-Jul-20</a:t>
            </a:fld>
            <a:endParaRPr lang="en-US" sz="1800" b="1" dirty="0">
              <a:solidFill>
                <a:srgbClr val="0070C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27703" y="6356350"/>
            <a:ext cx="11474245" cy="365125"/>
          </a:xfrm>
        </p:spPr>
        <p:txBody>
          <a:bodyPr/>
          <a:lstStyle/>
          <a:p>
            <a:r>
              <a:rPr lang="en-US" sz="2000" b="1" dirty="0" err="1" smtClean="0">
                <a:solidFill>
                  <a:srgbClr val="0070C0"/>
                </a:solidFill>
              </a:rPr>
              <a:t>Bipul</a:t>
            </a:r>
            <a:r>
              <a:rPr lang="en-US" sz="2000" b="1" dirty="0" smtClean="0">
                <a:solidFill>
                  <a:srgbClr val="0070C0"/>
                </a:solidFill>
              </a:rPr>
              <a:t> Sarkar </a:t>
            </a:r>
            <a:r>
              <a:rPr lang="en-US" sz="2000" b="1" dirty="0" err="1" smtClean="0">
                <a:solidFill>
                  <a:srgbClr val="0070C0"/>
                </a:solidFill>
              </a:rPr>
              <a:t>Atmool</a:t>
            </a:r>
            <a:r>
              <a:rPr lang="en-US" sz="2000" b="1" dirty="0" smtClean="0">
                <a:solidFill>
                  <a:srgbClr val="0070C0"/>
                </a:solidFill>
              </a:rPr>
              <a:t> high School -</a:t>
            </a:r>
            <a:r>
              <a:rPr lang="en-US" sz="2000" b="1" dirty="0" err="1" smtClean="0">
                <a:solidFill>
                  <a:srgbClr val="0070C0"/>
                </a:solidFill>
              </a:rPr>
              <a:t>Shibgonj-Bogura</a:t>
            </a:r>
            <a:r>
              <a:rPr lang="en-US" sz="2000" b="1" dirty="0" smtClean="0">
                <a:solidFill>
                  <a:srgbClr val="0070C0"/>
                </a:solidFill>
              </a:rPr>
              <a:t> - 01730169555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247" y="1723856"/>
            <a:ext cx="2466975" cy="18478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092062" y="3508406"/>
                <a:ext cx="4007875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𝟔𝟒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062" y="3508406"/>
                <a:ext cx="4007875" cy="5329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c 10"/>
          <p:cNvSpPr/>
          <p:nvPr/>
        </p:nvSpPr>
        <p:spPr>
          <a:xfrm rot="6288648">
            <a:off x="8015571" y="518369"/>
            <a:ext cx="3074066" cy="1911610"/>
          </a:xfrm>
          <a:prstGeom prst="arc">
            <a:avLst>
              <a:gd name="adj1" fmla="val 15551207"/>
              <a:gd name="adj2" fmla="val 0"/>
            </a:avLst>
          </a:prstGeom>
          <a:ln w="57150">
            <a:solidFill>
              <a:schemeClr val="tx2">
                <a:lumMod val="75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" t="8835" r="1569" b="9241"/>
          <a:stretch/>
        </p:blipFill>
        <p:spPr>
          <a:xfrm>
            <a:off x="1007806" y="171226"/>
            <a:ext cx="5029200" cy="1347856"/>
          </a:xfrm>
          <a:prstGeom prst="rect">
            <a:avLst/>
          </a:prstGeom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" t="-699" r="3337"/>
          <a:stretch/>
        </p:blipFill>
        <p:spPr>
          <a:xfrm>
            <a:off x="4725008" y="1315503"/>
            <a:ext cx="2816942" cy="21242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77" y="1424829"/>
            <a:ext cx="2625213" cy="21896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495538" y="2137432"/>
            <a:ext cx="518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47074" y="2914207"/>
            <a:ext cx="518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48469" y="3023516"/>
            <a:ext cx="518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71884" y="3546736"/>
                <a:ext cx="3406877" cy="5329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 smtClean="0"/>
                  <a:t>5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𝟓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2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𝟏𝟐𝟓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84" y="3546736"/>
                <a:ext cx="3406877" cy="532966"/>
              </a:xfrm>
              <a:prstGeom prst="rect">
                <a:avLst/>
              </a:prstGeom>
              <a:blipFill>
                <a:blip r:embed="rId7"/>
                <a:stretch>
                  <a:fillRect l="-3578" t="-919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0" y="4368665"/>
            <a:ext cx="11626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</a:t>
            </a:r>
            <a:r>
              <a:rPr lang="en-US" sz="32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32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খুঁজে</a:t>
            </a:r>
            <a:r>
              <a:rPr lang="en-US" sz="32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পাচ্ছ কি ?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7759" y="4945747"/>
            <a:ext cx="104713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হ্যাঁ ছবি গুলোতে সূচকের মিল খুজে পাচ্ছি ।</a:t>
            </a:r>
            <a:endParaRPr lang="en-US" sz="4400" b="1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86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  <p:bldP spid="16" grpId="0"/>
      <p:bldP spid="17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C6F92-7012-4967-8140-969446442182}" type="datetime5">
              <a:rPr lang="en-US" sz="1800" b="1" smtClean="0">
                <a:solidFill>
                  <a:srgbClr val="0070C0"/>
                </a:solidFill>
              </a:rPr>
              <a:t>15-Jul-20</a:t>
            </a:fld>
            <a:endParaRPr lang="en-US" sz="1800" b="1" dirty="0">
              <a:solidFill>
                <a:srgbClr val="0070C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30943" y="6356350"/>
            <a:ext cx="11385754" cy="365125"/>
          </a:xfrm>
        </p:spPr>
        <p:txBody>
          <a:bodyPr/>
          <a:lstStyle/>
          <a:p>
            <a:r>
              <a:rPr lang="en-US" sz="2000" b="1" dirty="0" err="1" smtClean="0">
                <a:solidFill>
                  <a:srgbClr val="0070C0"/>
                </a:solidFill>
              </a:rPr>
              <a:t>Bipul</a:t>
            </a:r>
            <a:r>
              <a:rPr lang="en-US" sz="2000" b="1" dirty="0" smtClean="0">
                <a:solidFill>
                  <a:srgbClr val="0070C0"/>
                </a:solidFill>
              </a:rPr>
              <a:t> Sarkar </a:t>
            </a:r>
            <a:r>
              <a:rPr lang="en-US" sz="2000" b="1" dirty="0" err="1" smtClean="0">
                <a:solidFill>
                  <a:srgbClr val="0070C0"/>
                </a:solidFill>
              </a:rPr>
              <a:t>Atmool</a:t>
            </a:r>
            <a:r>
              <a:rPr lang="en-US" sz="2000" b="1" dirty="0" smtClean="0">
                <a:solidFill>
                  <a:srgbClr val="0070C0"/>
                </a:solidFill>
              </a:rPr>
              <a:t> high School -</a:t>
            </a:r>
            <a:r>
              <a:rPr lang="en-US" sz="2000" b="1" dirty="0" err="1" smtClean="0">
                <a:solidFill>
                  <a:srgbClr val="0070C0"/>
                </a:solidFill>
              </a:rPr>
              <a:t>Shibgonj-Bogura</a:t>
            </a:r>
            <a:r>
              <a:rPr lang="en-US" sz="2000" b="1" dirty="0" smtClean="0">
                <a:solidFill>
                  <a:srgbClr val="0070C0"/>
                </a:solidFill>
              </a:rPr>
              <a:t> - 01730169555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180" y="155305"/>
            <a:ext cx="5294671" cy="828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17"/>
          <a:stretch/>
        </p:blipFill>
        <p:spPr>
          <a:xfrm>
            <a:off x="973394" y="3082412"/>
            <a:ext cx="10751573" cy="26425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37072" y="1651002"/>
            <a:ext cx="65777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</a:t>
            </a:r>
            <a:r>
              <a:rPr lang="bn-IN" sz="16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IN" sz="16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15000" b="1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94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2925097"/>
            <a:ext cx="11430000" cy="2723535"/>
          </a:xfrm>
        </p:spPr>
        <p:txBody>
          <a:bodyPr>
            <a:normAutofit/>
          </a:bodyPr>
          <a:lstStyle/>
          <a:p>
            <a:r>
              <a:rPr lang="bn-IN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 - - </a:t>
            </a:r>
            <a:r>
              <a:rPr lang="bn-IN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bn-IN" sz="3600" b="1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সুচক কি তা বলতে পারবে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সূচকীয়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রাশির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IN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পারবে। 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b="1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 প্রয়োগ করে সুচকীয় রাশির </a:t>
            </a: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সমাধাণ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 পারবে।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2" r="5315" b="15397"/>
          <a:stretch/>
        </p:blipFill>
        <p:spPr>
          <a:xfrm>
            <a:off x="3340586" y="188484"/>
            <a:ext cx="4825028" cy="12701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74155" y="1793589"/>
            <a:ext cx="8804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9CB2-A7FC-4553-A9BA-21630258B109}" type="datetime3">
              <a:rPr lang="en-US" sz="1800" smtClean="0">
                <a:solidFill>
                  <a:srgbClr val="0070C0"/>
                </a:solidFill>
              </a:rPr>
              <a:t>15 July 2020</a:t>
            </a:fld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11533239" cy="365125"/>
          </a:xfrm>
        </p:spPr>
        <p:txBody>
          <a:bodyPr/>
          <a:lstStyle/>
          <a:p>
            <a:r>
              <a:rPr lang="en-US" sz="2000" b="1" dirty="0" err="1" smtClean="0">
                <a:solidFill>
                  <a:srgbClr val="0070C0"/>
                </a:solidFill>
              </a:rPr>
              <a:t>Bipul</a:t>
            </a:r>
            <a:r>
              <a:rPr lang="en-US" sz="2000" b="1" dirty="0" smtClean="0">
                <a:solidFill>
                  <a:srgbClr val="0070C0"/>
                </a:solidFill>
              </a:rPr>
              <a:t> Sarkar -</a:t>
            </a:r>
            <a:r>
              <a:rPr lang="en-US" sz="2000" b="1" dirty="0" err="1" smtClean="0">
                <a:solidFill>
                  <a:srgbClr val="0070C0"/>
                </a:solidFill>
              </a:rPr>
              <a:t>Atmool</a:t>
            </a:r>
            <a:r>
              <a:rPr lang="en-US" sz="2000" b="1" dirty="0" smtClean="0">
                <a:solidFill>
                  <a:srgbClr val="0070C0"/>
                </a:solidFill>
              </a:rPr>
              <a:t> B/L High School -</a:t>
            </a:r>
            <a:r>
              <a:rPr lang="en-US" sz="2000" b="1" dirty="0" err="1" smtClean="0">
                <a:solidFill>
                  <a:srgbClr val="0070C0"/>
                </a:solidFill>
              </a:rPr>
              <a:t>Shibgonj-Bogura</a:t>
            </a:r>
            <a:r>
              <a:rPr lang="en-US" sz="2000" b="1" dirty="0" smtClean="0">
                <a:solidFill>
                  <a:srgbClr val="0070C0"/>
                </a:solidFill>
              </a:rPr>
              <a:t> - 01730169555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49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C6F92-7012-4967-8140-969446442182}" type="datetime5">
              <a:rPr lang="en-US" sz="1800" b="1" smtClean="0">
                <a:solidFill>
                  <a:srgbClr val="00B050"/>
                </a:solidFill>
              </a:rPr>
              <a:t>15-Jul-20</a:t>
            </a:fld>
            <a:endParaRPr lang="en-US" sz="1800" b="1" dirty="0">
              <a:solidFill>
                <a:srgbClr val="00B05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0219" y="6356350"/>
            <a:ext cx="11783961" cy="365125"/>
          </a:xfrm>
        </p:spPr>
        <p:txBody>
          <a:bodyPr/>
          <a:lstStyle/>
          <a:p>
            <a:r>
              <a:rPr lang="en-US" sz="2000" b="1" dirty="0" err="1" smtClean="0">
                <a:solidFill>
                  <a:srgbClr val="0070C0"/>
                </a:solidFill>
              </a:rPr>
              <a:t>Bipul</a:t>
            </a:r>
            <a:r>
              <a:rPr lang="en-US" sz="2000" b="1" dirty="0" smtClean="0">
                <a:solidFill>
                  <a:srgbClr val="0070C0"/>
                </a:solidFill>
              </a:rPr>
              <a:t> Sarkar</a:t>
            </a:r>
            <a:r>
              <a:rPr lang="bn-IN" sz="2000" b="1" dirty="0" smtClean="0">
                <a:solidFill>
                  <a:srgbClr val="0070C0"/>
                </a:solidFill>
              </a:rPr>
              <a:t> -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Atmool</a:t>
            </a:r>
            <a:r>
              <a:rPr lang="en-US" sz="2000" b="1" dirty="0" smtClean="0">
                <a:solidFill>
                  <a:srgbClr val="002060"/>
                </a:solidFill>
              </a:rPr>
              <a:t> high School </a:t>
            </a:r>
            <a:r>
              <a:rPr lang="en-US" sz="2000" b="1" dirty="0" smtClean="0"/>
              <a:t>-</a:t>
            </a:r>
            <a:r>
              <a:rPr lang="en-US" sz="2000" b="1" dirty="0" err="1" smtClean="0">
                <a:solidFill>
                  <a:srgbClr val="7030A0"/>
                </a:solidFill>
              </a:rPr>
              <a:t>Shibgonj-Bogura</a:t>
            </a:r>
            <a:r>
              <a:rPr lang="en-US" sz="2000" b="1" dirty="0" smtClean="0"/>
              <a:t> - </a:t>
            </a:r>
            <a:r>
              <a:rPr lang="en-US" sz="2000" b="1" dirty="0" smtClean="0">
                <a:solidFill>
                  <a:srgbClr val="002060"/>
                </a:solidFill>
              </a:rPr>
              <a:t>01730169555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9517" y="103239"/>
            <a:ext cx="6577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</a:t>
            </a:r>
            <a:r>
              <a:rPr lang="en-US" sz="7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7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7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solidFill>
                <a:srgbClr val="FF0000"/>
              </a:solidFill>
              <a:latin typeface="Agency FB" panose="020B0503020202020204" pitchFamily="34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3458" y="1788974"/>
                <a:ext cx="11680722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  </a:t>
                </a:r>
                <a:r>
                  <a:rPr lang="en-US" sz="3600" dirty="0" smtClean="0"/>
                  <a:t> </a:t>
                </a:r>
                <a:r>
                  <a:rPr lang="en-US" sz="3600" dirty="0" smtClean="0">
                    <a:solidFill>
                      <a:srgbClr val="002060"/>
                    </a:solidFill>
                  </a:rPr>
                  <a:t>x , </a:t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যেকোনো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বাস্তব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smtClean="0">
                    <a:solidFill>
                      <a:srgbClr val="002060"/>
                    </a:solidFill>
                  </a:rPr>
                  <a:t>n </a:t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যেকোনো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ধনাত্মক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পূর্ণসংখ্যা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3600" dirty="0" smtClean="0">
                    <a:solidFill>
                      <a:srgbClr val="002060"/>
                    </a:solidFill>
                  </a:rPr>
                  <a:t>x. x .x …..x (n </a:t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সংখ্যক</a:t>
                </a:r>
                <a:r>
                  <a:rPr lang="en-US" sz="3600" dirty="0" smtClean="0">
                    <a:solidFill>
                      <a:srgbClr val="002060"/>
                    </a:solidFill>
                  </a:rPr>
                  <a:t>)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600" dirty="0" smtClean="0">
                    <a:solidFill>
                      <a:srgbClr val="002060"/>
                    </a:solidFill>
                  </a:rPr>
                  <a:t>, </a:t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এক্ষেত্রে</a:t>
                </a:r>
                <a:r>
                  <a:rPr lang="en-US" sz="3600" dirty="0" smtClean="0">
                    <a:solidFill>
                      <a:srgbClr val="002060"/>
                    </a:solidFill>
                  </a:rPr>
                  <a:t> n </a:t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600" dirty="0" smtClean="0">
                    <a:solidFill>
                      <a:srgbClr val="002060"/>
                    </a:solidFill>
                  </a:rPr>
                  <a:t> x-</a:t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কে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600" dirty="0" smtClean="0">
                    <a:solidFill>
                      <a:srgbClr val="002060"/>
                    </a:solidFill>
                  </a:rPr>
                  <a:t>–</a:t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যথাক্রমে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সূচক</a:t>
                </a:r>
                <a:r>
                  <a:rPr lang="en-US" sz="36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smtClean="0">
                    <a:solidFill>
                      <a:srgbClr val="002060"/>
                    </a:solidFill>
                  </a:rPr>
                  <a:t>(Exponent) </a:t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নিধান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smtClean="0">
                    <a:solidFill>
                      <a:srgbClr val="002060"/>
                    </a:solidFill>
                  </a:rPr>
                  <a:t>(Base) </a:t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বলা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6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কে</a:t>
                </a:r>
                <a:r>
                  <a:rPr lang="en-US" sz="3600" dirty="0" smtClean="0">
                    <a:solidFill>
                      <a:srgbClr val="002060"/>
                    </a:solidFill>
                  </a:rPr>
                  <a:t> x – </a:t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ঘাত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বলা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58" y="1788974"/>
                <a:ext cx="11680722" cy="1754326"/>
              </a:xfrm>
              <a:prstGeom prst="rect">
                <a:avLst/>
              </a:prstGeom>
              <a:blipFill>
                <a:blip r:embed="rId3"/>
                <a:stretch>
                  <a:fillRect l="-1618" t="-6250" b="-12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78543" y="4719484"/>
            <a:ext cx="11813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2800" b="1" dirty="0" smtClean="0">
                <a:solidFill>
                  <a:srgbClr val="00B050"/>
                </a:solidFill>
              </a:rPr>
              <a:t>,</a:t>
            </a:r>
            <a:r>
              <a:rPr lang="en-US" sz="2800" b="1" dirty="0">
                <a:solidFill>
                  <a:srgbClr val="00B050"/>
                </a:solidFill>
              </a:rPr>
              <a:t> x. x .x …..x (n </a:t>
            </a:r>
            <a:r>
              <a:rPr lang="en-US" sz="2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সংখ্যক</a:t>
            </a:r>
            <a:r>
              <a:rPr lang="en-US" sz="2800" b="1" dirty="0" smtClean="0">
                <a:solidFill>
                  <a:srgbClr val="00B050"/>
                </a:solidFill>
              </a:rPr>
              <a:t>),</a:t>
            </a:r>
            <a:r>
              <a:rPr lang="bn-IN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(যেখানে 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</a:rPr>
              <a:t>x </a:t>
            </a:r>
            <a:r>
              <a:rPr lang="bn-IN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 সংখ্যা এবং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</a:rPr>
              <a:t>n</a:t>
            </a:r>
            <a:r>
              <a:rPr lang="bn-IN" sz="2800" b="1" dirty="0" smtClean="0">
                <a:solidFill>
                  <a:srgbClr val="00B050"/>
                </a:solidFill>
              </a:rPr>
              <a:t> </a:t>
            </a:r>
            <a:r>
              <a:rPr lang="bn-IN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ধনাত্মক পূর্ণসংখ্যা)  </a:t>
            </a:r>
            <a:endParaRPr lang="en-US" sz="2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49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C6F92-7012-4967-8140-969446442182}" type="datetime5">
              <a:rPr lang="en-US" sz="1800" smtClean="0">
                <a:solidFill>
                  <a:srgbClr val="002060"/>
                </a:solidFill>
              </a:rPr>
              <a:t>15-Jul-20</a:t>
            </a:fld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9213" y="6356350"/>
            <a:ext cx="11606981" cy="365125"/>
          </a:xfrm>
        </p:spPr>
        <p:txBody>
          <a:bodyPr/>
          <a:lstStyle/>
          <a:p>
            <a:r>
              <a:rPr lang="en-US" sz="2000" b="1" dirty="0" err="1" smtClean="0">
                <a:solidFill>
                  <a:srgbClr val="002060"/>
                </a:solidFill>
              </a:rPr>
              <a:t>Bipul</a:t>
            </a:r>
            <a:r>
              <a:rPr lang="en-US" sz="2000" b="1" dirty="0" smtClean="0">
                <a:solidFill>
                  <a:srgbClr val="002060"/>
                </a:solidFill>
              </a:rPr>
              <a:t> Sarkar- </a:t>
            </a:r>
            <a:r>
              <a:rPr lang="en-US" sz="2000" b="1" dirty="0" err="1" smtClean="0">
                <a:solidFill>
                  <a:srgbClr val="002060"/>
                </a:solidFill>
              </a:rPr>
              <a:t>Atmool</a:t>
            </a:r>
            <a:r>
              <a:rPr lang="en-US" sz="2000" b="1" dirty="0" smtClean="0">
                <a:solidFill>
                  <a:srgbClr val="002060"/>
                </a:solidFill>
              </a:rPr>
              <a:t> high School -</a:t>
            </a:r>
            <a:r>
              <a:rPr lang="en-US" sz="2000" b="1" dirty="0" err="1" smtClean="0">
                <a:solidFill>
                  <a:srgbClr val="002060"/>
                </a:solidFill>
              </a:rPr>
              <a:t>Shibgonj-Bogura</a:t>
            </a:r>
            <a:r>
              <a:rPr lang="en-US" sz="2000" b="1" dirty="0" smtClean="0">
                <a:solidFill>
                  <a:srgbClr val="002060"/>
                </a:solidFill>
              </a:rPr>
              <a:t> - 01730169555</a:t>
            </a:r>
            <a:endParaRPr lang="en-US" sz="2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-228598" y="1895567"/>
                <a:ext cx="6813755" cy="784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m:rPr>
                            <m:nor/>
                          </m:rPr>
                          <a:rPr lang="en-US" sz="4400" b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Elephant" panose="02020904090505020303" pitchFamily="18" charset="0"/>
                          </a:rPr>
                          <m:t> </m:t>
                        </m:r>
                      </m:e>
                      <m:sup>
                        <m:r>
                          <a:rPr lang="en-US" sz="4400" b="1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bn-IN" sz="4400" b="1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400" b="1" dirty="0" smtClean="0">
                    <a:solidFill>
                      <a:srgbClr val="00B050"/>
                    </a:solidFill>
                    <a:latin typeface="Elephant" panose="02020904090505020303" pitchFamily="18" charset="0"/>
                  </a:rPr>
                  <a:t>4</a:t>
                </a:r>
                <a:r>
                  <a:rPr lang="en-US" sz="44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Elephant" panose="02020904090505020303" pitchFamily="18" charset="0"/>
                  </a:rPr>
                  <a:t>×</a:t>
                </a:r>
                <a:r>
                  <a:rPr lang="en-US" sz="4400" b="1" dirty="0" smtClean="0">
                    <a:solidFill>
                      <a:srgbClr val="002060"/>
                    </a:solidFill>
                    <a:latin typeface="Elephant" panose="02020904090505020303" pitchFamily="18" charset="0"/>
                  </a:rPr>
                  <a:t>4×</a:t>
                </a:r>
                <a:r>
                  <a:rPr lang="en-US" sz="44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Elephant" panose="02020904090505020303" pitchFamily="18" charset="0"/>
                  </a:rPr>
                  <a:t>4=</a:t>
                </a:r>
                <a:r>
                  <a:rPr lang="en-US" sz="4400" b="1" dirty="0" smtClean="0">
                    <a:solidFill>
                      <a:srgbClr val="00B050"/>
                    </a:solidFill>
                    <a:latin typeface="Elephant" panose="02020904090505020303" pitchFamily="18" charset="0"/>
                  </a:rPr>
                  <a:t>6</a:t>
                </a:r>
                <a:r>
                  <a:rPr lang="en-US" sz="4400" b="1" dirty="0" smtClean="0">
                    <a:solidFill>
                      <a:srgbClr val="002060"/>
                    </a:solidFill>
                    <a:latin typeface="Elephant" panose="02020904090505020303" pitchFamily="18" charset="0"/>
                  </a:rPr>
                  <a:t>4</a:t>
                </a:r>
                <a:endParaRPr lang="en-US" sz="4400" b="1" dirty="0">
                  <a:solidFill>
                    <a:srgbClr val="002060"/>
                  </a:solidFill>
                  <a:latin typeface="Elephant" panose="02020904090505020303" pitchFamily="18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8598" y="1895567"/>
                <a:ext cx="6813755" cy="784767"/>
              </a:xfrm>
              <a:prstGeom prst="rect">
                <a:avLst/>
              </a:prstGeom>
              <a:blipFill>
                <a:blip r:embed="rId2"/>
                <a:stretch>
                  <a:fillRect t="-13178" b="-37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65472" y="936201"/>
            <a:ext cx="4793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সূচক</a:t>
            </a:r>
            <a:r>
              <a:rPr lang="en-US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/ </a:t>
            </a:r>
            <a:r>
              <a:rPr lang="en-US" sz="2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bn-IN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 ঘাত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/ Exponent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Right Brace 7"/>
          <p:cNvSpPr/>
          <p:nvPr/>
        </p:nvSpPr>
        <p:spPr>
          <a:xfrm rot="5400000">
            <a:off x="2300128" y="-41619"/>
            <a:ext cx="602239" cy="3317165"/>
          </a:xfrm>
          <a:prstGeom prst="rightBrace">
            <a:avLst>
              <a:gd name="adj1" fmla="val 8333"/>
              <a:gd name="adj2" fmla="val 86055"/>
            </a:avLst>
          </a:prstGeom>
          <a:ln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-119551" y="3066973"/>
            <a:ext cx="4267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</a:rPr>
              <a:t>/ Base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0" name="Right Brace 9"/>
          <p:cNvSpPr/>
          <p:nvPr/>
        </p:nvSpPr>
        <p:spPr>
          <a:xfrm rot="16200000">
            <a:off x="1135866" y="2226140"/>
            <a:ext cx="412954" cy="1440430"/>
          </a:xfrm>
          <a:prstGeom prst="rightBrace">
            <a:avLst>
              <a:gd name="adj1" fmla="val 8333"/>
              <a:gd name="adj2" fmla="val 29522"/>
            </a:avLst>
          </a:prstGeom>
          <a:ln w="28575"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6581470" y="1902822"/>
                <a:ext cx="4557251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66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6600" b="1" i="0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en-US" sz="6600" b="1" dirty="0">
                              <a:solidFill>
                                <a:srgbClr val="FF0000"/>
                              </a:solidFill>
                              <a:latin typeface="Elephant" panose="02020904090505020303" pitchFamily="18" charset="0"/>
                            </a:rPr>
                            <m:t> </m:t>
                          </m:r>
                        </m:e>
                        <m:sup>
                          <m:r>
                            <a:rPr lang="en-US" sz="66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en-US" sz="6600" b="1" dirty="0">
                  <a:solidFill>
                    <a:srgbClr val="FF0000"/>
                  </a:solidFill>
                  <a:latin typeface="Elephant" panose="02020904090505020303" pitchFamily="18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1470" y="1902822"/>
                <a:ext cx="4557251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6386052" y="1043924"/>
            <a:ext cx="4793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সূচক</a:t>
            </a:r>
            <a:r>
              <a:rPr lang="en-US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/ </a:t>
            </a:r>
            <a:r>
              <a:rPr lang="en-US" sz="2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bn-IN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ঘাত </a:t>
            </a:r>
            <a:r>
              <a:rPr lang="bn-I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Exponent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Right Brace 12"/>
          <p:cNvSpPr/>
          <p:nvPr/>
        </p:nvSpPr>
        <p:spPr>
          <a:xfrm rot="5400000">
            <a:off x="8670286" y="275163"/>
            <a:ext cx="379620" cy="2861189"/>
          </a:xfrm>
          <a:prstGeom prst="rightBrace">
            <a:avLst>
              <a:gd name="adj1" fmla="val 8333"/>
              <a:gd name="adj2" fmla="val 42175"/>
            </a:avLst>
          </a:prstGeom>
          <a:ln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096000" y="3217783"/>
            <a:ext cx="4267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</a:rPr>
              <a:t>/ Base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5" name="Right Brace 14"/>
          <p:cNvSpPr/>
          <p:nvPr/>
        </p:nvSpPr>
        <p:spPr>
          <a:xfrm rot="16200000">
            <a:off x="8352499" y="2394981"/>
            <a:ext cx="412954" cy="1440430"/>
          </a:xfrm>
          <a:prstGeom prst="rightBrace">
            <a:avLst>
              <a:gd name="adj1" fmla="val 8333"/>
              <a:gd name="adj2" fmla="val 42832"/>
            </a:avLst>
          </a:prstGeom>
          <a:ln w="28575"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265472" y="3747736"/>
                <a:ext cx="11739715" cy="20830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স্মরণীয়ঃ</a:t>
                </a:r>
                <a:endParaRPr lang="bn-IN" sz="32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১। </a:t>
                </a:r>
                <a:r>
                  <a:rPr lang="en-US" sz="32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সূচকের</a:t>
                </a:r>
                <a:r>
                  <a:rPr lang="en-US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সমস্যা</a:t>
                </a:r>
                <a:r>
                  <a:rPr lang="en-US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সমাধানে</a:t>
                </a:r>
                <a:r>
                  <a:rPr lang="en-US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সর্বদা</a:t>
                </a:r>
                <a:r>
                  <a:rPr lang="en-US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ঘাত</a:t>
                </a:r>
                <a:r>
                  <a:rPr lang="en-US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3200" b="1" dirty="0" err="1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ভিত্তি</a:t>
                </a:r>
                <a:r>
                  <a:rPr lang="en-US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সম্পর্কে</a:t>
                </a:r>
                <a:r>
                  <a:rPr lang="en-US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সজাগ</a:t>
                </a:r>
                <a:r>
                  <a:rPr lang="en-US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থাকতে</a:t>
                </a:r>
                <a:r>
                  <a:rPr lang="en-US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হবে</a:t>
                </a:r>
                <a:r>
                  <a:rPr lang="en-US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pPr algn="ctr"/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 algn="ctr"/>
                <a:r>
                  <a:rPr lang="en-US" sz="36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  <a:r>
                  <a:rPr lang="en-US" sz="36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 </a:t>
                </a:r>
                <a:r>
                  <a:rPr lang="en-US" sz="3600" b="1" dirty="0" err="1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শক্তির</a:t>
                </a:r>
                <a:r>
                  <a:rPr lang="en-US" sz="36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শক্তি</a:t>
                </a:r>
                <a:r>
                  <a:rPr lang="en-US" sz="36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সর্বদা</a:t>
                </a:r>
                <a:r>
                  <a:rPr lang="en-US" sz="36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গুণ</a:t>
                </a:r>
                <a:r>
                  <a:rPr lang="en-US" sz="36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হবে</a:t>
                </a:r>
                <a:r>
                  <a:rPr lang="en-US" sz="36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অর্থা</a:t>
                </a:r>
                <a:r>
                  <a:rPr lang="en-US" sz="36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ৎ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3600" b="1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bn-IN" sz="3600" b="1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600" b="1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3600" b="1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p>
                        </m:sSup>
                        <m:r>
                          <a:rPr lang="en-US" sz="36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</m:sSup>
                  </m:oMath>
                </a14:m>
                <a:r>
                  <a:rPr lang="en-US" sz="36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r>
                  <a:rPr lang="bn-IN" sz="36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600" b="1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1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600" b="1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sz="3600" b="1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𝒂𝒃</m:t>
                        </m:r>
                      </m:sup>
                    </m:sSup>
                  </m:oMath>
                </a14:m>
                <a:endParaRPr lang="en-US" sz="3600" b="1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472" y="3747736"/>
                <a:ext cx="11739715" cy="2083071"/>
              </a:xfrm>
              <a:prstGeom prst="rect">
                <a:avLst/>
              </a:prstGeom>
              <a:blipFill>
                <a:blip r:embed="rId4"/>
                <a:stretch>
                  <a:fillRect l="-1351" t="-3812" b="-10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3052916" y="87897"/>
            <a:ext cx="52946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স্মরণীয়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Arc 17"/>
          <p:cNvSpPr/>
          <p:nvPr/>
        </p:nvSpPr>
        <p:spPr>
          <a:xfrm>
            <a:off x="395747" y="1651115"/>
            <a:ext cx="1371060" cy="1394055"/>
          </a:xfrm>
          <a:prstGeom prst="arc">
            <a:avLst>
              <a:gd name="adj1" fmla="val 143869"/>
              <a:gd name="adj2" fmla="val 21519129"/>
            </a:avLst>
          </a:prstGeom>
          <a:ln w="19050">
            <a:solidFill>
              <a:schemeClr val="bg2">
                <a:lumMod val="2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37023" y="1100778"/>
            <a:ext cx="1764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সূচকীয়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রাশি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Arc 19"/>
          <p:cNvSpPr/>
          <p:nvPr/>
        </p:nvSpPr>
        <p:spPr>
          <a:xfrm rot="16200000">
            <a:off x="5114008" y="756607"/>
            <a:ext cx="1356851" cy="1353566"/>
          </a:xfrm>
          <a:prstGeom prst="arc">
            <a:avLst>
              <a:gd name="adj1" fmla="val 143869"/>
              <a:gd name="adj2" fmla="val 21519129"/>
            </a:avLst>
          </a:prstGeom>
          <a:ln w="19050"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1" name="Arc 20"/>
          <p:cNvSpPr/>
          <p:nvPr/>
        </p:nvSpPr>
        <p:spPr>
          <a:xfrm>
            <a:off x="7888637" y="1740072"/>
            <a:ext cx="1714348" cy="1468077"/>
          </a:xfrm>
          <a:prstGeom prst="arc">
            <a:avLst>
              <a:gd name="adj1" fmla="val 143869"/>
              <a:gd name="adj2" fmla="val 21519129"/>
            </a:avLst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1673819" y="1561295"/>
            <a:ext cx="3487782" cy="550521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6386052" y="1651115"/>
            <a:ext cx="1502585" cy="697027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/>
      <p:bldP spid="10" grpId="0" animBg="1"/>
      <p:bldP spid="11" grpId="0"/>
      <p:bldP spid="12" grpId="0"/>
      <p:bldP spid="13" grpId="0" animBg="1"/>
      <p:bldP spid="14" grpId="0"/>
      <p:bldP spid="15" grpId="0" animBg="1"/>
      <p:bldP spid="17" grpId="0"/>
      <p:bldP spid="18" grpId="0" animBg="1"/>
      <p:bldP spid="19" grpId="0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C6F92-7012-4967-8140-969446442182}" type="datetime5">
              <a:rPr lang="en-US" smtClean="0"/>
              <a:t>15-Jul-20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 Sarkar Atmool high School -Shibgonj-Bogura - 01730169555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7" t="10025" b="16098"/>
          <a:stretch/>
        </p:blipFill>
        <p:spPr>
          <a:xfrm>
            <a:off x="3347884" y="95864"/>
            <a:ext cx="5247967" cy="10766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46802" y="1162464"/>
                <a:ext cx="10250129" cy="858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.</m:t>
                          </m:r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.</m:t>
                          </m:r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d>
                        <m:dPr>
                          <m:ctrlP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sz="2400" b="1" i="1" dirty="0" smtClean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400" b="1" dirty="0" smtClean="0">
                    <a:solidFill>
                      <a:srgbClr val="00B050"/>
                    </a:solidFill>
                  </a:rPr>
                  <a:t>  </a:t>
                </a:r>
                <a:r>
                  <a:rPr lang="en-US" sz="2400" b="1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একই</a:t>
                </a:r>
                <a:r>
                  <a:rPr lang="en-US" sz="24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ভাবে</a:t>
                </a:r>
                <a:r>
                  <a:rPr lang="en-US" sz="24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802" y="1162464"/>
                <a:ext cx="10250129" cy="858568"/>
              </a:xfrm>
              <a:prstGeom prst="rect">
                <a:avLst/>
              </a:prstGeom>
              <a:blipFill>
                <a:blip r:embed="rId3"/>
                <a:stretch>
                  <a:fillRect b="-16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71949" y="2270409"/>
                <a:ext cx="1157011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এখন</a:t>
                </a:r>
                <a:r>
                  <a:rPr lang="en-US" sz="2400" b="1" dirty="0" smtClean="0">
                    <a:solidFill>
                      <a:srgbClr val="0070C0"/>
                    </a:solidFill>
                  </a:rPr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ও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sz="24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𝐧</m:t>
                        </m:r>
                      </m:sup>
                    </m:sSup>
                  </m:oMath>
                </a14:m>
                <a:r>
                  <a:rPr lang="en-US" sz="2400" b="1" dirty="0" smtClean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গুণ</a:t>
                </a:r>
                <a:r>
                  <a:rPr lang="en-US" sz="24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করি</a:t>
                </a:r>
                <a:r>
                  <a:rPr lang="en-US" sz="24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smtClean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{ </a:t>
                </a:r>
                <a:r>
                  <a:rPr lang="en-US" sz="2400" b="1" dirty="0" err="1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যেখানে</a:t>
                </a:r>
                <a:r>
                  <a:rPr lang="en-US" sz="2400" b="1" dirty="0" smtClean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 x </a:t>
                </a:r>
                <a:r>
                  <a:rPr lang="en-US" sz="2400" b="1" dirty="0" err="1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বাস্তব</a:t>
                </a:r>
                <a:r>
                  <a:rPr lang="en-US" sz="24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24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4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smtClean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m , n </a:t>
                </a:r>
                <a:r>
                  <a:rPr lang="en-US" sz="2400" b="1" dirty="0" err="1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ধনাত্মক</a:t>
                </a:r>
                <a:r>
                  <a:rPr lang="en-US" sz="24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পূর্ণ</a:t>
                </a:r>
                <a:r>
                  <a:rPr lang="en-US" sz="24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24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smtClean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}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……</m:t>
                          </m:r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n-US" sz="2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সংখ্যক</m:t>
                              </m:r>
                            </m:e>
                          </m:d>
                        </m:e>
                      </m:d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{"/>
                          <m:endChr m:val="}"/>
                          <m:ctrlPr>
                            <a:rPr lang="bn-IN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…..</m:t>
                          </m:r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2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সংখ্যক</m:t>
                              </m:r>
                              <m:r>
                                <a:rPr lang="en-US" sz="2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b="1" i="1" dirty="0" smtClean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400" b="1" dirty="0" smtClean="0">
                    <a:solidFill>
                      <a:srgbClr val="0070C0"/>
                    </a:solidFill>
                  </a:rPr>
                  <a:t>= </a:t>
                </a:r>
                <a:r>
                  <a:rPr lang="en-US" sz="2400" b="1" dirty="0" err="1">
                    <a:solidFill>
                      <a:srgbClr val="0070C0"/>
                    </a:solidFill>
                  </a:rPr>
                  <a:t> </a:t>
                </a:r>
                <a:r>
                  <a:rPr lang="en-US" sz="2400" b="1" dirty="0" smtClean="0">
                    <a:solidFill>
                      <a:srgbClr val="0070C0"/>
                    </a:solidFill>
                  </a:rPr>
                  <a:t>x . X . X ……x (</a:t>
                </a:r>
                <a:r>
                  <a:rPr lang="en-US" sz="2400" b="1" dirty="0" err="1" smtClean="0">
                    <a:solidFill>
                      <a:srgbClr val="0070C0"/>
                    </a:solidFill>
                  </a:rPr>
                  <a:t>m+n</a:t>
                </a:r>
                <a:r>
                  <a:rPr lang="en-US" sz="2400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সংখ্যক</a:t>
                </a:r>
                <a:r>
                  <a:rPr lang="en-US" sz="2400" b="1" dirty="0" smtClean="0">
                    <a:solidFill>
                      <a:srgbClr val="0070C0"/>
                    </a:solidFill>
                  </a:rPr>
                  <a:t>) =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endParaRPr lang="en-US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949" y="2270409"/>
                <a:ext cx="11570110" cy="1200329"/>
              </a:xfrm>
              <a:prstGeom prst="rect">
                <a:avLst/>
              </a:prstGeom>
              <a:blipFill>
                <a:blip r:embed="rId4"/>
                <a:stretch>
                  <a:fillRect l="-790" t="-6091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846802" y="3990881"/>
                <a:ext cx="1092855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x  </a:t>
                </a:r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কোনো বাস্তব সংখ্যা এবং </a:t>
                </a:r>
                <a:r>
                  <a:rPr lang="en-US" sz="2400" dirty="0"/>
                  <a:t>m</a:t>
                </a:r>
                <a:r>
                  <a:rPr lang="bn-IN" sz="2400" dirty="0"/>
                  <a:t> ও</a:t>
                </a:r>
                <a:r>
                  <a:rPr lang="en-US" sz="2400" dirty="0"/>
                  <a:t> n</a:t>
                </a:r>
                <a:r>
                  <a:rPr lang="bn-IN" sz="2400" dirty="0"/>
                  <a:t> </a:t>
                </a:r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দুইটি ধনাত্মক পূর্ণ সংখ্যা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bn-IN" sz="2400" dirty="0"/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bn-IN" sz="2400" dirty="0"/>
                  <a:t> </a:t>
                </a:r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bn-IN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802" y="3990881"/>
                <a:ext cx="10928554" cy="461665"/>
              </a:xfrm>
              <a:prstGeom prst="rect">
                <a:avLst/>
              </a:prstGeom>
              <a:blipFill>
                <a:blip r:embed="rId5"/>
                <a:stretch>
                  <a:fillRect l="-892" t="-14667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34627" y="4906644"/>
                <a:ext cx="1124072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p>
                    </m:sSup>
                    <m:r>
                      <a:rPr lang="en-US" sz="24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sz="24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bn-IN" sz="2400" b="1" dirty="0">
                    <a:solidFill>
                      <a:srgbClr val="00B050"/>
                    </a:solidFill>
                  </a:rPr>
                  <a:t> </a:t>
                </a:r>
                <a:r>
                  <a:rPr lang="en-US" sz="2400" b="1" dirty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{ </a:t>
                </a:r>
                <a:r>
                  <a:rPr lang="en-US" sz="24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যেখানে</a:t>
                </a:r>
                <a:r>
                  <a:rPr lang="en-US" sz="2400" b="1" dirty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 x </a:t>
                </a:r>
                <a:r>
                  <a:rPr lang="en-US" sz="24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বাস্তব সংখ্যা এবং </a:t>
                </a:r>
                <a:r>
                  <a:rPr lang="en-US" sz="2400" b="1" dirty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m , n </a:t>
                </a:r>
                <a:r>
                  <a:rPr lang="en-US" sz="2400" b="1" dirty="0" smtClean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দুটি</a:t>
                </a:r>
                <a:r>
                  <a:rPr lang="en-US" sz="24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ধনাত্মক</a:t>
                </a:r>
                <a:r>
                  <a:rPr lang="en-US" sz="24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পূর্ণ</a:t>
                </a:r>
                <a:r>
                  <a:rPr lang="en-US" sz="24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24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} –</a:t>
                </a:r>
                <a:r>
                  <a:rPr lang="en-US" sz="2400" b="1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কে</a:t>
                </a:r>
                <a:r>
                  <a:rPr lang="en-US" sz="24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সূচকের</a:t>
                </a:r>
                <a:r>
                  <a:rPr lang="en-US" sz="24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মৌলিক</a:t>
                </a:r>
                <a:r>
                  <a:rPr lang="en-US" sz="24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নিয়ম</a:t>
                </a:r>
                <a:r>
                  <a:rPr lang="en-US" sz="24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4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 Fundamental Law of Indices ) </a:t>
                </a:r>
                <a:r>
                  <a:rPr lang="en-US" sz="2400" b="1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বলা</a:t>
                </a:r>
                <a:r>
                  <a:rPr lang="en-US" sz="24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24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bn-IN" sz="24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4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27" y="4906644"/>
                <a:ext cx="11240729" cy="830997"/>
              </a:xfrm>
              <a:prstGeom prst="rect">
                <a:avLst/>
              </a:prstGeom>
              <a:blipFill>
                <a:blip r:embed="rId6"/>
                <a:stretch>
                  <a:fillRect l="-868" t="-8824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831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571</Words>
  <Application>Microsoft Office PowerPoint</Application>
  <PresentationFormat>Widescreen</PresentationFormat>
  <Paragraphs>153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Microsoft JhengHei UI</vt:lpstr>
      <vt:lpstr>Agency FB</vt:lpstr>
      <vt:lpstr>Arial</vt:lpstr>
      <vt:lpstr>Calibri</vt:lpstr>
      <vt:lpstr>Calibri Light</vt:lpstr>
      <vt:lpstr>Cambria Math</vt:lpstr>
      <vt:lpstr>Elephant</vt:lpstr>
      <vt:lpstr>Kalpurush</vt:lpstr>
      <vt:lpstr>NikoshBAN</vt:lpstr>
      <vt:lpstr>Verdana</vt:lpstr>
      <vt:lpstr>Vindabody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256</cp:revision>
  <dcterms:created xsi:type="dcterms:W3CDTF">2020-05-09T18:58:02Z</dcterms:created>
  <dcterms:modified xsi:type="dcterms:W3CDTF">2020-07-15T16:46:58Z</dcterms:modified>
</cp:coreProperties>
</file>