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9" r:id="rId2"/>
    <p:sldId id="282" r:id="rId3"/>
    <p:sldId id="261" r:id="rId4"/>
    <p:sldId id="260" r:id="rId5"/>
    <p:sldId id="275" r:id="rId6"/>
    <p:sldId id="269" r:id="rId7"/>
    <p:sldId id="288" r:id="rId8"/>
    <p:sldId id="265" r:id="rId9"/>
    <p:sldId id="264" r:id="rId10"/>
    <p:sldId id="291" r:id="rId11"/>
    <p:sldId id="266" r:id="rId12"/>
    <p:sldId id="292" r:id="rId13"/>
    <p:sldId id="267" r:id="rId14"/>
    <p:sldId id="277" r:id="rId15"/>
    <p:sldId id="310" r:id="rId16"/>
    <p:sldId id="276" r:id="rId17"/>
    <p:sldId id="309" r:id="rId18"/>
    <p:sldId id="268" r:id="rId19"/>
    <p:sldId id="27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BD"/>
    <a:srgbClr val="049CAC"/>
    <a:srgbClr val="0232CC"/>
    <a:srgbClr val="3333FF"/>
    <a:srgbClr val="FF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19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BFC-6D05-44A7-BB38-DEDDC88128C5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12B9-2487-480C-B24D-23044A198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7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2999" cy="6705600"/>
          </a:xfrm>
          <a:prstGeom prst="rect">
            <a:avLst/>
          </a:prstGeom>
        </p:spPr>
      </p:pic>
      <p:pic>
        <p:nvPicPr>
          <p:cNvPr id="7" name="Picture 6" descr="20200208_140531.jpg"/>
          <p:cNvPicPr>
            <a:picLocks noChangeAspect="1"/>
          </p:cNvPicPr>
          <p:nvPr/>
        </p:nvPicPr>
        <p:blipFill rotWithShape="1">
          <a:blip r:embed="rId7"/>
          <a:srcRect t="13483" r="2449" b="16479"/>
          <a:stretch/>
        </p:blipFill>
        <p:spPr>
          <a:xfrm>
            <a:off x="304800" y="304800"/>
            <a:ext cx="3007659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1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POM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ত্রিভূজে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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কোণের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সাপেক্ষে</a:t>
            </a:r>
            <a:endParaRPr lang="en-US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bn-IN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কোণের ত্রিকোণমিতিক অনুপাত</a:t>
                </a:r>
                <a:endParaRPr lang="bn-IN" sz="20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Sin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IN" sz="2000" dirty="0" smtClean="0"/>
                  <a:t>       </a:t>
                </a:r>
                <a:endParaRPr lang="en-US" sz="2000" dirty="0" smtClean="0"/>
              </a:p>
              <a:p>
                <a:r>
                  <a:rPr lang="en-US" sz="2800" dirty="0" smtClean="0"/>
                  <a:t> cos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dirty="0" smtClean="0"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t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an</a:t>
                </a:r>
                <a:r>
                  <a:rPr lang="el-GR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𝑷𝑴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𝑶𝑴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blipFill>
                <a:blip r:embed="rId2"/>
                <a:stretch>
                  <a:fillRect l="-2949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276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POM </a:t>
            </a:r>
            <a:r>
              <a:rPr lang="en-US" sz="2000" dirty="0" err="1" smtClean="0"/>
              <a:t>সমকোণী</a:t>
            </a:r>
            <a:r>
              <a:rPr lang="en-US" sz="2000" dirty="0" smtClean="0"/>
              <a:t> </a:t>
            </a:r>
            <a:r>
              <a:rPr lang="en-US" sz="2000" dirty="0" err="1" smtClean="0"/>
              <a:t>ত্রিভূজে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dirty="0" err="1" smtClean="0">
                <a:sym typeface="Symbol"/>
              </a:rPr>
              <a:t>কোণের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সাপেক্ষে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dirty="0" err="1" smtClean="0">
                <a:sym typeface="Symbol"/>
              </a:rPr>
              <a:t>ত্রিকোণমিতিক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সমুহ</a:t>
            </a:r>
            <a:r>
              <a:rPr lang="bn-IN" sz="2000" dirty="0">
                <a:sym typeface="Symbol"/>
              </a:rPr>
              <a:t>ঃ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3124200" y="27432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00B050"/>
                    </a:solidFill>
                  </a:rPr>
                  <a:t>এদের বিপরীত অনুপাত</a:t>
                </a: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</a:rPr>
                  <a:t>Cosec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Cot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blipFill>
                <a:blip r:embed="rId3"/>
                <a:stretch>
                  <a:fillRect l="-114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4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অনুপাতগুলোর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সম্পর্কঃ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sin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  <m: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 smtClean="0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2000" b="1" dirty="0">
                    <a:solidFill>
                      <a:srgbClr val="0232CC"/>
                    </a:solidFill>
                  </a:rPr>
                  <a:t> 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cosec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blipFill>
                <a:blip r:embed="rId2"/>
                <a:stretch>
                  <a:fillRect l="-142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cos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</a:t>
                </a:r>
                <a:r>
                  <a:rPr lang="bn-IN" sz="3200" b="1" dirty="0">
                    <a:solidFill>
                      <a:srgbClr val="7030A0"/>
                    </a:solidFill>
                  </a:rPr>
                  <a:t>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sec</a:t>
                </a:r>
                <a:r>
                  <a:rPr lang="el-GR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  <a:blipFill>
                <a:blip r:embed="rId3"/>
                <a:stretch>
                  <a:fillRect l="-3571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tan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cot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  <a:blipFill>
                <a:blip r:embed="rId4"/>
                <a:stretch>
                  <a:fillRect l="-357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④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tan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⑤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>
                    <a:solidFill>
                      <a:srgbClr val="0232CC"/>
                    </a:solidFill>
                  </a:rPr>
                  <a:t>cot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  <a:blipFill>
                <a:blip r:embed="rId5"/>
                <a:stretch>
                  <a:fillRect l="-3571" b="-6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9600" y="64124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232CC"/>
                </a:solidFill>
              </a:rPr>
              <a:t>bipulsarkar197@gmail.com       01730159555        </a:t>
            </a:r>
            <a:r>
              <a:rPr lang="pt-BR" dirty="0" smtClean="0">
                <a:solidFill>
                  <a:srgbClr val="0232CC"/>
                </a:solidFill>
              </a:rPr>
              <a:t>shibgonj - </a:t>
            </a:r>
            <a:r>
              <a:rPr lang="pt-BR" dirty="0">
                <a:solidFill>
                  <a:srgbClr val="0232CC"/>
                </a:solidFill>
              </a:rPr>
              <a:t>bogura</a:t>
            </a:r>
            <a:endParaRPr lang="en-US" dirty="0">
              <a:solidFill>
                <a:srgbClr val="0232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NikoshBAN" panose="02000000000000000000" pitchFamily="2" charset="0"/>
              </a:rPr>
              <a:t>Θ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মানের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3200" b="1" dirty="0">
              <a:solidFill>
                <a:srgbClr val="1313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30139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232CC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63246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solidFill>
                  <a:srgbClr val="0232CC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bipulsarkar197@gmail.com       </a:t>
            </a:r>
            <a:r>
              <a:rPr lang="pt-BR" sz="2000" b="1" dirty="0">
                <a:solidFill>
                  <a:srgbClr val="1313BD"/>
                </a:solidFill>
              </a:rPr>
              <a:t>01730159555      </a:t>
            </a:r>
            <a:r>
              <a:rPr lang="bn-IN" sz="2000" b="1" dirty="0" smtClean="0">
                <a:solidFill>
                  <a:srgbClr val="1313BD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  shibgonj - </a:t>
            </a:r>
            <a:r>
              <a:rPr lang="pt-BR" sz="2000" b="1" dirty="0">
                <a:solidFill>
                  <a:srgbClr val="1313BD"/>
                </a:solidFill>
              </a:rPr>
              <a:t>bogura</a:t>
            </a:r>
            <a:endParaRPr lang="en-US" sz="20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30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45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=60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90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1250" r="-3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1250" r="-2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1250" r="-170000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730" t="-11250" r="-1873" b="-9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76724" r="-3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76724" r="-2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76724" r="-170000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75214" r="-3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75214" r="-2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75214" r="-170000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233333" r="-331016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233333" r="-170000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00000" r="-331016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400000" r="-170000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13669" r="-3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413669" r="-2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620870" r="-231016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620870" r="-170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9677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অসংজ্ঞায়িত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9445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অভেদ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সমুহঃ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    sin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1313BD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</a:rPr>
                  <a:t>             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1313BD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blipFill>
                <a:blip r:embed="rId2"/>
                <a:stretch>
                  <a:fillRect l="-2286" t="-3235" b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sec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>
                  <a:solidFill>
                    <a:srgbClr val="3333FF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3333FF"/>
                    </a:solidFill>
                  </a:rPr>
                  <a:t>         tan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blipFill>
                <a:blip r:embed="rId3"/>
                <a:stretch>
                  <a:fillRect l="-2235" t="-3116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blipFill>
                <a:blip r:embed="rId4"/>
                <a:stretch>
                  <a:fillRect t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</m:oMath>
                </a14:m>
                <a:endParaRPr lang="en-US" sz="2800" b="1" dirty="0" smtClean="0">
                  <a:solidFill>
                    <a:srgbClr val="0232CC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0232CC"/>
                    </a:solidFill>
                  </a:rPr>
                  <a:t> cosec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blipFill>
                <a:blip r:embed="rId5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𝒄𝒐𝒕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3333FF"/>
                    </a:solidFill>
                  </a:rPr>
                  <a:t>   cot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  <a:blipFill>
                <a:blip r:embed="rId6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603504" y="6172200"/>
            <a:ext cx="8311896" cy="685800"/>
          </a:xfrm>
        </p:spPr>
        <p:txBody>
          <a:bodyPr/>
          <a:lstStyle/>
          <a:p>
            <a:r>
              <a:rPr lang="pt-BR" sz="2000" dirty="0" smtClean="0">
                <a:solidFill>
                  <a:srgbClr val="0232CC"/>
                </a:solidFill>
              </a:rPr>
              <a:t>bipulsarkar197@gmail.com       01730159555        shibgonj bogura</a:t>
            </a:r>
            <a:endParaRPr lang="en-US" sz="2000" dirty="0">
              <a:solidFill>
                <a:srgbClr val="0232CC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6172200" y="6305550"/>
            <a:ext cx="2476500" cy="476250"/>
          </a:xfrm>
        </p:spPr>
        <p:txBody>
          <a:bodyPr/>
          <a:lstStyle/>
          <a:p>
            <a:fld id="{1A426805-3AEE-4274-A06D-4A064237EE4C}" type="datetime3">
              <a:rPr lang="en-US" sz="2000" smtClean="0">
                <a:solidFill>
                  <a:srgbClr val="00B050"/>
                </a:solidFill>
              </a:rPr>
              <a:t>21 April 2020</a:t>
            </a:fld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29" y="1783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4/21/2020 10:29:36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6" y="279419"/>
            <a:ext cx="5791200" cy="1162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2746602"/>
                <a:ext cx="8458200" cy="256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200" dirty="0">
                    <a:solidFill>
                      <a:srgbClr val="FF0000"/>
                    </a:solidFill>
                    <a:latin typeface="Kalpurpsh"/>
                  </a:rPr>
                  <a:t>মান নির্নয় করঃ</a:t>
                </a:r>
                <a:endParaRPr lang="en-US" sz="3200" dirty="0">
                  <a:solidFill>
                    <a:srgbClr val="FF0000"/>
                  </a:solidFill>
                  <a:latin typeface="Kalpurps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200" i="1">
                          <a:solidFill>
                            <a:srgbClr val="0D0F5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1">
                          <a:solidFill>
                            <a:srgbClr val="0D0F53"/>
                          </a:solidFill>
                          <a:latin typeface="Cambria Math" panose="02040503050406030204" pitchFamily="18" charset="0"/>
                        </a:rPr>
                        <m:t>গ</m:t>
                      </m:r>
                      <m:r>
                        <m:rPr>
                          <m:nor/>
                        </m:rPr>
                        <a:rPr lang="en-US" sz="3200" b="1">
                          <a:solidFill>
                            <a:srgbClr val="0A561C"/>
                          </a:solidFill>
                          <a:latin typeface="Kalpurpsh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200" b="1">
                          <a:solidFill>
                            <a:srgbClr val="0A561C"/>
                          </a:solidFill>
                          <a:latin typeface="Kalpurpsh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3200" b="1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>
                          <a:solidFill>
                            <a:srgbClr val="0A561C"/>
                          </a:solidFill>
                          <a:latin typeface="Kalpurpsh"/>
                        </a:rPr>
                        <m:t>60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 .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6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  (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ঘ</m:t>
                      </m:r>
                      <m:r>
                        <m:rPr>
                          <m:nor/>
                        </m:rPr>
                        <a:rPr lang="bn-IN" sz="3200" b="1" dirty="0">
                          <a:solidFill>
                            <a:srgbClr val="0070C0"/>
                          </a:solidFill>
                          <a:latin typeface="Kalpurpsh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070C0"/>
                          </a:solidFill>
                          <a:latin typeface="Kalpurpsh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˚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˚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˚</m:t>
                      </m:r>
                    </m:oMath>
                  </m:oMathPara>
                </a14:m>
                <a:endParaRPr lang="en-US" sz="3200" b="1" dirty="0">
                  <a:solidFill>
                    <a:srgbClr val="0A561C"/>
                  </a:solidFill>
                  <a:latin typeface="Kalpurpsh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endParaRPr lang="en-US" sz="3200" b="1" i="1" dirty="0">
                  <a:solidFill>
                    <a:srgbClr val="0A561C"/>
                  </a:solidFill>
                  <a:latin typeface="Kalpurpsh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6602"/>
                <a:ext cx="8458200" cy="2567241"/>
              </a:xfrm>
              <a:prstGeom prst="rect">
                <a:avLst/>
              </a:prstGeom>
              <a:blipFill>
                <a:blip r:embed="rId4"/>
                <a:stretch>
                  <a:fillRect t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749" y="6356351"/>
            <a:ext cx="8790037" cy="365125"/>
          </a:xfrm>
        </p:spPr>
        <p:txBody>
          <a:bodyPr/>
          <a:lstStyle/>
          <a:p>
            <a:r>
              <a:rPr lang="en-US" sz="1800" b="1" dirty="0" err="1">
                <a:solidFill>
                  <a:srgbClr val="0D0F53"/>
                </a:solidFill>
              </a:rPr>
              <a:t>B</a:t>
            </a:r>
            <a:r>
              <a:rPr lang="en-US" sz="1800" b="1" dirty="0" err="1" smtClean="0">
                <a:solidFill>
                  <a:srgbClr val="0D0F53"/>
                </a:solidFill>
              </a:rPr>
              <a:t>ipul</a:t>
            </a:r>
            <a:r>
              <a:rPr lang="en-US" sz="1800" b="1" dirty="0" smtClean="0">
                <a:solidFill>
                  <a:srgbClr val="0D0F53"/>
                </a:solidFill>
              </a:rPr>
              <a:t> </a:t>
            </a:r>
            <a:r>
              <a:rPr lang="en-US" sz="1800" b="1" dirty="0">
                <a:solidFill>
                  <a:srgbClr val="0D0F53"/>
                </a:solidFill>
              </a:rPr>
              <a:t>S</a:t>
            </a:r>
            <a:r>
              <a:rPr lang="en-US" sz="1800" b="1" dirty="0" smtClean="0">
                <a:solidFill>
                  <a:srgbClr val="0D0F53"/>
                </a:solidFill>
              </a:rPr>
              <a:t>arkar - </a:t>
            </a:r>
            <a:r>
              <a:rPr lang="en-US" sz="1800" b="1" dirty="0" err="1" smtClean="0">
                <a:solidFill>
                  <a:srgbClr val="0D0F53"/>
                </a:solidFill>
              </a:rPr>
              <a:t>Atmool</a:t>
            </a:r>
            <a:r>
              <a:rPr lang="en-US" sz="1800" b="1" dirty="0" smtClean="0">
                <a:solidFill>
                  <a:srgbClr val="0D0F53"/>
                </a:solidFill>
              </a:rPr>
              <a:t> B/L  high School-</a:t>
            </a:r>
            <a:r>
              <a:rPr lang="en-US" sz="1800" b="1" dirty="0" err="1" smtClean="0">
                <a:solidFill>
                  <a:srgbClr val="0D0F53"/>
                </a:solidFill>
              </a:rPr>
              <a:t>Shibgonj</a:t>
            </a:r>
            <a:r>
              <a:rPr lang="en-US" sz="1800" b="1" dirty="0" smtClean="0">
                <a:solidFill>
                  <a:srgbClr val="0D0F53"/>
                </a:solidFill>
              </a:rPr>
              <a:t>-</a:t>
            </a:r>
            <a:r>
              <a:rPr lang="en-US" sz="1800" b="1" dirty="0" err="1">
                <a:solidFill>
                  <a:srgbClr val="0D0F53"/>
                </a:solidFill>
              </a:rPr>
              <a:t>B</a:t>
            </a:r>
            <a:r>
              <a:rPr lang="en-US" sz="1800" b="1" dirty="0" err="1" smtClean="0">
                <a:solidFill>
                  <a:srgbClr val="0D0F53"/>
                </a:solidFill>
              </a:rPr>
              <a:t>ogura</a:t>
            </a:r>
            <a:r>
              <a:rPr lang="en-US" sz="1800" b="1" dirty="0" smtClean="0">
                <a:solidFill>
                  <a:srgbClr val="0D0F53"/>
                </a:solidFill>
              </a:rPr>
              <a:t>  01730169555</a:t>
            </a:r>
            <a:endParaRPr lang="en-US" sz="1800" b="1" dirty="0">
              <a:solidFill>
                <a:srgbClr val="0D0F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50887"/>
                <a:ext cx="9144000" cy="1213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dirty="0" smtClean="0">
                    <a:solidFill>
                      <a:srgbClr val="FF0000"/>
                    </a:solidFill>
                    <a:latin typeface="Kalpurpsh"/>
                  </a:rPr>
                  <a:t>মান নির্নয় করঃ</a:t>
                </a:r>
                <a:endParaRPr lang="en-US" dirty="0">
                  <a:solidFill>
                    <a:srgbClr val="FF0000"/>
                  </a:solidFill>
                  <a:latin typeface="Kalpurps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˚  </m:t>
                      </m:r>
                      <m:r>
                        <a:rPr lang="bn-IN" i="1">
                          <a:solidFill>
                            <a:srgbClr val="0D0F5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D0F53"/>
                          </a:solidFill>
                          <a:latin typeface="Cambria Math" panose="02040503050406030204" pitchFamily="18" charset="0"/>
                        </a:rPr>
                        <m:t>গ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srgbClr val="0A561C"/>
                          </a:solidFill>
                          <a:latin typeface="Kalpurpsh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A561C"/>
                          </a:solidFill>
                          <a:latin typeface="Kalpurpsh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A561C"/>
                          </a:solidFill>
                          <a:latin typeface="Kalpurpsh"/>
                        </a:rPr>
                        <m:t>60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 .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</a:rPr>
                        <m:t>cos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</a:rPr>
                        <m:t>3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</a:rPr>
                        <m:t>cot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</a:rPr>
                        <m:t>6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</a:rPr>
                        <m:t>.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</a:rPr>
                        <m:t>3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˚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  (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ঘ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0A561C"/>
                          </a:solidFill>
                          <a:latin typeface="Kalpurpsh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bn-IN" b="1" dirty="0">
                          <a:solidFill>
                            <a:srgbClr val="0070C0"/>
                          </a:solidFill>
                          <a:latin typeface="Kalpurpsh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0070C0"/>
                          </a:solidFill>
                          <a:latin typeface="Kalpurpsh"/>
                        </a:rPr>
                        <m:t>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˚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˚</m:t>
                          </m:r>
                        </m:den>
                      </m:f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˚  </m:t>
                      </m:r>
                    </m:oMath>
                  </m:oMathPara>
                </a14:m>
                <a:endParaRPr lang="en-US" b="1" dirty="0">
                  <a:solidFill>
                    <a:srgbClr val="0A561C"/>
                  </a:solidFill>
                  <a:latin typeface="Kalpurpsh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endParaRPr lang="en-US" b="1" i="1" dirty="0">
                  <a:solidFill>
                    <a:srgbClr val="0A561C"/>
                  </a:solidFill>
                  <a:latin typeface="Kalpurps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0887"/>
                <a:ext cx="9144000" cy="1213794"/>
              </a:xfrm>
              <a:prstGeom prst="rect">
                <a:avLst/>
              </a:prstGeom>
              <a:blipFill>
                <a:blip r:embed="rId2"/>
                <a:stretch>
                  <a:fillRect t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6981" y="1361400"/>
                <a:ext cx="8790038" cy="2033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  <a:latin typeface="Kalpurpsh"/>
                  </a:rPr>
                  <a:t>সমাধানঃ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গ ) </a:t>
                </a:r>
                <a:endParaRPr lang="en-US" dirty="0" smtClean="0">
                  <a:solidFill>
                    <a:srgbClr val="FF0000"/>
                  </a:solidFill>
                  <a:latin typeface="Kalpurpsh"/>
                </a:endParaRPr>
              </a:p>
              <a:p>
                <a:pPr algn="ctr"/>
                <a:r>
                  <a:rPr lang="bn-IN" sz="2400" dirty="0" smtClean="0">
                    <a:latin typeface="Kalpurpsh"/>
                  </a:rPr>
                  <a:t>প্রদত্ত রাশি</a:t>
                </a:r>
                <a:r>
                  <a:rPr lang="en-US" sz="2400" dirty="0" smtClean="0">
                    <a:latin typeface="Kalpurpsh"/>
                  </a:rPr>
                  <a:t>= 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sin60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 .cos 30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400" i="1" dirty="0">
                    <a:solidFill>
                      <a:srgbClr val="0A561C"/>
                    </a:solidFill>
                    <a:latin typeface="Kalpurpsh"/>
                  </a:rPr>
                  <a:t>+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 cot </a:t>
                </a:r>
                <a:r>
                  <a:rPr lang="en-US" sz="2400" i="1" dirty="0">
                    <a:solidFill>
                      <a:srgbClr val="0A561C"/>
                    </a:solidFill>
                    <a:latin typeface="Kalpurpsh"/>
                  </a:rPr>
                  <a:t>6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 .sin </a:t>
                </a:r>
                <a:r>
                  <a:rPr lang="en-US" sz="2400" i="1" dirty="0">
                    <a:solidFill>
                      <a:srgbClr val="0A561C"/>
                    </a:solidFill>
                    <a:latin typeface="Kalpurpsh"/>
                  </a:rPr>
                  <a:t>3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</a:p>
              <a:p>
                <a:pPr algn="ctr"/>
                <a:r>
                  <a:rPr lang="en-US" sz="2800" dirty="0" smtClean="0"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.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0" dirty="0" smtClean="0">
                    <a:latin typeface="Kalpurps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. 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 smtClean="0">
                    <a:latin typeface="Kalpurpsh"/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{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sin 60</a:t>
                </a:r>
                <a:r>
                  <a:rPr lang="en-US" sz="1600" dirty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1600" dirty="0">
                    <a:solidFill>
                      <a:srgbClr val="FF0000"/>
                    </a:solidFill>
                    <a:latin typeface="Kalpurpsh"/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 ,</a:t>
                </a:r>
                <a:r>
                  <a:rPr lang="en-US" sz="1600" dirty="0">
                    <a:solidFill>
                      <a:srgbClr val="FF0000"/>
                    </a:solidFill>
                    <a:latin typeface="Kalpurpsh"/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cos 30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,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cot </a:t>
                </a:r>
                <a:r>
                  <a:rPr lang="en-US" sz="1600" dirty="0">
                    <a:solidFill>
                      <a:srgbClr val="FF0000"/>
                    </a:solidFill>
                    <a:latin typeface="Kalpurpsh"/>
                  </a:rPr>
                  <a:t>6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0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 , sin 0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Kalpurpsh"/>
                  </a:rPr>
                  <a:t>}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Kalpurpsh"/>
                  </a:rPr>
                  <a:t>=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Kalpurp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Kalpurpsh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Kalpurpsh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1" y="1361400"/>
                <a:ext cx="8790038" cy="2033314"/>
              </a:xfrm>
              <a:prstGeom prst="rect">
                <a:avLst/>
              </a:prstGeom>
              <a:blipFill>
                <a:blip r:embed="rId3"/>
                <a:stretch>
                  <a:fillRect l="-555" t="-1497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76981" y="3203950"/>
                <a:ext cx="8627806" cy="315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  <a:latin typeface="Kalpurpsh"/>
                  </a:rPr>
                  <a:t>সমাধানঃ</a:t>
                </a:r>
                <a:r>
                  <a:rPr lang="en-US" dirty="0">
                    <a:solidFill>
                      <a:srgbClr val="FF0000"/>
                    </a:solidFill>
                    <a:latin typeface="Kalpurpsh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ঘ 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) </a:t>
                </a:r>
                <a:endParaRPr lang="en-US" dirty="0">
                  <a:solidFill>
                    <a:srgbClr val="FF0000"/>
                  </a:solidFill>
                  <a:latin typeface="Kalpurpsh"/>
                </a:endParaRPr>
              </a:p>
              <a:p>
                <a:pPr algn="ctr"/>
                <a:r>
                  <a:rPr lang="bn-IN" dirty="0">
                    <a:latin typeface="Kalpurpsh"/>
                  </a:rPr>
                  <a:t>প্রদত্ত রাশি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70C0"/>
                        </a:solidFill>
                        <a:latin typeface="Kalpurps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den>
                    </m:f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˚</m:t>
                    </m:r>
                  </m:oMath>
                </a14:m>
                <a:endParaRPr lang="en-US" sz="2800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800" b="1" i="1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800" b="1" i="1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1">
                        <a:solidFill>
                          <a:srgbClr val="0D095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D0957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800" i="1" dirty="0" smtClean="0">
                                        <a:solidFill>
                                          <a:srgbClr val="0D095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rgbClr val="0D095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0D0957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en-US" sz="28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˚</m:t>
                    </m:r>
                  </m:oMath>
                </a14:m>
                <a:r>
                  <a:rPr lang="en-US" sz="16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</m:e>
                    </m:rad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˚=</m:t>
                    </m:r>
                    <m:f>
                      <m:fPr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A561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𝐴𝑛𝑠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1" y="3203950"/>
                <a:ext cx="8627806" cy="3152401"/>
              </a:xfrm>
              <a:prstGeom prst="rect">
                <a:avLst/>
              </a:prstGeom>
              <a:blipFill>
                <a:blip r:embed="rId4"/>
                <a:stretch>
                  <a:fillRect l="-565" t="-1161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80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1361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4/21/2020 10:25:36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6400800" cy="46457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bipulsarkar1977@gmail.com        </a:t>
            </a:r>
            <a:r>
              <a:rPr lang="en-US" sz="2000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sz="2000" b="1" dirty="0" smtClean="0">
                <a:solidFill>
                  <a:srgbClr val="00B050"/>
                </a:solidFill>
              </a:rPr>
              <a:t>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87" y="258285"/>
            <a:ext cx="5010150" cy="86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462514"/>
            <a:ext cx="866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en-US" sz="2800" dirty="0">
              <a:latin typeface="Kalpurosh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431" y="2592058"/>
            <a:ext cx="880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sz="32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18431" y="2598805"/>
                <a:ext cx="8471607" cy="242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latin typeface="Kalpurosh"/>
                  </a:rPr>
                  <a:t>খ</a:t>
                </a:r>
                <a:r>
                  <a:rPr lang="bn-IN" sz="2800" b="1" dirty="0">
                    <a:solidFill>
                      <a:srgbClr val="0A561C"/>
                    </a:solidFill>
                    <a:latin typeface="Kalpurosh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𝒄𝒐𝒔𝑨</m:t>
                        </m:r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𝒄𝒐𝒔𝑨</m:t>
                        </m:r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𝒔𝒊𝒏𝑨</m:t>
                        </m:r>
                      </m:den>
                    </m:f>
                    <m:r>
                      <a:rPr lang="en-US" sz="2800" b="1" i="1">
                        <a:solidFill>
                          <a:srgbClr val="0A561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bn-IN" sz="2800" b="1" i="1">
                        <a:solidFill>
                          <a:srgbClr val="0A561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1" i="1">
                        <a:solidFill>
                          <a:srgbClr val="0A561C"/>
                        </a:solidFill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bn-IN" sz="2800" b="1" i="1">
                        <a:solidFill>
                          <a:srgbClr val="0A561C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1" i="1" dirty="0" smtClean="0">
                  <a:solidFill>
                    <a:srgbClr val="0A561C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800" b="1" i="1">
                          <a:solidFill>
                            <a:srgbClr val="0A561C"/>
                          </a:solidFill>
                          <a:latin typeface="Cambria Math" panose="02040503050406030204" pitchFamily="18" charset="0"/>
                        </a:rPr>
                        <m:t>কর।</m:t>
                      </m:r>
                    </m:oMath>
                  </m:oMathPara>
                </a14:m>
                <a:endParaRPr lang="bn-IN" sz="2800" b="1" dirty="0">
                  <a:solidFill>
                    <a:srgbClr val="0A561C"/>
                  </a:solidFill>
                  <a:latin typeface="Kalpurosh"/>
                </a:endParaRPr>
              </a:p>
              <a:p>
                <a:pPr algn="ctr"/>
                <a:r>
                  <a:rPr lang="bn-IN" sz="2800" b="1" dirty="0">
                    <a:solidFill>
                      <a:srgbClr val="0D0957"/>
                    </a:solidFill>
                    <a:latin typeface="Kalpurosh"/>
                  </a:rPr>
                  <a:t>গ) </a:t>
                </a:r>
                <a:r>
                  <a:rPr lang="bn-IN" sz="2800" b="1" i="1" dirty="0">
                    <a:solidFill>
                      <a:srgbClr val="0D0957"/>
                    </a:solidFill>
                    <a:latin typeface="Kalpurosh"/>
                  </a:rPr>
                  <a:t> </a:t>
                </a:r>
                <a:r>
                  <a:rPr lang="en-US" sz="2800" b="1" i="1" dirty="0">
                    <a:solidFill>
                      <a:srgbClr val="0D0957"/>
                    </a:solidFill>
                    <a:latin typeface="Kalpurosh"/>
                  </a:rPr>
                  <a:t>  A</a:t>
                </a:r>
                <a:r>
                  <a:rPr lang="en-US" sz="2800" b="1" dirty="0">
                    <a:solidFill>
                      <a:srgbClr val="0D0957"/>
                    </a:solidFill>
                    <a:latin typeface="Kalpurosh"/>
                  </a:rPr>
                  <a:t>=45</a:t>
                </a:r>
                <a:r>
                  <a:rPr lang="en-US" sz="2800" b="1" dirty="0">
                    <a:solidFill>
                      <a:srgbClr val="0D0957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 </a:t>
                </a:r>
                <a:r>
                  <a:rPr lang="bn-IN" sz="2800" b="1" dirty="0">
                    <a:solidFill>
                      <a:srgbClr val="0D0957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হলে, প্রনাণ কর যে,</a:t>
                </a:r>
                <a:r>
                  <a:rPr lang="en-US" sz="2800" b="1" dirty="0">
                    <a:solidFill>
                      <a:srgbClr val="0D0957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endParaRPr lang="en-US" sz="2800" b="1" dirty="0" smtClean="0">
                  <a:solidFill>
                    <a:srgbClr val="0D0957"/>
                  </a:solidFill>
                  <a:latin typeface="Kalpurosh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r>
                  <a:rPr lang="en-US" sz="2800" b="1" dirty="0" smtClean="0">
                    <a:solidFill>
                      <a:srgbClr val="0D0957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</a:t>
                </a:r>
                <a:r>
                  <a:rPr lang="en-US" sz="2800" b="1" dirty="0">
                    <a:solidFill>
                      <a:srgbClr val="0D0957"/>
                    </a:solidFill>
                    <a:latin typeface="Kalpurosh"/>
                  </a:rPr>
                  <a:t>cos2A=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endParaRPr lang="en-US" sz="2800" b="1" dirty="0">
                  <a:latin typeface="Kalpurosh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1" y="2598805"/>
                <a:ext cx="8471607" cy="2427652"/>
              </a:xfrm>
              <a:prstGeom prst="rect">
                <a:avLst/>
              </a:prstGeom>
              <a:blipFill>
                <a:blip r:embed="rId4"/>
                <a:stretch>
                  <a:fillRect l="-576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8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2233" y="6356351"/>
            <a:ext cx="8760540" cy="365125"/>
          </a:xfrm>
        </p:spPr>
        <p:txBody>
          <a:bodyPr/>
          <a:lstStyle/>
          <a:p>
            <a:r>
              <a:rPr lang="en-US" sz="1800" b="1" dirty="0" err="1">
                <a:solidFill>
                  <a:srgbClr val="0070C0"/>
                </a:solidFill>
              </a:rPr>
              <a:t>B</a:t>
            </a:r>
            <a:r>
              <a:rPr lang="en-US" sz="1800" b="1" dirty="0" err="1" smtClean="0">
                <a:solidFill>
                  <a:srgbClr val="0070C0"/>
                </a:solidFill>
              </a:rPr>
              <a:t>ipul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</a:rPr>
              <a:t>arkar - </a:t>
            </a:r>
            <a:r>
              <a:rPr lang="en-US" sz="1800" b="1" dirty="0" err="1" smtClean="0">
                <a:solidFill>
                  <a:srgbClr val="0070C0"/>
                </a:solidFill>
              </a:rPr>
              <a:t>Atmool</a:t>
            </a:r>
            <a:r>
              <a:rPr lang="en-US" sz="1800" b="1" dirty="0" smtClean="0">
                <a:solidFill>
                  <a:srgbClr val="0070C0"/>
                </a:solidFill>
              </a:rPr>
              <a:t> B/L  high School-</a:t>
            </a:r>
            <a:r>
              <a:rPr lang="en-US" sz="1800" b="1" dirty="0" err="1" smtClean="0">
                <a:solidFill>
                  <a:srgbClr val="0070C0"/>
                </a:solidFill>
              </a:rPr>
              <a:t>s</a:t>
            </a:r>
            <a:r>
              <a:rPr lang="en-US" sz="1800" b="1" dirty="0" err="1" smtClean="0">
                <a:solidFill>
                  <a:srgbClr val="0070C0"/>
                </a:solidFill>
              </a:rPr>
              <a:t>hibgonj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en-US" sz="1800" b="1" dirty="0" err="1">
                <a:solidFill>
                  <a:srgbClr val="0070C0"/>
                </a:solidFill>
              </a:rPr>
              <a:t>B</a:t>
            </a:r>
            <a:r>
              <a:rPr lang="en-US" sz="1800" b="1" dirty="0" err="1" smtClean="0">
                <a:solidFill>
                  <a:srgbClr val="0070C0"/>
                </a:solidFill>
              </a:rPr>
              <a:t>ogura</a:t>
            </a:r>
            <a:r>
              <a:rPr lang="en-US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</a:rPr>
              <a:t>01730169555</a:t>
            </a:r>
            <a:endParaRPr lang="en-US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2232" y="206478"/>
                <a:ext cx="8760541" cy="108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latin typeface="Kalpurosh"/>
                  </a:rPr>
                  <a:t>খ</a:t>
                </a:r>
                <a:r>
                  <a:rPr lang="bn-IN" sz="2000" b="1" dirty="0" smtClean="0">
                    <a:solidFill>
                      <a:srgbClr val="0A561C"/>
                    </a:solidFill>
                    <a:latin typeface="Kalpurosh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𝒄𝒐𝒔𝑨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𝒔𝒊𝒏𝒂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𝒄𝒐𝒔𝑨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𝒔𝒊𝒏𝑨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 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হলে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, </m:t>
                    </m:r>
                    <m:r>
                      <a:rPr lang="en-US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𝑨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  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এর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 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মান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 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নির্ণয়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 </m:t>
                    </m:r>
                    <m:r>
                      <a:rPr lang="bn-IN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কর।</m:t>
                    </m:r>
                  </m:oMath>
                </a14:m>
              </a:p>
              <a:p>
                <a:pPr algn="ctr"/>
                <a:r>
                  <a:rPr lang="bn-IN" sz="2000" dirty="0" smtClean="0">
                    <a:solidFill>
                      <a:srgbClr val="0D0957"/>
                    </a:solidFill>
                    <a:latin typeface="Kalpurosh"/>
                  </a:rPr>
                  <a:t>গ) </a:t>
                </a:r>
                <a:r>
                  <a:rPr lang="bn-IN" sz="2000" i="1" dirty="0" smtClean="0">
                    <a:solidFill>
                      <a:srgbClr val="0D0957"/>
                    </a:solidFill>
                    <a:latin typeface="Kalpurosh"/>
                  </a:rPr>
                  <a:t> </a:t>
                </a:r>
                <a:r>
                  <a:rPr lang="en-US" sz="2000" i="1" dirty="0" smtClean="0">
                    <a:solidFill>
                      <a:srgbClr val="0D0957"/>
                    </a:solidFill>
                    <a:latin typeface="Kalpurosh"/>
                  </a:rPr>
                  <a:t>  A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lpurosh"/>
                  </a:rPr>
                  <a:t>=45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 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হলে, প্রনাণ কর যে,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 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lpurosh"/>
                  </a:rPr>
                  <a:t>cos2A=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D0957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Kalpuros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Kalpuros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D0957"/>
                                </a:solidFill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D0957"/>
                                </a:solidFill>
                                <a:latin typeface="Kalpuros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D0957"/>
                                </a:solidFill>
                                <a:latin typeface="Kalpuros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Kalpurosh"/>
                          </a:rPr>
                          <m:t>𝐴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Kalpuros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Kalpuros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D0957"/>
                                </a:solidFill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D0957"/>
                                </a:solidFill>
                                <a:latin typeface="Kalpuros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D0957"/>
                                </a:solidFill>
                                <a:latin typeface="Kalpuros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Kalpurosh"/>
                          </a:rPr>
                          <m:t>𝐴</m:t>
                        </m:r>
                      </m:den>
                    </m:f>
                  </m:oMath>
                </a14:m>
                <a:endParaRPr lang="en-US" sz="2000" dirty="0">
                  <a:latin typeface="Kalpuros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2" y="206478"/>
                <a:ext cx="8760541" cy="1081706"/>
              </a:xfrm>
              <a:prstGeom prst="rect">
                <a:avLst/>
              </a:prstGeom>
              <a:blipFill>
                <a:blip r:embed="rId2"/>
                <a:stretch>
                  <a:fillRect l="-62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9716" y="1467595"/>
                <a:ext cx="8760541" cy="2182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solidFill>
                      <a:srgbClr val="FF0000"/>
                    </a:solidFill>
                    <a:latin typeface="Kalpurosh"/>
                  </a:rPr>
                  <a:t>খ</a:t>
                </a:r>
                <a:r>
                  <a:rPr lang="bn-IN" sz="2000" b="1" dirty="0" smtClean="0">
                    <a:solidFill>
                      <a:srgbClr val="FF0000"/>
                    </a:solidFill>
                    <a:latin typeface="Kalpurosh"/>
                  </a:rPr>
                  <a:t>) সমাধানঃ</a:t>
                </a:r>
              </a:p>
              <a:p>
                <a:r>
                  <a:rPr lang="bn-IN" sz="2000" b="1" dirty="0" smtClean="0">
                    <a:latin typeface="Kalpurosh"/>
                  </a:rPr>
                  <a:t>দেওয়া আছে,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𝑐𝑜𝑠𝐴</m:t>
                        </m:r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−</m:t>
                        </m:r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𝑠𝑖𝑛𝑎</m:t>
                        </m:r>
                      </m:num>
                      <m:den>
                        <m:r>
                          <a:rPr lang="bn-IN" sz="2000" b="0" i="1" smtClean="0">
                            <a:solidFill>
                              <a:srgbClr val="0070C0"/>
                            </a:solidFill>
                            <a:latin typeface="Kalpurosh"/>
                          </a:rPr>
                          <m:t> </m:t>
                        </m:r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𝑐𝑜𝑠𝐴</m:t>
                        </m:r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+</m:t>
                        </m:r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𝑠𝑖𝑛𝐴</m:t>
                        </m:r>
                      </m:den>
                    </m:f>
                    <m:r>
                      <a:rPr lang="en-US" sz="2000" b="0" i="1">
                        <a:solidFill>
                          <a:srgbClr val="0070C0"/>
                        </a:solidFill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1</m:t>
                        </m:r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1</m:t>
                        </m:r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Kalpuros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dirty="0" smtClean="0">
                    <a:latin typeface="Kalpurosh"/>
                  </a:rPr>
                  <a:t>        </a:t>
                </a:r>
                <a:endParaRPr lang="bn-IN" sz="2000" b="1" dirty="0" smtClean="0">
                  <a:latin typeface="Kalpurosh"/>
                </a:endParaRPr>
              </a:p>
              <a:p>
                <a:r>
                  <a:rPr lang="en-US" sz="2000" b="1" dirty="0" smtClean="0">
                    <a:solidFill>
                      <a:srgbClr val="00B050"/>
                    </a:solidFill>
                    <a:latin typeface="Kalpurosh"/>
                  </a:rPr>
                  <a:t>or,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Kalpurosh"/>
                          </a:rPr>
                          <m:t>𝒄𝒐𝒔𝑨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Kalpuros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Kalpurosh"/>
                          </a:rPr>
                          <m:t>𝒔𝒊𝒏𝒂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𝒄𝒐𝒔𝑨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𝒔𝒊𝒏𝑨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Kalpurosh"/>
                          </a:rPr>
                          <m:t>𝒄𝒐𝒔𝑨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Kalpuros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Kalpurosh"/>
                          </a:rPr>
                          <m:t>𝒔𝒊𝒏𝑨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𝒄𝒐𝒔𝑨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Kalpurosh"/>
                          </a:rPr>
                          <m:t>𝒔𝒊𝒏𝑨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A561C"/>
                        </a:solidFill>
                        <a:latin typeface="Kalpuros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 −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Kalpuros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Kalpuros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bn-IN" sz="2000" b="1" dirty="0" smtClean="0">
                    <a:latin typeface="Kalpurosh"/>
                  </a:rPr>
                  <a:t> </a:t>
                </a:r>
                <a:r>
                  <a:rPr lang="bn-IN" sz="1200" b="1" dirty="0" smtClean="0">
                    <a:solidFill>
                      <a:srgbClr val="FF0000"/>
                    </a:solidFill>
                    <a:latin typeface="Kalpurosh"/>
                  </a:rPr>
                  <a:t>{যোজন-বিয়োজন করে} </a:t>
                </a:r>
                <a:endParaRPr lang="en-US" sz="1200" b="1" dirty="0" smtClean="0">
                  <a:solidFill>
                    <a:srgbClr val="FF0000"/>
                  </a:solidFill>
                  <a:latin typeface="Kalpurosh"/>
                </a:endParaRPr>
              </a:p>
              <a:p>
                <a:r>
                  <a:rPr lang="en-US" sz="2000" b="1" dirty="0" smtClean="0">
                    <a:solidFill>
                      <a:srgbClr val="00B0F0"/>
                    </a:solidFill>
                    <a:latin typeface="Kalpurosh"/>
                  </a:rPr>
                  <a:t>Or,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𝒔𝒆𝒄𝑨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𝒔𝒊𝒏𝑨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B0F0"/>
                        </a:solidFill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Kalpuros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000" b="1" i="0" smtClean="0">
                        <a:latin typeface="Kalpurosh"/>
                      </a:rPr>
                      <m:t>          </m:t>
                    </m:r>
                  </m:oMath>
                </a14:m>
                <a:r>
                  <a:rPr lang="en-US" sz="2000" b="1" dirty="0" smtClean="0">
                    <a:latin typeface="Kalpurosh"/>
                  </a:rPr>
                  <a:t>Or,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Kalpurosh"/>
                          </a:rPr>
                          <m:t>𝒄𝒐𝒔𝑨</m:t>
                        </m:r>
                      </m:num>
                      <m:den>
                        <m:r>
                          <a:rPr lang="en-US" sz="2000" b="1" i="1" smtClean="0">
                            <a:latin typeface="Kalpurosh"/>
                          </a:rPr>
                          <m:t>𝒔𝒊𝒏𝑨</m:t>
                        </m:r>
                      </m:den>
                    </m:f>
                    <m:r>
                      <a:rPr lang="en-US" sz="2000" b="1" i="1" smtClean="0"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Kalpuros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latin typeface="Kalpuros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dirty="0" smtClean="0">
                    <a:latin typeface="Kalpurosh"/>
                  </a:rPr>
                  <a:t>    </a:t>
                </a:r>
                <a:endParaRPr lang="bn-IN" sz="2000" b="1" dirty="0" smtClean="0">
                  <a:latin typeface="Kalpurosh"/>
                </a:endParaRPr>
              </a:p>
              <a:p>
                <a:r>
                  <a:rPr lang="en-US" sz="2000" b="1" dirty="0" smtClean="0">
                    <a:latin typeface="Kalpurosh"/>
                  </a:rPr>
                  <a:t>or,cotA=cot60</a:t>
                </a:r>
                <a:r>
                  <a:rPr lang="en-US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    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lpurosh"/>
                    <a:ea typeface="Microsoft JhengHei UI" panose="020B0604030504040204" pitchFamily="34" charset="-120"/>
                    <a:cs typeface="Malgun Gothic Semilight" panose="020B0502040204020203" pitchFamily="34" charset="-128"/>
                  </a:rPr>
                  <a:t>∴ A= 60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endParaRPr lang="en-US" sz="2000" b="1" dirty="0">
                  <a:solidFill>
                    <a:srgbClr val="0A561C"/>
                  </a:solidFill>
                  <a:latin typeface="Kalpurosh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6" y="1467595"/>
                <a:ext cx="8760541" cy="2182905"/>
              </a:xfrm>
              <a:prstGeom prst="rect">
                <a:avLst/>
              </a:prstGeom>
              <a:blipFill>
                <a:blip r:embed="rId3"/>
                <a:stretch>
                  <a:fillRect l="-765" t="-1397" b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005782" y="3186583"/>
                <a:ext cx="6784256" cy="149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000" b="1" dirty="0" smtClean="0">
                    <a:solidFill>
                      <a:srgbClr val="FF0000"/>
                    </a:solidFill>
                    <a:latin typeface="Kalpurosh"/>
                  </a:rPr>
                  <a:t>গ) সমাধানঃ</a:t>
                </a:r>
              </a:p>
              <a:p>
                <a:pPr algn="ctr"/>
                <a:r>
                  <a:rPr lang="bn-IN" sz="2000" b="1" dirty="0" smtClean="0">
                    <a:latin typeface="Kalpurosh"/>
                  </a:rPr>
                  <a:t>দেওয়া আছে, </a:t>
                </a:r>
                <a:r>
                  <a:rPr lang="en-US" sz="2000" i="1" dirty="0" smtClean="0">
                    <a:latin typeface="Kalpurosh"/>
                  </a:rPr>
                  <a:t>A</a:t>
                </a:r>
                <a:r>
                  <a:rPr lang="en-US" sz="2000" b="1" dirty="0" smtClean="0">
                    <a:latin typeface="Kalpurosh"/>
                  </a:rPr>
                  <a:t>=45</a:t>
                </a:r>
                <a:r>
                  <a:rPr lang="en-US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          </a:t>
                </a:r>
                <a:endParaRPr lang="bn-IN" sz="2000" b="1" dirty="0" smtClean="0">
                  <a:latin typeface="Kalpurosh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r>
                  <a:rPr lang="bn-IN" sz="2000" b="1" dirty="0" smtClean="0">
                    <a:latin typeface="Kalpurosh"/>
                    <a:ea typeface="Malgun Gothic Semilight" panose="020B0502040204020203" pitchFamily="34" charset="-128"/>
                  </a:rPr>
                  <a:t>প্রমাণ করতে হবে,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Kalpurosh"/>
                  </a:rPr>
                  <a:t>cos2A</a:t>
                </a:r>
                <a:r>
                  <a:rPr lang="en-US" sz="2000" dirty="0">
                    <a:solidFill>
                      <a:srgbClr val="00B0F0"/>
                    </a:solidFill>
                    <a:latin typeface="Kalpuros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Kalpurosh"/>
                          </a:rPr>
                          <m:t>1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Kalpuros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Kalpurosh"/>
                          </a:rPr>
                          <m:t>𝐴</m:t>
                        </m:r>
                      </m:num>
                      <m:den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Kalpurosh"/>
                          </a:rPr>
                          <m:t>1</m:t>
                        </m:r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Kalpuros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00B0F0"/>
                                </a:solidFill>
                                <a:latin typeface="Kalpuros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00B0F0"/>
                            </a:solidFill>
                            <a:latin typeface="Kalpurosh"/>
                          </a:rPr>
                          <m:t>𝐴</m:t>
                        </m:r>
                      </m:den>
                    </m:f>
                    <m:r>
                      <a:rPr lang="en-US" sz="2000" b="0" i="1">
                        <a:latin typeface="Kalpurosh"/>
                      </a:rPr>
                      <m:t>  </m:t>
                    </m:r>
                  </m:oMath>
                </a14:m>
                <a:endParaRPr lang="en-US" sz="2000" b="0" dirty="0" smtClean="0">
                  <a:latin typeface="Kalpurosh"/>
                </a:endParaRPr>
              </a:p>
              <a:p>
                <a:pPr algn="ctr"/>
                <a:r>
                  <a:rPr lang="en-US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bn-IN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বাম্পক্ষ</a:t>
                </a:r>
                <a:r>
                  <a:rPr lang="en-US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 cos2A   =</a:t>
                </a:r>
                <a:r>
                  <a:rPr lang="bn-IN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cos (2 × 45 )  =</a:t>
                </a:r>
                <a:r>
                  <a:rPr lang="bn-IN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cos 90˚  = 0 </a:t>
                </a:r>
                <a:endParaRPr lang="en-US" sz="2000" dirty="0">
                  <a:latin typeface="Kalpurosh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782" y="3186583"/>
                <a:ext cx="6784256" cy="1495794"/>
              </a:xfrm>
              <a:prstGeom prst="rect">
                <a:avLst/>
              </a:prstGeom>
              <a:blipFill>
                <a:blip r:embed="rId4"/>
                <a:stretch>
                  <a:fillRect t="-2041" b="-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0439" y="4896500"/>
                <a:ext cx="8023122" cy="6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b="1" dirty="0" smtClean="0">
                    <a:latin typeface="Kalpurosh"/>
                  </a:rPr>
                  <a:t>ডানপক্ষ </a:t>
                </a:r>
                <a:r>
                  <a:rPr lang="en-US" sz="2000" b="1" dirty="0" smtClean="0">
                    <a:latin typeface="Kalpurosh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Kalpurosh"/>
                          </a:rPr>
                          <m:t>𝟏</m:t>
                        </m:r>
                        <m:r>
                          <a:rPr lang="en-US" sz="2000" b="1" i="1">
                            <a:latin typeface="Kalpuros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Kalpuros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>
                                <a:latin typeface="Kalpuros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Kalpurosh"/>
                          </a:rPr>
                          <m:t>𝑨</m:t>
                        </m:r>
                      </m:num>
                      <m:den>
                        <m:r>
                          <a:rPr lang="en-US" sz="2000" b="1" i="1">
                            <a:latin typeface="Kalpurosh"/>
                          </a:rPr>
                          <m:t>𝟏</m:t>
                        </m:r>
                        <m:r>
                          <a:rPr lang="en-US" sz="2000" b="1" i="1">
                            <a:latin typeface="Kalpuros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Kalpuros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>
                                <a:latin typeface="Kalpuros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Kalpurosh"/>
                          </a:rPr>
                          <m:t>𝑨</m:t>
                        </m:r>
                      </m:den>
                    </m:f>
                    <m:r>
                      <a:rPr lang="en-US" sz="2000" b="1" i="1" smtClean="0"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Kalpuros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Kalpurosh"/>
                          </a:rPr>
                          <m:t>𝟒𝟓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Kalpurosh"/>
                          </a:rPr>
                          <m:t>×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Kalpuros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Kalpuros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Kalpuros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Kalpurosh"/>
                          </a:rPr>
                          <m:t>𝟒𝟓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Kalpurosh"/>
                          </a:rPr>
                          <m:t>˚</m:t>
                        </m:r>
                      </m:den>
                    </m:f>
                    <m:r>
                      <a:rPr lang="bn-IN" sz="2000" b="1" i="1" smtClean="0">
                        <a:latin typeface="Kalpurosh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Kalpurosh"/>
                  </a:rPr>
                  <a:t>=</a:t>
                </a:r>
                <a:r>
                  <a:rPr lang="bn-IN" sz="2000" b="1" dirty="0" smtClean="0">
                    <a:latin typeface="Kalpuro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Kalpurosh"/>
                          </a:rPr>
                          <m:t>𝟏</m:t>
                        </m:r>
                        <m:r>
                          <a:rPr lang="en-US" sz="2000" b="1" i="1">
                            <a:latin typeface="Kalpuros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Kalpurosh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Kalpuros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Kalpuros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>
                                <a:latin typeface="Kalpuros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Kalpurosh"/>
                          </a:rPr>
                          <m:t>𝟏</m:t>
                        </m:r>
                        <m:r>
                          <a:rPr lang="en-US" sz="2000" b="1" i="1">
                            <a:latin typeface="Kalpuros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latin typeface="Kalpuros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Kalpurosh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Kalpuros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Kalpuros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>
                                <a:latin typeface="Kalpuros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bn-IN" sz="2000" b="1" i="1">
                        <a:latin typeface="Kalpurosh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Kalpurosh"/>
                  </a:rPr>
                  <a:t> =</a:t>
                </a:r>
                <a:r>
                  <a:rPr lang="bn-IN" sz="2000" b="1" dirty="0" smtClean="0">
                    <a:latin typeface="Kalpuro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Kalpuros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Kalpurosh"/>
                          </a:rPr>
                          <m:t>𝟎</m:t>
                        </m:r>
                      </m:num>
                      <m:den>
                        <m:r>
                          <a:rPr lang="en-US" sz="2000" b="1" i="1" dirty="0" smtClean="0">
                            <a:latin typeface="Kalpurosh"/>
                          </a:rPr>
                          <m:t>𝟐</m:t>
                        </m:r>
                      </m:den>
                    </m:f>
                    <m:r>
                      <a:rPr lang="en-US" sz="2000" b="1" i="1" dirty="0" smtClean="0">
                        <a:latin typeface="Kalpurosh"/>
                      </a:rPr>
                      <m:t>=</m:t>
                    </m:r>
                    <m:r>
                      <a:rPr lang="en-US" sz="2000" b="1" i="1" dirty="0" smtClean="0">
                        <a:latin typeface="Kalpurosh"/>
                      </a:rPr>
                      <m:t>𝟎</m:t>
                    </m:r>
                  </m:oMath>
                </a14:m>
                <a:endParaRPr lang="en-US" sz="2000" b="1" dirty="0">
                  <a:latin typeface="Kalpuros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9" y="4896500"/>
                <a:ext cx="8023122" cy="622863"/>
              </a:xfrm>
              <a:prstGeom prst="rect">
                <a:avLst/>
              </a:prstGeom>
              <a:blipFill>
                <a:blip r:embed="rId5"/>
                <a:stretch>
                  <a:fillRect l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6916" y="5733486"/>
            <a:ext cx="781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A561C"/>
                </a:solidFill>
                <a:latin typeface="Kalpurosh"/>
              </a:rPr>
              <a:t>ডানপক্ষ=বামপক্ষ  (প্রমাণিত)</a:t>
            </a:r>
            <a:endParaRPr lang="en-US" b="1" dirty="0">
              <a:solidFill>
                <a:srgbClr val="0A561C"/>
              </a:solidFill>
              <a:latin typeface="Kalpurosh"/>
            </a:endParaRPr>
          </a:p>
        </p:txBody>
      </p:sp>
    </p:spTree>
    <p:extLst>
      <p:ext uri="{BB962C8B-B14F-4D97-AF65-F5344CB8AC3E}">
        <p14:creationId xmlns:p14="http://schemas.microsoft.com/office/powerpoint/2010/main" val="45088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229" y="3500869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4/21/2020 10:25:36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3399" y="3535103"/>
            <a:ext cx="145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961" y="376099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0961" y="388549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68797"/>
            <a:ext cx="4428203" cy="461665"/>
          </a:xfrm>
          <a:prstGeom prst="rect">
            <a:avLst/>
          </a:prstGeom>
          <a:ln w="12700">
            <a:noFill/>
            <a:prstDash val="sysDash"/>
          </a:ln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63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71" y="161925"/>
            <a:ext cx="5962650" cy="9694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15638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957" y="2032968"/>
            <a:ext cx="881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6303" y="2304766"/>
                <a:ext cx="8153400" cy="321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b="1" dirty="0" smtClean="0">
                    <a:solidFill>
                      <a:srgbClr val="002060"/>
                    </a:solidFill>
                    <a:latin typeface="Kalpurosh"/>
                  </a:rPr>
                  <a:t>১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Kalpurosh"/>
                  </a:rPr>
                  <a:t> ,</a:t>
                </a:r>
                <a:r>
                  <a:rPr lang="bn-IN" sz="2000" b="1" dirty="0" smtClean="0">
                    <a:solidFill>
                      <a:srgbClr val="002060"/>
                    </a:solidFill>
                    <a:latin typeface="Kalpuro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bn-IN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IN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˚=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Kalpurosh"/>
                  </a:rPr>
                  <a:t>কত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 ?</a:t>
                </a:r>
              </a:p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২ cot90.tano=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Kalpurosh"/>
                  </a:rPr>
                  <a:t>কত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Kalpurosh"/>
                  </a:rPr>
                  <a:t> 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?</a:t>
                </a:r>
              </a:p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৩।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osh"/>
                  </a:rPr>
                  <a:t>sinA+cosA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=1   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Kalpurosh"/>
                  </a:rPr>
                  <a:t>হলে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Kalpurosh"/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osh"/>
                  </a:rPr>
                  <a:t>sinA.cosA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=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osh"/>
                  </a:rPr>
                  <a:t>কত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 ?</a:t>
                </a:r>
              </a:p>
              <a:p>
                <a:pPr algn="ctr"/>
                <a:r>
                  <a:rPr lang="bn-IN" sz="2400" b="1" dirty="0" smtClean="0">
                    <a:solidFill>
                      <a:srgbClr val="7030A0"/>
                    </a:solidFill>
                    <a:latin typeface="Kalpurosh"/>
                  </a:rPr>
                  <a:t>৪।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Kalpurosh"/>
                  </a:rPr>
                  <a:t> sin</a:t>
                </a:r>
                <a:r>
                  <a:rPr lang="el-GR" sz="24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সর্বোচ্চ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মান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</a:p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৫।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cos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</a:rPr>
                  <a:t>  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Kalpurosh"/>
                  </a:rPr>
                  <a:t>হলে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</a:rPr>
                  <a:t>cot</a:t>
                </a:r>
                <a:r>
                  <a:rPr lang="el-GR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মান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</a:p>
              <a:p>
                <a:pPr algn="ctr"/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৬। Cos</a:t>
                </a:r>
                <a:r>
                  <a:rPr lang="el-GR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হলে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 cot</a:t>
                </a:r>
                <a:r>
                  <a:rPr lang="el-GR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</a:t>
                </a:r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এর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</a:t>
                </a:r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মান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</a:t>
                </a:r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কত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 ?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৭।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2sin</a:t>
                </a:r>
                <a:r>
                  <a:rPr lang="el-GR" sz="2400" b="1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=1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হলে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, cot</a:t>
                </a:r>
                <a:r>
                  <a:rPr lang="el-GR" sz="2400" b="1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Kalpurosh"/>
                  </a:rPr>
                  <a:t>এর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Kalpurosh"/>
                  </a:rPr>
                  <a:t>মান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Kalpurosh"/>
                  </a:rPr>
                  <a:t>কত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Kalpurosh"/>
                  </a:rPr>
                  <a:t>  ?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3" y="2304766"/>
                <a:ext cx="8153400" cy="3213316"/>
              </a:xfrm>
              <a:prstGeom prst="rect">
                <a:avLst/>
              </a:prstGeom>
              <a:blipFill>
                <a:blip r:embed="rId4"/>
                <a:stretch>
                  <a:fillRect b="-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9834" y="33843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4/21/2020 11:22:39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-282202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19" y="178118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00400" y="3124200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3552" y="12192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3581400" y="10668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5" name="Rectangle 64"/>
          <p:cNvSpPr/>
          <p:nvPr/>
        </p:nvSpPr>
        <p:spPr>
          <a:xfrm>
            <a:off x="3200400" y="2057400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8634" y="2122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4796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r>
              <a:rPr lang="bn-IN" sz="2400" b="1" dirty="0" smtClean="0">
                <a:solidFill>
                  <a:srgbClr val="1313BD"/>
                </a:solidFill>
              </a:rPr>
              <a:t>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7299" y="495469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3968" y="49990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65075" y="1755132"/>
                <a:ext cx="8189289" cy="319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△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ABC</a:t>
                </a:r>
                <a:r>
                  <a:rPr lang="bn-IN" b="1" dirty="0" smtClean="0">
                    <a:solidFill>
                      <a:srgbClr val="1313BD"/>
                    </a:solidFill>
                  </a:rPr>
                  <a:t> সমকোণী 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–এ  </a:t>
                </a:r>
                <a:r>
                  <a:rPr lang="en-US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∠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B = </a:t>
                </a:r>
                <a:r>
                  <a:rPr lang="bn-IN" b="1" dirty="0" smtClean="0">
                    <a:solidFill>
                      <a:srgbClr val="1313BD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1313BD"/>
                    </a:solidFill>
                  </a:rPr>
                  <a:t>সমকোণী</a:t>
                </a:r>
                <a:r>
                  <a:rPr lang="bn-IN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bn-IN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এবং 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1313BD"/>
                    </a:solidFill>
                  </a:rPr>
                  <a:t>tanA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1313BD"/>
                    </a:solidFill>
                  </a:rPr>
                  <a:t>=1</a:t>
                </a:r>
                <a:endParaRPr lang="bn-IN" b="1" dirty="0" smtClean="0">
                  <a:solidFill>
                    <a:srgbClr val="1313BD"/>
                  </a:solidFill>
                </a:endParaRPr>
              </a:p>
              <a:p>
                <a:endParaRPr lang="en-US" sz="3200" b="1" dirty="0" smtClean="0">
                  <a:solidFill>
                    <a:srgbClr val="1313BD"/>
                  </a:solidFill>
                </a:endParaRPr>
              </a:p>
              <a:p>
                <a:r>
                  <a:rPr lang="bn-IN" sz="2400" b="1" dirty="0" smtClean="0">
                    <a:solidFill>
                      <a:srgbClr val="00B050"/>
                    </a:solidFill>
                  </a:rPr>
                  <a:t>ক) 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AC </a:t>
                </a:r>
                <a:r>
                  <a:rPr lang="bn-IN" sz="2400" b="1" dirty="0" smtClean="0">
                    <a:solidFill>
                      <a:srgbClr val="00B050"/>
                    </a:solidFill>
                  </a:rPr>
                  <a:t> বাহুর মান নির্ণয় কর ।</a:t>
                </a:r>
              </a:p>
              <a:p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000" b="1" i="1">
                          <a:solidFill>
                            <a:srgbClr val="1313BD"/>
                          </a:solidFill>
                          <a:latin typeface="Cambria Math" panose="02040503050406030204" pitchFamily="18" charset="0"/>
                        </a:rPr>
                        <m:t>খ</m:t>
                      </m:r>
                      <m:r>
                        <a:rPr lang="bn-IN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উদ্দিপকের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আলোকে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কর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।</m:t>
                      </m:r>
                    </m:oMath>
                  </m:oMathPara>
                </a14:m>
                <a:endParaRPr lang="bn-IN" sz="2000" b="1" dirty="0" smtClean="0">
                  <a:solidFill>
                    <a:srgbClr val="7030A0"/>
                  </a:solidFill>
                </a:endParaRPr>
              </a:p>
              <a:p>
                <a:endParaRPr lang="bn-IN" sz="2800" b="1" dirty="0" smtClean="0">
                  <a:solidFill>
                    <a:srgbClr val="7030A0"/>
                  </a:solidFill>
                </a:endParaRPr>
              </a:p>
              <a:p>
                <a:r>
                  <a:rPr lang="bn-IN" sz="24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bn-IN" sz="2000" b="1" dirty="0" smtClean="0">
                    <a:solidFill>
                      <a:srgbClr val="049CAC"/>
                    </a:solidFill>
                  </a:rPr>
                  <a:t>গ</a:t>
                </a:r>
                <a:r>
                  <a:rPr lang="bn-IN" sz="2000" b="1" dirty="0" smtClean="0">
                    <a:solidFill>
                      <a:srgbClr val="049CAC"/>
                    </a:solidFill>
                  </a:rPr>
                  <a:t>)</a:t>
                </a:r>
                <a:r>
                  <a:rPr lang="en-US" sz="20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49CAC"/>
                    </a:solidFill>
                  </a:rPr>
                  <a:t>উদ্দিপকের</a:t>
                </a:r>
                <a:r>
                  <a:rPr lang="en-US" sz="20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49CAC"/>
                    </a:solidFill>
                  </a:rPr>
                  <a:t>আলোকে</a:t>
                </a:r>
                <a:r>
                  <a:rPr lang="en-US" sz="20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49CAC"/>
                    </a:solidFill>
                  </a:rPr>
                  <a:t>প্রমাণ</a:t>
                </a:r>
                <a:r>
                  <a:rPr lang="en-US" sz="20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49CAC"/>
                    </a:solidFill>
                  </a:rPr>
                  <a:t>কর</a:t>
                </a:r>
                <a:r>
                  <a:rPr lang="en-US" sz="20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49CAC"/>
                    </a:solidFill>
                  </a:rPr>
                  <a:t>যে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,</a:t>
                </a:r>
                <a:r>
                  <a:rPr lang="en-US" sz="2400" dirty="0">
                    <a:solidFill>
                      <a:srgbClr val="0D095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400" b="1" dirty="0" smtClean="0">
                    <a:solidFill>
                      <a:srgbClr val="049CAC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400" b="1" dirty="0" smtClean="0">
                    <a:solidFill>
                      <a:srgbClr val="049CAC"/>
                    </a:solidFill>
                  </a:rPr>
                  <a:t>=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1</a:t>
                </a:r>
                <a:endParaRPr lang="en-US" sz="2400" b="1" dirty="0">
                  <a:solidFill>
                    <a:srgbClr val="049CAC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5" y="1755132"/>
                <a:ext cx="8189289" cy="3194144"/>
              </a:xfrm>
              <a:prstGeom prst="rect">
                <a:avLst/>
              </a:prstGeom>
              <a:blipFill>
                <a:blip r:embed="rId4"/>
                <a:stretch>
                  <a:fillRect l="-1936" t="-26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76571"/>
              </p:ext>
            </p:extLst>
          </p:nvPr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232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643937" cy="6324601"/>
          </a:xfrm>
          <a:prstGeom prst="rect">
            <a:avLst/>
          </a:prstGeom>
        </p:spPr>
      </p:pic>
      <p:pic>
        <p:nvPicPr>
          <p:cNvPr id="5" name="Picture 4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01" y="5257800"/>
            <a:ext cx="51816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3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85800" y="1066800"/>
            <a:ext cx="3581400" cy="19812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131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4800600" y="1018309"/>
            <a:ext cx="3733800" cy="19812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023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4276630">
            <a:off x="2981951" y="2346316"/>
            <a:ext cx="846014" cy="946168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332665">
            <a:off x="7933713" y="635513"/>
            <a:ext cx="757757" cy="943531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1131" y="1892309"/>
            <a:ext cx="308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49CAC"/>
                </a:solidFill>
              </a:rPr>
              <a:t>বিপরীত</a:t>
            </a:r>
            <a:r>
              <a:rPr lang="en-US" sz="1600" b="1" dirty="0" smtClean="0">
                <a:solidFill>
                  <a:srgbClr val="049CAC"/>
                </a:solidFill>
              </a:rPr>
              <a:t> </a:t>
            </a:r>
            <a:r>
              <a:rPr lang="en-US" sz="1600" b="1" dirty="0" err="1" smtClean="0">
                <a:solidFill>
                  <a:srgbClr val="049CAC"/>
                </a:solidFill>
              </a:rPr>
              <a:t>বাহু</a:t>
            </a:r>
            <a:r>
              <a:rPr lang="en-US" sz="1600" b="1" dirty="0" smtClean="0">
                <a:solidFill>
                  <a:srgbClr val="049CAC"/>
                </a:solidFill>
              </a:rPr>
              <a:t> (</a:t>
            </a:r>
            <a:r>
              <a:rPr lang="en-US" sz="1600" b="1" dirty="0" err="1" smtClean="0">
                <a:solidFill>
                  <a:srgbClr val="049CAC"/>
                </a:solidFill>
              </a:rPr>
              <a:t>লম্ব</a:t>
            </a:r>
            <a:r>
              <a:rPr lang="en-US" sz="1600" b="1" dirty="0" smtClean="0">
                <a:solidFill>
                  <a:srgbClr val="049CAC"/>
                </a:solidFill>
              </a:rPr>
              <a:t>)</a:t>
            </a:r>
            <a:endParaRPr lang="en-US" sz="1600" b="1" dirty="0">
              <a:solidFill>
                <a:srgbClr val="049CA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1482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49CAC"/>
                </a:solidFill>
              </a:rPr>
              <a:t>বিপরীত</a:t>
            </a:r>
            <a:r>
              <a:rPr lang="en-US" b="1" dirty="0" smtClean="0">
                <a:solidFill>
                  <a:srgbClr val="049CAC"/>
                </a:solidFill>
              </a:rPr>
              <a:t> </a:t>
            </a:r>
            <a:r>
              <a:rPr lang="en-US" b="1" dirty="0" err="1" smtClean="0">
                <a:solidFill>
                  <a:srgbClr val="049CAC"/>
                </a:solidFill>
              </a:rPr>
              <a:t>বাহু</a:t>
            </a:r>
            <a:r>
              <a:rPr lang="en-US" b="1" dirty="0" smtClean="0">
                <a:solidFill>
                  <a:srgbClr val="049CAC"/>
                </a:solidFill>
              </a:rPr>
              <a:t> (</a:t>
            </a:r>
            <a:r>
              <a:rPr lang="en-US" b="1" dirty="0" err="1" smtClean="0">
                <a:solidFill>
                  <a:srgbClr val="049CAC"/>
                </a:solidFill>
              </a:rPr>
              <a:t>লম্ব</a:t>
            </a:r>
            <a:r>
              <a:rPr lang="en-US" b="1" dirty="0" smtClean="0">
                <a:solidFill>
                  <a:srgbClr val="049CAC"/>
                </a:solidFill>
              </a:rPr>
              <a:t>)</a:t>
            </a:r>
            <a:endParaRPr lang="en-US" b="1" dirty="0">
              <a:solidFill>
                <a:srgbClr val="049CA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315" y="31482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1313BD"/>
                </a:solidFill>
              </a:rPr>
              <a:t>সন্নিহিত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বাহু</a:t>
            </a:r>
            <a:r>
              <a:rPr lang="en-US" b="1" dirty="0" smtClean="0">
                <a:solidFill>
                  <a:srgbClr val="1313BD"/>
                </a:solidFill>
              </a:rPr>
              <a:t> (</a:t>
            </a:r>
            <a:r>
              <a:rPr lang="bn-IN" b="1" dirty="0" smtClean="0">
                <a:solidFill>
                  <a:srgbClr val="1313BD"/>
                </a:solidFill>
              </a:rPr>
              <a:t>ভুমি</a:t>
            </a:r>
            <a:r>
              <a:rPr lang="en-US" b="1" dirty="0" smtClean="0">
                <a:solidFill>
                  <a:srgbClr val="1313BD"/>
                </a:solidFill>
              </a:rPr>
              <a:t>)</a:t>
            </a:r>
            <a:endParaRPr lang="en-US" b="1" dirty="0">
              <a:solidFill>
                <a:srgbClr val="1313B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222148" y="1888123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solidFill>
                  <a:srgbClr val="1313BD"/>
                </a:solidFill>
              </a:rPr>
              <a:t>সন্নিহিত</a:t>
            </a:r>
            <a:r>
              <a:rPr lang="en-US" sz="1600" b="1" dirty="0" smtClean="0">
                <a:solidFill>
                  <a:srgbClr val="1313BD"/>
                </a:solidFill>
              </a:rPr>
              <a:t> </a:t>
            </a:r>
            <a:r>
              <a:rPr lang="en-US" sz="1600" b="1" dirty="0" err="1" smtClean="0">
                <a:solidFill>
                  <a:srgbClr val="1313BD"/>
                </a:solidFill>
              </a:rPr>
              <a:t>বাহু</a:t>
            </a:r>
            <a:r>
              <a:rPr lang="en-US" sz="1600" b="1" dirty="0" smtClean="0">
                <a:solidFill>
                  <a:srgbClr val="1313BD"/>
                </a:solidFill>
              </a:rPr>
              <a:t> (</a:t>
            </a:r>
            <a:r>
              <a:rPr lang="bn-IN" sz="1600" b="1" dirty="0" smtClean="0">
                <a:solidFill>
                  <a:srgbClr val="1313BD"/>
                </a:solidFill>
              </a:rPr>
              <a:t>ভুমি</a:t>
            </a:r>
            <a:r>
              <a:rPr lang="en-US" sz="1600" b="1" dirty="0" smtClean="0">
                <a:solidFill>
                  <a:srgbClr val="1313BD"/>
                </a:solidFill>
              </a:rPr>
              <a:t>)</a:t>
            </a:r>
            <a:endParaRPr lang="en-US" sz="1600" b="1" dirty="0">
              <a:solidFill>
                <a:srgbClr val="1313B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86" y="860126"/>
            <a:ext cx="2590800" cy="104053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743200" y="1600200"/>
            <a:ext cx="1295400" cy="609600"/>
          </a:xfrm>
          <a:prstGeom prst="straightConnector1">
            <a:avLst/>
          </a:prstGeom>
          <a:ln w="19050">
            <a:solidFill>
              <a:srgbClr val="1313B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20457" y="1646000"/>
            <a:ext cx="1227943" cy="563800"/>
          </a:xfrm>
          <a:prstGeom prst="straightConnector1">
            <a:avLst/>
          </a:prstGeom>
          <a:ln w="28575">
            <a:solidFill>
              <a:srgbClr val="13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4815" y="26126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3543" y="1184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400" b="1" dirty="0">
              <a:solidFill>
                <a:srgbClr val="1313BD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01193" y="2115179"/>
            <a:ext cx="2170607" cy="62802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34201" y="1524000"/>
            <a:ext cx="1234356" cy="139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96806"/>
            <a:ext cx="8624184" cy="300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9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  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20200214_18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3291"/>
            <a:ext cx="65246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41111" r="17778" b="30000"/>
          <a:stretch/>
        </p:blipFill>
        <p:spPr>
          <a:xfrm>
            <a:off x="266701" y="2171700"/>
            <a:ext cx="8610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722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" y="1905000"/>
            <a:ext cx="8808900" cy="4399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19812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ত্রিকোণমিতি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(অনুপাত)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bn-IN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15/02/2020 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100" y="2438400"/>
            <a:ext cx="8458200" cy="3124200"/>
          </a:xfrm>
        </p:spPr>
        <p:txBody>
          <a:bodyPr>
            <a:norm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এই পাঠ শেষে শিক্ষার্থীরা-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- - -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bn-IN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 সমকোণী ত্রিভুজের বাহুগুলোর নাম বলতে পারবে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  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২।</a:t>
            </a:r>
            <a:r>
              <a:rPr lang="bn-IN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ত্রিকোণমিতিক অনুপাতের মান নির্ণয় করতে পারবে। </a:t>
            </a:r>
            <a:r>
              <a:rPr lang="en-US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2800" b="1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৩।</a:t>
            </a:r>
            <a:r>
              <a:rPr lang="bn-IN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সুক্ষ্মকোণের সাপেক্ষে </a:t>
            </a:r>
            <a:r>
              <a:rPr lang="bn-IN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ত্রিকোণমিতিক অনুপাতের সমাধাণ</a:t>
            </a:r>
            <a:r>
              <a:rPr lang="bn-IN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।  </a:t>
            </a:r>
            <a:endParaRPr lang="en-US" sz="28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3152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26" y="212112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4/21/2020 10:25:35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174" y="3207774"/>
            <a:ext cx="836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endParaRPr lang="bn-IN" sz="3600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762000" y="956418"/>
            <a:ext cx="3023419" cy="1554162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2221468"/>
            <a:ext cx="304800" cy="289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4319875">
            <a:off x="2740292" y="2059111"/>
            <a:ext cx="737419" cy="585982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41654">
            <a:off x="1259416" y="1327091"/>
            <a:ext cx="21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solidFill>
                  <a:srgbClr val="7030A0"/>
                </a:solidFill>
              </a:rPr>
              <a:t>অতিভুজ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2034" y="17584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লম্ব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ভুমি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21906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</a:t>
            </a:r>
            <a:r>
              <a:rPr lang="en-US" sz="2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730994"/>
            <a:ext cx="8343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232CC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①</a:t>
            </a:r>
            <a:r>
              <a:rPr lang="bn-IN" sz="2000" b="1" dirty="0" smtClean="0">
                <a:solidFill>
                  <a:srgbClr val="0232CC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ভূ-রেখা হচ্ছে ভূমি তলে অবস্থিত যেকোনো সরলরেখা ।একে শয়ানরেখাও বলা হয়।</a:t>
            </a:r>
          </a:p>
          <a:p>
            <a:endParaRPr lang="bn-IN" sz="2000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②</a:t>
            </a:r>
            <a:r>
              <a:rPr lang="bn-IN" sz="20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উর্ধরেখা বা উলম্ব রেখা হচ্ছে ভূমি তলের উপর লম্ব যেকোনো সরল রেখা ।</a:t>
            </a:r>
          </a:p>
          <a:p>
            <a:endParaRPr lang="bn-IN" sz="2000" b="1" dirty="0" smtClean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③</a:t>
            </a:r>
            <a:r>
              <a:rPr lang="bn-IN" sz="2000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উলম্ব তল ,ভূমি তলের উপর লম্ব ভাবে অবস্থিত পরস্পরছেদি ভু-রেখা উর্ধরেখা একটি তল নির্দেশ করে।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377" y="1454598"/>
            <a:ext cx="4935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30</a:t>
            </a:r>
            <a:r>
              <a:rPr lang="en-US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ক্ষেত্রে , 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</a:t>
            </a:r>
            <a:r>
              <a:rPr lang="en-US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&lt;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ভূমি </a:t>
            </a:r>
          </a:p>
          <a:p>
            <a:pPr algn="ctr"/>
            <a:endParaRPr lang="bn-IN" b="1" dirty="0" smtClean="0">
              <a:solidFill>
                <a:srgbClr val="7030A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bn-IN" b="1" dirty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45˚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-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</a:t>
            </a:r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ক্ষেত্রে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= ভূমি</a:t>
            </a:r>
          </a:p>
          <a:p>
            <a:pPr algn="ctr"/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60˚-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</a:t>
            </a:r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ক্ষেত্রে 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</a:t>
            </a:r>
            <a:r>
              <a:rPr lang="bn-IN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</a:t>
            </a:r>
            <a:r>
              <a:rPr lang="en-US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&gt;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ভূমি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52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সমকোণী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ত্রিভুজে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693098" y="3330566"/>
            <a:ext cx="5601533" cy="6913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 OH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  A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H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1313BD"/>
                </a:solidFill>
              </a:rPr>
              <a:t>T O A</a:t>
            </a:r>
            <a:endParaRPr lang="en-US" sz="32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Secant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sin</a:t>
                </a:r>
                <a:r>
                  <a:rPr lang="el-GR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বিপরীত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  <a:endParaRPr lang="en-US" sz="24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blipFill>
                <a:blip r:embed="rId2"/>
                <a:stretch>
                  <a:fillRect l="-1394" t="-3150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cosecant</a:t>
                </a:r>
                <a:endParaRPr lang="en-US" sz="2400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side         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COS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সন্নিহিত</m:t>
                        </m:r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</m:num>
                      <m:den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  <a:blipFill>
                <a:blip r:embed="rId3"/>
                <a:stretch>
                  <a:fillRect l="-1312" t="-3187"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Tangent</a:t>
                </a:r>
              </a:p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</a:t>
                </a:r>
                <a:r>
                  <a:rPr lang="en-US" sz="2400" b="1" dirty="0" err="1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</a:t>
                </a:r>
                <a:r>
                  <a:rPr lang="en-US" sz="2400" b="1" dirty="0" err="1" smtClean="0">
                    <a:solidFill>
                      <a:srgbClr val="1313BD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1313BD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</a:t>
                </a:r>
                <a:r>
                  <a:rPr lang="en-US" sz="2400" b="1" dirty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side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  <a:blipFill>
                <a:blip r:embed="rId4"/>
                <a:stretch>
                  <a:fillRect l="-1312" t="-3162" b="-7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1295400" y="1143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1371600" y="1676400"/>
            <a:ext cx="466423" cy="1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22098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71600" y="3200400"/>
            <a:ext cx="466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>
            <a:off x="1295400" y="3657600"/>
            <a:ext cx="577037" cy="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4114800"/>
            <a:ext cx="542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5400" y="50292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51764" y="55626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19200" y="6096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3962400" y="914400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3962400" y="2795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3962400" y="4700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287626"/>
            <a:ext cx="822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 মনে রাখার সহজ পদ্ধতি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184964" y="6400800"/>
            <a:ext cx="8654234" cy="457200"/>
          </a:xfrm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0070C0"/>
                </a:solidFill>
              </a:rPr>
              <a:t>Bipul</a:t>
            </a:r>
            <a:r>
              <a:rPr lang="en-US" sz="1800" b="1" dirty="0" smtClean="0">
                <a:solidFill>
                  <a:srgbClr val="0070C0"/>
                </a:solidFill>
              </a:rPr>
              <a:t> Sarkar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1313BD"/>
                </a:solidFill>
              </a:rPr>
              <a:t>Atmool</a:t>
            </a:r>
            <a:r>
              <a:rPr lang="en-US" sz="1800" b="1" dirty="0" smtClean="0">
                <a:solidFill>
                  <a:srgbClr val="1313BD"/>
                </a:solidFill>
              </a:rPr>
              <a:t> high school</a:t>
            </a:r>
            <a:r>
              <a:rPr lang="bn-IN" sz="1800" b="1" dirty="0" smtClean="0">
                <a:solidFill>
                  <a:srgbClr val="1313BD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00B050"/>
                </a:solidFill>
              </a:rPr>
              <a:t>Shibgonj</a:t>
            </a:r>
            <a:r>
              <a:rPr lang="bn-IN" sz="1800" b="1" dirty="0" smtClean="0">
                <a:solidFill>
                  <a:srgbClr val="00B050"/>
                </a:solidFill>
              </a:rPr>
              <a:t> 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7030A0"/>
                </a:solidFill>
              </a:rPr>
              <a:t>Bogura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01730169555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419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OM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OP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2000" y="3657600"/>
            <a:ext cx="7342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313BD"/>
                </a:solidFill>
              </a:rPr>
              <a:t>POM </a:t>
            </a:r>
            <a:r>
              <a:rPr lang="en-US" sz="2000" dirty="0" err="1" smtClean="0">
                <a:solidFill>
                  <a:srgbClr val="1313BD"/>
                </a:solidFill>
              </a:rPr>
              <a:t>সমকোণী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</a:rPr>
              <a:t>ত্রিভূজে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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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কোণের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সাপেক্ষে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ত্রিকোণমিতিক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সমুহ</a:t>
            </a:r>
            <a:r>
              <a:rPr lang="bn-IN" sz="2000" dirty="0">
                <a:solidFill>
                  <a:srgbClr val="1313BD"/>
                </a:solidFill>
                <a:sym typeface="Symbol"/>
              </a:rPr>
              <a:t>ঃ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endParaRPr lang="en-US" sz="2000" dirty="0">
              <a:solidFill>
                <a:srgbClr val="1313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28956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solidFill>
                  <a:srgbClr val="1313BD"/>
                </a:solidFill>
              </a:rPr>
              <a:t>সমকোণী ত্রিভুজে কোণের সাপেক্ষে বাহুর পরিচয়।</a:t>
            </a:r>
            <a:endParaRPr lang="en-US" dirty="0">
              <a:solidFill>
                <a:srgbClr val="13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4560</TotalTime>
  <Words>662</Words>
  <Application>Microsoft Office PowerPoint</Application>
  <PresentationFormat>On-screen Show (4:3)</PresentationFormat>
  <Paragraphs>264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Malgun Gothic Semilight</vt:lpstr>
      <vt:lpstr>Microsoft JhengHei UI</vt:lpstr>
      <vt:lpstr>Arial</vt:lpstr>
      <vt:lpstr>Calibri</vt:lpstr>
      <vt:lpstr>Cambria Math</vt:lpstr>
      <vt:lpstr>Franklin Gothic Book</vt:lpstr>
      <vt:lpstr>Kalpurosh</vt:lpstr>
      <vt:lpstr>Kalpurpsh</vt:lpstr>
      <vt:lpstr>Kalpurush</vt:lpstr>
      <vt:lpstr>NikoshBAN</vt:lpstr>
      <vt:lpstr>Perpetua</vt:lpstr>
      <vt:lpstr>Symbol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ত্রিকোণমিতিক অনুপাতগুলোর মধ্যে      সম্পর্কঃ  </vt:lpstr>
      <vt:lpstr>Θ এর বিভিন্ন মানের জন্য ত্রিকোণমিতিক  অনুপাতের মান</vt:lpstr>
      <vt:lpstr>ত্রিকোণমিতিক অভেদ সমুহঃ </vt:lpstr>
      <vt:lpstr>     </vt:lpstr>
      <vt:lpstr>PowerPoint Presentation</vt:lpstr>
      <vt:lpstr>     </vt:lpstr>
      <vt:lpstr>PowerPoint Presentation</vt:lpstr>
      <vt:lpstr>     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User</cp:lastModifiedBy>
  <cp:revision>767</cp:revision>
  <dcterms:created xsi:type="dcterms:W3CDTF">2006-08-16T00:00:00Z</dcterms:created>
  <dcterms:modified xsi:type="dcterms:W3CDTF">2020-04-21T17:25:25Z</dcterms:modified>
</cp:coreProperties>
</file>