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7" r:id="rId6"/>
    <p:sldId id="259" r:id="rId7"/>
    <p:sldId id="260" r:id="rId8"/>
    <p:sldId id="265" r:id="rId9"/>
    <p:sldId id="264" r:id="rId10"/>
    <p:sldId id="261" r:id="rId11"/>
    <p:sldId id="273" r:id="rId12"/>
    <p:sldId id="266" r:id="rId13"/>
    <p:sldId id="269" r:id="rId14"/>
    <p:sldId id="262" r:id="rId15"/>
    <p:sldId id="270" r:id="rId16"/>
    <p:sldId id="263"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57" d="100"/>
          <a:sy n="57" d="100"/>
        </p:scale>
        <p:origin x="12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F58B91-74DD-40D1-9616-C4C7D579CAE1}"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6141D-EB2A-4B0B-AE7F-29F10383552E}" type="slidenum">
              <a:rPr lang="en-US" smtClean="0"/>
              <a:t>‹#›</a:t>
            </a:fld>
            <a:endParaRPr lang="en-US"/>
          </a:p>
        </p:txBody>
      </p:sp>
    </p:spTree>
    <p:extLst>
      <p:ext uri="{BB962C8B-B14F-4D97-AF65-F5344CB8AC3E}">
        <p14:creationId xmlns:p14="http://schemas.microsoft.com/office/powerpoint/2010/main" val="196558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58B91-74DD-40D1-9616-C4C7D579CAE1}"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6141D-EB2A-4B0B-AE7F-29F10383552E}" type="slidenum">
              <a:rPr lang="en-US" smtClean="0"/>
              <a:t>‹#›</a:t>
            </a:fld>
            <a:endParaRPr lang="en-US"/>
          </a:p>
        </p:txBody>
      </p:sp>
    </p:spTree>
    <p:extLst>
      <p:ext uri="{BB962C8B-B14F-4D97-AF65-F5344CB8AC3E}">
        <p14:creationId xmlns:p14="http://schemas.microsoft.com/office/powerpoint/2010/main" val="941450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58B91-74DD-40D1-9616-C4C7D579CAE1}"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6141D-EB2A-4B0B-AE7F-29F10383552E}" type="slidenum">
              <a:rPr lang="en-US" smtClean="0"/>
              <a:t>‹#›</a:t>
            </a:fld>
            <a:endParaRPr lang="en-US"/>
          </a:p>
        </p:txBody>
      </p:sp>
    </p:spTree>
    <p:extLst>
      <p:ext uri="{BB962C8B-B14F-4D97-AF65-F5344CB8AC3E}">
        <p14:creationId xmlns:p14="http://schemas.microsoft.com/office/powerpoint/2010/main" val="247683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58B91-74DD-40D1-9616-C4C7D579CAE1}"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6141D-EB2A-4B0B-AE7F-29F10383552E}" type="slidenum">
              <a:rPr lang="en-US" smtClean="0"/>
              <a:t>‹#›</a:t>
            </a:fld>
            <a:endParaRPr lang="en-US"/>
          </a:p>
        </p:txBody>
      </p:sp>
    </p:spTree>
    <p:extLst>
      <p:ext uri="{BB962C8B-B14F-4D97-AF65-F5344CB8AC3E}">
        <p14:creationId xmlns:p14="http://schemas.microsoft.com/office/powerpoint/2010/main" val="1693733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F58B91-74DD-40D1-9616-C4C7D579CAE1}"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6141D-EB2A-4B0B-AE7F-29F10383552E}" type="slidenum">
              <a:rPr lang="en-US" smtClean="0"/>
              <a:t>‹#›</a:t>
            </a:fld>
            <a:endParaRPr lang="en-US"/>
          </a:p>
        </p:txBody>
      </p:sp>
    </p:spTree>
    <p:extLst>
      <p:ext uri="{BB962C8B-B14F-4D97-AF65-F5344CB8AC3E}">
        <p14:creationId xmlns:p14="http://schemas.microsoft.com/office/powerpoint/2010/main" val="2555009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F58B91-74DD-40D1-9616-C4C7D579CAE1}" type="datetimeFigureOut">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6141D-EB2A-4B0B-AE7F-29F10383552E}" type="slidenum">
              <a:rPr lang="en-US" smtClean="0"/>
              <a:t>‹#›</a:t>
            </a:fld>
            <a:endParaRPr lang="en-US"/>
          </a:p>
        </p:txBody>
      </p:sp>
    </p:spTree>
    <p:extLst>
      <p:ext uri="{BB962C8B-B14F-4D97-AF65-F5344CB8AC3E}">
        <p14:creationId xmlns:p14="http://schemas.microsoft.com/office/powerpoint/2010/main" val="425727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F58B91-74DD-40D1-9616-C4C7D579CAE1}" type="datetimeFigureOut">
              <a:rPr lang="en-US" smtClean="0"/>
              <a:t>7/15/2020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46141D-EB2A-4B0B-AE7F-29F10383552E}" type="slidenum">
              <a:rPr lang="en-US" smtClean="0"/>
              <a:t>‹#›</a:t>
            </a:fld>
            <a:endParaRPr lang="en-US"/>
          </a:p>
        </p:txBody>
      </p:sp>
    </p:spTree>
    <p:extLst>
      <p:ext uri="{BB962C8B-B14F-4D97-AF65-F5344CB8AC3E}">
        <p14:creationId xmlns:p14="http://schemas.microsoft.com/office/powerpoint/2010/main" val="344730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F58B91-74DD-40D1-9616-C4C7D579CAE1}" type="datetimeFigureOut">
              <a:rPr lang="en-US" smtClean="0"/>
              <a:t>7/15/2020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46141D-EB2A-4B0B-AE7F-29F10383552E}" type="slidenum">
              <a:rPr lang="en-US" smtClean="0"/>
              <a:t>‹#›</a:t>
            </a:fld>
            <a:endParaRPr lang="en-US"/>
          </a:p>
        </p:txBody>
      </p:sp>
    </p:spTree>
    <p:extLst>
      <p:ext uri="{BB962C8B-B14F-4D97-AF65-F5344CB8AC3E}">
        <p14:creationId xmlns:p14="http://schemas.microsoft.com/office/powerpoint/2010/main" val="1490727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58B91-74DD-40D1-9616-C4C7D579CAE1}" type="datetimeFigureOut">
              <a:rPr lang="en-US" smtClean="0"/>
              <a:t>7/15/2020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46141D-EB2A-4B0B-AE7F-29F10383552E}" type="slidenum">
              <a:rPr lang="en-US" smtClean="0"/>
              <a:t>‹#›</a:t>
            </a:fld>
            <a:endParaRPr lang="en-US"/>
          </a:p>
        </p:txBody>
      </p:sp>
    </p:spTree>
    <p:extLst>
      <p:ext uri="{BB962C8B-B14F-4D97-AF65-F5344CB8AC3E}">
        <p14:creationId xmlns:p14="http://schemas.microsoft.com/office/powerpoint/2010/main" val="3447535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F58B91-74DD-40D1-9616-C4C7D579CAE1}" type="datetimeFigureOut">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6141D-EB2A-4B0B-AE7F-29F10383552E}" type="slidenum">
              <a:rPr lang="en-US" smtClean="0"/>
              <a:t>‹#›</a:t>
            </a:fld>
            <a:endParaRPr lang="en-US"/>
          </a:p>
        </p:txBody>
      </p:sp>
    </p:spTree>
    <p:extLst>
      <p:ext uri="{BB962C8B-B14F-4D97-AF65-F5344CB8AC3E}">
        <p14:creationId xmlns:p14="http://schemas.microsoft.com/office/powerpoint/2010/main" val="109148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F58B91-74DD-40D1-9616-C4C7D579CAE1}" type="datetimeFigureOut">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6141D-EB2A-4B0B-AE7F-29F10383552E}" type="slidenum">
              <a:rPr lang="en-US" smtClean="0"/>
              <a:t>‹#›</a:t>
            </a:fld>
            <a:endParaRPr lang="en-US"/>
          </a:p>
        </p:txBody>
      </p:sp>
    </p:spTree>
    <p:extLst>
      <p:ext uri="{BB962C8B-B14F-4D97-AF65-F5344CB8AC3E}">
        <p14:creationId xmlns:p14="http://schemas.microsoft.com/office/powerpoint/2010/main" val="2051261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58B91-74DD-40D1-9616-C4C7D579CAE1}" type="datetimeFigureOut">
              <a:rPr lang="en-US" smtClean="0"/>
              <a:t>7/15/2020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6141D-EB2A-4B0B-AE7F-29F10383552E}" type="slidenum">
              <a:rPr lang="en-US" smtClean="0"/>
              <a:t>‹#›</a:t>
            </a:fld>
            <a:endParaRPr lang="en-US"/>
          </a:p>
        </p:txBody>
      </p:sp>
    </p:spTree>
    <p:extLst>
      <p:ext uri="{BB962C8B-B14F-4D97-AF65-F5344CB8AC3E}">
        <p14:creationId xmlns:p14="http://schemas.microsoft.com/office/powerpoint/2010/main" val="3250002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7259"/>
            <a:ext cx="12047622" cy="6689558"/>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p:cNvSpPr txBox="1"/>
          <p:nvPr/>
        </p:nvSpPr>
        <p:spPr>
          <a:xfrm>
            <a:off x="850231" y="3372668"/>
            <a:ext cx="7539790" cy="2215991"/>
          </a:xfrm>
          <a:prstGeom prst="rect">
            <a:avLst/>
          </a:prstGeom>
          <a:noFill/>
        </p:spPr>
        <p:txBody>
          <a:bodyPr wrap="square" rtlCol="0">
            <a:spAutoFit/>
          </a:bodyPr>
          <a:lstStyle/>
          <a:p>
            <a:pPr lvl="1" algn="ctr"/>
            <a:r>
              <a:rPr lang="en-US" sz="13800" b="1" dirty="0" err="1" smtClean="0">
                <a:solidFill>
                  <a:srgbClr val="FF0000"/>
                </a:solidFill>
              </a:rPr>
              <a:t>স্বাগতম</a:t>
            </a:r>
            <a:endParaRPr lang="en-US" sz="13800" b="1" dirty="0">
              <a:solidFill>
                <a:srgbClr val="FF0000"/>
              </a:solidFill>
            </a:endParaRPr>
          </a:p>
        </p:txBody>
      </p:sp>
    </p:spTree>
    <p:extLst>
      <p:ext uri="{BB962C8B-B14F-4D97-AF65-F5344CB8AC3E}">
        <p14:creationId xmlns:p14="http://schemas.microsoft.com/office/powerpoint/2010/main" val="136051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BD" dirty="0" smtClean="0"/>
              <a:t>নিচের চিত্র লক্ষ্য কর।</a:t>
            </a:r>
            <a:endParaRPr lang="en-US" dirty="0"/>
          </a:p>
        </p:txBody>
      </p:sp>
      <p:sp>
        <p:nvSpPr>
          <p:cNvPr id="6" name="Isosceles Triangle 5"/>
          <p:cNvSpPr/>
          <p:nvPr/>
        </p:nvSpPr>
        <p:spPr>
          <a:xfrm>
            <a:off x="3951960" y="2236070"/>
            <a:ext cx="3231715" cy="2179529"/>
          </a:xfrm>
          <a:prstGeom prst="triangle">
            <a:avLst>
              <a:gd name="adj" fmla="val 15504"/>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471789" y="2589438"/>
            <a:ext cx="413359" cy="369332"/>
          </a:xfrm>
          <a:prstGeom prst="rect">
            <a:avLst/>
          </a:prstGeom>
          <a:noFill/>
        </p:spPr>
        <p:txBody>
          <a:bodyPr wrap="square" rtlCol="0">
            <a:spAutoFit/>
          </a:bodyPr>
          <a:lstStyle/>
          <a:p>
            <a:r>
              <a:rPr lang="en-US" dirty="0"/>
              <a:t>1</a:t>
            </a:r>
          </a:p>
        </p:txBody>
      </p:sp>
      <p:sp>
        <p:nvSpPr>
          <p:cNvPr id="8" name="TextBox 7"/>
          <p:cNvSpPr txBox="1"/>
          <p:nvPr/>
        </p:nvSpPr>
        <p:spPr>
          <a:xfrm>
            <a:off x="4221268" y="4050801"/>
            <a:ext cx="494778" cy="369332"/>
          </a:xfrm>
          <a:prstGeom prst="rect">
            <a:avLst/>
          </a:prstGeom>
          <a:noFill/>
        </p:spPr>
        <p:txBody>
          <a:bodyPr wrap="square" rtlCol="0">
            <a:spAutoFit/>
          </a:bodyPr>
          <a:lstStyle/>
          <a:p>
            <a:r>
              <a:rPr lang="en-US" dirty="0" smtClean="0"/>
              <a:t>2</a:t>
            </a:r>
            <a:endParaRPr lang="en-US" dirty="0"/>
          </a:p>
        </p:txBody>
      </p:sp>
      <p:sp>
        <p:nvSpPr>
          <p:cNvPr id="9" name="TextBox 8"/>
          <p:cNvSpPr txBox="1"/>
          <p:nvPr/>
        </p:nvSpPr>
        <p:spPr>
          <a:xfrm>
            <a:off x="6422719" y="4050801"/>
            <a:ext cx="413359" cy="369332"/>
          </a:xfrm>
          <a:prstGeom prst="rect">
            <a:avLst/>
          </a:prstGeom>
          <a:noFill/>
        </p:spPr>
        <p:txBody>
          <a:bodyPr wrap="square" rtlCol="0">
            <a:spAutoFit/>
          </a:bodyPr>
          <a:lstStyle/>
          <a:p>
            <a:r>
              <a:rPr lang="en-US" dirty="0" smtClean="0"/>
              <a:t>3</a:t>
            </a:r>
            <a:endParaRPr lang="en-US" dirty="0"/>
          </a:p>
        </p:txBody>
      </p:sp>
      <p:sp>
        <p:nvSpPr>
          <p:cNvPr id="11" name="Isosceles Triangle 10"/>
          <p:cNvSpPr/>
          <p:nvPr/>
        </p:nvSpPr>
        <p:spPr>
          <a:xfrm>
            <a:off x="7371565" y="2208154"/>
            <a:ext cx="3231715" cy="2179529"/>
          </a:xfrm>
          <a:prstGeom prst="triangle">
            <a:avLst>
              <a:gd name="adj" fmla="val 15504"/>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Isosceles Triangle 12"/>
          <p:cNvSpPr/>
          <p:nvPr/>
        </p:nvSpPr>
        <p:spPr>
          <a:xfrm rot="10800000">
            <a:off x="4546946" y="2191097"/>
            <a:ext cx="3231715" cy="2179529"/>
          </a:xfrm>
          <a:prstGeom prst="triangle">
            <a:avLst>
              <a:gd name="adj" fmla="val 15504"/>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7540665" y="3991035"/>
            <a:ext cx="501041" cy="369332"/>
          </a:xfrm>
          <a:prstGeom prst="rect">
            <a:avLst/>
          </a:prstGeom>
          <a:noFill/>
        </p:spPr>
        <p:txBody>
          <a:bodyPr wrap="square" rtlCol="0">
            <a:spAutoFit/>
          </a:bodyPr>
          <a:lstStyle/>
          <a:p>
            <a:r>
              <a:rPr lang="en-US" dirty="0" smtClean="0"/>
              <a:t>2</a:t>
            </a:r>
            <a:endParaRPr lang="en-US" dirty="0"/>
          </a:p>
        </p:txBody>
      </p:sp>
      <p:sp>
        <p:nvSpPr>
          <p:cNvPr id="15" name="TextBox 14"/>
          <p:cNvSpPr txBox="1"/>
          <p:nvPr/>
        </p:nvSpPr>
        <p:spPr>
          <a:xfrm>
            <a:off x="6836078" y="3777507"/>
            <a:ext cx="535487" cy="369332"/>
          </a:xfrm>
          <a:prstGeom prst="rect">
            <a:avLst/>
          </a:prstGeom>
          <a:noFill/>
        </p:spPr>
        <p:txBody>
          <a:bodyPr wrap="square" rtlCol="0">
            <a:spAutoFit/>
          </a:bodyPr>
          <a:lstStyle/>
          <a:p>
            <a:r>
              <a:rPr lang="en-US" dirty="0" smtClean="0"/>
              <a:t>1</a:t>
            </a:r>
            <a:endParaRPr lang="en-US" dirty="0"/>
          </a:p>
        </p:txBody>
      </p:sp>
      <p:sp>
        <p:nvSpPr>
          <p:cNvPr id="3" name="TextBox 2"/>
          <p:cNvSpPr txBox="1"/>
          <p:nvPr/>
        </p:nvSpPr>
        <p:spPr>
          <a:xfrm>
            <a:off x="838200" y="5044440"/>
            <a:ext cx="10515600" cy="369332"/>
          </a:xfrm>
          <a:prstGeom prst="rect">
            <a:avLst/>
          </a:prstGeom>
          <a:noFill/>
        </p:spPr>
        <p:txBody>
          <a:bodyPr wrap="square" rtlCol="0">
            <a:spAutoFit/>
          </a:bodyPr>
          <a:lstStyle/>
          <a:p>
            <a:r>
              <a:rPr lang="bn-BD" dirty="0" smtClean="0"/>
              <a:t>একই রকম তিনটি ত্রিভুজ </a:t>
            </a:r>
            <a:r>
              <a:rPr lang="bn-BD" smtClean="0"/>
              <a:t>অঁকন করে চিত্র অনুযাই সাজাই।  </a:t>
            </a:r>
            <a:endParaRPr lang="en-US" dirty="0"/>
          </a:p>
        </p:txBody>
      </p:sp>
    </p:spTree>
    <p:extLst>
      <p:ext uri="{BB962C8B-B14F-4D97-AF65-F5344CB8AC3E}">
        <p14:creationId xmlns:p14="http://schemas.microsoft.com/office/powerpoint/2010/main" val="191900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0" y="752660"/>
            <a:ext cx="3864078" cy="1740310"/>
          </a:xfrm>
          <a:prstGeom prst="triangle">
            <a:avLst>
              <a:gd name="adj" fmla="val 34351"/>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002060"/>
                </a:solidFill>
              </a:rPr>
              <a:t>1</a:t>
            </a:r>
          </a:p>
        </p:txBody>
      </p:sp>
      <p:sp>
        <p:nvSpPr>
          <p:cNvPr id="3" name="Isosceles Triangle 2"/>
          <p:cNvSpPr/>
          <p:nvPr/>
        </p:nvSpPr>
        <p:spPr>
          <a:xfrm>
            <a:off x="4053840" y="757575"/>
            <a:ext cx="3864078" cy="1740310"/>
          </a:xfrm>
          <a:prstGeom prst="triangle">
            <a:avLst>
              <a:gd name="adj" fmla="val 34351"/>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rgbClr val="002060"/>
                </a:solidFill>
              </a:rPr>
              <a:t>2</a:t>
            </a:r>
            <a:endParaRPr lang="en-US" sz="4400" dirty="0">
              <a:solidFill>
                <a:srgbClr val="002060"/>
              </a:solidFill>
            </a:endParaRPr>
          </a:p>
        </p:txBody>
      </p:sp>
      <p:cxnSp>
        <p:nvCxnSpPr>
          <p:cNvPr id="6" name="Straight Connector 5"/>
          <p:cNvCxnSpPr/>
          <p:nvPr/>
        </p:nvCxnSpPr>
        <p:spPr>
          <a:xfrm flipV="1">
            <a:off x="807720" y="6096000"/>
            <a:ext cx="7848600" cy="1524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Isosceles Triangle 6"/>
          <p:cNvSpPr/>
          <p:nvPr/>
        </p:nvSpPr>
        <p:spPr>
          <a:xfrm>
            <a:off x="8199120" y="803295"/>
            <a:ext cx="3864078" cy="1740310"/>
          </a:xfrm>
          <a:prstGeom prst="triangle">
            <a:avLst>
              <a:gd name="adj" fmla="val 34351"/>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rgbClr val="002060"/>
                </a:solidFill>
              </a:rPr>
              <a:t>3</a:t>
            </a:r>
            <a:endParaRPr lang="en-US" sz="4400" dirty="0">
              <a:solidFill>
                <a:srgbClr val="002060"/>
              </a:solidFill>
            </a:endParaRPr>
          </a:p>
        </p:txBody>
      </p:sp>
      <p:sp>
        <p:nvSpPr>
          <p:cNvPr id="8" name="Isosceles Triangle 7"/>
          <p:cNvSpPr/>
          <p:nvPr/>
        </p:nvSpPr>
        <p:spPr>
          <a:xfrm>
            <a:off x="944880" y="4288340"/>
            <a:ext cx="3864078" cy="1740310"/>
          </a:xfrm>
          <a:prstGeom prst="triangle">
            <a:avLst>
              <a:gd name="adj" fmla="val 34351"/>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002060"/>
                </a:solidFill>
              </a:rPr>
              <a:t>1</a:t>
            </a:r>
          </a:p>
        </p:txBody>
      </p:sp>
      <p:sp>
        <p:nvSpPr>
          <p:cNvPr id="9" name="Isosceles Triangle 8"/>
          <p:cNvSpPr/>
          <p:nvPr/>
        </p:nvSpPr>
        <p:spPr>
          <a:xfrm rot="10800000">
            <a:off x="2484120" y="4293255"/>
            <a:ext cx="3864078" cy="1740310"/>
          </a:xfrm>
          <a:prstGeom prst="triangle">
            <a:avLst>
              <a:gd name="adj" fmla="val 34351"/>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rgbClr val="002060"/>
                </a:solidFill>
              </a:rPr>
              <a:t>2</a:t>
            </a:r>
            <a:endParaRPr lang="en-US" sz="4400" dirty="0">
              <a:solidFill>
                <a:srgbClr val="002060"/>
              </a:solidFill>
            </a:endParaRPr>
          </a:p>
        </p:txBody>
      </p:sp>
      <p:sp>
        <p:nvSpPr>
          <p:cNvPr id="10" name="Isosceles Triangle 9"/>
          <p:cNvSpPr/>
          <p:nvPr/>
        </p:nvSpPr>
        <p:spPr>
          <a:xfrm>
            <a:off x="5166362" y="4293255"/>
            <a:ext cx="3864078" cy="1740310"/>
          </a:xfrm>
          <a:prstGeom prst="triangle">
            <a:avLst>
              <a:gd name="adj" fmla="val 34351"/>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rgbClr val="002060"/>
                </a:solidFill>
              </a:rPr>
              <a:t>3</a:t>
            </a:r>
            <a:endParaRPr lang="en-US" sz="4400" dirty="0">
              <a:solidFill>
                <a:srgbClr val="002060"/>
              </a:solidFill>
            </a:endParaRPr>
          </a:p>
        </p:txBody>
      </p:sp>
      <p:sp>
        <p:nvSpPr>
          <p:cNvPr id="12" name="Arc 11"/>
          <p:cNvSpPr/>
          <p:nvPr/>
        </p:nvSpPr>
        <p:spPr>
          <a:xfrm>
            <a:off x="4312920" y="5562600"/>
            <a:ext cx="1386840" cy="1082040"/>
          </a:xfrm>
          <a:prstGeom prst="arc">
            <a:avLst>
              <a:gd name="adj1" fmla="val 11006018"/>
              <a:gd name="adj2" fmla="val 0"/>
            </a:avLst>
          </a:prstGeom>
          <a:ln w="762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7629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BD" dirty="0" smtClean="0"/>
              <a:t>জোড়ায় কাজ                   সময়ঃ- ৫ মিঃ</a:t>
            </a:r>
            <a:endParaRPr lang="en-US" dirty="0"/>
          </a:p>
        </p:txBody>
      </p:sp>
      <p:sp>
        <p:nvSpPr>
          <p:cNvPr id="3" name="Content Placeholder 2"/>
          <p:cNvSpPr>
            <a:spLocks noGrp="1"/>
          </p:cNvSpPr>
          <p:nvPr>
            <p:ph idx="1"/>
          </p:nvPr>
        </p:nvSpPr>
        <p:spPr>
          <a:xfrm>
            <a:off x="822960" y="1884965"/>
            <a:ext cx="10515600" cy="4351338"/>
          </a:xfrm>
        </p:spPr>
        <p:txBody>
          <a:bodyPr/>
          <a:lstStyle/>
          <a:p>
            <a:r>
              <a:rPr lang="bn-BD" dirty="0" smtClean="0"/>
              <a:t>কাগজে একটি ত্রিভুজ অংকন করে কোণ গুলো কেটে নিচের চিত্র অনুসারে সাজাও। </a:t>
            </a:r>
            <a:endParaRPr lang="en-US" dirty="0"/>
          </a:p>
        </p:txBody>
      </p:sp>
      <p:cxnSp>
        <p:nvCxnSpPr>
          <p:cNvPr id="5" name="Straight Connector 4"/>
          <p:cNvCxnSpPr/>
          <p:nvPr/>
        </p:nvCxnSpPr>
        <p:spPr>
          <a:xfrm>
            <a:off x="3570961" y="4974527"/>
            <a:ext cx="2792782"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4490700" y="2768252"/>
            <a:ext cx="1876687" cy="220627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97052" y="2768252"/>
            <a:ext cx="1861665" cy="2145046"/>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473739" y="2768252"/>
            <a:ext cx="2618586" cy="2138007"/>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604599" y="2893512"/>
            <a:ext cx="2487726" cy="208101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597827" y="4960307"/>
            <a:ext cx="2621329" cy="1422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847573" y="4346532"/>
            <a:ext cx="581470" cy="369332"/>
          </a:xfrm>
          <a:prstGeom prst="rect">
            <a:avLst/>
          </a:prstGeom>
          <a:noFill/>
        </p:spPr>
        <p:txBody>
          <a:bodyPr wrap="square" rtlCol="0">
            <a:spAutoFit/>
          </a:bodyPr>
          <a:lstStyle/>
          <a:p>
            <a:r>
              <a:rPr lang="bn-BD" dirty="0" smtClean="0"/>
              <a:t>১</a:t>
            </a:r>
            <a:endParaRPr lang="en-US" dirty="0"/>
          </a:p>
        </p:txBody>
      </p:sp>
      <p:sp>
        <p:nvSpPr>
          <p:cNvPr id="31" name="TextBox 30"/>
          <p:cNvSpPr txBox="1"/>
          <p:nvPr/>
        </p:nvSpPr>
        <p:spPr>
          <a:xfrm>
            <a:off x="6248434" y="4146115"/>
            <a:ext cx="447495" cy="369332"/>
          </a:xfrm>
          <a:prstGeom prst="rect">
            <a:avLst/>
          </a:prstGeom>
          <a:noFill/>
        </p:spPr>
        <p:txBody>
          <a:bodyPr wrap="square" rtlCol="0">
            <a:spAutoFit/>
          </a:bodyPr>
          <a:lstStyle/>
          <a:p>
            <a:r>
              <a:rPr lang="bn-BD" dirty="0" smtClean="0"/>
              <a:t>২ </a:t>
            </a:r>
            <a:endParaRPr lang="en-US" dirty="0"/>
          </a:p>
        </p:txBody>
      </p:sp>
      <p:sp>
        <p:nvSpPr>
          <p:cNvPr id="32" name="TextBox 31"/>
          <p:cNvSpPr txBox="1"/>
          <p:nvPr/>
        </p:nvSpPr>
        <p:spPr>
          <a:xfrm>
            <a:off x="7528142" y="4346532"/>
            <a:ext cx="380349" cy="369332"/>
          </a:xfrm>
          <a:prstGeom prst="rect">
            <a:avLst/>
          </a:prstGeom>
          <a:noFill/>
        </p:spPr>
        <p:txBody>
          <a:bodyPr wrap="square" rtlCol="0">
            <a:spAutoFit/>
          </a:bodyPr>
          <a:lstStyle/>
          <a:p>
            <a:r>
              <a:rPr lang="bn-BD" dirty="0" smtClean="0"/>
              <a:t>৩</a:t>
            </a:r>
            <a:endParaRPr lang="en-US" dirty="0"/>
          </a:p>
        </p:txBody>
      </p:sp>
      <p:cxnSp>
        <p:nvCxnSpPr>
          <p:cNvPr id="6" name="Straight Connector 5"/>
          <p:cNvCxnSpPr/>
          <p:nvPr/>
        </p:nvCxnSpPr>
        <p:spPr>
          <a:xfrm>
            <a:off x="3307080" y="5026412"/>
            <a:ext cx="6149695" cy="8837"/>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353725">
            <a:off x="5322186" y="4018171"/>
            <a:ext cx="2072640" cy="1940723"/>
          </a:xfrm>
          <a:prstGeom prst="arc">
            <a:avLst>
              <a:gd name="adj1" fmla="val 10045250"/>
              <a:gd name="adj2" fmla="val 0"/>
            </a:avLst>
          </a:prstGeom>
          <a:ln w="762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3992880" y="5577840"/>
            <a:ext cx="4328160" cy="707886"/>
          </a:xfrm>
          <a:prstGeom prst="rect">
            <a:avLst/>
          </a:prstGeom>
          <a:noFill/>
        </p:spPr>
        <p:txBody>
          <a:bodyPr wrap="square" rtlCol="0">
            <a:spAutoFit/>
          </a:bodyPr>
          <a:lstStyle/>
          <a:p>
            <a:r>
              <a:rPr lang="en-US" dirty="0" smtClean="0"/>
              <a:t> </a:t>
            </a:r>
            <a:r>
              <a:rPr lang="en-US" sz="4000" dirty="0" err="1" smtClean="0"/>
              <a:t>এক</a:t>
            </a:r>
            <a:r>
              <a:rPr lang="en-US" sz="4000" dirty="0" smtClean="0"/>
              <a:t> </a:t>
            </a:r>
            <a:r>
              <a:rPr lang="en-US" sz="4000" dirty="0" err="1" smtClean="0"/>
              <a:t>সরল</a:t>
            </a:r>
            <a:r>
              <a:rPr lang="en-US" sz="4000" dirty="0" smtClean="0"/>
              <a:t> </a:t>
            </a:r>
            <a:r>
              <a:rPr lang="en-US" sz="4000" dirty="0" err="1" smtClean="0"/>
              <a:t>কোণ</a:t>
            </a:r>
            <a:r>
              <a:rPr lang="en-US" sz="4000" dirty="0" smtClean="0"/>
              <a:t> =১৮০ </a:t>
            </a:r>
            <a:r>
              <a:rPr lang="en-US" sz="4000" dirty="0" err="1" smtClean="0"/>
              <a:t>ডিগ্রী</a:t>
            </a:r>
            <a:r>
              <a:rPr lang="en-US" sz="4000" dirty="0" smtClean="0"/>
              <a:t> </a:t>
            </a:r>
            <a:endParaRPr lang="en-US" dirty="0"/>
          </a:p>
        </p:txBody>
      </p:sp>
    </p:spTree>
    <p:extLst>
      <p:ext uri="{BB962C8B-B14F-4D97-AF65-F5344CB8AC3E}">
        <p14:creationId xmlns:p14="http://schemas.microsoft.com/office/powerpoint/2010/main" val="70731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n-BD" dirty="0" smtClean="0"/>
              <a:t>সমাধান </a:t>
            </a:r>
            <a:endParaRPr lang="en-US" dirty="0"/>
          </a:p>
        </p:txBody>
      </p:sp>
      <p:sp>
        <p:nvSpPr>
          <p:cNvPr id="3" name="Content Placeholder 2"/>
          <p:cNvSpPr>
            <a:spLocks noGrp="1"/>
          </p:cNvSpPr>
          <p:nvPr>
            <p:ph idx="1"/>
          </p:nvPr>
        </p:nvSpPr>
        <p:spPr/>
        <p:txBody>
          <a:bodyPr/>
          <a:lstStyle/>
          <a:p>
            <a:r>
              <a:rPr lang="bn-BD" dirty="0" smtClean="0"/>
              <a:t>যে কোন ত্রিভুজের তিন কোনের যোগফল এক সরল কোনের সমান ।</a:t>
            </a:r>
            <a:endParaRPr lang="en-US" dirty="0"/>
          </a:p>
        </p:txBody>
      </p:sp>
    </p:spTree>
    <p:extLst>
      <p:ext uri="{BB962C8B-B14F-4D97-AF65-F5344CB8AC3E}">
        <p14:creationId xmlns:p14="http://schemas.microsoft.com/office/powerpoint/2010/main" val="305304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7030"/>
            <a:ext cx="10515600" cy="1615858"/>
          </a:xfrm>
        </p:spPr>
        <p:txBody>
          <a:bodyPr>
            <a:normAutofit/>
          </a:bodyPr>
          <a:lstStyle/>
          <a:p>
            <a:r>
              <a:rPr lang="bn-BD" dirty="0" smtClean="0"/>
              <a:t>যে কোন তিনটি  ত্রিভুজ আঁক।চাঁদার সাহায্যে কোন গুলো মেপে নিচের ছকটি পূরন কর।</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5541894"/>
              </p:ext>
            </p:extLst>
          </p:nvPr>
        </p:nvGraphicFramePr>
        <p:xfrm>
          <a:off x="838200" y="2793304"/>
          <a:ext cx="11170920" cy="3908120"/>
        </p:xfrm>
        <a:graphic>
          <a:graphicData uri="http://schemas.openxmlformats.org/drawingml/2006/table">
            <a:tbl>
              <a:tblPr firstRow="1" bandRow="1">
                <a:tableStyleId>{00A15C55-8517-42AA-B614-E9B94910E393}</a:tableStyleId>
              </a:tblPr>
              <a:tblGrid>
                <a:gridCol w="1970180">
                  <a:extLst>
                    <a:ext uri="{9D8B030D-6E8A-4147-A177-3AD203B41FA5}">
                      <a16:colId xmlns:a16="http://schemas.microsoft.com/office/drawing/2014/main" val="20000"/>
                    </a:ext>
                  </a:extLst>
                </a:gridCol>
                <a:gridCol w="6481892">
                  <a:extLst>
                    <a:ext uri="{9D8B030D-6E8A-4147-A177-3AD203B41FA5}">
                      <a16:colId xmlns:a16="http://schemas.microsoft.com/office/drawing/2014/main" val="20001"/>
                    </a:ext>
                  </a:extLst>
                </a:gridCol>
                <a:gridCol w="2718848">
                  <a:extLst>
                    <a:ext uri="{9D8B030D-6E8A-4147-A177-3AD203B41FA5}">
                      <a16:colId xmlns:a16="http://schemas.microsoft.com/office/drawing/2014/main" val="20002"/>
                    </a:ext>
                  </a:extLst>
                </a:gridCol>
              </a:tblGrid>
              <a:tr h="1127641">
                <a:tc>
                  <a:txBody>
                    <a:bodyPr/>
                    <a:lstStyle/>
                    <a:p>
                      <a:r>
                        <a:rPr lang="bn-BD" dirty="0" smtClean="0"/>
                        <a:t>ত্রিভুজ</a:t>
                      </a:r>
                      <a:r>
                        <a:rPr lang="bn-BD" baseline="0" dirty="0" smtClean="0"/>
                        <a:t> </a:t>
                      </a:r>
                      <a:endParaRPr lang="en-US" dirty="0"/>
                    </a:p>
                  </a:txBody>
                  <a:tcPr>
                    <a:solidFill>
                      <a:schemeClr val="accent1">
                        <a:lumMod val="75000"/>
                      </a:schemeClr>
                    </a:solidFill>
                  </a:tcPr>
                </a:tc>
                <a:tc>
                  <a:txBody>
                    <a:bodyPr/>
                    <a:lstStyle/>
                    <a:p>
                      <a:r>
                        <a:rPr lang="bn-BD" dirty="0" smtClean="0"/>
                        <a:t>কোনের</a:t>
                      </a:r>
                      <a:r>
                        <a:rPr lang="bn-BD" baseline="0" dirty="0" smtClean="0"/>
                        <a:t> পরিমান</a:t>
                      </a:r>
                      <a:endParaRPr lang="en-US" dirty="0"/>
                    </a:p>
                  </a:txBody>
                  <a:tcPr>
                    <a:solidFill>
                      <a:schemeClr val="accent1">
                        <a:lumMod val="75000"/>
                      </a:schemeClr>
                    </a:solidFill>
                  </a:tcPr>
                </a:tc>
                <a:tc>
                  <a:txBody>
                    <a:bodyPr/>
                    <a:lstStyle/>
                    <a:p>
                      <a:r>
                        <a:rPr lang="bn-BD" dirty="0" smtClean="0"/>
                        <a:t>কোনের</a:t>
                      </a:r>
                      <a:r>
                        <a:rPr lang="bn-BD" baseline="0" dirty="0" smtClean="0"/>
                        <a:t> যোগফল </a:t>
                      </a:r>
                      <a:endParaRPr lang="en-US" dirty="0"/>
                    </a:p>
                  </a:txBody>
                  <a:tcPr>
                    <a:solidFill>
                      <a:schemeClr val="accent1">
                        <a:lumMod val="75000"/>
                      </a:schemeClr>
                    </a:solidFill>
                  </a:tcPr>
                </a:tc>
                <a:extLst>
                  <a:ext uri="{0D108BD9-81ED-4DB2-BD59-A6C34878D82A}">
                    <a16:rowId xmlns:a16="http://schemas.microsoft.com/office/drawing/2014/main" val="10000"/>
                  </a:ext>
                </a:extLst>
              </a:tr>
              <a:tr h="2780479">
                <a:tc>
                  <a:txBody>
                    <a:bodyPr/>
                    <a:lstStyle/>
                    <a:p>
                      <a:r>
                        <a:rPr lang="bn-BD" sz="3200" dirty="0" smtClean="0"/>
                        <a:t>১।</a:t>
                      </a:r>
                    </a:p>
                    <a:p>
                      <a:r>
                        <a:rPr lang="bn-BD" sz="3200" dirty="0" smtClean="0"/>
                        <a:t>২।</a:t>
                      </a:r>
                    </a:p>
                    <a:p>
                      <a:r>
                        <a:rPr lang="bn-BD" sz="3200" dirty="0" smtClean="0"/>
                        <a:t>৩।</a:t>
                      </a:r>
                      <a:endParaRPr lang="en-US" sz="3200" dirty="0"/>
                    </a:p>
                  </a:txBody>
                  <a:tcPr>
                    <a:solidFill>
                      <a:schemeClr val="accent1">
                        <a:lumMod val="75000"/>
                      </a:schemeClr>
                    </a:solidFill>
                  </a:tcPr>
                </a:tc>
                <a:tc>
                  <a:txBody>
                    <a:bodyPr/>
                    <a:lstStyle/>
                    <a:p>
                      <a:r>
                        <a:rPr lang="en-US" sz="3200" dirty="0" smtClean="0">
                          <a:latin typeface="Cambria Math" panose="02040503050406030204" pitchFamily="18" charset="0"/>
                          <a:ea typeface="Cambria Math" panose="02040503050406030204" pitchFamily="18" charset="0"/>
                        </a:rPr>
                        <a:t>∠A=          ∠B=</a:t>
                      </a:r>
                      <a:r>
                        <a:rPr lang="en-US" sz="3200" baseline="0" dirty="0" smtClean="0">
                          <a:latin typeface="Cambria Math" panose="02040503050406030204" pitchFamily="18" charset="0"/>
                          <a:ea typeface="Cambria Math" panose="02040503050406030204" pitchFamily="18" charset="0"/>
                        </a:rPr>
                        <a:t>           </a:t>
                      </a:r>
                      <a:r>
                        <a:rPr lang="en-US" sz="3200" dirty="0" smtClean="0">
                          <a:latin typeface="Cambria Math" panose="02040503050406030204" pitchFamily="18" charset="0"/>
                          <a:ea typeface="Cambria Math" panose="02040503050406030204" pitchFamily="18" charset="0"/>
                        </a:rPr>
                        <a:t>∠C=</a:t>
                      </a:r>
                    </a:p>
                    <a:p>
                      <a:r>
                        <a:rPr lang="en-US" sz="3200" dirty="0" smtClean="0">
                          <a:latin typeface="Cambria Math" panose="02040503050406030204" pitchFamily="18" charset="0"/>
                          <a:ea typeface="Cambria Math" panose="02040503050406030204" pitchFamily="18" charset="0"/>
                        </a:rPr>
                        <a:t>∠A=          ∠B=           ∠C=</a:t>
                      </a:r>
                    </a:p>
                    <a:p>
                      <a:r>
                        <a:rPr lang="en-US" sz="3200" dirty="0" smtClean="0">
                          <a:latin typeface="Cambria Math" panose="02040503050406030204" pitchFamily="18" charset="0"/>
                          <a:ea typeface="Cambria Math" panose="02040503050406030204" pitchFamily="18" charset="0"/>
                        </a:rPr>
                        <a:t>∠A=         ∠B=</a:t>
                      </a:r>
                      <a:r>
                        <a:rPr lang="en-US" sz="3200" baseline="0" dirty="0" smtClean="0">
                          <a:latin typeface="Cambria Math" panose="02040503050406030204" pitchFamily="18" charset="0"/>
                          <a:ea typeface="Cambria Math" panose="02040503050406030204" pitchFamily="18" charset="0"/>
                        </a:rPr>
                        <a:t>            </a:t>
                      </a:r>
                      <a:r>
                        <a:rPr lang="en-US" sz="3200" dirty="0" smtClean="0">
                          <a:latin typeface="Cambria Math" panose="02040503050406030204" pitchFamily="18" charset="0"/>
                          <a:ea typeface="Cambria Math" panose="02040503050406030204" pitchFamily="18" charset="0"/>
                        </a:rPr>
                        <a:t>∠C=</a:t>
                      </a:r>
                      <a:endParaRPr lang="en-US" sz="3200" dirty="0"/>
                    </a:p>
                  </a:txBody>
                  <a:tcPr>
                    <a:solidFill>
                      <a:schemeClr val="accent1">
                        <a:lumMod val="75000"/>
                      </a:schemeClr>
                    </a:solidFill>
                  </a:tcPr>
                </a:tc>
                <a:tc>
                  <a:txBody>
                    <a:bodyPr/>
                    <a:lstStyle/>
                    <a:p>
                      <a:endParaRPr lang="en-US" dirty="0"/>
                    </a:p>
                  </a:txBody>
                  <a:tcPr>
                    <a:solidFill>
                      <a:schemeClr val="accent1">
                        <a:lumMod val="75000"/>
                      </a:schemeClr>
                    </a:solidFill>
                  </a:tcPr>
                </a:tc>
                <a:extLst>
                  <a:ext uri="{0D108BD9-81ED-4DB2-BD59-A6C34878D82A}">
                    <a16:rowId xmlns:a16="http://schemas.microsoft.com/office/drawing/2014/main" val="10001"/>
                  </a:ext>
                </a:extLst>
              </a:tr>
            </a:tbl>
          </a:graphicData>
        </a:graphic>
      </p:graphicFrame>
      <p:sp>
        <p:nvSpPr>
          <p:cNvPr id="3" name="TextBox 2"/>
          <p:cNvSpPr txBox="1"/>
          <p:nvPr/>
        </p:nvSpPr>
        <p:spPr>
          <a:xfrm>
            <a:off x="851770" y="137786"/>
            <a:ext cx="10672175" cy="523220"/>
          </a:xfrm>
          <a:prstGeom prst="rect">
            <a:avLst/>
          </a:prstGeom>
          <a:noFill/>
          <a:ln>
            <a:solidFill>
              <a:srgbClr val="FFFF00"/>
            </a:solidFill>
          </a:ln>
        </p:spPr>
        <p:txBody>
          <a:bodyPr wrap="square" rtlCol="0">
            <a:spAutoFit/>
          </a:bodyPr>
          <a:lstStyle/>
          <a:p>
            <a:pPr algn="ctr"/>
            <a:r>
              <a:rPr lang="bn-BD" sz="2800" dirty="0" smtClean="0"/>
              <a:t>দলিয় কাজ                                                     সময়ঃ -১০মিঃ</a:t>
            </a:r>
            <a:endParaRPr lang="en-US" sz="2800" dirty="0"/>
          </a:p>
        </p:txBody>
      </p:sp>
    </p:spTree>
    <p:extLst>
      <p:ext uri="{BB962C8B-B14F-4D97-AF65-F5344CB8AC3E}">
        <p14:creationId xmlns:p14="http://schemas.microsoft.com/office/powerpoint/2010/main" val="4117134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n-BD" dirty="0" smtClean="0"/>
              <a:t>সমাধান </a:t>
            </a:r>
            <a:endParaRPr lang="en-US" dirty="0"/>
          </a:p>
        </p:txBody>
      </p:sp>
      <p:sp>
        <p:nvSpPr>
          <p:cNvPr id="3" name="Content Placeholder 2"/>
          <p:cNvSpPr>
            <a:spLocks noGrp="1"/>
          </p:cNvSpPr>
          <p:nvPr>
            <p:ph idx="1"/>
          </p:nvPr>
        </p:nvSpPr>
        <p:spPr/>
        <p:txBody>
          <a:bodyPr/>
          <a:lstStyle/>
          <a:p>
            <a:r>
              <a:rPr lang="bn-BD" dirty="0" smtClean="0"/>
              <a:t>প্রতিটি ত্রিভুজের কোণ গুলোর যোগফল সমান।</a:t>
            </a:r>
            <a:endParaRPr lang="en-US" dirty="0"/>
          </a:p>
        </p:txBody>
      </p:sp>
    </p:spTree>
    <p:extLst>
      <p:ext uri="{BB962C8B-B14F-4D97-AF65-F5344CB8AC3E}">
        <p14:creationId xmlns:p14="http://schemas.microsoft.com/office/powerpoint/2010/main" val="332301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Autofit/>
          </a:bodyPr>
          <a:lstStyle/>
          <a:p>
            <a:pPr algn="ctr"/>
            <a:r>
              <a:rPr lang="bn-BD" sz="13800" dirty="0" smtClean="0"/>
              <a:t>মুল্যায়ন</a:t>
            </a:r>
            <a:endParaRPr lang="en-US" sz="13800" dirty="0"/>
          </a:p>
        </p:txBody>
      </p:sp>
      <p:sp>
        <p:nvSpPr>
          <p:cNvPr id="3" name="Content Placeholder 2"/>
          <p:cNvSpPr>
            <a:spLocks noGrp="1"/>
          </p:cNvSpPr>
          <p:nvPr>
            <p:ph idx="1"/>
          </p:nvPr>
        </p:nvSpPr>
        <p:spPr>
          <a:xfrm>
            <a:off x="838200" y="2616591"/>
            <a:ext cx="10515600" cy="4241408"/>
          </a:xfrm>
        </p:spPr>
        <p:txBody>
          <a:bodyPr/>
          <a:lstStyle/>
          <a:p>
            <a:r>
              <a:rPr lang="bn-BD" dirty="0" smtClean="0"/>
              <a:t>ত্রিভুজের অন্তঃস্থ কোণ কয়টি?</a:t>
            </a:r>
          </a:p>
          <a:p>
            <a:r>
              <a:rPr lang="bn-BD" dirty="0" smtClean="0"/>
              <a:t>(ক) ১টি   (খ) ২টি   (গ)৩ টি    (ঘ)  ৪টি । </a:t>
            </a:r>
          </a:p>
          <a:p>
            <a:r>
              <a:rPr lang="bn-BD" dirty="0" smtClean="0"/>
              <a:t>ত্রিভূজের তিন কোনের যোগফল কত? </a:t>
            </a:r>
          </a:p>
          <a:p>
            <a:r>
              <a:rPr lang="bn-BD" dirty="0" smtClean="0"/>
              <a:t>(ক)৯০</a:t>
            </a:r>
            <a:r>
              <a:rPr lang="en-US" dirty="0" smtClean="0">
                <a:latin typeface="Cambria Math" panose="02040503050406030204" pitchFamily="18" charset="0"/>
                <a:ea typeface="Cambria Math" panose="02040503050406030204" pitchFamily="18" charset="0"/>
              </a:rPr>
              <a:t>°</a:t>
            </a:r>
            <a:r>
              <a:rPr lang="bn-BD" dirty="0" smtClean="0">
                <a:latin typeface="Cambria Math" panose="02040503050406030204" pitchFamily="18" charset="0"/>
                <a:ea typeface="Cambria Math" panose="02040503050406030204" pitchFamily="18" charset="0"/>
              </a:rPr>
              <a:t>    </a:t>
            </a:r>
            <a:r>
              <a:rPr lang="bn-BD" dirty="0" smtClean="0"/>
              <a:t>(খ)১৮০</a:t>
            </a:r>
            <a:r>
              <a:rPr lang="en-US" dirty="0" smtClean="0">
                <a:latin typeface="Cambria Math" panose="02040503050406030204" pitchFamily="18" charset="0"/>
                <a:ea typeface="Cambria Math" panose="02040503050406030204" pitchFamily="18" charset="0"/>
              </a:rPr>
              <a:t>°</a:t>
            </a:r>
            <a:r>
              <a:rPr lang="bn-BD" dirty="0" smtClean="0">
                <a:latin typeface="Cambria Math" panose="02040503050406030204" pitchFamily="18" charset="0"/>
                <a:ea typeface="Cambria Math" panose="02040503050406030204" pitchFamily="18" charset="0"/>
              </a:rPr>
              <a:t>   </a:t>
            </a:r>
            <a:r>
              <a:rPr lang="en-US" dirty="0" smtClean="0">
                <a:latin typeface="Cambria Math" panose="02040503050406030204" pitchFamily="18" charset="0"/>
                <a:ea typeface="Cambria Math" panose="02040503050406030204" pitchFamily="18" charset="0"/>
              </a:rPr>
              <a:t> </a:t>
            </a:r>
            <a:r>
              <a:rPr lang="bn-BD" dirty="0" smtClean="0"/>
              <a:t>(গ)২৮০</a:t>
            </a:r>
            <a:r>
              <a:rPr lang="en-US" dirty="0">
                <a:latin typeface="Cambria Math" panose="02040503050406030204" pitchFamily="18" charset="0"/>
                <a:ea typeface="Cambria Math" panose="02040503050406030204" pitchFamily="18" charset="0"/>
              </a:rPr>
              <a:t>° </a:t>
            </a:r>
            <a:r>
              <a:rPr lang="bn-BD" dirty="0" smtClean="0">
                <a:latin typeface="Cambria Math" panose="02040503050406030204" pitchFamily="18" charset="0"/>
                <a:ea typeface="Cambria Math" panose="02040503050406030204" pitchFamily="18" charset="0"/>
              </a:rPr>
              <a:t>   </a:t>
            </a:r>
            <a:r>
              <a:rPr lang="bn-BD" dirty="0" smtClean="0"/>
              <a:t>(ঘ)৩৬০</a:t>
            </a:r>
            <a:r>
              <a:rPr lang="en-US" dirty="0" smtClean="0">
                <a:latin typeface="Cambria Math" panose="02040503050406030204" pitchFamily="18" charset="0"/>
                <a:ea typeface="Cambria Math" panose="02040503050406030204" pitchFamily="18" charset="0"/>
              </a:rPr>
              <a:t>°</a:t>
            </a:r>
            <a:r>
              <a:rPr lang="bn-BD" dirty="0" smtClean="0">
                <a:latin typeface="Cambria Math" panose="02040503050406030204" pitchFamily="18" charset="0"/>
                <a:ea typeface="Cambria Math" panose="02040503050406030204" pitchFamily="18" charset="0"/>
              </a:rPr>
              <a:t>।</a:t>
            </a:r>
          </a:p>
          <a:p>
            <a:r>
              <a:rPr lang="bn-BD" dirty="0" smtClean="0">
                <a:latin typeface="Cambria Math" panose="02040503050406030204" pitchFamily="18" charset="0"/>
                <a:ea typeface="Cambria Math" panose="02040503050406030204" pitchFamily="18" charset="0"/>
              </a:rPr>
              <a:t>একটি ত্রিভুজের দুটি কোণের সমষ্টি ১২০</a:t>
            </a:r>
            <a:r>
              <a:rPr lang="en-US" dirty="0" smtClean="0">
                <a:latin typeface="Cambria Math" panose="02040503050406030204" pitchFamily="18" charset="0"/>
                <a:ea typeface="Cambria Math" panose="02040503050406030204" pitchFamily="18" charset="0"/>
              </a:rPr>
              <a:t>°</a:t>
            </a:r>
            <a:r>
              <a:rPr lang="bn-BD" dirty="0" smtClean="0">
                <a:latin typeface="Cambria Math" panose="02040503050406030204" pitchFamily="18" charset="0"/>
                <a:ea typeface="Cambria Math" panose="02040503050406030204" pitchFamily="18" charset="0"/>
              </a:rPr>
              <a:t> হলে অপর কোণটির পরিমান কত?</a:t>
            </a:r>
          </a:p>
          <a:p>
            <a:r>
              <a:rPr lang="bn-BD" dirty="0" smtClean="0">
                <a:latin typeface="Cambria Math" panose="02040503050406030204" pitchFamily="18" charset="0"/>
                <a:ea typeface="Cambria Math" panose="02040503050406030204" pitchFamily="18" charset="0"/>
              </a:rPr>
              <a:t>(ক) ৬০</a:t>
            </a:r>
            <a:r>
              <a:rPr lang="en-US" dirty="0" smtClean="0">
                <a:latin typeface="Cambria Math" panose="02040503050406030204" pitchFamily="18" charset="0"/>
                <a:ea typeface="Cambria Math" panose="02040503050406030204" pitchFamily="18" charset="0"/>
              </a:rPr>
              <a:t>°</a:t>
            </a:r>
            <a:r>
              <a:rPr lang="bn-BD" dirty="0" smtClean="0">
                <a:latin typeface="Cambria Math" panose="02040503050406030204" pitchFamily="18" charset="0"/>
                <a:ea typeface="Cambria Math" panose="02040503050406030204" pitchFamily="18" charset="0"/>
              </a:rPr>
              <a:t>  </a:t>
            </a:r>
            <a:r>
              <a:rPr lang="en-US" dirty="0" smtClean="0">
                <a:latin typeface="Cambria Math" panose="02040503050406030204" pitchFamily="18" charset="0"/>
                <a:ea typeface="Cambria Math" panose="02040503050406030204" pitchFamily="18" charset="0"/>
              </a:rPr>
              <a:t> </a:t>
            </a:r>
            <a:r>
              <a:rPr lang="bn-BD" dirty="0" smtClean="0">
                <a:latin typeface="Cambria Math" panose="02040503050406030204" pitchFamily="18" charset="0"/>
                <a:ea typeface="Cambria Math" panose="02040503050406030204" pitchFamily="18" charset="0"/>
              </a:rPr>
              <a:t>(খ) ৭০</a:t>
            </a:r>
            <a:r>
              <a:rPr lang="en-US" dirty="0" smtClean="0">
                <a:latin typeface="Cambria Math" panose="02040503050406030204" pitchFamily="18" charset="0"/>
                <a:ea typeface="Cambria Math" panose="02040503050406030204" pitchFamily="18" charset="0"/>
              </a:rPr>
              <a:t>°</a:t>
            </a:r>
            <a:r>
              <a:rPr lang="bn-BD" dirty="0" smtClean="0">
                <a:latin typeface="Cambria Math" panose="02040503050406030204" pitchFamily="18" charset="0"/>
                <a:ea typeface="Cambria Math" panose="02040503050406030204" pitchFamily="18" charset="0"/>
              </a:rPr>
              <a:t>  </a:t>
            </a:r>
            <a:r>
              <a:rPr lang="en-US" dirty="0" smtClean="0">
                <a:latin typeface="Cambria Math" panose="02040503050406030204" pitchFamily="18" charset="0"/>
                <a:ea typeface="Cambria Math" panose="02040503050406030204" pitchFamily="18" charset="0"/>
              </a:rPr>
              <a:t> </a:t>
            </a:r>
            <a:r>
              <a:rPr lang="bn-BD" dirty="0" smtClean="0">
                <a:latin typeface="Cambria Math" panose="02040503050406030204" pitchFamily="18" charset="0"/>
                <a:ea typeface="Cambria Math" panose="02040503050406030204" pitchFamily="18" charset="0"/>
              </a:rPr>
              <a:t>(গ) ৮০</a:t>
            </a:r>
            <a:r>
              <a:rPr lang="en-US" dirty="0" smtClean="0">
                <a:latin typeface="Cambria Math" panose="02040503050406030204" pitchFamily="18" charset="0"/>
                <a:ea typeface="Cambria Math" panose="02040503050406030204" pitchFamily="18" charset="0"/>
              </a:rPr>
              <a:t>°</a:t>
            </a:r>
            <a:r>
              <a:rPr lang="bn-BD" dirty="0" smtClean="0">
                <a:latin typeface="Cambria Math" panose="02040503050406030204" pitchFamily="18" charset="0"/>
                <a:ea typeface="Cambria Math" panose="02040503050406030204" pitchFamily="18" charset="0"/>
              </a:rPr>
              <a:t>  </a:t>
            </a:r>
            <a:r>
              <a:rPr lang="en-US" dirty="0" smtClean="0">
                <a:latin typeface="Cambria Math" panose="02040503050406030204" pitchFamily="18" charset="0"/>
                <a:ea typeface="Cambria Math" panose="02040503050406030204" pitchFamily="18" charset="0"/>
              </a:rPr>
              <a:t> </a:t>
            </a:r>
            <a:r>
              <a:rPr lang="bn-BD" dirty="0" smtClean="0">
                <a:latin typeface="Cambria Math" panose="02040503050406030204" pitchFamily="18" charset="0"/>
                <a:ea typeface="Cambria Math" panose="02040503050406030204" pitchFamily="18" charset="0"/>
              </a:rPr>
              <a:t>(ঘ) ৯০</a:t>
            </a:r>
            <a:r>
              <a:rPr lang="en-US" dirty="0" smtClean="0">
                <a:latin typeface="Cambria Math" panose="02040503050406030204" pitchFamily="18" charset="0"/>
                <a:ea typeface="Cambria Math" panose="02040503050406030204" pitchFamily="18" charset="0"/>
              </a:rPr>
              <a:t>°</a:t>
            </a:r>
            <a:r>
              <a:rPr lang="bn-BD" dirty="0" smtClean="0">
                <a:latin typeface="Cambria Math" panose="02040503050406030204" pitchFamily="18" charset="0"/>
                <a:ea typeface="Cambria Math" panose="02040503050406030204" pitchFamily="18" charset="0"/>
              </a:rPr>
              <a:t>।</a:t>
            </a:r>
            <a:endParaRPr lang="bn-BD" dirty="0" smtClean="0"/>
          </a:p>
          <a:p>
            <a:pPr marL="0" indent="0">
              <a:buNone/>
            </a:pPr>
            <a:r>
              <a:rPr lang="bn-BD" dirty="0" smtClean="0"/>
              <a:t> </a:t>
            </a:r>
            <a:endParaRPr lang="en-US" dirty="0"/>
          </a:p>
        </p:txBody>
      </p:sp>
      <p:sp>
        <p:nvSpPr>
          <p:cNvPr id="4" name="Oval 3"/>
          <p:cNvSpPr/>
          <p:nvPr/>
        </p:nvSpPr>
        <p:spPr>
          <a:xfrm>
            <a:off x="4445390" y="3137096"/>
            <a:ext cx="407963" cy="33762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982351" y="4121835"/>
            <a:ext cx="393895" cy="39389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252024" y="5556739"/>
            <a:ext cx="407963" cy="30948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074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ppt_x"/>
                                          </p:val>
                                        </p:tav>
                                        <p:tav tm="100000">
                                          <p:val>
                                            <p:strVal val="#ppt_x"/>
                                          </p:val>
                                        </p:tav>
                                      </p:tavLst>
                                    </p:anim>
                                    <p:anim calcmode="lin" valueType="num">
                                      <p:cBhvr additive="base">
                                        <p:cTn id="5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6117"/>
          </a:xfrm>
        </p:spPr>
        <p:txBody>
          <a:bodyPr/>
          <a:lstStyle/>
          <a:p>
            <a:pPr algn="ctr"/>
            <a:r>
              <a:rPr lang="bn-BD" dirty="0" smtClean="0"/>
              <a:t>বাড়ির কাজ</a:t>
            </a:r>
            <a:endParaRPr lang="en-US" dirty="0"/>
          </a:p>
        </p:txBody>
      </p:sp>
      <p:sp>
        <p:nvSpPr>
          <p:cNvPr id="3" name="Content Placeholder 2"/>
          <p:cNvSpPr>
            <a:spLocks noGrp="1"/>
          </p:cNvSpPr>
          <p:nvPr>
            <p:ph idx="1"/>
          </p:nvPr>
        </p:nvSpPr>
        <p:spPr>
          <a:xfrm>
            <a:off x="838200" y="1139868"/>
            <a:ext cx="10515600" cy="5037095"/>
          </a:xfrm>
        </p:spPr>
        <p:txBody>
          <a:bodyPr/>
          <a:lstStyle/>
          <a:p>
            <a:r>
              <a:rPr lang="bn-BD" dirty="0" smtClean="0"/>
              <a:t> নিচের চিত্রটি লক্ষ্য কর।নিচের প্রশ্ন গুলির উত্তর দাও।</a:t>
            </a:r>
          </a:p>
          <a:p>
            <a:endParaRPr lang="en-US" dirty="0"/>
          </a:p>
        </p:txBody>
      </p:sp>
      <p:sp>
        <p:nvSpPr>
          <p:cNvPr id="4" name="Isosceles Triangle 3"/>
          <p:cNvSpPr/>
          <p:nvPr/>
        </p:nvSpPr>
        <p:spPr>
          <a:xfrm>
            <a:off x="2274067" y="1954060"/>
            <a:ext cx="4409161" cy="2141951"/>
          </a:xfrm>
          <a:prstGeom prst="triangl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4" idx="4"/>
          </p:cNvCxnSpPr>
          <p:nvPr/>
        </p:nvCxnSpPr>
        <p:spPr>
          <a:xfrm>
            <a:off x="6683228" y="4096011"/>
            <a:ext cx="3645074" cy="3757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258849" y="1584728"/>
            <a:ext cx="726510" cy="369332"/>
          </a:xfrm>
          <a:prstGeom prst="rect">
            <a:avLst/>
          </a:prstGeom>
          <a:noFill/>
        </p:spPr>
        <p:txBody>
          <a:bodyPr wrap="square" rtlCol="0">
            <a:spAutoFit/>
          </a:bodyPr>
          <a:lstStyle/>
          <a:p>
            <a:r>
              <a:rPr lang="en-US" dirty="0" smtClean="0"/>
              <a:t>M</a:t>
            </a:r>
            <a:endParaRPr lang="en-US" dirty="0"/>
          </a:p>
        </p:txBody>
      </p:sp>
      <p:sp>
        <p:nvSpPr>
          <p:cNvPr id="8" name="TextBox 7"/>
          <p:cNvSpPr txBox="1"/>
          <p:nvPr/>
        </p:nvSpPr>
        <p:spPr>
          <a:xfrm>
            <a:off x="1969830" y="4140853"/>
            <a:ext cx="333746" cy="369332"/>
          </a:xfrm>
          <a:prstGeom prst="rect">
            <a:avLst/>
          </a:prstGeom>
          <a:noFill/>
        </p:spPr>
        <p:txBody>
          <a:bodyPr wrap="none" rtlCol="0">
            <a:spAutoFit/>
          </a:bodyPr>
          <a:lstStyle/>
          <a:p>
            <a:r>
              <a:rPr lang="en-US" dirty="0" smtClean="0"/>
              <a:t>N</a:t>
            </a:r>
            <a:endParaRPr lang="en-US" dirty="0"/>
          </a:p>
        </p:txBody>
      </p:sp>
      <p:sp>
        <p:nvSpPr>
          <p:cNvPr id="9" name="TextBox 8"/>
          <p:cNvSpPr txBox="1"/>
          <p:nvPr/>
        </p:nvSpPr>
        <p:spPr>
          <a:xfrm>
            <a:off x="6666231" y="4189326"/>
            <a:ext cx="324914" cy="369332"/>
          </a:xfrm>
          <a:prstGeom prst="rect">
            <a:avLst/>
          </a:prstGeom>
          <a:noFill/>
        </p:spPr>
        <p:txBody>
          <a:bodyPr wrap="square" rtlCol="0">
            <a:spAutoFit/>
          </a:bodyPr>
          <a:lstStyle/>
          <a:p>
            <a:r>
              <a:rPr lang="en-US" dirty="0" smtClean="0"/>
              <a:t>O</a:t>
            </a:r>
            <a:endParaRPr lang="en-US" dirty="0"/>
          </a:p>
        </p:txBody>
      </p:sp>
      <p:sp>
        <p:nvSpPr>
          <p:cNvPr id="10" name="TextBox 9"/>
          <p:cNvSpPr txBox="1"/>
          <p:nvPr/>
        </p:nvSpPr>
        <p:spPr>
          <a:xfrm rot="10800000" flipV="1">
            <a:off x="10165464" y="4165090"/>
            <a:ext cx="606920" cy="369332"/>
          </a:xfrm>
          <a:prstGeom prst="rect">
            <a:avLst/>
          </a:prstGeom>
          <a:noFill/>
        </p:spPr>
        <p:txBody>
          <a:bodyPr wrap="square" rtlCol="0">
            <a:spAutoFit/>
          </a:bodyPr>
          <a:lstStyle/>
          <a:p>
            <a:r>
              <a:rPr lang="en-US" dirty="0" smtClean="0"/>
              <a:t>P</a:t>
            </a:r>
            <a:endParaRPr lang="en-US" dirty="0"/>
          </a:p>
        </p:txBody>
      </p:sp>
      <p:sp>
        <p:nvSpPr>
          <p:cNvPr id="12" name="TextBox 11"/>
          <p:cNvSpPr txBox="1"/>
          <p:nvPr/>
        </p:nvSpPr>
        <p:spPr>
          <a:xfrm>
            <a:off x="212942" y="4672208"/>
            <a:ext cx="11979058" cy="923330"/>
          </a:xfrm>
          <a:prstGeom prst="rect">
            <a:avLst/>
          </a:prstGeom>
          <a:noFill/>
        </p:spPr>
        <p:txBody>
          <a:bodyPr wrap="square" rtlCol="0">
            <a:spAutoFit/>
          </a:bodyPr>
          <a:lstStyle/>
          <a:p>
            <a:r>
              <a:rPr lang="bn-BD" dirty="0" smtClean="0"/>
              <a:t>ক) </a:t>
            </a:r>
            <a:r>
              <a:rPr lang="bn-BD" dirty="0" smtClean="0">
                <a:latin typeface="Cambria Math" panose="02040503050406030204" pitchFamily="18" charset="0"/>
                <a:ea typeface="Cambria Math" panose="02040503050406030204" pitchFamily="18" charset="0"/>
              </a:rPr>
              <a:t>∠</a:t>
            </a:r>
            <a:r>
              <a:rPr lang="en-US" dirty="0" smtClean="0"/>
              <a:t>MNO+</a:t>
            </a:r>
            <a:r>
              <a:rPr lang="en-US" dirty="0" smtClean="0">
                <a:latin typeface="Cambria Math" panose="02040503050406030204" pitchFamily="18" charset="0"/>
                <a:ea typeface="Cambria Math" panose="02040503050406030204" pitchFamily="18" charset="0"/>
              </a:rPr>
              <a:t>∠</a:t>
            </a:r>
            <a:r>
              <a:rPr lang="en-US" dirty="0" smtClean="0"/>
              <a:t>NMO+</a:t>
            </a:r>
            <a:r>
              <a:rPr lang="en-US" dirty="0" smtClean="0">
                <a:latin typeface="Cambria Math" panose="02040503050406030204" pitchFamily="18" charset="0"/>
                <a:ea typeface="Cambria Math" panose="02040503050406030204" pitchFamily="18" charset="0"/>
              </a:rPr>
              <a:t>∠M</a:t>
            </a:r>
            <a:r>
              <a:rPr lang="en-US" dirty="0" smtClean="0"/>
              <a:t>ON=?</a:t>
            </a:r>
          </a:p>
          <a:p>
            <a:r>
              <a:rPr lang="bn-BD" dirty="0" smtClean="0"/>
              <a:t>খ) প্রমান কর যে</a:t>
            </a:r>
            <a:r>
              <a:rPr lang="en-US" dirty="0" smtClean="0"/>
              <a:t>     </a:t>
            </a:r>
            <a:r>
              <a:rPr lang="bn-BD" dirty="0" smtClean="0">
                <a:latin typeface="Cambria Math" panose="02040503050406030204" pitchFamily="18" charset="0"/>
                <a:ea typeface="Cambria Math" panose="02040503050406030204" pitchFamily="18" charset="0"/>
              </a:rPr>
              <a:t>∠</a:t>
            </a:r>
            <a:r>
              <a:rPr lang="en-US" dirty="0" smtClean="0"/>
              <a:t>MNO+</a:t>
            </a:r>
            <a:r>
              <a:rPr lang="en-US" dirty="0" smtClean="0">
                <a:latin typeface="Cambria Math" panose="02040503050406030204" pitchFamily="18" charset="0"/>
                <a:ea typeface="Cambria Math" panose="02040503050406030204" pitchFamily="18" charset="0"/>
              </a:rPr>
              <a:t>∠</a:t>
            </a:r>
            <a:r>
              <a:rPr lang="en-US" dirty="0" smtClean="0"/>
              <a:t>NMO=</a:t>
            </a:r>
            <a:r>
              <a:rPr lang="en-US" dirty="0" smtClean="0">
                <a:latin typeface="Cambria Math" panose="02040503050406030204" pitchFamily="18" charset="0"/>
                <a:ea typeface="Cambria Math" panose="02040503050406030204" pitchFamily="18" charset="0"/>
              </a:rPr>
              <a:t>∠</a:t>
            </a:r>
            <a:r>
              <a:rPr lang="en-US" dirty="0" smtClean="0"/>
              <a:t>MOP</a:t>
            </a:r>
          </a:p>
          <a:p>
            <a:r>
              <a:rPr lang="bn-BD" dirty="0" smtClean="0"/>
              <a:t>গ) প্রমান কর যে ত্রিভুজের তিন কোনের সমষ্টি দুই সমকোণের সমান।</a:t>
            </a:r>
            <a:endParaRPr lang="en-US" dirty="0"/>
          </a:p>
        </p:txBody>
      </p:sp>
    </p:spTree>
    <p:extLst>
      <p:ext uri="{BB962C8B-B14F-4D97-AF65-F5344CB8AC3E}">
        <p14:creationId xmlns:p14="http://schemas.microsoft.com/office/powerpoint/2010/main" val="30781711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BD" sz="5400" dirty="0" smtClean="0">
                <a:solidFill>
                  <a:srgbClr val="FF0000"/>
                </a:solidFill>
              </a:rPr>
              <a:t>সকলকে ধন্যবাদ </a:t>
            </a:r>
            <a:endParaRPr lang="en-US" sz="5400"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889" y="1690688"/>
            <a:ext cx="7741084" cy="4710112"/>
          </a:xfrm>
        </p:spPr>
      </p:pic>
    </p:spTree>
    <p:extLst>
      <p:ext uri="{BB962C8B-B14F-4D97-AF65-F5344CB8AC3E}">
        <p14:creationId xmlns:p14="http://schemas.microsoft.com/office/powerpoint/2010/main" val="2945790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10639"/>
            <a:ext cx="9144000" cy="2054431"/>
          </a:xfrm>
        </p:spPr>
        <p:txBody>
          <a:bodyPr>
            <a:noAutofit/>
          </a:bodyPr>
          <a:lstStyle/>
          <a:p>
            <a:r>
              <a:rPr lang="bn-BD" sz="9600" dirty="0" smtClean="0"/>
              <a:t>শিক্ষক পরিচিতি</a:t>
            </a:r>
            <a:endParaRPr lang="en-US" sz="9600" dirty="0"/>
          </a:p>
        </p:txBody>
      </p:sp>
      <p:sp>
        <p:nvSpPr>
          <p:cNvPr id="3" name="Subtitle 2"/>
          <p:cNvSpPr>
            <a:spLocks noGrp="1"/>
          </p:cNvSpPr>
          <p:nvPr>
            <p:ph type="subTitle" idx="1"/>
          </p:nvPr>
        </p:nvSpPr>
        <p:spPr>
          <a:xfrm>
            <a:off x="1630878" y="3182587"/>
            <a:ext cx="9144000" cy="3336966"/>
          </a:xfrm>
        </p:spPr>
        <p:txBody>
          <a:bodyPr>
            <a:noAutofit/>
          </a:bodyPr>
          <a:lstStyle/>
          <a:p>
            <a:r>
              <a:rPr lang="bn-BD" sz="2000" dirty="0">
                <a:latin typeface="NikoshBAN" panose="02000000000000000000" pitchFamily="2" charset="0"/>
                <a:cs typeface="NikoshBAN" panose="02000000000000000000" pitchFamily="2" charset="0"/>
              </a:rPr>
              <a:t>বিপুল দেবনাথ</a:t>
            </a:r>
          </a:p>
          <a:p>
            <a:endParaRPr lang="bn-BD" sz="2000" dirty="0">
              <a:latin typeface="NikoshBAN" panose="02000000000000000000" pitchFamily="2" charset="0"/>
              <a:cs typeface="NikoshBAN" panose="02000000000000000000" pitchFamily="2" charset="0"/>
            </a:endParaRPr>
          </a:p>
          <a:p>
            <a:r>
              <a:rPr lang="bn-BD" sz="2000" dirty="0">
                <a:latin typeface="NikoshBAN" panose="02000000000000000000" pitchFamily="2" charset="0"/>
                <a:cs typeface="NikoshBAN" panose="02000000000000000000" pitchFamily="2" charset="0"/>
              </a:rPr>
              <a:t>সহকারী শিক্ষক (গণিত)</a:t>
            </a:r>
            <a:endParaRPr lang="bn-IN" sz="2000" dirty="0">
              <a:latin typeface="NikoshBAN" panose="02000000000000000000" pitchFamily="2" charset="0"/>
              <a:cs typeface="NikoshBAN" panose="02000000000000000000" pitchFamily="2" charset="0"/>
            </a:endParaRPr>
          </a:p>
          <a:p>
            <a:endParaRPr lang="bn-BD" sz="2000" dirty="0">
              <a:latin typeface="NikoshBAN" panose="02000000000000000000" pitchFamily="2" charset="0"/>
              <a:cs typeface="NikoshBAN" panose="02000000000000000000" pitchFamily="2" charset="0"/>
            </a:endParaRPr>
          </a:p>
          <a:p>
            <a:r>
              <a:rPr lang="bn-IN" sz="2000" dirty="0">
                <a:latin typeface="NikoshBAN" panose="02000000000000000000" pitchFamily="2" charset="0"/>
                <a:cs typeface="NikoshBAN" panose="02000000000000000000" pitchFamily="2" charset="0"/>
              </a:rPr>
              <a:t>ঘোষগাঁও শেরেবাংলা </a:t>
            </a:r>
            <a:r>
              <a:rPr lang="bn-BD" sz="2000" dirty="0">
                <a:latin typeface="NikoshBAN" panose="02000000000000000000" pitchFamily="2" charset="0"/>
                <a:cs typeface="NikoshBAN" panose="02000000000000000000" pitchFamily="2" charset="0"/>
              </a:rPr>
              <a:t> উচ্চ বিদ্যালয়</a:t>
            </a:r>
          </a:p>
          <a:p>
            <a:r>
              <a:rPr lang="bn-IN" sz="2000" dirty="0">
                <a:latin typeface="NikoshBAN" panose="02000000000000000000" pitchFamily="2" charset="0"/>
                <a:cs typeface="NikoshBAN" panose="02000000000000000000" pitchFamily="2" charset="0"/>
              </a:rPr>
              <a:t>ধোবাউড়া , ময়মনসিংহ </a:t>
            </a:r>
            <a:endParaRPr lang="bn-BD" sz="2000" dirty="0">
              <a:latin typeface="NikoshBAN" panose="02000000000000000000" pitchFamily="2" charset="0"/>
              <a:cs typeface="NikoshBAN" panose="02000000000000000000" pitchFamily="2" charset="0"/>
            </a:endParaRPr>
          </a:p>
          <a:p>
            <a:r>
              <a:rPr lang="bn-BD" sz="2000" dirty="0">
                <a:latin typeface="NikoshBAN" panose="02000000000000000000" pitchFamily="2" charset="0"/>
                <a:cs typeface="NikoshBAN" panose="02000000000000000000" pitchFamily="2" charset="0"/>
              </a:rPr>
              <a:t>মোবাইল নং </a:t>
            </a:r>
            <a:r>
              <a:rPr lang="en-US" sz="2000" dirty="0">
                <a:latin typeface="NikoshBAN" panose="02000000000000000000" pitchFamily="2" charset="0"/>
                <a:cs typeface="NikoshBAN" panose="02000000000000000000" pitchFamily="2" charset="0"/>
              </a:rPr>
              <a:t>: </a:t>
            </a:r>
            <a:r>
              <a:rPr lang="bn-BD" sz="2000" dirty="0">
                <a:latin typeface="NikoshBAN" panose="02000000000000000000" pitchFamily="2" charset="0"/>
                <a:cs typeface="NikoshBAN" panose="02000000000000000000" pitchFamily="2" charset="0"/>
              </a:rPr>
              <a:t>০১৭১৯৯৬১১৩৪</a:t>
            </a:r>
          </a:p>
          <a:p>
            <a:r>
              <a:rPr lang="bn-BD" sz="2000" dirty="0">
                <a:latin typeface="NikoshBAN" panose="02000000000000000000" pitchFamily="2" charset="0"/>
                <a:cs typeface="NikoshBAN" panose="02000000000000000000" pitchFamily="2" charset="0"/>
              </a:rPr>
              <a:t>ইমেইল নং</a:t>
            </a:r>
            <a:r>
              <a:rPr lang="en-US" sz="2000" dirty="0">
                <a:latin typeface="NikoshBAN" panose="02000000000000000000" pitchFamily="2" charset="0"/>
                <a:cs typeface="NikoshBAN" panose="02000000000000000000" pitchFamily="2" charset="0"/>
              </a:rPr>
              <a:t> :</a:t>
            </a:r>
            <a:r>
              <a:rPr lang="bn-BD" sz="2000" dirty="0">
                <a:latin typeface="NikoshBAN" panose="02000000000000000000" pitchFamily="2" charset="0"/>
                <a:cs typeface="NikoshBAN" panose="02000000000000000000" pitchFamily="2" charset="0"/>
              </a:rPr>
              <a:t> </a:t>
            </a:r>
            <a:r>
              <a:rPr lang="en-US" sz="2000" dirty="0">
                <a:latin typeface="NikoshBAN" panose="02000000000000000000" pitchFamily="2" charset="0"/>
                <a:cs typeface="NikoshBAN" panose="02000000000000000000" pitchFamily="2" charset="0"/>
              </a:rPr>
              <a:t>bdn.halua@gmail.com</a:t>
            </a:r>
            <a:endParaRPr lang="bn-BD" sz="2000" dirty="0">
              <a:latin typeface="NikoshBAN" panose="02000000000000000000" pitchFamily="2" charset="0"/>
              <a:cs typeface="NikoshBAN" panose="02000000000000000000" pitchFamily="2" charset="0"/>
            </a:endParaRPr>
          </a:p>
          <a:p>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5687" y="2717471"/>
            <a:ext cx="2603513" cy="3419540"/>
          </a:xfrm>
          <a:prstGeom prst="rect">
            <a:avLst/>
          </a:prstGeom>
        </p:spPr>
      </p:pic>
    </p:spTree>
    <p:extLst>
      <p:ext uri="{BB962C8B-B14F-4D97-AF65-F5344CB8AC3E}">
        <p14:creationId xmlns:p14="http://schemas.microsoft.com/office/powerpoint/2010/main" val="1538148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3182" y="0"/>
            <a:ext cx="9144000" cy="2074459"/>
          </a:xfrm>
        </p:spPr>
        <p:txBody>
          <a:bodyPr>
            <a:noAutofit/>
          </a:bodyPr>
          <a:lstStyle/>
          <a:p>
            <a:r>
              <a:rPr lang="bn-BD" sz="11500" dirty="0" smtClean="0">
                <a:solidFill>
                  <a:srgbClr val="002060"/>
                </a:solidFill>
              </a:rPr>
              <a:t>পাঠ</a:t>
            </a:r>
            <a:r>
              <a:rPr lang="bn-BD" sz="11500" dirty="0" smtClean="0">
                <a:solidFill>
                  <a:srgbClr val="FF0000"/>
                </a:solidFill>
              </a:rPr>
              <a:t> </a:t>
            </a:r>
            <a:r>
              <a:rPr lang="bn-BD" sz="11500" dirty="0" smtClean="0">
                <a:solidFill>
                  <a:srgbClr val="002060"/>
                </a:solidFill>
              </a:rPr>
              <a:t>পরিচিতি</a:t>
            </a:r>
            <a:endParaRPr lang="en-US" sz="11500" dirty="0">
              <a:solidFill>
                <a:srgbClr val="002060"/>
              </a:solidFill>
            </a:endParaRPr>
          </a:p>
        </p:txBody>
      </p:sp>
      <p:sp>
        <p:nvSpPr>
          <p:cNvPr id="3" name="Subtitle 2"/>
          <p:cNvSpPr>
            <a:spLocks noGrp="1"/>
          </p:cNvSpPr>
          <p:nvPr>
            <p:ph type="subTitle" idx="1"/>
          </p:nvPr>
        </p:nvSpPr>
        <p:spPr>
          <a:xfrm>
            <a:off x="1524000" y="2415653"/>
            <a:ext cx="9144000" cy="3944203"/>
          </a:xfrm>
        </p:spPr>
        <p:txBody>
          <a:bodyPr>
            <a:normAutofit lnSpcReduction="10000"/>
          </a:bodyPr>
          <a:lstStyle/>
          <a:p>
            <a:r>
              <a:rPr lang="bn-BD" sz="4000" dirty="0" smtClean="0"/>
              <a:t>বিযয়ঃ-গনিত</a:t>
            </a:r>
          </a:p>
          <a:p>
            <a:r>
              <a:rPr lang="bn-BD" sz="4000" dirty="0" smtClean="0"/>
              <a:t>শ্রেনিঃ-৭ম</a:t>
            </a:r>
          </a:p>
          <a:p>
            <a:r>
              <a:rPr lang="bn-BD" sz="4000" dirty="0" smtClean="0"/>
              <a:t>অধ্যায়ঃ-নবম</a:t>
            </a:r>
          </a:p>
          <a:p>
            <a:r>
              <a:rPr lang="bn-BD" sz="4000" dirty="0" smtClean="0"/>
              <a:t>পাঠঃ-৯</a:t>
            </a:r>
            <a:r>
              <a:rPr lang="en-US" sz="4000" dirty="0" smtClean="0"/>
              <a:t>.</a:t>
            </a:r>
            <a:r>
              <a:rPr lang="bn-BD" sz="4000" dirty="0" smtClean="0"/>
              <a:t>৩</a:t>
            </a:r>
            <a:endParaRPr lang="en-US" sz="4000" dirty="0" smtClean="0"/>
          </a:p>
          <a:p>
            <a:r>
              <a:rPr lang="bn-BD" sz="4000" dirty="0" smtClean="0"/>
              <a:t>তাং- ২৩/১০/২০১৫</a:t>
            </a:r>
          </a:p>
          <a:p>
            <a:r>
              <a:rPr lang="bn-BD" sz="4000" dirty="0" smtClean="0"/>
              <a:t>সময়ঃ ৪৫ মিঃ</a:t>
            </a:r>
            <a:r>
              <a:rPr lang="bn-BD" dirty="0" smtClean="0"/>
              <a:t> </a:t>
            </a:r>
            <a:endParaRPr lang="en-US" dirty="0"/>
          </a:p>
        </p:txBody>
      </p:sp>
    </p:spTree>
    <p:extLst>
      <p:ext uri="{BB962C8B-B14F-4D97-AF65-F5344CB8AC3E}">
        <p14:creationId xmlns:p14="http://schemas.microsoft.com/office/powerpoint/2010/main" val="936983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n-BD" dirty="0" smtClean="0"/>
              <a:t>নিচের চিত্র গুলি লক্ষ্য কর। </a:t>
            </a:r>
            <a:endParaRPr lang="en-US" dirty="0"/>
          </a:p>
        </p:txBody>
      </p:sp>
      <p:sp>
        <p:nvSpPr>
          <p:cNvPr id="3" name="Content Placeholder 2"/>
          <p:cNvSpPr>
            <a:spLocks noGrp="1"/>
          </p:cNvSpPr>
          <p:nvPr>
            <p:ph idx="1"/>
          </p:nvPr>
        </p:nvSpPr>
        <p:spPr/>
        <p:txBody>
          <a:bodyPr/>
          <a:lstStyle/>
          <a:p>
            <a:r>
              <a:rPr lang="bn-BD" dirty="0" smtClean="0"/>
              <a:t> </a:t>
            </a:r>
            <a:endParaRPr lang="en-US" dirty="0"/>
          </a:p>
        </p:txBody>
      </p:sp>
      <p:sp>
        <p:nvSpPr>
          <p:cNvPr id="4" name="Hexagon 3"/>
          <p:cNvSpPr/>
          <p:nvPr/>
        </p:nvSpPr>
        <p:spPr>
          <a:xfrm>
            <a:off x="2392472" y="1935511"/>
            <a:ext cx="2906038" cy="2169851"/>
          </a:xfrm>
          <a:prstGeom prst="hexagon">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gular Pentagon 4"/>
          <p:cNvSpPr/>
          <p:nvPr/>
        </p:nvSpPr>
        <p:spPr>
          <a:xfrm>
            <a:off x="7223864" y="1825625"/>
            <a:ext cx="2897166" cy="2279737"/>
          </a:xfrm>
          <a:prstGeom prst="pentagon">
            <a:avLst/>
          </a:prstGeom>
          <a:noFill/>
          <a:ln w="508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iamond 5"/>
          <p:cNvSpPr/>
          <p:nvPr/>
        </p:nvSpPr>
        <p:spPr>
          <a:xfrm>
            <a:off x="2156498" y="4965569"/>
            <a:ext cx="2906038" cy="1655067"/>
          </a:xfrm>
          <a:prstGeom prst="diamond">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7094483" y="4808483"/>
            <a:ext cx="3641834" cy="1813034"/>
          </a:xfrm>
          <a:prstGeom prst="triangle">
            <a:avLst>
              <a:gd name="adj" fmla="val 27489"/>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549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92D050"/>
            </a:solidFill>
          </a:ln>
        </p:spPr>
        <p:txBody>
          <a:bodyPr/>
          <a:lstStyle/>
          <a:p>
            <a:pPr algn="ctr"/>
            <a:r>
              <a:rPr lang="bn-BD" dirty="0" smtClean="0"/>
              <a:t>পাঠের শিরোনাম</a:t>
            </a:r>
            <a:endParaRPr lang="en-US" dirty="0"/>
          </a:p>
        </p:txBody>
      </p:sp>
      <p:sp>
        <p:nvSpPr>
          <p:cNvPr id="3" name="Content Placeholder 2"/>
          <p:cNvSpPr>
            <a:spLocks noGrp="1"/>
          </p:cNvSpPr>
          <p:nvPr>
            <p:ph idx="1"/>
          </p:nvPr>
        </p:nvSpPr>
        <p:spPr/>
        <p:txBody>
          <a:bodyPr/>
          <a:lstStyle/>
          <a:p>
            <a:pPr algn="ctr"/>
            <a:r>
              <a:rPr lang="bn-BD" sz="8000" dirty="0" smtClean="0"/>
              <a:t>ত্রিভুজ</a:t>
            </a:r>
          </a:p>
          <a:p>
            <a:pPr marL="0" indent="0" algn="ctr">
              <a:buNone/>
            </a:pPr>
            <a:r>
              <a:rPr lang="bn-BD" dirty="0"/>
              <a:t>(</a:t>
            </a:r>
            <a:r>
              <a:rPr lang="bn-BD" dirty="0" smtClean="0"/>
              <a:t>ত্রিভুজের বহিঃস্থ  ও অন্তঃস্থ কোণ) </a:t>
            </a:r>
            <a:endParaRPr lang="en-US" dirty="0"/>
          </a:p>
        </p:txBody>
      </p:sp>
    </p:spTree>
    <p:extLst>
      <p:ext uri="{BB962C8B-B14F-4D97-AF65-F5344CB8AC3E}">
        <p14:creationId xmlns:p14="http://schemas.microsoft.com/office/powerpoint/2010/main" val="1957407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6479"/>
            <a:ext cx="9144000" cy="2402005"/>
          </a:xfrm>
        </p:spPr>
        <p:txBody>
          <a:bodyPr>
            <a:noAutofit/>
          </a:bodyPr>
          <a:lstStyle/>
          <a:p>
            <a:r>
              <a:rPr lang="bn-BD" sz="13800" dirty="0" smtClean="0"/>
              <a:t>শিখনফল</a:t>
            </a:r>
            <a:endParaRPr lang="en-US" sz="13800" dirty="0"/>
          </a:p>
        </p:txBody>
      </p:sp>
      <p:sp>
        <p:nvSpPr>
          <p:cNvPr id="3" name="Subtitle 2"/>
          <p:cNvSpPr>
            <a:spLocks noGrp="1"/>
          </p:cNvSpPr>
          <p:nvPr>
            <p:ph type="subTitle" idx="1"/>
          </p:nvPr>
        </p:nvSpPr>
        <p:spPr>
          <a:xfrm>
            <a:off x="-1" y="3138985"/>
            <a:ext cx="11737075" cy="3521122"/>
          </a:xfrm>
        </p:spPr>
        <p:txBody>
          <a:bodyPr>
            <a:normAutofit/>
          </a:bodyPr>
          <a:lstStyle/>
          <a:p>
            <a:pPr marL="800100" lvl="1" indent="-342900" algn="l">
              <a:buFont typeface="Wingdings" panose="05000000000000000000" pitchFamily="2" charset="2"/>
              <a:buChar char="q"/>
            </a:pPr>
            <a:r>
              <a:rPr lang="bn-BD" sz="3200" dirty="0" smtClean="0"/>
              <a:t>ত্রিভুজের অন্তঃস্থ ও বহিঃস্থ কোন চিহ্নিত করতে পারবে।</a:t>
            </a:r>
          </a:p>
          <a:p>
            <a:pPr marL="800100" lvl="1" indent="-342900" algn="l">
              <a:buFont typeface="Wingdings" panose="05000000000000000000" pitchFamily="2" charset="2"/>
              <a:buChar char="q"/>
            </a:pPr>
            <a:r>
              <a:rPr lang="bn-BD" sz="3200" dirty="0" smtClean="0"/>
              <a:t>ত্রিভুজের তিন কোনের সমষ্টি নির্নয় করতে পারবে। </a:t>
            </a:r>
          </a:p>
          <a:p>
            <a:pPr marL="800100" lvl="1" indent="-342900" algn="l">
              <a:buFont typeface="Wingdings" panose="05000000000000000000" pitchFamily="2" charset="2"/>
              <a:buChar char="q"/>
            </a:pPr>
            <a:r>
              <a:rPr lang="bn-BD" sz="3200" dirty="0" smtClean="0"/>
              <a:t>যে কোন তিনটি ত্রিভুজ অংকন করে চাঁদার সাহায্যে কোণ গুলো পরিমাপ করে একটি তালিকা তৈরি করতে পারবে।</a:t>
            </a:r>
          </a:p>
          <a:p>
            <a:pPr lvl="1"/>
            <a:endParaRPr lang="en-US" dirty="0"/>
          </a:p>
        </p:txBody>
      </p:sp>
    </p:spTree>
    <p:extLst>
      <p:ext uri="{BB962C8B-B14F-4D97-AF65-F5344CB8AC3E}">
        <p14:creationId xmlns:p14="http://schemas.microsoft.com/office/powerpoint/2010/main" val="359089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481409"/>
            <a:ext cx="9144000" cy="2199610"/>
          </a:xfrm>
          <a:noFill/>
        </p:spPr>
        <p:txBody>
          <a:bodyPr>
            <a:normAutofit/>
          </a:bodyPr>
          <a:lstStyle/>
          <a:p>
            <a:endParaRPr lang="bn-BD" sz="3600" dirty="0" smtClean="0"/>
          </a:p>
          <a:p>
            <a:r>
              <a:rPr lang="bn-BD" sz="4400" dirty="0" smtClean="0"/>
              <a:t>উপরের চিত্রটি লক্ষ্য কর। </a:t>
            </a:r>
            <a:endParaRPr lang="en-US" sz="4400" dirty="0"/>
          </a:p>
        </p:txBody>
      </p:sp>
      <p:sp>
        <p:nvSpPr>
          <p:cNvPr id="4" name="Right Triangle 3"/>
          <p:cNvSpPr/>
          <p:nvPr/>
        </p:nvSpPr>
        <p:spPr>
          <a:xfrm>
            <a:off x="2830546" y="482283"/>
            <a:ext cx="4515134" cy="2129051"/>
          </a:xfrm>
          <a:prstGeom prst="rtTriangl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4" idx="4"/>
          </p:cNvCxnSpPr>
          <p:nvPr/>
        </p:nvCxnSpPr>
        <p:spPr>
          <a:xfrm>
            <a:off x="7345680" y="2611334"/>
            <a:ext cx="3322320" cy="40426"/>
          </a:xfrm>
          <a:prstGeom prst="line">
            <a:avLst/>
          </a:prstGeom>
          <a:ln w="381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rot="357666">
            <a:off x="6610350" y="1857006"/>
            <a:ext cx="1470660" cy="1249680"/>
          </a:xfrm>
          <a:prstGeom prst="arc">
            <a:avLst>
              <a:gd name="adj1" fmla="val 11367739"/>
              <a:gd name="adj2" fmla="val 162938"/>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c 8"/>
          <p:cNvSpPr/>
          <p:nvPr/>
        </p:nvSpPr>
        <p:spPr>
          <a:xfrm rot="16782273">
            <a:off x="6162688" y="2006708"/>
            <a:ext cx="701040" cy="950277"/>
          </a:xfrm>
          <a:prstGeom prst="arc">
            <a:avLst>
              <a:gd name="adj1" fmla="val 14162215"/>
              <a:gd name="adj2" fmla="val 19711416"/>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2567940" y="2680776"/>
            <a:ext cx="807720" cy="646331"/>
          </a:xfrm>
          <a:prstGeom prst="rect">
            <a:avLst/>
          </a:prstGeom>
          <a:noFill/>
        </p:spPr>
        <p:txBody>
          <a:bodyPr wrap="square" rtlCol="0">
            <a:spAutoFit/>
          </a:bodyPr>
          <a:lstStyle/>
          <a:p>
            <a:r>
              <a:rPr lang="en-US" sz="3600" dirty="0"/>
              <a:t>B</a:t>
            </a:r>
          </a:p>
        </p:txBody>
      </p:sp>
      <p:sp>
        <p:nvSpPr>
          <p:cNvPr id="12" name="TextBox 11"/>
          <p:cNvSpPr txBox="1"/>
          <p:nvPr/>
        </p:nvSpPr>
        <p:spPr>
          <a:xfrm>
            <a:off x="6941473" y="2864869"/>
            <a:ext cx="893742" cy="707886"/>
          </a:xfrm>
          <a:prstGeom prst="rect">
            <a:avLst/>
          </a:prstGeom>
          <a:noFill/>
        </p:spPr>
        <p:txBody>
          <a:bodyPr wrap="square" rtlCol="0">
            <a:spAutoFit/>
          </a:bodyPr>
          <a:lstStyle/>
          <a:p>
            <a:r>
              <a:rPr lang="en-US" sz="4000" dirty="0" smtClean="0"/>
              <a:t>C</a:t>
            </a:r>
            <a:endParaRPr lang="en-US" sz="4000" dirty="0"/>
          </a:p>
        </p:txBody>
      </p:sp>
      <p:sp>
        <p:nvSpPr>
          <p:cNvPr id="15" name="TextBox 14"/>
          <p:cNvSpPr txBox="1"/>
          <p:nvPr/>
        </p:nvSpPr>
        <p:spPr>
          <a:xfrm>
            <a:off x="4002255" y="2066985"/>
            <a:ext cx="2074721" cy="584775"/>
          </a:xfrm>
          <a:prstGeom prst="rect">
            <a:avLst/>
          </a:prstGeom>
          <a:noFill/>
        </p:spPr>
        <p:txBody>
          <a:bodyPr wrap="square" rtlCol="0">
            <a:spAutoFit/>
          </a:bodyPr>
          <a:lstStyle/>
          <a:p>
            <a:r>
              <a:rPr lang="en-US" sz="3200" dirty="0" err="1" smtClean="0"/>
              <a:t>অন্তঃসঃথ</a:t>
            </a:r>
            <a:r>
              <a:rPr lang="en-US" sz="3200" dirty="0" smtClean="0"/>
              <a:t> </a:t>
            </a:r>
            <a:r>
              <a:rPr lang="en-US" sz="3200" dirty="0" err="1" smtClean="0"/>
              <a:t>কোণ</a:t>
            </a:r>
            <a:endParaRPr lang="en-US" sz="3200" dirty="0"/>
          </a:p>
        </p:txBody>
      </p:sp>
      <p:sp>
        <p:nvSpPr>
          <p:cNvPr id="16" name="TextBox 15"/>
          <p:cNvSpPr txBox="1"/>
          <p:nvPr/>
        </p:nvSpPr>
        <p:spPr>
          <a:xfrm>
            <a:off x="7447921" y="1308909"/>
            <a:ext cx="2400300" cy="830997"/>
          </a:xfrm>
          <a:prstGeom prst="rect">
            <a:avLst/>
          </a:prstGeom>
          <a:noFill/>
        </p:spPr>
        <p:txBody>
          <a:bodyPr wrap="square" rtlCol="0">
            <a:spAutoFit/>
          </a:bodyPr>
          <a:lstStyle/>
          <a:p>
            <a:r>
              <a:rPr lang="en-US" sz="4800" dirty="0" err="1" smtClean="0"/>
              <a:t>বহিঃস্থ</a:t>
            </a:r>
            <a:r>
              <a:rPr lang="en-US" sz="4800" dirty="0" smtClean="0"/>
              <a:t> </a:t>
            </a:r>
            <a:r>
              <a:rPr lang="en-US" sz="4800" dirty="0" err="1" smtClean="0"/>
              <a:t>কোণ</a:t>
            </a:r>
            <a:endParaRPr lang="en-US" sz="4800" dirty="0"/>
          </a:p>
        </p:txBody>
      </p:sp>
      <p:sp>
        <p:nvSpPr>
          <p:cNvPr id="17" name="Rectangle 16"/>
          <p:cNvSpPr/>
          <p:nvPr/>
        </p:nvSpPr>
        <p:spPr>
          <a:xfrm>
            <a:off x="2644666" y="-78303"/>
            <a:ext cx="494773" cy="584775"/>
          </a:xfrm>
          <a:prstGeom prst="rect">
            <a:avLst/>
          </a:prstGeom>
        </p:spPr>
        <p:txBody>
          <a:bodyPr wrap="square">
            <a:spAutoFit/>
          </a:bodyPr>
          <a:lstStyle/>
          <a:p>
            <a:r>
              <a:rPr lang="en-US" sz="3200" dirty="0"/>
              <a:t>A</a:t>
            </a:r>
          </a:p>
        </p:txBody>
      </p:sp>
      <p:sp>
        <p:nvSpPr>
          <p:cNvPr id="18" name="Rectangle 17"/>
          <p:cNvSpPr/>
          <p:nvPr/>
        </p:nvSpPr>
        <p:spPr>
          <a:xfrm>
            <a:off x="10656733" y="2847459"/>
            <a:ext cx="468398" cy="646331"/>
          </a:xfrm>
          <a:prstGeom prst="rect">
            <a:avLst/>
          </a:prstGeom>
        </p:spPr>
        <p:txBody>
          <a:bodyPr wrap="none">
            <a:spAutoFit/>
          </a:bodyPr>
          <a:lstStyle/>
          <a:p>
            <a:r>
              <a:rPr lang="en-US" sz="3600" dirty="0"/>
              <a:t>D</a:t>
            </a:r>
          </a:p>
        </p:txBody>
      </p:sp>
    </p:spTree>
    <p:extLst>
      <p:ext uri="{BB962C8B-B14F-4D97-AF65-F5344CB8AC3E}">
        <p14:creationId xmlns:p14="http://schemas.microsoft.com/office/powerpoint/2010/main" val="363872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0-#ppt_w/2"/>
                                          </p:val>
                                        </p:tav>
                                        <p:tav tm="100000">
                                          <p:val>
                                            <p:strVal val="#ppt_x"/>
                                          </p:val>
                                        </p:tav>
                                      </p:tavLst>
                                    </p:anim>
                                    <p:anim calcmode="lin" valueType="num">
                                      <p:cBhvr additive="base">
                                        <p:cTn id="3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1" grpId="0"/>
      <p:bldP spid="12" grpId="0"/>
      <p:bldP spid="15" grpId="0"/>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6479"/>
            <a:ext cx="10515600" cy="1325563"/>
          </a:xfrm>
          <a:ln>
            <a:solidFill>
              <a:srgbClr val="FF0000"/>
            </a:solidFill>
          </a:ln>
        </p:spPr>
        <p:txBody>
          <a:bodyPr>
            <a:noAutofit/>
          </a:bodyPr>
          <a:lstStyle/>
          <a:p>
            <a:r>
              <a:rPr lang="bn-BD" sz="4800" dirty="0" smtClean="0"/>
              <a:t>একক কাজ                 সময়:-৩ মিঃ</a:t>
            </a:r>
            <a:endParaRPr lang="en-US" sz="4800" dirty="0"/>
          </a:p>
        </p:txBody>
      </p:sp>
      <p:sp>
        <p:nvSpPr>
          <p:cNvPr id="3" name="Content Placeholder 2"/>
          <p:cNvSpPr>
            <a:spLocks noGrp="1"/>
          </p:cNvSpPr>
          <p:nvPr>
            <p:ph idx="1"/>
          </p:nvPr>
        </p:nvSpPr>
        <p:spPr>
          <a:xfrm>
            <a:off x="838200" y="3207433"/>
            <a:ext cx="10515600" cy="2096087"/>
          </a:xfrm>
          <a:ln>
            <a:solidFill>
              <a:srgbClr val="FF0000"/>
            </a:solidFill>
          </a:ln>
        </p:spPr>
        <p:txBody>
          <a:bodyPr>
            <a:normAutofit/>
          </a:bodyPr>
          <a:lstStyle/>
          <a:p>
            <a:r>
              <a:rPr lang="bn-BD" sz="4400" dirty="0" smtClean="0"/>
              <a:t>যে কোন একটি ত্রিভুজ এঁকে উহার যে কোন একটি বাহুকে বর্ধিত কর। এবং অন্তঃস্থ ও বহিঃস্থ কোন গুলি চিহ্নিত কর।</a:t>
            </a:r>
            <a:endParaRPr lang="en-US" sz="4400" dirty="0"/>
          </a:p>
        </p:txBody>
      </p:sp>
    </p:spTree>
    <p:extLst>
      <p:ext uri="{BB962C8B-B14F-4D97-AF65-F5344CB8AC3E}">
        <p14:creationId xmlns:p14="http://schemas.microsoft.com/office/powerpoint/2010/main" val="3269751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649" y="1378634"/>
            <a:ext cx="12126351" cy="2588456"/>
          </a:xfrm>
          <a:ln>
            <a:solidFill>
              <a:schemeClr val="accent1">
                <a:shade val="50000"/>
              </a:schemeClr>
            </a:solidFill>
          </a:ln>
        </p:spPr>
        <p:txBody>
          <a:bodyPr>
            <a:noAutofit/>
          </a:bodyPr>
          <a:lstStyle/>
          <a:p>
            <a:pPr algn="l"/>
            <a:r>
              <a:rPr lang="bn-BD" sz="3200" dirty="0" smtClean="0"/>
              <a:t>ত্রিভুজের যে কোন একটি বাহুকে বর্ধিত করলে যে কোন উৎপন্ন হয় তা ত্রিভুজটির একটি বহিঃস্থ কোন। এই </a:t>
            </a:r>
            <a:r>
              <a:rPr lang="en-US" sz="4400" dirty="0" err="1" smtClean="0"/>
              <a:t>কো</a:t>
            </a:r>
            <a:r>
              <a:rPr lang="bn-BD" sz="3200" dirty="0" smtClean="0"/>
              <a:t>নের সন্নিহিত কোণটি ছাড়া ত্রিভুজের অপর দুটি কোণকে এই বহিঃস্থ কোণের বিপরীত অন্তঃস্থ কোন বলে।</a:t>
            </a:r>
            <a:endParaRPr lang="en-US" sz="3200" dirty="0"/>
          </a:p>
        </p:txBody>
      </p:sp>
      <p:sp>
        <p:nvSpPr>
          <p:cNvPr id="3" name="Subtitle 2"/>
          <p:cNvSpPr>
            <a:spLocks noGrp="1"/>
          </p:cNvSpPr>
          <p:nvPr>
            <p:ph type="subTitle" idx="1"/>
          </p:nvPr>
        </p:nvSpPr>
        <p:spPr>
          <a:xfrm>
            <a:off x="65648" y="3858016"/>
            <a:ext cx="12126351" cy="2820621"/>
          </a:xfrm>
          <a:ln>
            <a:solidFill>
              <a:schemeClr val="accent1">
                <a:shade val="50000"/>
              </a:schemeClr>
            </a:solidFill>
          </a:ln>
        </p:spPr>
        <p:txBody>
          <a:bodyPr/>
          <a:lstStyle/>
          <a:p>
            <a:endParaRPr lang="en-US" dirty="0" smtClean="0">
              <a:latin typeface="Cambria Math" panose="02040503050406030204" pitchFamily="18" charset="0"/>
              <a:ea typeface="Cambria Math" panose="02040503050406030204" pitchFamily="18" charset="0"/>
            </a:endParaRPr>
          </a:p>
          <a:p>
            <a:pPr algn="r"/>
            <a:r>
              <a:rPr lang="bn-BD" sz="2800" dirty="0" smtClean="0"/>
              <a:t> পাশের  চিত্রে</a:t>
            </a:r>
            <a:r>
              <a:rPr lang="en-US" sz="2800" dirty="0" smtClean="0"/>
              <a:t> </a:t>
            </a:r>
            <a:r>
              <a:rPr lang="en-US" sz="2800" dirty="0" smtClean="0">
                <a:latin typeface="Cambria Math" panose="02040503050406030204" pitchFamily="18" charset="0"/>
                <a:ea typeface="Cambria Math" panose="02040503050406030204" pitchFamily="18" charset="0"/>
              </a:rPr>
              <a:t>∠</a:t>
            </a:r>
            <a:r>
              <a:rPr lang="en-US" sz="2800" dirty="0" smtClean="0"/>
              <a:t>ABC</a:t>
            </a:r>
            <a:r>
              <a:rPr lang="bn-BD" sz="2800" dirty="0" smtClean="0"/>
              <a:t> ও </a:t>
            </a:r>
            <a:r>
              <a:rPr lang="en-US" sz="2800" dirty="0" smtClean="0">
                <a:latin typeface="Cambria Math" panose="02040503050406030204" pitchFamily="18" charset="0"/>
                <a:ea typeface="Cambria Math" panose="02040503050406030204" pitchFamily="18" charset="0"/>
              </a:rPr>
              <a:t>∠</a:t>
            </a:r>
            <a:r>
              <a:rPr lang="en-US" sz="2800" dirty="0" smtClean="0"/>
              <a:t>BAC</a:t>
            </a:r>
            <a:r>
              <a:rPr lang="bn-BD" sz="2800" dirty="0" smtClean="0"/>
              <a:t> দুটি বিপরীত অন্তঃস্থ কোণ ।</a:t>
            </a:r>
            <a:endParaRPr lang="en-US" sz="2800" dirty="0" smtClean="0"/>
          </a:p>
          <a:p>
            <a:pPr algn="r"/>
            <a:r>
              <a:rPr lang="bn-BD" sz="2800" dirty="0" smtClean="0">
                <a:latin typeface="Cambria Math" panose="02040503050406030204" pitchFamily="18" charset="0"/>
                <a:ea typeface="Cambria Math" panose="02040503050406030204" pitchFamily="18" charset="0"/>
              </a:rPr>
              <a:t> এবং</a:t>
            </a:r>
            <a:r>
              <a:rPr lang="en-US" sz="2800" dirty="0" smtClean="0">
                <a:latin typeface="Cambria Math" panose="02040503050406030204" pitchFamily="18" charset="0"/>
                <a:ea typeface="Cambria Math" panose="02040503050406030204" pitchFamily="18" charset="0"/>
              </a:rPr>
              <a:t>∠</a:t>
            </a:r>
            <a:r>
              <a:rPr lang="en-US" sz="2800" dirty="0" smtClean="0"/>
              <a:t>ACB </a:t>
            </a:r>
            <a:r>
              <a:rPr lang="bn-BD" sz="2800" dirty="0" smtClean="0"/>
              <a:t>সন্নিহিত অন্তঃস্থ কোণ। </a:t>
            </a:r>
            <a:endParaRPr lang="en-US" sz="2800" dirty="0"/>
          </a:p>
        </p:txBody>
      </p:sp>
      <p:sp>
        <p:nvSpPr>
          <p:cNvPr id="4" name="TextBox 3"/>
          <p:cNvSpPr txBox="1"/>
          <p:nvPr/>
        </p:nvSpPr>
        <p:spPr>
          <a:xfrm>
            <a:off x="2072446" y="466021"/>
            <a:ext cx="7540669" cy="769441"/>
          </a:xfrm>
          <a:prstGeom prst="rect">
            <a:avLst/>
          </a:prstGeom>
          <a:noFill/>
          <a:ln>
            <a:solidFill>
              <a:srgbClr val="FFFF00"/>
            </a:solidFill>
          </a:ln>
        </p:spPr>
        <p:txBody>
          <a:bodyPr wrap="square" rtlCol="0">
            <a:spAutoFit/>
          </a:bodyPr>
          <a:lstStyle/>
          <a:p>
            <a:pPr algn="ctr"/>
            <a:r>
              <a:rPr lang="bn-BD" sz="4400" dirty="0" smtClean="0"/>
              <a:t>সমাধান</a:t>
            </a:r>
            <a:r>
              <a:rPr lang="bn-BD" dirty="0" smtClean="0"/>
              <a:t> </a:t>
            </a:r>
            <a:endParaRPr lang="en-US" dirty="0"/>
          </a:p>
        </p:txBody>
      </p:sp>
      <p:sp>
        <p:nvSpPr>
          <p:cNvPr id="5" name="Isosceles Triangle 4"/>
          <p:cNvSpPr/>
          <p:nvPr/>
        </p:nvSpPr>
        <p:spPr>
          <a:xfrm>
            <a:off x="547706" y="4094583"/>
            <a:ext cx="3489110" cy="2254685"/>
          </a:xfrm>
          <a:prstGeom prst="triangle">
            <a:avLst>
              <a:gd name="adj" fmla="val 47760"/>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5" idx="4"/>
          </p:cNvCxnSpPr>
          <p:nvPr/>
        </p:nvCxnSpPr>
        <p:spPr>
          <a:xfrm>
            <a:off x="4036816" y="6349268"/>
            <a:ext cx="2141951"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34035" y="3893103"/>
            <a:ext cx="363255" cy="461665"/>
          </a:xfrm>
          <a:prstGeom prst="rect">
            <a:avLst/>
          </a:prstGeom>
          <a:noFill/>
        </p:spPr>
        <p:txBody>
          <a:bodyPr wrap="square" rtlCol="0">
            <a:spAutoFit/>
          </a:bodyPr>
          <a:lstStyle/>
          <a:p>
            <a:r>
              <a:rPr lang="en-US" sz="2400" b="1" dirty="0" smtClean="0"/>
              <a:t>A</a:t>
            </a:r>
            <a:endParaRPr lang="en-US" sz="2400" b="1" dirty="0"/>
          </a:p>
        </p:txBody>
      </p:sp>
      <p:sp>
        <p:nvSpPr>
          <p:cNvPr id="9" name="TextBox 8"/>
          <p:cNvSpPr txBox="1"/>
          <p:nvPr/>
        </p:nvSpPr>
        <p:spPr>
          <a:xfrm>
            <a:off x="137368" y="6232597"/>
            <a:ext cx="410340" cy="461665"/>
          </a:xfrm>
          <a:prstGeom prst="rect">
            <a:avLst/>
          </a:prstGeom>
          <a:noFill/>
        </p:spPr>
        <p:txBody>
          <a:bodyPr wrap="square" rtlCol="0">
            <a:spAutoFit/>
          </a:bodyPr>
          <a:lstStyle/>
          <a:p>
            <a:r>
              <a:rPr lang="en-US" sz="2400" b="1" dirty="0" smtClean="0"/>
              <a:t>B</a:t>
            </a:r>
            <a:endParaRPr lang="en-US" sz="2400" b="1" dirty="0"/>
          </a:p>
        </p:txBody>
      </p:sp>
      <p:sp>
        <p:nvSpPr>
          <p:cNvPr id="10" name="TextBox 9"/>
          <p:cNvSpPr txBox="1"/>
          <p:nvPr/>
        </p:nvSpPr>
        <p:spPr>
          <a:xfrm>
            <a:off x="4036817" y="6324930"/>
            <a:ext cx="335376" cy="461665"/>
          </a:xfrm>
          <a:prstGeom prst="rect">
            <a:avLst/>
          </a:prstGeom>
          <a:noFill/>
        </p:spPr>
        <p:txBody>
          <a:bodyPr wrap="square" rtlCol="0">
            <a:spAutoFit/>
          </a:bodyPr>
          <a:lstStyle/>
          <a:p>
            <a:r>
              <a:rPr lang="en-US" sz="2400" b="1" dirty="0" smtClean="0"/>
              <a:t>C</a:t>
            </a:r>
            <a:endParaRPr lang="en-US" sz="2400" b="1" dirty="0"/>
          </a:p>
        </p:txBody>
      </p:sp>
      <p:sp>
        <p:nvSpPr>
          <p:cNvPr id="12" name="TextBox 11"/>
          <p:cNvSpPr txBox="1"/>
          <p:nvPr/>
        </p:nvSpPr>
        <p:spPr>
          <a:xfrm>
            <a:off x="5940774" y="6324930"/>
            <a:ext cx="475989" cy="461665"/>
          </a:xfrm>
          <a:prstGeom prst="rect">
            <a:avLst/>
          </a:prstGeom>
          <a:noFill/>
        </p:spPr>
        <p:txBody>
          <a:bodyPr wrap="square" rtlCol="0">
            <a:spAutoFit/>
          </a:bodyPr>
          <a:lstStyle/>
          <a:p>
            <a:r>
              <a:rPr lang="en-US" sz="2400" b="1" dirty="0" smtClean="0"/>
              <a:t>D</a:t>
            </a:r>
            <a:endParaRPr lang="en-US" sz="2400" b="1" dirty="0"/>
          </a:p>
        </p:txBody>
      </p:sp>
      <p:sp>
        <p:nvSpPr>
          <p:cNvPr id="13" name="Arc 12"/>
          <p:cNvSpPr/>
          <p:nvPr/>
        </p:nvSpPr>
        <p:spPr>
          <a:xfrm>
            <a:off x="617707" y="6168354"/>
            <a:ext cx="256784" cy="313151"/>
          </a:xfrm>
          <a:prstGeom prst="arc">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p:cNvSpPr/>
          <p:nvPr/>
        </p:nvSpPr>
        <p:spPr>
          <a:xfrm flipH="1">
            <a:off x="3610932" y="6141150"/>
            <a:ext cx="363255" cy="338203"/>
          </a:xfrm>
          <a:prstGeom prst="arc">
            <a:avLst/>
          </a:prstGeom>
          <a:ln w="762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p:cNvSpPr/>
          <p:nvPr/>
        </p:nvSpPr>
        <p:spPr>
          <a:xfrm rot="7355434">
            <a:off x="1916087" y="3929510"/>
            <a:ext cx="450937" cy="513567"/>
          </a:xfrm>
          <a:prstGeom prst="arc">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39149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487</TotalTime>
  <Words>459</Words>
  <Application>Microsoft Office PowerPoint</Application>
  <PresentationFormat>Widescreen</PresentationFormat>
  <Paragraphs>97</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Cambria Math</vt:lpstr>
      <vt:lpstr>NikoshBAN</vt:lpstr>
      <vt:lpstr>Vrinda</vt:lpstr>
      <vt:lpstr>Wingdings</vt:lpstr>
      <vt:lpstr>Office Theme</vt:lpstr>
      <vt:lpstr>PowerPoint Presentation</vt:lpstr>
      <vt:lpstr>শিক্ষক পরিচিতি</vt:lpstr>
      <vt:lpstr>পাঠ পরিচিতি</vt:lpstr>
      <vt:lpstr>নিচের চিত্র গুলি লক্ষ্য কর। </vt:lpstr>
      <vt:lpstr>পাঠের শিরোনাম</vt:lpstr>
      <vt:lpstr>শিখনফল</vt:lpstr>
      <vt:lpstr>PowerPoint Presentation</vt:lpstr>
      <vt:lpstr>একক কাজ                 সময়:-৩ মিঃ</vt:lpstr>
      <vt:lpstr>ত্রিভুজের যে কোন একটি বাহুকে বর্ধিত করলে যে কোন উৎপন্ন হয় তা ত্রিভুজটির একটি বহিঃস্থ কোন। এই কোনের সন্নিহিত কোণটি ছাড়া ত্রিভুজের অপর দুটি কোণকে এই বহিঃস্থ কোণের বিপরীত অন্তঃস্থ কোন বলে।</vt:lpstr>
      <vt:lpstr>নিচের চিত্র লক্ষ্য কর।</vt:lpstr>
      <vt:lpstr>PowerPoint Presentation</vt:lpstr>
      <vt:lpstr>জোড়ায় কাজ                   সময়ঃ- ৫ মিঃ</vt:lpstr>
      <vt:lpstr>সমাধান </vt:lpstr>
      <vt:lpstr>যে কোন তিনটি  ত্রিভুজ আঁক।চাঁদার সাহায্যে কোন গুলো মেপে নিচের ছকটি পূরন কর।</vt:lpstr>
      <vt:lpstr>সমাধান </vt:lpstr>
      <vt:lpstr>মুল্যায়ন</vt:lpstr>
      <vt:lpstr>বাড়ির কাজ</vt:lpstr>
      <vt:lpstr>সকলকে ধন্যবাদ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4VFDN72</cp:lastModifiedBy>
  <cp:revision>57</cp:revision>
  <dcterms:created xsi:type="dcterms:W3CDTF">2015-10-25T13:36:25Z</dcterms:created>
  <dcterms:modified xsi:type="dcterms:W3CDTF">2020-07-15T16:57:08Z</dcterms:modified>
</cp:coreProperties>
</file>