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7" r:id="rId4"/>
    <p:sldId id="259" r:id="rId5"/>
    <p:sldId id="273" r:id="rId6"/>
    <p:sldId id="260" r:id="rId7"/>
    <p:sldId id="263" r:id="rId8"/>
    <p:sldId id="274" r:id="rId9"/>
    <p:sldId id="276" r:id="rId10"/>
    <p:sldId id="266" r:id="rId11"/>
    <p:sldId id="261" r:id="rId12"/>
    <p:sldId id="262" r:id="rId13"/>
    <p:sldId id="278" r:id="rId14"/>
    <p:sldId id="275" r:id="rId15"/>
    <p:sldId id="270" r:id="rId16"/>
    <p:sldId id="265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FA0"/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F427-270E-459B-9541-75C13B33C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C4474-48C0-43D9-8FC9-54B5FF4AA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C534F-C11C-40F1-A1D3-CB59631B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13F2-21D9-44A4-9B4E-3621D4AE07D2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54E09-E282-4416-828F-2BEEC7C2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E29-4707-4D13-92FC-78FC5204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08DB-D38C-4CF2-BDDC-5A31F90F3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1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4778-E0C3-4ED3-A8B9-B75F8F92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8DFEC-98C2-4DCC-8F49-FF41BCC2A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D0E76-5E12-4B0A-B4CB-4B05556F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13F2-21D9-44A4-9B4E-3621D4AE07D2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FC477-D19A-4419-B6A8-78135341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C2B6F-6315-4863-8BBF-736A4408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08DB-D38C-4CF2-BDDC-5A31F90F3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7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528D5-D684-4E46-87A3-B65B6A5AF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2199A-CF01-4202-9FD7-D38268FE3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D96D-6D78-49A0-87F8-7A07BF7F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13F2-21D9-44A4-9B4E-3621D4AE07D2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B899F-8239-43BC-AC2B-74E9E742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0942D-7DC1-45F5-A6F8-0FFB07BA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08DB-D38C-4CF2-BDDC-5A31F90F3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3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2162-2DC3-4C37-97DC-E6B034C1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AC8E-4754-4DC9-BD8A-AFEBA2973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B0EA2-7B20-40C1-B9DC-264896F1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13F2-21D9-44A4-9B4E-3621D4AE07D2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1891-40CB-4124-A76F-FB18AB47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965F0-EE03-4270-BDE8-76E3D644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08DB-D38C-4CF2-BDDC-5A31F90F3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2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2DCEB-5434-4386-BDBD-DA24A795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23B92-7F88-47A2-B508-84F9FA0F2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9FCC8-A640-4A99-BBB4-D9B917E1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13F2-21D9-44A4-9B4E-3621D4AE07D2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B8555-7FBE-49AF-8FBF-E251A708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17F09-E722-4C1C-97CD-7A912520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08DB-D38C-4CF2-BDDC-5A31F90F3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3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05B1D-DA7D-44C0-A8B9-DF38C1CE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E295-D11E-44FA-910D-968AF7F75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D4384-3669-445B-B2DB-E16BFCA47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AAA04-CE6C-47D7-8116-D525ED0C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13F2-21D9-44A4-9B4E-3621D4AE07D2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A80F5-A206-4061-8D67-12714AF4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7AB4A-7D5D-401C-93AF-2F34C720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08DB-D38C-4CF2-BDDC-5A31F90F3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1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C328-E773-4842-8F97-C80FBB3E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370BF-1E2B-4E2A-963C-62565E50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DAE32-DC6F-4925-A908-48836CF77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D7E43-350C-450F-87E1-A1668D3AB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2F55A-FBD7-4771-B604-3462E64C4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774D5-A2FB-4833-B6BE-8DB5C02D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13F2-21D9-44A4-9B4E-3621D4AE07D2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C7B62-C062-4ECF-B25C-4D8E38D1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D310F-B73A-4976-87F6-5E32CFCB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08DB-D38C-4CF2-BDDC-5A31F90F3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5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0599-BC6B-4B74-87E0-9F26F57B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5A2D6-C9DD-459C-9E6F-B7C418D4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13F2-21D9-44A4-9B4E-3621D4AE07D2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2FE52-2CC1-4D9A-A053-09247922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D4371-6F8A-4EED-8358-FA8D183C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08DB-D38C-4CF2-BDDC-5A31F90F3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4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9E4BF-1FFC-4D71-887E-13281E85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13F2-21D9-44A4-9B4E-3621D4AE07D2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14B14-FB5C-49F2-BEA2-1336260F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921EC-4081-4640-B769-510D3808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08DB-D38C-4CF2-BDDC-5A31F90F3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0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0B93-4924-47D1-9C04-EF8825B7E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E3663-93CD-4A38-A9E0-D4CC58041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691F7-1D58-4F7F-804C-5423BC08A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1B30F-E235-4288-BB1C-BEFDAA8A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13F2-21D9-44A4-9B4E-3621D4AE07D2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5D950-B000-4D33-8CC2-566FCDBE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53A43-0E31-4C2D-94AD-00B17637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08DB-D38C-4CF2-BDDC-5A31F90F3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4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5ADDE-42EB-4A96-82D6-E0E0A4E5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37273-00F3-4E5D-8A76-EFCD25700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DFE22-C96E-4CDD-AE44-0D9C26265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AF5C0-F4D4-4BC1-B7CF-901376BA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13F2-21D9-44A4-9B4E-3621D4AE07D2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C6CB0-F1C1-4090-87CD-34208B32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CEFA7-5DDF-473A-A07A-987996FE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08DB-D38C-4CF2-BDDC-5A31F90F3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8EA8D-E633-47C7-A62D-1A24C9C8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1ED0D-41D2-4697-BBA7-C2C0518FA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42835-5D0E-4BD2-80DE-F9197D9FC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13F2-21D9-44A4-9B4E-3621D4AE07D2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A1ABE-480D-4283-9350-8F8A5D2D1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6D8FF-C977-447B-B212-20BE40EBE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08DB-D38C-4CF2-BDDC-5A31F90F3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3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A%E0%A6%A4%E0%A7%81%E0%A6%B0%E0%A7%8D%E0%A6%AD%E0%A7%81%E0%A6%9C" TargetMode="External"/><Relationship Id="rId2" Type="http://schemas.openxmlformats.org/officeDocument/2006/relationships/hyperlink" Target="https://bn.wikipedia.org/wiki/%E0%A6%B8%E0%A6%AE%E0%A6%A4%E0%A6%B2_%E0%A6%9C%E0%A7%8D%E0%A6%AF%E0%A6%BE%E0%A6%AE%E0%A6%BF%E0%A6%A4%E0%A6%B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n.wikipedia.org/w/index.php?title=%E0%A6%B8%E0%A6%AE%E0%A6%BE%E0%A6%A8%E0%A7%8D%E0%A6%A4%E0%A6%B0%E0%A6%BE%E0%A6%B2&amp;action=edit&amp;redlink=1" TargetMode="External"/><Relationship Id="rId4" Type="http://schemas.openxmlformats.org/officeDocument/2006/relationships/hyperlink" Target="https://bn.wikipedia.org/w/index.php?title=%E0%A6%B8%E0%A6%AE%E0%A6%BE%E0%A6%A8(%E0%A6%97%E0%A6%A3%E0%A6%BF%E0%A6%A4)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7A5B4E-7935-4D8C-AB0E-C4EBEABE5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" y="9527"/>
            <a:ext cx="9107180" cy="6848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BAC8B-6CA3-415C-BFB8-3CECD8A32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" y="9527"/>
            <a:ext cx="8954780" cy="66960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E8185F-2083-44A6-B9A2-4676E711F500}"/>
              </a:ext>
            </a:extLst>
          </p:cNvPr>
          <p:cNvSpPr/>
          <p:nvPr/>
        </p:nvSpPr>
        <p:spPr>
          <a:xfrm>
            <a:off x="628010" y="4120277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C000"/>
                </a:solidFill>
              </a:rPr>
              <a:t>সবাইকে</a:t>
            </a:r>
            <a:r>
              <a:rPr lang="en-US" sz="5400" b="1" dirty="0"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solidFill>
                  <a:srgbClr val="FFC000"/>
                </a:solidFill>
              </a:rPr>
              <a:t>গোলাপের</a:t>
            </a:r>
            <a:r>
              <a:rPr lang="en-US" sz="5400" b="1" dirty="0"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solidFill>
                  <a:srgbClr val="FFC000"/>
                </a:solidFill>
              </a:rPr>
              <a:t>শুভেচ্ছা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8721" y="1036027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4828" y="337620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080" y="35471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B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1691" y="1008079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3048000" y="1386204"/>
            <a:ext cx="2325308" cy="25149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2230606" y="1362022"/>
            <a:ext cx="3909236" cy="2539104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130" y="4262930"/>
            <a:ext cx="9144000" cy="2588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নির্বচনঃ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 করি,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AC ও BD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O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</a:rPr>
              <a:t>প্রমাণ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</a:rPr>
              <a:t>হবে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</a:rPr>
              <a:t>যে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</a:rPr>
              <a:t>, </a:t>
            </a:r>
          </a:p>
          <a:p>
            <a:pPr marL="571500" indent="-571500">
              <a:buAutoNum type="romanLcParenBoth"/>
            </a:pPr>
            <a:r>
              <a:rPr lang="en-US" sz="3200" b="1" dirty="0">
                <a:solidFill>
                  <a:schemeClr val="tx1"/>
                </a:solidFill>
                <a:latin typeface="NikoshBAN" pitchFamily="2" charset="0"/>
              </a:rPr>
              <a:t>&lt;AOB=&lt;BOC=&lt;COD=&lt;DOA=1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</a:rPr>
              <a:t>সমকোণ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</a:rPr>
              <a:t> </a:t>
            </a:r>
          </a:p>
          <a:p>
            <a:pPr marL="571500" indent="-571500">
              <a:buAutoNum type="romanLcParenBoth"/>
            </a:pPr>
            <a:r>
              <a:rPr lang="en-US" sz="3200" b="1" dirty="0">
                <a:solidFill>
                  <a:schemeClr val="tx1"/>
                </a:solidFill>
                <a:latin typeface="NikoshBAN" pitchFamily="2" charset="0"/>
              </a:rPr>
              <a:t> (ii) AO=CO, BO=DO.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A617A4-1051-4729-83ED-5EB383336D83}"/>
              </a:ext>
            </a:extLst>
          </p:cNvPr>
          <p:cNvSpPr/>
          <p:nvPr/>
        </p:nvSpPr>
        <p:spPr>
          <a:xfrm>
            <a:off x="-8021" y="703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উপপাদ্য-৫ -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সমদ্বিখন্ডিত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প্রমাণ কর 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FD40E6-2062-45B5-9893-38F4DE00A7DC}"/>
              </a:ext>
            </a:extLst>
          </p:cNvPr>
          <p:cNvSpPr/>
          <p:nvPr/>
        </p:nvSpPr>
        <p:spPr>
          <a:xfrm>
            <a:off x="4057391" y="1968616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A0A583-8D4D-4571-933D-AF2DDFAD1894}"/>
              </a:ext>
            </a:extLst>
          </p:cNvPr>
          <p:cNvCxnSpPr>
            <a:cxnSpLocks/>
          </p:cNvCxnSpPr>
          <p:nvPr/>
        </p:nvCxnSpPr>
        <p:spPr>
          <a:xfrm flipV="1">
            <a:off x="3327550" y="1679188"/>
            <a:ext cx="225146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F8AB38-96E4-4275-A476-6BBB477D4C0F}"/>
              </a:ext>
            </a:extLst>
          </p:cNvPr>
          <p:cNvCxnSpPr>
            <a:cxnSpLocks/>
          </p:cNvCxnSpPr>
          <p:nvPr/>
        </p:nvCxnSpPr>
        <p:spPr>
          <a:xfrm flipV="1">
            <a:off x="4598081" y="3005166"/>
            <a:ext cx="232611" cy="321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3F73B8-3FAC-4778-9F68-2F8F83A316B8}"/>
              </a:ext>
            </a:extLst>
          </p:cNvPr>
          <p:cNvCxnSpPr>
            <a:cxnSpLocks/>
          </p:cNvCxnSpPr>
          <p:nvPr/>
        </p:nvCxnSpPr>
        <p:spPr>
          <a:xfrm>
            <a:off x="5129902" y="1988116"/>
            <a:ext cx="204098" cy="2716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14E59-896F-4BCA-A522-C1A0D81EB213}"/>
              </a:ext>
            </a:extLst>
          </p:cNvPr>
          <p:cNvCxnSpPr>
            <a:cxnSpLocks/>
          </p:cNvCxnSpPr>
          <p:nvPr/>
        </p:nvCxnSpPr>
        <p:spPr>
          <a:xfrm>
            <a:off x="3200400" y="3034380"/>
            <a:ext cx="213331" cy="29183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86540A71-6B6F-4A52-8F93-329A6DEC0FA5}"/>
              </a:ext>
            </a:extLst>
          </p:cNvPr>
          <p:cNvSpPr/>
          <p:nvPr/>
        </p:nvSpPr>
        <p:spPr>
          <a:xfrm>
            <a:off x="2214428" y="1298936"/>
            <a:ext cx="4001085" cy="2657858"/>
          </a:xfrm>
          <a:prstGeom prst="flowChartInputOutpu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E1DE392-CAEC-4B1D-90FB-8ECFD3F5E3A0}"/>
              </a:ext>
            </a:extLst>
          </p:cNvPr>
          <p:cNvSpPr/>
          <p:nvPr/>
        </p:nvSpPr>
        <p:spPr>
          <a:xfrm>
            <a:off x="4057391" y="2964646"/>
            <a:ext cx="362210" cy="291834"/>
          </a:xfrm>
          <a:prstGeom prst="star5">
            <a:avLst/>
          </a:prstGeom>
          <a:solidFill>
            <a:srgbClr val="E11F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05D1856A-5445-49F7-BB58-949200527EC7}"/>
              </a:ext>
            </a:extLst>
          </p:cNvPr>
          <p:cNvSpPr/>
          <p:nvPr/>
        </p:nvSpPr>
        <p:spPr>
          <a:xfrm>
            <a:off x="3530965" y="2374484"/>
            <a:ext cx="362210" cy="261374"/>
          </a:xfrm>
          <a:prstGeom prst="star5">
            <a:avLst/>
          </a:prstGeom>
          <a:solidFill>
            <a:srgbClr val="E11F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8A195417-2AA2-4763-A614-CFBB97F3315A}"/>
              </a:ext>
            </a:extLst>
          </p:cNvPr>
          <p:cNvSpPr/>
          <p:nvPr/>
        </p:nvSpPr>
        <p:spPr>
          <a:xfrm>
            <a:off x="3919687" y="1832126"/>
            <a:ext cx="362210" cy="291834"/>
          </a:xfrm>
          <a:prstGeom prst="star5">
            <a:avLst/>
          </a:prstGeom>
          <a:solidFill>
            <a:srgbClr val="E11F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914C1ED2-CEB7-44A4-94F5-24507F7B949D}"/>
              </a:ext>
            </a:extLst>
          </p:cNvPr>
          <p:cNvSpPr/>
          <p:nvPr/>
        </p:nvSpPr>
        <p:spPr>
          <a:xfrm>
            <a:off x="4519975" y="2556690"/>
            <a:ext cx="362210" cy="284680"/>
          </a:xfrm>
          <a:prstGeom prst="star5">
            <a:avLst/>
          </a:prstGeom>
          <a:solidFill>
            <a:srgbClr val="E11F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32" grpId="0" animBg="1"/>
      <p:bldP spid="3" grpId="0"/>
      <p:bldP spid="16" grpId="0" animBg="1"/>
      <p:bldP spid="4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1524000" y="590604"/>
            <a:ext cx="3876469" cy="2457396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95748" y="-19202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D</a:t>
            </a: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264939" y="504525"/>
            <a:ext cx="2375479" cy="2629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4400" y="26670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7259" y="2763166"/>
            <a:ext cx="652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B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8626" y="78825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 flipH="1" flipV="1">
            <a:off x="4288785" y="1116843"/>
            <a:ext cx="178352" cy="303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4118568" y="1131186"/>
            <a:ext cx="175288" cy="371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flipH="1" flipV="1">
            <a:off x="2767295" y="2077180"/>
            <a:ext cx="155037" cy="2984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H="1" flipV="1">
            <a:off x="2626263" y="2147666"/>
            <a:ext cx="193137" cy="3324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ultiply 38"/>
          <p:cNvSpPr/>
          <p:nvPr/>
        </p:nvSpPr>
        <p:spPr>
          <a:xfrm>
            <a:off x="9829800" y="1554524"/>
            <a:ext cx="304800" cy="304800"/>
          </a:xfrm>
          <a:prstGeom prst="mathMultiply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9829800" y="2287453"/>
            <a:ext cx="304800" cy="304800"/>
          </a:xfrm>
          <a:prstGeom prst="mathMultiply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535" y="4173492"/>
            <a:ext cx="8854865" cy="6432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প্রমানঃ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১।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রম্বস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একটি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সামান্তরিক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।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688" y="5485578"/>
            <a:ext cx="6169023" cy="5130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সুতরাং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AO=CO, BO=DO	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>
          <a:xfrm flipV="1">
            <a:off x="3837900" y="2244703"/>
            <a:ext cx="232376" cy="2353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 flipV="1">
            <a:off x="3738817" y="2169754"/>
            <a:ext cx="198167" cy="2353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flipV="1">
            <a:off x="2664400" y="1066071"/>
            <a:ext cx="176458" cy="240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 flipV="1">
            <a:off x="2762694" y="1142512"/>
            <a:ext cx="152400" cy="252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400800" y="4982969"/>
            <a:ext cx="2883744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sz="2000" b="1" dirty="0" err="1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2000" b="1" dirty="0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sz="2000" b="1" dirty="0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2000" b="1" dirty="0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E11FA0"/>
                </a:solidFill>
                <a:latin typeface="Times New Roman" pitchFamily="18" charset="0"/>
                <a:cs typeface="Times New Roman" pitchFamily="18" charset="0"/>
              </a:rPr>
              <a:t>সমদিখন্ডিত</a:t>
            </a:r>
            <a:r>
              <a:rPr lang="en-US" sz="2000" b="1" dirty="0">
                <a:solidFill>
                  <a:srgbClr val="E11F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E11FA0"/>
                </a:solidFill>
                <a:latin typeface="Times New Roman" pitchFamily="18" charset="0"/>
                <a:cs typeface="Times New Roman" pitchFamily="18" charset="0"/>
              </a:rPr>
              <a:t>করে</a:t>
            </a:r>
            <a:r>
              <a:rPr lang="en-US" sz="2000" b="1" dirty="0">
                <a:solidFill>
                  <a:srgbClr val="E11F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000" b="1" dirty="0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] </a:t>
            </a:r>
            <a:endParaRPr lang="en-US" sz="2000" b="1" dirty="0">
              <a:solidFill>
                <a:srgbClr val="E11F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E0FD5E-C2F5-431C-AC30-76733C3A7C6C}"/>
              </a:ext>
            </a:extLst>
          </p:cNvPr>
          <p:cNvSpPr/>
          <p:nvPr/>
        </p:nvSpPr>
        <p:spPr>
          <a:xfrm>
            <a:off x="3365436" y="1180019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</a:rPr>
              <a:t>O</a:t>
            </a:r>
          </a:p>
        </p:txBody>
      </p:sp>
      <p:sp>
        <p:nvSpPr>
          <p:cNvPr id="27" name="Flowchart: Data 26">
            <a:extLst>
              <a:ext uri="{FF2B5EF4-FFF2-40B4-BE49-F238E27FC236}">
                <a16:creationId xmlns:a16="http://schemas.microsoft.com/office/drawing/2014/main" id="{FEA38657-7A91-4988-B287-300DEBB17446}"/>
              </a:ext>
            </a:extLst>
          </p:cNvPr>
          <p:cNvSpPr/>
          <p:nvPr/>
        </p:nvSpPr>
        <p:spPr>
          <a:xfrm>
            <a:off x="1447800" y="504525"/>
            <a:ext cx="4001085" cy="2657858"/>
          </a:xfrm>
          <a:prstGeom prst="flowChartInputOutpu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273F1C47-CF0A-4755-A32A-827CB1CD7B7D}"/>
              </a:ext>
            </a:extLst>
          </p:cNvPr>
          <p:cNvSpPr/>
          <p:nvPr/>
        </p:nvSpPr>
        <p:spPr>
          <a:xfrm rot="8689829">
            <a:off x="2424379" y="2043839"/>
            <a:ext cx="2473257" cy="1941884"/>
          </a:xfrm>
          <a:prstGeom prst="rtTriangle">
            <a:avLst/>
          </a:prstGeom>
          <a:solidFill>
            <a:srgbClr val="E11F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07139" y="16107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4384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2513" y="253366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B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1303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0782879">
            <a:off x="3792110" y="1728505"/>
            <a:ext cx="48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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4012" y="3235264"/>
            <a:ext cx="9148011" cy="879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 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AOB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BO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</a:rPr>
              <a:t>           </a:t>
            </a:r>
            <a:r>
              <a:rPr lang="en-US" sz="3200" b="1" dirty="0">
                <a:solidFill>
                  <a:schemeClr val="tx1"/>
                </a:solidFill>
              </a:rPr>
              <a:t>AB=BC                      </a:t>
            </a:r>
            <a:r>
              <a:rPr lang="bn-BD" sz="3200" b="1" dirty="0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sz="3200" b="1" dirty="0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200" b="1" dirty="0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200" b="1" dirty="0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>
                <a:solidFill>
                  <a:srgbClr val="E11FA0"/>
                </a:solidFill>
                <a:latin typeface="NikoshBAN" pitchFamily="2" charset="0"/>
                <a:cs typeface="NikoshBAN" pitchFamily="2" charset="0"/>
              </a:rPr>
              <a:t> ]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-4011" y="5288340"/>
            <a:ext cx="90812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অতএব,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AOB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BOC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Isosceles Triangle 86"/>
          <p:cNvSpPr/>
          <p:nvPr/>
        </p:nvSpPr>
        <p:spPr>
          <a:xfrm>
            <a:off x="1527859" y="5410980"/>
            <a:ext cx="320175" cy="304800"/>
          </a:xfrm>
          <a:prstGeom prst="triangle">
            <a:avLst/>
          </a:prstGeom>
          <a:noFill/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8987" y="3166792"/>
            <a:ext cx="381000" cy="609600"/>
          </a:xfrm>
          <a:prstGeom prst="rect">
            <a:avLst/>
          </a:prstGeom>
          <a:noFill/>
        </p:spPr>
      </p:pic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7186" y="3177360"/>
            <a:ext cx="381000" cy="661878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6148" y="4287116"/>
            <a:ext cx="9144000" cy="9038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AO=CO ,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3200" b="1" dirty="0">
                <a:solidFill>
                  <a:srgbClr val="E11FA0"/>
                </a:solidFill>
                <a:latin typeface="Times New Roman" pitchFamily="18" charset="0"/>
                <a:cs typeface="Times New Roman" pitchFamily="18" charset="0"/>
              </a:rPr>
              <a:t>[ (১) </a:t>
            </a:r>
            <a:r>
              <a:rPr lang="en-US" sz="3200" b="1" dirty="0" err="1">
                <a:solidFill>
                  <a:srgbClr val="E11FA0"/>
                </a:solidFill>
                <a:latin typeface="Times New Roman" pitchFamily="18" charset="0"/>
                <a:cs typeface="Times New Roman" pitchFamily="18" charset="0"/>
              </a:rPr>
              <a:t>থেকে</a:t>
            </a:r>
            <a:r>
              <a:rPr lang="en-US" sz="3200" b="1" dirty="0">
                <a:solidFill>
                  <a:srgbClr val="E11FA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en-US" sz="3200" b="1" i="1" dirty="0">
              <a:solidFill>
                <a:srgbClr val="E11F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OB=OB ,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200" b="1" dirty="0">
                <a:solidFill>
                  <a:srgbClr val="E11FA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b="1" dirty="0" err="1">
                <a:solidFill>
                  <a:srgbClr val="E11FA0"/>
                </a:solidFill>
                <a:latin typeface="Times New Roman" pitchFamily="18" charset="0"/>
                <a:cs typeface="Times New Roman" pitchFamily="18" charset="0"/>
              </a:rPr>
              <a:t>সাধারণ</a:t>
            </a:r>
            <a:r>
              <a:rPr lang="en-US" sz="3200" b="1" dirty="0">
                <a:solidFill>
                  <a:srgbClr val="E11F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E11FA0"/>
                </a:solidFill>
                <a:latin typeface="Times New Roman" pitchFamily="18" charset="0"/>
                <a:cs typeface="Times New Roman" pitchFamily="18" charset="0"/>
              </a:rPr>
              <a:t>বাহু</a:t>
            </a:r>
            <a:r>
              <a:rPr lang="en-US" sz="3200" b="1" dirty="0">
                <a:solidFill>
                  <a:srgbClr val="E11FA0"/>
                </a:solidFill>
                <a:latin typeface="Times New Roman" pitchFamily="18" charset="0"/>
                <a:cs typeface="Times New Roman" pitchFamily="18" charset="0"/>
              </a:rPr>
              <a:t> ]</a:t>
            </a:r>
            <a:endParaRPr lang="en-US" sz="3200" b="1" i="1" dirty="0">
              <a:solidFill>
                <a:srgbClr val="E11F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-528759" y="14234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748" y="5187142"/>
            <a:ext cx="419100" cy="752475"/>
          </a:xfrm>
          <a:prstGeom prst="rect">
            <a:avLst/>
          </a:prstGeom>
          <a:noFill/>
        </p:spPr>
      </p:pic>
      <p:cxnSp>
        <p:nvCxnSpPr>
          <p:cNvPr id="42" name="Straight Connector 41"/>
          <p:cNvCxnSpPr>
            <a:cxnSpLocks/>
          </p:cNvCxnSpPr>
          <p:nvPr/>
        </p:nvCxnSpPr>
        <p:spPr>
          <a:xfrm flipH="1" flipV="1">
            <a:off x="5444962" y="1769910"/>
            <a:ext cx="503016" cy="65742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3624376" y="2877150"/>
            <a:ext cx="0" cy="405706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3C3F51-6324-44CF-BDFC-A041A571DE08}"/>
              </a:ext>
            </a:extLst>
          </p:cNvPr>
          <p:cNvCxnSpPr>
            <a:cxnSpLocks/>
          </p:cNvCxnSpPr>
          <p:nvPr/>
        </p:nvCxnSpPr>
        <p:spPr>
          <a:xfrm flipV="1">
            <a:off x="2053883" y="104224"/>
            <a:ext cx="4096311" cy="284999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590506E-1DDB-4D15-9F98-8349BE08EA24}"/>
              </a:ext>
            </a:extLst>
          </p:cNvPr>
          <p:cNvSpPr/>
          <p:nvPr/>
        </p:nvSpPr>
        <p:spPr>
          <a:xfrm>
            <a:off x="3906637" y="879992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A9511A59-0CFE-4873-AB77-FBEE27BFA95B}"/>
              </a:ext>
            </a:extLst>
          </p:cNvPr>
          <p:cNvSpPr/>
          <p:nvPr/>
        </p:nvSpPr>
        <p:spPr>
          <a:xfrm>
            <a:off x="3391936" y="5410980"/>
            <a:ext cx="419100" cy="344755"/>
          </a:xfrm>
          <a:prstGeom prst="triangl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3C197730-D516-46DE-A657-54833503C405}"/>
              </a:ext>
            </a:extLst>
          </p:cNvPr>
          <p:cNvSpPr/>
          <p:nvPr/>
        </p:nvSpPr>
        <p:spPr>
          <a:xfrm rot="3412898">
            <a:off x="4668836" y="541531"/>
            <a:ext cx="1983667" cy="22747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Data 35">
            <a:extLst>
              <a:ext uri="{FF2B5EF4-FFF2-40B4-BE49-F238E27FC236}">
                <a16:creationId xmlns:a16="http://schemas.microsoft.com/office/drawing/2014/main" id="{9EF8FCFB-1F39-48D1-9D4E-C8C6577A2B53}"/>
              </a:ext>
            </a:extLst>
          </p:cNvPr>
          <p:cNvSpPr/>
          <p:nvPr/>
        </p:nvSpPr>
        <p:spPr>
          <a:xfrm>
            <a:off x="1981409" y="80356"/>
            <a:ext cx="4168785" cy="2939690"/>
          </a:xfrm>
          <a:prstGeom prst="flowChartInputOutpu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5DF6B9-B2F1-4484-A0B5-DCB6B65CF8CB}"/>
              </a:ext>
            </a:extLst>
          </p:cNvPr>
          <p:cNvCxnSpPr>
            <a:cxnSpLocks/>
          </p:cNvCxnSpPr>
          <p:nvPr/>
        </p:nvCxnSpPr>
        <p:spPr>
          <a:xfrm>
            <a:off x="2840766" y="68559"/>
            <a:ext cx="2456595" cy="29842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013AAB-0AE5-4CA7-A567-6925F230B3A8}"/>
              </a:ext>
            </a:extLst>
          </p:cNvPr>
          <p:cNvCxnSpPr>
            <a:cxnSpLocks/>
          </p:cNvCxnSpPr>
          <p:nvPr/>
        </p:nvCxnSpPr>
        <p:spPr>
          <a:xfrm>
            <a:off x="3270311" y="1769910"/>
            <a:ext cx="206875" cy="363690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599B47-23A8-4F02-ADE4-DBA8E8111ED1}"/>
              </a:ext>
            </a:extLst>
          </p:cNvPr>
          <p:cNvCxnSpPr>
            <a:cxnSpLocks/>
          </p:cNvCxnSpPr>
          <p:nvPr/>
        </p:nvCxnSpPr>
        <p:spPr>
          <a:xfrm>
            <a:off x="4832437" y="777515"/>
            <a:ext cx="158481" cy="270355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693FA9B-924D-49CA-96DB-134AE6C871B3}"/>
              </a:ext>
            </a:extLst>
          </p:cNvPr>
          <p:cNvCxnSpPr>
            <a:cxnSpLocks/>
          </p:cNvCxnSpPr>
          <p:nvPr/>
        </p:nvCxnSpPr>
        <p:spPr>
          <a:xfrm flipH="1">
            <a:off x="4234121" y="1802781"/>
            <a:ext cx="348515" cy="29794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20D5E53-D7D2-4B5A-B701-3E6A5D0E9DA3}"/>
              </a:ext>
            </a:extLst>
          </p:cNvPr>
          <p:cNvCxnSpPr>
            <a:cxnSpLocks/>
          </p:cNvCxnSpPr>
          <p:nvPr/>
        </p:nvCxnSpPr>
        <p:spPr>
          <a:xfrm flipH="1">
            <a:off x="4582636" y="2061455"/>
            <a:ext cx="336997" cy="37694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64625" y="132574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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8" grpId="0"/>
      <p:bldP spid="32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58A8E6-7E2B-4233-AA2E-1DFB31B93FA5}"/>
              </a:ext>
            </a:extLst>
          </p:cNvPr>
          <p:cNvSpPr/>
          <p:nvPr/>
        </p:nvSpPr>
        <p:spPr>
          <a:xfrm>
            <a:off x="0" y="286556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অতএব,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AOB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BOC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সুতরাং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&lt;AOB = &lt;BOC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&lt;AOB + &lt;BOC =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সরলকোণ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সমকোণ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। &lt;AOB = &lt;BOC =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সমকোণ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অনুরুপে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প্রমান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&lt;COD =&lt;DOA =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সমকোণ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		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অতএব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  &lt;</a:t>
            </a:r>
            <a:r>
              <a:rPr lang="en-US" sz="3200" b="1" dirty="0">
                <a:latin typeface="NikoshBAN" pitchFamily="2" charset="0"/>
              </a:rPr>
              <a:t>AOB=&lt;BOC=&lt;COD=&lt;DOA=1 </a:t>
            </a:r>
            <a:r>
              <a:rPr lang="en-US" sz="3200" b="1" dirty="0" err="1">
                <a:latin typeface="NikoshBAN" pitchFamily="2" charset="0"/>
              </a:rPr>
              <a:t>সমকোণ</a:t>
            </a:r>
            <a:r>
              <a:rPr lang="en-US" sz="3200" b="1" dirty="0">
                <a:latin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</a:rPr>
              <a:t> (ii) AO=CO, BO=DO. [</a:t>
            </a:r>
            <a:r>
              <a:rPr lang="en-US" sz="3200" b="1" dirty="0" err="1">
                <a:latin typeface="NikoshBAN" pitchFamily="2" charset="0"/>
              </a:rPr>
              <a:t>প্রমাণিত</a:t>
            </a:r>
            <a:r>
              <a:rPr lang="en-US" sz="3200" b="1" dirty="0">
                <a:latin typeface="NikoshBAN" pitchFamily="2" charset="0"/>
              </a:rPr>
              <a:t> ]</a:t>
            </a:r>
            <a:endParaRPr lang="en-US" sz="3200" b="1" dirty="0"/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71A99CA-7203-417E-829E-8457A831BF83}"/>
              </a:ext>
            </a:extLst>
          </p:cNvPr>
          <p:cNvSpPr/>
          <p:nvPr/>
        </p:nvSpPr>
        <p:spPr>
          <a:xfrm>
            <a:off x="1512911" y="2951093"/>
            <a:ext cx="315889" cy="339576"/>
          </a:xfrm>
          <a:prstGeom prst="triangle">
            <a:avLst>
              <a:gd name="adj" fmla="val 57448"/>
            </a:avLst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29EA6A6-93A0-478F-8603-36561A1A47EF}"/>
              </a:ext>
            </a:extLst>
          </p:cNvPr>
          <p:cNvSpPr/>
          <p:nvPr/>
        </p:nvSpPr>
        <p:spPr>
          <a:xfrm>
            <a:off x="3385141" y="2953962"/>
            <a:ext cx="396717" cy="339577"/>
          </a:xfrm>
          <a:prstGeom prst="triangle">
            <a:avLst>
              <a:gd name="adj" fmla="val 57448"/>
            </a:avLst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526B04B-2027-4728-AF43-72292F430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498" y="2772897"/>
            <a:ext cx="419100" cy="79455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CF378-FEF3-4DD0-9645-4D709FA6FACB}"/>
              </a:ext>
            </a:extLst>
          </p:cNvPr>
          <p:cNvSpPr txBox="1"/>
          <p:nvPr/>
        </p:nvSpPr>
        <p:spPr>
          <a:xfrm>
            <a:off x="2433671" y="-3999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9C8B1-DF71-4D1B-A69B-AF1D559235AA}"/>
              </a:ext>
            </a:extLst>
          </p:cNvPr>
          <p:cNvSpPr txBox="1"/>
          <p:nvPr/>
        </p:nvSpPr>
        <p:spPr>
          <a:xfrm>
            <a:off x="1719174" y="2114908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45B26-58CE-449F-A0FB-5038A085551C}"/>
              </a:ext>
            </a:extLst>
          </p:cNvPr>
          <p:cNvSpPr txBox="1"/>
          <p:nvPr/>
        </p:nvSpPr>
        <p:spPr>
          <a:xfrm>
            <a:off x="5751929" y="252669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B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32E0C-C654-4C47-A055-438B8AA5C746}"/>
              </a:ext>
            </a:extLst>
          </p:cNvPr>
          <p:cNvSpPr txBox="1"/>
          <p:nvPr/>
        </p:nvSpPr>
        <p:spPr>
          <a:xfrm>
            <a:off x="6473308" y="-946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517A85-D7F7-424D-8241-AA3BB1E754AA}"/>
              </a:ext>
            </a:extLst>
          </p:cNvPr>
          <p:cNvCxnSpPr>
            <a:cxnSpLocks/>
          </p:cNvCxnSpPr>
          <p:nvPr/>
        </p:nvCxnSpPr>
        <p:spPr>
          <a:xfrm>
            <a:off x="3267222" y="132509"/>
            <a:ext cx="2325308" cy="25149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8C71D6-2A71-428F-9344-136932A41779}"/>
              </a:ext>
            </a:extLst>
          </p:cNvPr>
          <p:cNvCxnSpPr>
            <a:cxnSpLocks/>
          </p:cNvCxnSpPr>
          <p:nvPr/>
        </p:nvCxnSpPr>
        <p:spPr>
          <a:xfrm flipV="1">
            <a:off x="2419058" y="179448"/>
            <a:ext cx="3909236" cy="2539104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FF67B-8B85-4C0B-AAF9-D3507699FCBA}"/>
              </a:ext>
            </a:extLst>
          </p:cNvPr>
          <p:cNvSpPr/>
          <p:nvPr/>
        </p:nvSpPr>
        <p:spPr>
          <a:xfrm>
            <a:off x="4057391" y="1968616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731B65-2F78-4A18-9D1C-7E2486ECD31C}"/>
              </a:ext>
            </a:extLst>
          </p:cNvPr>
          <p:cNvCxnSpPr>
            <a:cxnSpLocks/>
          </p:cNvCxnSpPr>
          <p:nvPr/>
        </p:nvCxnSpPr>
        <p:spPr>
          <a:xfrm flipV="1">
            <a:off x="3829106" y="732560"/>
            <a:ext cx="225146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FC20CA-7B51-4613-AF6E-EE771D5B3BFC}"/>
              </a:ext>
            </a:extLst>
          </p:cNvPr>
          <p:cNvCxnSpPr>
            <a:cxnSpLocks/>
          </p:cNvCxnSpPr>
          <p:nvPr/>
        </p:nvCxnSpPr>
        <p:spPr>
          <a:xfrm flipV="1">
            <a:off x="4947827" y="1793281"/>
            <a:ext cx="232611" cy="321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6EFA8E-C5BA-4BBC-AD78-56C919C7716F}"/>
              </a:ext>
            </a:extLst>
          </p:cNvPr>
          <p:cNvCxnSpPr>
            <a:cxnSpLocks/>
          </p:cNvCxnSpPr>
          <p:nvPr/>
        </p:nvCxnSpPr>
        <p:spPr>
          <a:xfrm>
            <a:off x="5314131" y="613272"/>
            <a:ext cx="204098" cy="2716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999793-0A36-4A8C-A927-A09F3302277C}"/>
              </a:ext>
            </a:extLst>
          </p:cNvPr>
          <p:cNvCxnSpPr>
            <a:cxnSpLocks/>
          </p:cNvCxnSpPr>
          <p:nvPr/>
        </p:nvCxnSpPr>
        <p:spPr>
          <a:xfrm>
            <a:off x="3551860" y="1711010"/>
            <a:ext cx="213331" cy="29183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Data 19">
            <a:extLst>
              <a:ext uri="{FF2B5EF4-FFF2-40B4-BE49-F238E27FC236}">
                <a16:creationId xmlns:a16="http://schemas.microsoft.com/office/drawing/2014/main" id="{FB318125-9516-4689-A15E-8CA9920457CB}"/>
              </a:ext>
            </a:extLst>
          </p:cNvPr>
          <p:cNvSpPr/>
          <p:nvPr/>
        </p:nvSpPr>
        <p:spPr>
          <a:xfrm>
            <a:off x="2424996" y="103676"/>
            <a:ext cx="4001085" cy="2657858"/>
          </a:xfrm>
          <a:prstGeom prst="flowChartInputOutpu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F47EBEAE-CE0D-471B-8AF5-AF85569BD173}"/>
              </a:ext>
            </a:extLst>
          </p:cNvPr>
          <p:cNvSpPr/>
          <p:nvPr/>
        </p:nvSpPr>
        <p:spPr>
          <a:xfrm>
            <a:off x="3692042" y="1109423"/>
            <a:ext cx="362210" cy="339577"/>
          </a:xfrm>
          <a:prstGeom prst="star5">
            <a:avLst/>
          </a:prstGeom>
          <a:solidFill>
            <a:srgbClr val="E11F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FECC439-0838-4314-885F-D72999C45476}"/>
              </a:ext>
            </a:extLst>
          </p:cNvPr>
          <p:cNvSpPr/>
          <p:nvPr/>
        </p:nvSpPr>
        <p:spPr>
          <a:xfrm>
            <a:off x="4264233" y="836660"/>
            <a:ext cx="362210" cy="261374"/>
          </a:xfrm>
          <a:prstGeom prst="star5">
            <a:avLst/>
          </a:prstGeom>
          <a:solidFill>
            <a:srgbClr val="E11F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2FE7CE4B-1E26-433D-B448-3A569490B9CF}"/>
              </a:ext>
            </a:extLst>
          </p:cNvPr>
          <p:cNvSpPr/>
          <p:nvPr/>
        </p:nvSpPr>
        <p:spPr>
          <a:xfrm>
            <a:off x="4063329" y="1647364"/>
            <a:ext cx="362210" cy="291834"/>
          </a:xfrm>
          <a:prstGeom prst="star5">
            <a:avLst/>
          </a:prstGeom>
          <a:solidFill>
            <a:srgbClr val="E11F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1D499B0B-F7EC-4FC4-B81D-68C0FE4BD8BD}"/>
              </a:ext>
            </a:extLst>
          </p:cNvPr>
          <p:cNvSpPr/>
          <p:nvPr/>
        </p:nvSpPr>
        <p:spPr>
          <a:xfrm>
            <a:off x="4791214" y="1361593"/>
            <a:ext cx="362210" cy="284680"/>
          </a:xfrm>
          <a:prstGeom prst="star5">
            <a:avLst/>
          </a:prstGeom>
          <a:solidFill>
            <a:srgbClr val="E11F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5C7745-6B95-4CD0-85FD-D05CA828D09B}"/>
              </a:ext>
            </a:extLst>
          </p:cNvPr>
          <p:cNvSpPr/>
          <p:nvPr/>
        </p:nvSpPr>
        <p:spPr>
          <a:xfrm>
            <a:off x="-8021" y="2911745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প্রমানঃ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u="sng" dirty="0" err="1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b="1" u="sng" dirty="0">
                <a:latin typeface="NikoshBAN" pitchFamily="2" charset="0"/>
                <a:cs typeface="NikoshBAN" pitchFamily="2" charset="0"/>
              </a:rPr>
              <a:t>    							</a:t>
            </a:r>
            <a:r>
              <a:rPr lang="en-US" b="1" u="sng" dirty="0" err="1">
                <a:latin typeface="NikoshBAN" pitchFamily="2" charset="0"/>
                <a:cs typeface="NikoshBAN" pitchFamily="2" charset="0"/>
              </a:rPr>
              <a:t>যথার্থতা</a:t>
            </a:r>
            <a:r>
              <a:rPr lang="en-US" b="1" u="sng" dirty="0">
                <a:latin typeface="NikoshBAN" pitchFamily="2" charset="0"/>
                <a:cs typeface="NikoshBAN" pitchFamily="2" charset="0"/>
              </a:rPr>
              <a:t>  	______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১।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রম্বসএকটি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সামান্তরিক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।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		[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সুতরাং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, AO=CO, BO=DO			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সমদিখন্ডিত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করে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]</a:t>
            </a:r>
          </a:p>
          <a:p>
            <a:r>
              <a:rPr lang="en-US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এখন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      AOB ও      BOC এ 	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AB=BC, 			               [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AO=CO 				[ (১)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থেকে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]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এবং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OB = OB 				[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সাধারণ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বাহু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]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সুতরাং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       AOB                   BOC					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সুতরাং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&lt;AOB = &lt;BOC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	 &lt;AOB + &lt;BOC = 1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সরলকোণ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সমকোণ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।	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	 &lt;AOB = &lt;BOC = 1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সমকোণ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অনুরুপে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প্রমান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করা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যায়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&lt;COD =&lt;DOA = 1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সমকোণ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		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অতএব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 &lt;</a:t>
            </a:r>
            <a:r>
              <a:rPr lang="en-US" b="1" dirty="0">
                <a:latin typeface="NikoshBAN" pitchFamily="2" charset="0"/>
              </a:rPr>
              <a:t>AOB=&lt;BOC=&lt;COD=&lt;DOA=1 </a:t>
            </a:r>
            <a:r>
              <a:rPr lang="en-US" b="1" dirty="0" err="1">
                <a:latin typeface="NikoshBAN" pitchFamily="2" charset="0"/>
              </a:rPr>
              <a:t>সমকোণ</a:t>
            </a:r>
            <a:r>
              <a:rPr lang="en-US" b="1" dirty="0">
                <a:latin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</a:rPr>
              <a:t>এবং</a:t>
            </a:r>
            <a:r>
              <a:rPr lang="en-US" b="1" dirty="0">
                <a:latin typeface="NikoshBAN" pitchFamily="2" charset="0"/>
              </a:rPr>
              <a:t> (ii) AO=CO, BO=DO. [</a:t>
            </a:r>
            <a:r>
              <a:rPr lang="en-US" b="1" dirty="0" err="1">
                <a:latin typeface="NikoshBAN" pitchFamily="2" charset="0"/>
              </a:rPr>
              <a:t>প্রমাণিত</a:t>
            </a:r>
            <a:r>
              <a:rPr lang="en-US" b="1" dirty="0">
                <a:latin typeface="NikoshBAN" pitchFamily="2" charset="0"/>
              </a:rPr>
              <a:t> ]</a:t>
            </a:r>
            <a:endParaRPr lang="en-US" b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8CE484B-8CEA-4220-8EDC-AA44B7CA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2882" y="4000488"/>
            <a:ext cx="279123" cy="381000"/>
          </a:xfrm>
          <a:prstGeom prst="rect">
            <a:avLst/>
          </a:prstGeom>
          <a:noFill/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5BF54C9A-E481-4106-AC61-1CD2D522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3590" y="4020445"/>
            <a:ext cx="279123" cy="381000"/>
          </a:xfrm>
          <a:prstGeom prst="rect">
            <a:avLst/>
          </a:prstGeom>
          <a:noFill/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1B7A4D9-8CCE-4673-B2F1-60C88ACA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2882" y="5158264"/>
            <a:ext cx="279123" cy="381000"/>
          </a:xfrm>
          <a:prstGeom prst="rect">
            <a:avLst/>
          </a:prstGeom>
          <a:noFill/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40E14157-4A41-4B34-BF9E-CC3C0C3DD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4651" y="5158264"/>
            <a:ext cx="279123" cy="38100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9A6364-6C93-451E-92F8-1D20E9182E02}"/>
              </a:ext>
            </a:extLst>
          </p:cNvPr>
          <p:cNvSpPr txBox="1"/>
          <p:nvPr/>
        </p:nvSpPr>
        <p:spPr>
          <a:xfrm>
            <a:off x="2163590" y="751068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A6075C-A487-4548-BD29-F94CCC148A70}"/>
              </a:ext>
            </a:extLst>
          </p:cNvPr>
          <p:cNvSpPr txBox="1"/>
          <p:nvPr/>
        </p:nvSpPr>
        <p:spPr>
          <a:xfrm>
            <a:off x="1593553" y="271693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28509-9B07-40FD-BB5C-BE02C0713A8D}"/>
              </a:ext>
            </a:extLst>
          </p:cNvPr>
          <p:cNvSpPr txBox="1"/>
          <p:nvPr/>
        </p:nvSpPr>
        <p:spPr>
          <a:xfrm>
            <a:off x="5181600" y="2789278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B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B4731-D2B2-48B5-9DC0-BE614F806392}"/>
              </a:ext>
            </a:extLst>
          </p:cNvPr>
          <p:cNvSpPr txBox="1"/>
          <p:nvPr/>
        </p:nvSpPr>
        <p:spPr>
          <a:xfrm>
            <a:off x="5846196" y="65030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DBB4AF-D867-41E4-B2D5-82F1B639ABE0}"/>
              </a:ext>
            </a:extLst>
          </p:cNvPr>
          <p:cNvCxnSpPr>
            <a:cxnSpLocks/>
          </p:cNvCxnSpPr>
          <p:nvPr/>
        </p:nvCxnSpPr>
        <p:spPr>
          <a:xfrm>
            <a:off x="2879770" y="961140"/>
            <a:ext cx="2225630" cy="23996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2E9295-EBDC-4417-B6F4-C880C6E1D4E4}"/>
              </a:ext>
            </a:extLst>
          </p:cNvPr>
          <p:cNvCxnSpPr>
            <a:cxnSpLocks/>
          </p:cNvCxnSpPr>
          <p:nvPr/>
        </p:nvCxnSpPr>
        <p:spPr>
          <a:xfrm flipV="1">
            <a:off x="2157023" y="961140"/>
            <a:ext cx="3634177" cy="2399697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89D6632-1073-4CFA-A90E-EF7A03DAC4D0}"/>
              </a:ext>
            </a:extLst>
          </p:cNvPr>
          <p:cNvSpPr/>
          <p:nvPr/>
        </p:nvSpPr>
        <p:spPr>
          <a:xfrm>
            <a:off x="-8021" y="703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উপপাদ্য-৫-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সমদ্বিখন্ডিত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প্রমাণ কর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7AFD27-18B9-42B6-9883-67D6EC677FA2}"/>
              </a:ext>
            </a:extLst>
          </p:cNvPr>
          <p:cNvSpPr/>
          <p:nvPr/>
        </p:nvSpPr>
        <p:spPr>
          <a:xfrm>
            <a:off x="3702241" y="1369676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</a:rPr>
              <a:t>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7014F693-B3D2-46B4-9505-8AF17B7E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5222" y="5061053"/>
            <a:ext cx="419100" cy="500778"/>
          </a:xfrm>
          <a:prstGeom prst="rect">
            <a:avLst/>
          </a:prstGeom>
          <a:noFill/>
        </p:spPr>
      </p:pic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40810991-1CE3-40DD-A7D0-AD622521C823}"/>
              </a:ext>
            </a:extLst>
          </p:cNvPr>
          <p:cNvSpPr/>
          <p:nvPr/>
        </p:nvSpPr>
        <p:spPr>
          <a:xfrm>
            <a:off x="2203153" y="961140"/>
            <a:ext cx="3588047" cy="2399697"/>
          </a:xfrm>
          <a:prstGeom prst="flowChartInputOutpu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4379" y="870139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Times New Roman" pitchFamily="18" charset="0"/>
              </a:rPr>
              <a:t>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3307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Times New Roman" pitchFamily="18" charset="0"/>
              </a:rPr>
              <a:t>B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6405" y="3405749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Times New Roman" pitchFamily="18" charset="0"/>
              </a:rPr>
              <a:t>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962629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Times New Roman" pitchFamily="18" charset="0"/>
              </a:rPr>
              <a:t>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159957" y="1223992"/>
            <a:ext cx="2405571" cy="2661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2419687" y="1223992"/>
            <a:ext cx="3939821" cy="2558555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4799" y="134166"/>
            <a:ext cx="8866355" cy="6532142"/>
          </a:xfrm>
          <a:prstGeom prst="rect">
            <a:avLst/>
          </a:prstGeom>
          <a:noFill/>
          <a:ln w="142875">
            <a:solidFill>
              <a:srgbClr val="FF9900"/>
            </a:solidFill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13" name="Rectangle 12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4799" y="4244876"/>
            <a:ext cx="914342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AC </a:t>
            </a:r>
            <a:r>
              <a:rPr lang="bn-BD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BD</a:t>
            </a:r>
            <a:r>
              <a:rPr lang="bn-BD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কর্ণ দ্বারা গঠিত ত্রিভুজের নাম </a:t>
            </a:r>
            <a:r>
              <a:rPr lang="en-US" sz="3600" b="1" dirty="0" err="1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solidFill>
                  <a:schemeClr val="accent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AC </a:t>
            </a:r>
            <a:r>
              <a:rPr lang="bn-BD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কর্ণ দ্বারা গঠিত ত্রিভুজ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ABC ও ACD </a:t>
            </a:r>
            <a:r>
              <a:rPr lang="en-US" sz="3600" b="1" dirty="0" err="1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BD </a:t>
            </a:r>
            <a:r>
              <a:rPr lang="bn-BD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কর্ণ দ্বারা গঠিত ত্রিভুজ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ABD ও BCD </a:t>
            </a:r>
            <a:r>
              <a:rPr lang="en-US" sz="3600" b="1" dirty="0" err="1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b="1" dirty="0">
                <a:ln w="11430">
                  <a:solidFill>
                    <a:schemeClr val="accent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2057400" y="206514"/>
            <a:ext cx="5105400" cy="762000"/>
          </a:xfrm>
          <a:prstGeom prst="cloud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55F8B26B-D216-4EBC-8637-76E7889FE43A}"/>
              </a:ext>
            </a:extLst>
          </p:cNvPr>
          <p:cNvSpPr/>
          <p:nvPr/>
        </p:nvSpPr>
        <p:spPr>
          <a:xfrm>
            <a:off x="2362201" y="1230138"/>
            <a:ext cx="4001085" cy="2657858"/>
          </a:xfrm>
          <a:prstGeom prst="flowChartInputOutpu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EL\Desktop\images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1999" cy="29348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16" y="609600"/>
            <a:ext cx="4150884" cy="1095375"/>
          </a:xfrm>
          <a:prstGeom prst="round2DiagRect">
            <a:avLst>
              <a:gd name="adj1" fmla="val 1910"/>
              <a:gd name="adj2" fmla="val 132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 Same Side Corner Rectangle 5"/>
          <p:cNvSpPr/>
          <p:nvPr/>
        </p:nvSpPr>
        <p:spPr>
          <a:xfrm>
            <a:off x="-152399" y="3276600"/>
            <a:ext cx="9296400" cy="32004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PQRS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সমদ্বিখন্ডিত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প্রমাণ কর ।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8492" y="2537396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CC00CC"/>
          </a:solidFill>
          <a:ln w="57150">
            <a:solidFill>
              <a:srgbClr val="00B0F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34892" y="2537396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00B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7492" y="2514600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CC00"/>
          </a:solidFill>
          <a:ln w="57150">
            <a:solidFill>
              <a:srgbClr val="FFFF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514600"/>
            <a:ext cx="1537108" cy="157740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7150">
            <a:solidFill>
              <a:schemeClr val="accent2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2648" y="25075"/>
            <a:ext cx="9143428" cy="6750333"/>
            <a:chOff x="-11691" y="13855"/>
            <a:chExt cx="9072564" cy="6858000"/>
          </a:xfrm>
        </p:grpSpPr>
        <p:sp>
          <p:nvSpPr>
            <p:cNvPr id="10" name="Rectangle 9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50"/>
                            </p:stCondLst>
                            <p:childTnLst>
                              <p:par>
                                <p:cTn id="4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50"/>
                            </p:stCondLst>
                            <p:childTnLst>
                              <p:par>
                                <p:cTn id="5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50"/>
                            </p:stCondLst>
                            <p:childTnLst>
                              <p:par>
                                <p:cTn id="5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50"/>
                            </p:stCondLst>
                            <p:childTnLst>
                              <p:par>
                                <p:cTn id="5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150"/>
                            </p:stCondLst>
                            <p:childTnLst>
                              <p:par>
                                <p:cTn id="6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150"/>
                            </p:stCondLst>
                            <p:childTnLst>
                              <p:par>
                                <p:cTn id="65" presetID="2" presetClass="exit" presetSubtype="9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650"/>
                            </p:stCondLst>
                            <p:childTnLst>
                              <p:par>
                                <p:cTn id="70" presetID="2" presetClass="exit" presetSubtype="6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50"/>
                            </p:stCondLst>
                            <p:childTnLst>
                              <p:par>
                                <p:cTn id="75" presetID="2" presetClass="exit" presetSubtype="12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150"/>
                            </p:stCondLst>
                            <p:childTnLst>
                              <p:par>
                                <p:cTn id="80" presetID="2" presetClass="exit" presetSubtype="3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150"/>
                            </p:stCondLst>
                            <p:childTnLst>
                              <p:par>
                                <p:cTn id="85" presetID="4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150"/>
                            </p:stCondLst>
                            <p:childTnLst>
                              <p:par>
                                <p:cTn id="91" presetID="4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350"/>
                            </p:stCondLst>
                            <p:childTnLst>
                              <p:par>
                                <p:cTn id="97" presetID="4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450"/>
                            </p:stCondLst>
                            <p:childTnLst>
                              <p:par>
                                <p:cTn id="103" presetID="4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m.jpg">
            <a:extLst>
              <a:ext uri="{FF2B5EF4-FFF2-40B4-BE49-F238E27FC236}">
                <a16:creationId xmlns:a16="http://schemas.microsoft.com/office/drawing/2014/main" id="{FEBFBDB0-8C85-4679-9E44-BD8C10F52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0"/>
            <a:ext cx="3457575" cy="4118787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4C252A-E0C8-4898-B370-5C3D02491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4231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E20C18-2D98-4E3D-9DD4-02B4666E26E4}"/>
              </a:ext>
            </a:extLst>
          </p:cNvPr>
          <p:cNvSpPr/>
          <p:nvPr/>
        </p:nvSpPr>
        <p:spPr>
          <a:xfrm>
            <a:off x="4071087" y="-1"/>
            <a:ext cx="2024913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3600" b="1" dirty="0" err="1"/>
              <a:t>পরিচিতি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E60EC-31F3-42C7-BC70-5E7A08154A5B}"/>
              </a:ext>
            </a:extLst>
          </p:cNvPr>
          <p:cNvSpPr/>
          <p:nvPr/>
        </p:nvSpPr>
        <p:spPr>
          <a:xfrm>
            <a:off x="4876800" y="4118788"/>
            <a:ext cx="4295775" cy="27392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b="1" dirty="0" err="1">
                <a:latin typeface="NikoshBAN"/>
              </a:rPr>
              <a:t>অষ্টম</a:t>
            </a:r>
            <a:r>
              <a:rPr lang="en-US" sz="2800" b="1" dirty="0">
                <a:latin typeface="NikoshBAN"/>
              </a:rPr>
              <a:t> </a:t>
            </a:r>
            <a:r>
              <a:rPr lang="en-US" sz="2800" b="1" dirty="0" err="1">
                <a:latin typeface="NikoshBAN"/>
              </a:rPr>
              <a:t>শ্রেণীঃ</a:t>
            </a:r>
            <a:r>
              <a:rPr lang="en-US" sz="2800" dirty="0"/>
              <a:t> </a:t>
            </a:r>
            <a:r>
              <a:rPr lang="en-US" sz="2800" b="1" dirty="0" err="1">
                <a:latin typeface="NikoshBAN"/>
              </a:rPr>
              <a:t>অষ্টম</a:t>
            </a:r>
            <a:r>
              <a:rPr lang="en-US" sz="2800" b="1" dirty="0">
                <a:latin typeface="NikoshBAN"/>
              </a:rPr>
              <a:t> </a:t>
            </a:r>
          </a:p>
          <a:p>
            <a:r>
              <a:rPr lang="en-US" sz="2400" b="1" dirty="0" err="1">
                <a:latin typeface="NikoshBAN"/>
              </a:rPr>
              <a:t>বিষয়ঃ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গণিত</a:t>
            </a:r>
            <a:endParaRPr lang="en-US" sz="2400" b="1" dirty="0">
              <a:latin typeface="NikoshBAN"/>
            </a:endParaRPr>
          </a:p>
          <a:p>
            <a:r>
              <a:rPr lang="en-US" sz="2400" b="1" dirty="0" err="1">
                <a:latin typeface="NikoshBAN"/>
              </a:rPr>
              <a:t>অধ্যায়ঃ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অষ্টম</a:t>
            </a:r>
            <a:r>
              <a:rPr lang="en-US" sz="2400" b="1" dirty="0">
                <a:latin typeface="NikoshBAN"/>
              </a:rPr>
              <a:t>  </a:t>
            </a:r>
          </a:p>
          <a:p>
            <a:r>
              <a:rPr lang="en-US" sz="2400" b="1" dirty="0" err="1">
                <a:latin typeface="NikoshBAN"/>
              </a:rPr>
              <a:t>বিষয়বস্তুঃ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 pitchFamily="2" charset="0"/>
              </a:rPr>
              <a:t>রম্বস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রম্বস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/>
            </a:endParaRPr>
          </a:p>
          <a:p>
            <a:r>
              <a:rPr lang="en-US" sz="2400" b="1" dirty="0">
                <a:latin typeface="NikoshBAN"/>
              </a:rPr>
              <a:t>সময়ঃ৫০ </a:t>
            </a:r>
            <a:r>
              <a:rPr lang="en-US" sz="2400" b="1" dirty="0" err="1">
                <a:latin typeface="NikoshBAN"/>
              </a:rPr>
              <a:t>মিনিট</a:t>
            </a:r>
            <a:endParaRPr lang="en-US" sz="2400" b="1" dirty="0">
              <a:latin typeface="NikoshBAN"/>
            </a:endParaRPr>
          </a:p>
          <a:p>
            <a:r>
              <a:rPr lang="en-US" sz="2400" b="1" dirty="0">
                <a:latin typeface="NikoshBAN"/>
              </a:rPr>
              <a:t>তারিখঃ১৫.০৭.২০২০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58197-8FD0-4F88-841C-4384A907A9FF}"/>
              </a:ext>
            </a:extLst>
          </p:cNvPr>
          <p:cNvSpPr/>
          <p:nvPr/>
        </p:nvSpPr>
        <p:spPr>
          <a:xfrm>
            <a:off x="0" y="4118789"/>
            <a:ext cx="4876800" cy="27392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800" b="1" dirty="0"/>
              <a:t>সংগীতা হালদার</a:t>
            </a:r>
          </a:p>
          <a:p>
            <a:r>
              <a:rPr lang="as-IN" sz="2400" b="1" dirty="0"/>
              <a:t>(এ্‌ম,এস-সি, এম.এড ) </a:t>
            </a:r>
          </a:p>
          <a:p>
            <a:r>
              <a:rPr lang="as-IN" sz="2400" b="1" dirty="0"/>
              <a:t>সহকারী শিক্ষক(গণিত) </a:t>
            </a:r>
          </a:p>
          <a:p>
            <a:r>
              <a:rPr lang="as-IN" sz="2400" b="1" dirty="0"/>
              <a:t>কাজী আব্দুল মাজেদ একাডেমী, </a:t>
            </a:r>
          </a:p>
          <a:p>
            <a:r>
              <a:rPr lang="as-IN" sz="2400" b="1" dirty="0"/>
              <a:t>পাংশা, রাজবাড়ী।</a:t>
            </a:r>
          </a:p>
          <a:p>
            <a:r>
              <a:rPr lang="as-IN" sz="2400" b="1" dirty="0"/>
              <a:t>মোবাইল : ০১৭১৬৭৯২৪৫৯</a:t>
            </a:r>
          </a:p>
          <a:p>
            <a:r>
              <a:rPr lang="en-US" sz="2400" b="1" dirty="0"/>
              <a:t>E-mail: sangitahalder77@gmail.com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437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393DB-7983-4120-8D1B-B657D24D6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8" y="738664"/>
            <a:ext cx="6629400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B39DF5-FEAE-4C25-B511-45B47C4CE767}"/>
              </a:ext>
            </a:extLst>
          </p:cNvPr>
          <p:cNvSpPr/>
          <p:nvPr/>
        </p:nvSpPr>
        <p:spPr>
          <a:xfrm>
            <a:off x="762000" y="0"/>
            <a:ext cx="632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চিত্র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গুলো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করঃ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এদের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আকার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কেমন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বর্গ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6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57200" y="1447800"/>
            <a:ext cx="2281233" cy="2057400"/>
          </a:xfrm>
          <a:prstGeom prst="flowChartProcess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ata 4"/>
          <p:cNvSpPr/>
          <p:nvPr/>
        </p:nvSpPr>
        <p:spPr>
          <a:xfrm>
            <a:off x="457200" y="1447800"/>
            <a:ext cx="2970211" cy="2057400"/>
          </a:xfrm>
          <a:prstGeom prst="flowChartInputOutpu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57200" y="3124200"/>
            <a:ext cx="457200" cy="3810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2667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2667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" name="Flowchart: Data 8"/>
          <p:cNvSpPr/>
          <p:nvPr/>
        </p:nvSpPr>
        <p:spPr>
          <a:xfrm>
            <a:off x="4267200" y="3276600"/>
            <a:ext cx="457200" cy="228600"/>
          </a:xfrm>
          <a:prstGeom prst="flowChartInputOutp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6324600" y="1447800"/>
            <a:ext cx="30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904205" y="1447006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670839" y="3490506"/>
            <a:ext cx="3048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323806" y="3504406"/>
            <a:ext cx="304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2286000"/>
            <a:ext cx="381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" y="2362200"/>
            <a:ext cx="381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47933" y="2185908"/>
            <a:ext cx="381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09833" y="2476500"/>
            <a:ext cx="381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0" y="2286000"/>
            <a:ext cx="3810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0" y="2360612"/>
            <a:ext cx="3810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29436" y="2284412"/>
            <a:ext cx="3810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93341" y="2502986"/>
            <a:ext cx="3810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76800" y="29350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&lt;90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38800" y="293506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50878" y="57260"/>
            <a:ext cx="7689843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দুটি পর্যবেক্ষণ করি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lowchart: Data 34"/>
          <p:cNvSpPr/>
          <p:nvPr/>
        </p:nvSpPr>
        <p:spPr>
          <a:xfrm>
            <a:off x="4267200" y="1447800"/>
            <a:ext cx="3116258" cy="2057400"/>
          </a:xfrm>
          <a:prstGeom prst="flowChartInputOutpu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90600" y="3709720"/>
            <a:ext cx="2438400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১ নং চিত্র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6800" y="3713573"/>
            <a:ext cx="2433636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২ নং চিত্র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074" y="4471568"/>
            <a:ext cx="9115926" cy="2325469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দুটির মধ্যে মিল-অমিল নির্ণয় কর ও চিত্র দুটির নাম বল।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নং চিত্র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 চিত্র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/>
      <p:bldP spid="8" grpId="0"/>
      <p:bldP spid="9" grpId="0" animBg="1"/>
      <p:bldP spid="32" grpId="0"/>
      <p:bldP spid="33" grpId="0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17C2D-97B4-4510-B912-BF3789E4E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2999"/>
            <a:ext cx="8763000" cy="564922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8A970218-A308-43DA-9050-FFD0D1B77F07}"/>
              </a:ext>
            </a:extLst>
          </p:cNvPr>
          <p:cNvSpPr/>
          <p:nvPr/>
        </p:nvSpPr>
        <p:spPr>
          <a:xfrm>
            <a:off x="685800" y="1308631"/>
            <a:ext cx="7465754" cy="5317955"/>
          </a:xfrm>
          <a:prstGeom prst="parallelogram">
            <a:avLst/>
          </a:prstGeom>
          <a:solidFill>
            <a:schemeClr val="bg1"/>
          </a:solidFill>
          <a:ln w="76200">
            <a:solidFill>
              <a:srgbClr val="E11F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E0DF3A-DFD7-4F99-AE26-048BB78DCABB}"/>
              </a:ext>
            </a:extLst>
          </p:cNvPr>
          <p:cNvSpPr/>
          <p:nvPr/>
        </p:nvSpPr>
        <p:spPr>
          <a:xfrm>
            <a:off x="46332" y="65781"/>
            <a:ext cx="84417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চিত্র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গুলো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করঃ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এদের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আকার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কেমন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আয়তাকার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DA726E-FCBB-4BD1-9EB6-ED04A75D8AAB}"/>
              </a:ext>
            </a:extLst>
          </p:cNvPr>
          <p:cNvSpPr txBox="1"/>
          <p:nvPr/>
        </p:nvSpPr>
        <p:spPr>
          <a:xfrm>
            <a:off x="1676400" y="341361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রম্বস</a:t>
            </a:r>
            <a:r>
              <a:rPr lang="en-US" sz="3600" b="1" dirty="0"/>
              <a:t> </a:t>
            </a:r>
            <a:r>
              <a:rPr lang="en-US" sz="3600" b="1" dirty="0" err="1"/>
              <a:t>আকৃতির</a:t>
            </a:r>
            <a:r>
              <a:rPr lang="en-US" sz="3600" b="1" dirty="0"/>
              <a:t> </a:t>
            </a:r>
            <a:r>
              <a:rPr lang="en-US" sz="3600" b="1" dirty="0" err="1"/>
              <a:t>জায়গা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9144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323207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উপপাদ্যঃ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৫</a:t>
            </a:r>
            <a:endParaRPr lang="en-US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304800"/>
            <a:ext cx="9144000" cy="533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রম্বসক্ষেত্র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বৈশিষ্টগুলো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৩।রম্বস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সমদ্বিখন্ডিত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তা প্রমাণ করতে পারবে।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BE183-F7B3-476B-BD30-05F6DEEA1DE8}"/>
              </a:ext>
            </a:extLst>
          </p:cNvPr>
          <p:cNvSpPr txBox="1"/>
          <p:nvPr/>
        </p:nvSpPr>
        <p:spPr>
          <a:xfrm>
            <a:off x="0" y="739552"/>
            <a:ext cx="1981199" cy="64633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1.রম্বস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BA16A-C7D3-42D5-96F6-1A267727CD28}"/>
              </a:ext>
            </a:extLst>
          </p:cNvPr>
          <p:cNvSpPr txBox="1"/>
          <p:nvPr/>
        </p:nvSpPr>
        <p:spPr>
          <a:xfrm>
            <a:off x="0" y="188858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রম্বস</a:t>
            </a:r>
            <a:r>
              <a:rPr lang="en-US" sz="2800" b="1" dirty="0"/>
              <a:t> </a:t>
            </a:r>
            <a:r>
              <a:rPr lang="en-US" sz="2800" b="1" dirty="0" err="1"/>
              <a:t>এমন</a:t>
            </a:r>
            <a:r>
              <a:rPr lang="en-US" sz="2800" b="1" dirty="0"/>
              <a:t> </a:t>
            </a:r>
            <a:r>
              <a:rPr lang="en-US" sz="2800" b="1" dirty="0" err="1"/>
              <a:t>একটি</a:t>
            </a:r>
            <a:r>
              <a:rPr lang="en-US" sz="2800" b="1" dirty="0"/>
              <a:t> </a:t>
            </a:r>
            <a:r>
              <a:rPr lang="en-US" sz="2800" b="1" dirty="0" err="1"/>
              <a:t>সামান্তরিক</a:t>
            </a:r>
            <a:r>
              <a:rPr lang="en-US" sz="2800" b="1" dirty="0"/>
              <a:t> </a:t>
            </a:r>
            <a:r>
              <a:rPr lang="en-US" sz="2800" b="1" dirty="0" err="1"/>
              <a:t>যার</a:t>
            </a:r>
            <a:r>
              <a:rPr lang="en-US" sz="2800" b="1" dirty="0"/>
              <a:t> </a:t>
            </a:r>
            <a:r>
              <a:rPr lang="en-US" sz="2800" b="1" dirty="0" err="1"/>
              <a:t>সন্নিহিত</a:t>
            </a:r>
            <a:r>
              <a:rPr lang="en-US" sz="2800" b="1" dirty="0"/>
              <a:t> </a:t>
            </a:r>
            <a:r>
              <a:rPr lang="en-US" sz="2800" b="1" dirty="0" err="1"/>
              <a:t>বাহুগুলোর</a:t>
            </a:r>
            <a:r>
              <a:rPr lang="en-US" sz="2800" b="1" dirty="0"/>
              <a:t> </a:t>
            </a:r>
            <a:r>
              <a:rPr lang="en-US" sz="2800" b="1" dirty="0" err="1"/>
              <a:t>দৈর্ঘ্য</a:t>
            </a:r>
            <a:r>
              <a:rPr lang="en-US" sz="2800" b="1" dirty="0"/>
              <a:t> </a:t>
            </a:r>
            <a:r>
              <a:rPr lang="en-US" sz="2800" b="1" dirty="0" err="1"/>
              <a:t>সমান</a:t>
            </a:r>
            <a:r>
              <a:rPr lang="en-US" sz="2800" b="1" dirty="0"/>
              <a:t> । </a:t>
            </a:r>
            <a:r>
              <a:rPr lang="en-US" sz="2800" b="1" dirty="0" err="1"/>
              <a:t>বা</a:t>
            </a:r>
            <a:r>
              <a:rPr lang="en-US" sz="2800" b="1" dirty="0"/>
              <a:t>,  </a:t>
            </a:r>
            <a:r>
              <a:rPr lang="en-US" sz="2800" b="1" dirty="0" err="1"/>
              <a:t>রম্বসের</a:t>
            </a:r>
            <a:r>
              <a:rPr lang="en-US" sz="2800" b="1" dirty="0"/>
              <a:t> </a:t>
            </a:r>
            <a:r>
              <a:rPr lang="en-US" sz="2800" b="1" dirty="0" err="1"/>
              <a:t>বিপরীত</a:t>
            </a:r>
            <a:r>
              <a:rPr lang="en-US" sz="2800" b="1" dirty="0"/>
              <a:t> </a:t>
            </a:r>
            <a:r>
              <a:rPr lang="en-US" sz="2800" b="1" dirty="0" err="1"/>
              <a:t>বাহুগুলো</a:t>
            </a:r>
            <a:r>
              <a:rPr lang="en-US" sz="2800" b="1" dirty="0"/>
              <a:t>  </a:t>
            </a:r>
            <a:r>
              <a:rPr lang="en-US" sz="2800" b="1" dirty="0" err="1"/>
              <a:t>সমান্তরাল</a:t>
            </a:r>
            <a:r>
              <a:rPr lang="en-US" sz="2800" b="1" dirty="0"/>
              <a:t> </a:t>
            </a:r>
            <a:r>
              <a:rPr lang="en-US" sz="2800" b="1" dirty="0" err="1"/>
              <a:t>এবং</a:t>
            </a:r>
            <a:r>
              <a:rPr lang="en-US" sz="2800" b="1" dirty="0"/>
              <a:t> ৪টি </a:t>
            </a:r>
            <a:r>
              <a:rPr lang="en-US" sz="2800" b="1" dirty="0" err="1"/>
              <a:t>বাহু</a:t>
            </a:r>
            <a:r>
              <a:rPr lang="en-US" sz="2800" b="1" dirty="0"/>
              <a:t> </a:t>
            </a:r>
            <a:r>
              <a:rPr lang="en-US" sz="2800" b="1" dirty="0" err="1"/>
              <a:t>সমান</a:t>
            </a:r>
            <a:r>
              <a:rPr lang="en-US" sz="2800" b="1" dirty="0"/>
              <a:t>। </a:t>
            </a:r>
            <a:r>
              <a:rPr lang="en-US" sz="2800" b="1" dirty="0" err="1"/>
              <a:t>চিত্রে</a:t>
            </a:r>
            <a:r>
              <a:rPr lang="en-US" sz="2800" b="1" dirty="0"/>
              <a:t> ABCD </a:t>
            </a:r>
            <a:r>
              <a:rPr lang="en-US" sz="2800" b="1" dirty="0" err="1"/>
              <a:t>একটি</a:t>
            </a:r>
            <a:r>
              <a:rPr lang="en-US" sz="2800" b="1" dirty="0"/>
              <a:t> </a:t>
            </a:r>
            <a:r>
              <a:rPr lang="en-US" sz="2800" b="1" dirty="0" err="1"/>
              <a:t>রম্বস</a:t>
            </a:r>
            <a:r>
              <a:rPr lang="en-US" sz="2800" b="1" dirty="0"/>
              <a:t>।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Right Arrow 1">
            <a:extLst>
              <a:ext uri="{FF2B5EF4-FFF2-40B4-BE49-F238E27FC236}">
                <a16:creationId xmlns:a16="http://schemas.microsoft.com/office/drawing/2014/main" id="{051C9236-4848-4152-AC87-A10439BCDAE5}"/>
              </a:ext>
            </a:extLst>
          </p:cNvPr>
          <p:cNvSpPr/>
          <p:nvPr/>
        </p:nvSpPr>
        <p:spPr>
          <a:xfrm>
            <a:off x="2130528" y="898965"/>
            <a:ext cx="757997" cy="165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00DE4-4C4E-4A2E-9252-F4806E52F5F8}"/>
              </a:ext>
            </a:extLst>
          </p:cNvPr>
          <p:cNvSpPr txBox="1"/>
          <p:nvPr/>
        </p:nvSpPr>
        <p:spPr>
          <a:xfrm>
            <a:off x="2981390" y="60606"/>
            <a:ext cx="37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C31EA9-A5E8-4D71-8672-1EFD9D4BC35F}"/>
              </a:ext>
            </a:extLst>
          </p:cNvPr>
          <p:cNvSpPr txBox="1"/>
          <p:nvPr/>
        </p:nvSpPr>
        <p:spPr>
          <a:xfrm>
            <a:off x="2702511" y="1365384"/>
            <a:ext cx="242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D79E90-D6CA-45F9-A520-C08D4D85E330}"/>
              </a:ext>
            </a:extLst>
          </p:cNvPr>
          <p:cNvSpPr txBox="1"/>
          <p:nvPr/>
        </p:nvSpPr>
        <p:spPr>
          <a:xfrm>
            <a:off x="5155640" y="1368492"/>
            <a:ext cx="39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0EFFB3-D166-450E-8C4D-D19E4B7491A3}"/>
              </a:ext>
            </a:extLst>
          </p:cNvPr>
          <p:cNvSpPr txBox="1"/>
          <p:nvPr/>
        </p:nvSpPr>
        <p:spPr>
          <a:xfrm>
            <a:off x="5492303" y="48935"/>
            <a:ext cx="37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AD50C2-B723-48EF-BE10-6BC3C904A001}"/>
              </a:ext>
            </a:extLst>
          </p:cNvPr>
          <p:cNvSpPr/>
          <p:nvPr/>
        </p:nvSpPr>
        <p:spPr>
          <a:xfrm>
            <a:off x="0" y="3826776"/>
            <a:ext cx="3143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SutonnyMJ" pitchFamily="2" charset="0"/>
                <a:cs typeface="SutonnyMJ" pitchFamily="2" charset="0"/>
              </a:rPr>
              <a:t>২.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রম্বসক্ষেত্র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C2ADAB-54B8-4D1E-8FD1-DD3487ADEE61}"/>
              </a:ext>
            </a:extLst>
          </p:cNvPr>
          <p:cNvSpPr/>
          <p:nvPr/>
        </p:nvSpPr>
        <p:spPr>
          <a:xfrm>
            <a:off x="0" y="5557578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রম্বস</a:t>
            </a:r>
            <a:r>
              <a:rPr lang="en-US" sz="3600" b="1" dirty="0"/>
              <a:t> </a:t>
            </a:r>
            <a:r>
              <a:rPr lang="en-US" sz="3600" b="1" dirty="0" err="1"/>
              <a:t>এর</a:t>
            </a:r>
            <a:r>
              <a:rPr lang="en-US" sz="3600" b="1" dirty="0"/>
              <a:t> </a:t>
            </a:r>
            <a:r>
              <a:rPr lang="en-US" sz="3600" b="1" dirty="0" err="1"/>
              <a:t>সীমাবদ্ধ</a:t>
            </a:r>
            <a:r>
              <a:rPr lang="en-US" sz="3600" b="1" dirty="0"/>
              <a:t> </a:t>
            </a:r>
            <a:r>
              <a:rPr lang="en-US" sz="3600" b="1" dirty="0" err="1"/>
              <a:t>ক্ষেত্রকে</a:t>
            </a:r>
            <a:r>
              <a:rPr lang="en-US" sz="3600" b="1" dirty="0"/>
              <a:t> </a:t>
            </a:r>
            <a:r>
              <a:rPr lang="en-US" sz="3600" b="1" dirty="0" err="1"/>
              <a:t>রম্বসক্ষেত্র</a:t>
            </a:r>
            <a:r>
              <a:rPr lang="en-US" sz="3600" b="1" dirty="0"/>
              <a:t> </a:t>
            </a:r>
            <a:r>
              <a:rPr lang="en-US" sz="3600" b="1" dirty="0" err="1"/>
              <a:t>বলে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।</a:t>
            </a:r>
            <a:endParaRPr lang="en-US" sz="2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F433A6-FD6A-4425-8F67-B00D7F57E45D}"/>
              </a:ext>
            </a:extLst>
          </p:cNvPr>
          <p:cNvSpPr/>
          <p:nvPr/>
        </p:nvSpPr>
        <p:spPr>
          <a:xfrm>
            <a:off x="4568391" y="3051554"/>
            <a:ext cx="345318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E11F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                   D </a:t>
            </a:r>
          </a:p>
          <a:p>
            <a:pPr algn="ctr"/>
            <a:endParaRPr lang="en-US" sz="4000" b="1" dirty="0">
              <a:ln w="0"/>
              <a:solidFill>
                <a:srgbClr val="E11F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000" b="1" dirty="0">
              <a:ln w="0"/>
              <a:solidFill>
                <a:srgbClr val="E11F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b="1" cap="none" spc="0" dirty="0">
                <a:ln w="0"/>
                <a:solidFill>
                  <a:srgbClr val="E11F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                   C  </a:t>
            </a:r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CFF82BFA-9AB9-4B9F-80F6-09EAE6C4A19D}"/>
              </a:ext>
            </a:extLst>
          </p:cNvPr>
          <p:cNvSpPr/>
          <p:nvPr/>
        </p:nvSpPr>
        <p:spPr>
          <a:xfrm>
            <a:off x="3151395" y="331761"/>
            <a:ext cx="2263430" cy="1461912"/>
          </a:xfrm>
          <a:prstGeom prst="flowChartInputOutpu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E326AA8D-4DAA-4F4D-876C-901F62ED78CA}"/>
              </a:ext>
            </a:extLst>
          </p:cNvPr>
          <p:cNvSpPr/>
          <p:nvPr/>
        </p:nvSpPr>
        <p:spPr>
          <a:xfrm>
            <a:off x="4953000" y="3684624"/>
            <a:ext cx="2263430" cy="1461912"/>
          </a:xfrm>
          <a:prstGeom prst="flowChartInputOutput">
            <a:avLst/>
          </a:prstGeom>
          <a:solidFill>
            <a:schemeClr val="accent2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 animBg="1"/>
      <p:bldP spid="12" grpId="0"/>
      <p:bldP spid="13" grpId="0"/>
      <p:bldP spid="14" grpId="0"/>
      <p:bldP spid="15" grpId="0"/>
      <p:bldP spid="28" grpId="0" animBg="1"/>
      <p:bldP spid="29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CFA25-3DC2-4E4B-8459-D08975F70177}"/>
              </a:ext>
            </a:extLst>
          </p:cNvPr>
          <p:cNvSpPr/>
          <p:nvPr/>
        </p:nvSpPr>
        <p:spPr>
          <a:xfrm>
            <a:off x="0" y="151179"/>
            <a:ext cx="9067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রম্বস</a:t>
            </a:r>
            <a:r>
              <a:rPr lang="as-IN" sz="3200" b="1" dirty="0"/>
              <a:t> </a:t>
            </a:r>
            <a:r>
              <a:rPr lang="as-IN" sz="3200" b="1" dirty="0">
                <a:hlinkClick r:id="rId2" tooltip="সমতল জ্যামিতি"/>
              </a:rPr>
              <a:t>সমতল জ্যামিতিতে</a:t>
            </a:r>
            <a:r>
              <a:rPr lang="as-IN" sz="3200" b="1" dirty="0"/>
              <a:t> এক অনস্বীকার্য ধারণা।এটি সেই </a:t>
            </a:r>
            <a:r>
              <a:rPr lang="as-IN" sz="3200" b="1" dirty="0">
                <a:hlinkClick r:id="rId3" tooltip="চতুর্ভুজ"/>
              </a:rPr>
              <a:t>চতুর্ভুজকে </a:t>
            </a:r>
            <a:r>
              <a:rPr lang="as-IN" sz="3200" b="1" dirty="0"/>
              <a:t>নির্দেশ করে যার বিপরীত বাহুদ্বয় পরস্পর </a:t>
            </a:r>
            <a:r>
              <a:rPr lang="as-IN" sz="3200" b="1" dirty="0">
                <a:hlinkClick r:id="rId4" tooltip="সমান(গণিত) (পাতার অস্তিত্ব নেই)"/>
              </a:rPr>
              <a:t>সমান</a:t>
            </a:r>
            <a:r>
              <a:rPr lang="as-IN" sz="3200" b="1" dirty="0"/>
              <a:t> ও </a:t>
            </a:r>
            <a:r>
              <a:rPr lang="as-IN" sz="3200" b="1" dirty="0">
                <a:hlinkClick r:id="rId5" tooltip="সমান্তরাল (পাতার অস্তিত্ব নেই)"/>
              </a:rPr>
              <a:t>সমান্তরাল</a:t>
            </a:r>
            <a:r>
              <a:rPr lang="en-US" sz="3200" b="1" dirty="0"/>
              <a:t> 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বৈশিষ্টগুলোঃ</a:t>
            </a:r>
            <a:endParaRPr lang="en-US" sz="32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রম্বস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এমন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একটি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সামান্তরিক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যার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সন্নিহিত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বাহুগুলোর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দৈর্ঘ্য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সমান</a:t>
            </a:r>
            <a:endParaRPr lang="en-US" sz="32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as-IN" sz="3200" b="1" dirty="0">
                <a:solidFill>
                  <a:srgbClr val="202122"/>
                </a:solidFill>
                <a:latin typeface="Arial" panose="020B0604020202020204" pitchFamily="34" charset="0"/>
              </a:rPr>
              <a:t>বিপরীত কোণদ্বয় সমান</a:t>
            </a:r>
            <a:r>
              <a:rPr lang="en-US" sz="3200" b="1" dirty="0">
                <a:solidFill>
                  <a:srgbClr val="202122"/>
                </a:solidFill>
                <a:latin typeface="Arial" panose="020B0604020202020204" pitchFamily="34" charset="0"/>
              </a:rPr>
              <a:t> 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sz="3200" b="1" dirty="0">
                <a:solidFill>
                  <a:srgbClr val="202122"/>
                </a:solidFill>
                <a:latin typeface="Arial" panose="020B0604020202020204" pitchFamily="34" charset="0"/>
              </a:rPr>
              <a:t>কর্ণদ্বয় পরস্পরকে</a:t>
            </a:r>
            <a:r>
              <a:rPr lang="en-US" sz="32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02122"/>
                </a:solidFill>
                <a:latin typeface="Arial" panose="020B0604020202020204" pitchFamily="34" charset="0"/>
              </a:rPr>
              <a:t>সমকোণে</a:t>
            </a:r>
            <a:r>
              <a:rPr lang="en-US" sz="32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as-IN" sz="3200" b="1" dirty="0">
                <a:solidFill>
                  <a:srgbClr val="202122"/>
                </a:solidFill>
                <a:latin typeface="Arial" panose="020B0604020202020204" pitchFamily="34" charset="0"/>
              </a:rPr>
              <a:t>সমদ্বিখন্ডিত করে</a:t>
            </a:r>
            <a:r>
              <a:rPr lang="en-US" sz="3200" b="1" dirty="0">
                <a:solidFill>
                  <a:srgbClr val="202122"/>
                </a:solidFill>
                <a:latin typeface="Arial" panose="020B0604020202020204" pitchFamily="34" charset="0"/>
              </a:rPr>
              <a:t> । </a:t>
            </a:r>
            <a:endParaRPr lang="as-IN" sz="3200" b="1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732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DOEL</cp:lastModifiedBy>
  <cp:revision>250</cp:revision>
  <dcterms:created xsi:type="dcterms:W3CDTF">2014-01-17T04:28:58Z</dcterms:created>
  <dcterms:modified xsi:type="dcterms:W3CDTF">2020-07-15T15:36:26Z</dcterms:modified>
</cp:coreProperties>
</file>