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7" r:id="rId3"/>
    <p:sldId id="275" r:id="rId4"/>
    <p:sldId id="276" r:id="rId5"/>
    <p:sldId id="263" r:id="rId6"/>
    <p:sldId id="264" r:id="rId7"/>
    <p:sldId id="265" r:id="rId8"/>
    <p:sldId id="278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80"/>
    <a:srgbClr val="660066"/>
    <a:srgbClr val="663300"/>
    <a:srgbClr val="800000"/>
    <a:srgbClr val="170A7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6" autoAdjust="0"/>
    <p:restoredTop sz="94624" autoAdjust="0"/>
  </p:normalViewPr>
  <p:slideViewPr>
    <p:cSldViewPr snapToGrid="0">
      <p:cViewPr>
        <p:scale>
          <a:sx n="77" d="100"/>
          <a:sy n="77" d="100"/>
        </p:scale>
        <p:origin x="-30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5E6DA-7879-43EC-A989-EAA1F0CF98E7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6F9AC-5413-4E2B-B2BE-23A2FB80E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10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4CA8-ECA6-4F6E-8A7D-4CE8C8D1ADA0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16730-C0B3-4901-8FFD-5B02689DD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4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16730-C0B3-4901-8FFD-5B02689DD1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16730-C0B3-4901-8FFD-5B02689DD1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9FCF-3924-4A52-BB4F-2293916C6E29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3017-E642-4D89-AED3-606220D64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815E-74A4-4F3C-BFEB-002A72C347CC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3017-E642-4D89-AED3-606220D64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2CB5-01BB-4345-8096-97794DFC7792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3017-E642-4D89-AED3-606220D64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E48D-68E1-4211-B71A-40A4512BA8A3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3017-E642-4D89-AED3-606220D64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ED8F-6307-4284-B488-D119F3FAD0E7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3017-E642-4D89-AED3-606220D64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53BB-C2FA-4ACB-8874-FB45BA4E836C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3017-E642-4D89-AED3-606220D64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6A48-AAA2-4761-A8C9-4AB331711402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3017-E642-4D89-AED3-606220D64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2D46-1D76-4718-9C3F-95E4F352FC42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3017-E642-4D89-AED3-606220D64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48F5-173E-4080-8624-F86ABFDAD805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3017-E642-4D89-AED3-606220D64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9180-E434-47DE-9A6F-DD36E2205FFA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3017-E642-4D89-AED3-606220D64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FE6E-701E-4111-BA36-C3C26618C2C9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DB93017-E642-4D89-AED3-606220D64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70839A-F2E0-484A-82D4-4A4447058027}" type="datetime1">
              <a:rPr lang="en-US" smtClean="0"/>
              <a:pPr/>
              <a:t>7/15/2020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B93017-E642-4D89-AED3-606220D649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32261" y="777866"/>
            <a:ext cx="10972800" cy="972311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SG" sz="6000" b="1" dirty="0" err="1" smtClean="0">
                <a:solidFill>
                  <a:srgbClr val="000066"/>
                </a:solidFill>
                <a:latin typeface="SutonnyMJ" pitchFamily="2" charset="0"/>
                <a:cs typeface="SutonnyMJ" pitchFamily="2" charset="0"/>
              </a:rPr>
              <a:t>A_©bxwZ</a:t>
            </a:r>
            <a:r>
              <a:rPr lang="en-SG" sz="6000" b="1" dirty="0" smtClean="0">
                <a:solidFill>
                  <a:srgbClr val="00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SG" sz="6000" b="1" dirty="0" err="1" smtClean="0">
                <a:solidFill>
                  <a:srgbClr val="000066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SG" sz="6000" b="1" dirty="0" smtClean="0">
                <a:solidFill>
                  <a:srgbClr val="00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SG" sz="6000" b="1" dirty="0" err="1" smtClean="0">
                <a:solidFill>
                  <a:srgbClr val="000066"/>
                </a:solidFill>
                <a:latin typeface="SutonnyMJ" pitchFamily="2" charset="0"/>
                <a:cs typeface="SutonnyMJ" pitchFamily="2" charset="0"/>
              </a:rPr>
              <a:t>cÎ</a:t>
            </a:r>
            <a:endParaRPr lang="en-US" sz="6000" b="1" dirty="0">
              <a:solidFill>
                <a:srgbClr val="00006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3463636"/>
            <a:ext cx="4821382" cy="24661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SG" sz="77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Bwjqvm</a:t>
            </a:r>
            <a:r>
              <a:rPr lang="en-SG" sz="77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SG" sz="77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Lvb</a:t>
            </a:r>
            <a:endParaRPr lang="en-SG" sz="77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SG" sz="3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cÖfvlK,A_©bxwZ</a:t>
            </a:r>
            <a:r>
              <a:rPr lang="en-SG" sz="3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SG" sz="3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wefvM</a:t>
            </a:r>
            <a:r>
              <a:rPr lang="en-SG" sz="3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SG" sz="3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SG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ivgcvj</a:t>
            </a:r>
            <a:r>
              <a:rPr lang="en-SG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SG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SG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SG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gyÝxMÄ</a:t>
            </a:r>
            <a:r>
              <a:rPr lang="en-SG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SG" sz="34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SG" sz="3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SG" sz="3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SG" sz="3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01914336405</a:t>
            </a:r>
          </a:p>
          <a:p>
            <a:pPr algn="ctr">
              <a:buNone/>
            </a:pPr>
            <a:r>
              <a:rPr lang="en-SG" sz="3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B-‡</a:t>
            </a:r>
            <a:r>
              <a:rPr lang="en-SG" sz="3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gBj</a:t>
            </a:r>
            <a:r>
              <a:rPr lang="en-SG" sz="3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SG" sz="3400" b="1" dirty="0" smtClean="0">
                <a:solidFill>
                  <a:srgbClr val="FFFF00"/>
                </a:solidFill>
                <a:latin typeface="Times New Roman" pitchFamily="18" charset="0"/>
                <a:cs typeface="SutonnyMJ" pitchFamily="2" charset="0"/>
              </a:rPr>
              <a:t> </a:t>
            </a:r>
            <a:r>
              <a:rPr lang="en-SG" sz="3400" b="1" dirty="0" err="1" smtClean="0">
                <a:solidFill>
                  <a:srgbClr val="FFFF00"/>
                </a:solidFill>
                <a:latin typeface="Times New Roman" pitchFamily="18" charset="0"/>
                <a:cs typeface="SutonnyMJ" pitchFamily="2" charset="0"/>
              </a:rPr>
              <a:t>elimin.ek@gmail,com</a:t>
            </a:r>
            <a:endParaRPr lang="en-US" sz="34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 rot="21404045">
            <a:off x="6613486" y="1994679"/>
            <a:ext cx="4281055" cy="1246921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SG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GKv`k-Øv`k</a:t>
            </a:r>
            <a:r>
              <a:rPr lang="en-SG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SG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</a:t>
            </a:r>
            <a:endParaRPr lang="en-SG" sz="36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SG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PZz</a:t>
            </a:r>
            <a:r>
              <a:rPr lang="en-SG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_© </a:t>
            </a:r>
            <a:r>
              <a:rPr lang="en-SG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Aa¨vq-evRvi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3235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254" y="3778055"/>
            <a:ext cx="1842404" cy="2187855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091" y="6312760"/>
            <a:ext cx="11568545" cy="3651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SG" sz="2400" dirty="0" smtClean="0">
                <a:solidFill>
                  <a:srgbClr val="C00000"/>
                </a:solidFill>
              </a:rPr>
              <a:t>ELIUS KHAN, Lecturer In Economics, </a:t>
            </a:r>
            <a:r>
              <a:rPr lang="en-SG" sz="2400" dirty="0" err="1" smtClean="0">
                <a:solidFill>
                  <a:srgbClr val="C00000"/>
                </a:solidFill>
              </a:rPr>
              <a:t>Rampal</a:t>
            </a:r>
            <a:r>
              <a:rPr lang="en-SG" sz="2400" dirty="0" smtClean="0">
                <a:solidFill>
                  <a:srgbClr val="C00000"/>
                </a:solidFill>
              </a:rPr>
              <a:t> college </a:t>
            </a:r>
            <a:r>
              <a:rPr lang="en-SG" sz="2400" dirty="0" err="1" smtClean="0">
                <a:solidFill>
                  <a:srgbClr val="C00000"/>
                </a:solidFill>
              </a:rPr>
              <a:t>Munshiganj</a:t>
            </a:r>
            <a:r>
              <a:rPr lang="en-SG" sz="2400" dirty="0" smtClean="0">
                <a:solidFill>
                  <a:srgbClr val="C00000"/>
                </a:solidFill>
              </a:rPr>
              <a:t>, Mob: 01914336405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2292" name="Picture 4" descr="Solved: A monopoly firm is currently earning positive economic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66214" y="3657600"/>
            <a:ext cx="3284498" cy="2428767"/>
          </a:xfrm>
          <a:prstGeom prst="rect">
            <a:avLst/>
          </a:prstGeom>
          <a:noFill/>
        </p:spPr>
      </p:pic>
      <p:pic>
        <p:nvPicPr>
          <p:cNvPr id="2" name="mixkit-tech-house-vibes-1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449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2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37309" y="6356351"/>
            <a:ext cx="11319164" cy="3651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SG" sz="2400" dirty="0" smtClean="0">
                <a:solidFill>
                  <a:srgbClr val="C00000"/>
                </a:solidFill>
              </a:rPr>
              <a:t>ELIUS KHAN, Lecturer In Economics, </a:t>
            </a:r>
            <a:r>
              <a:rPr lang="en-SG" sz="2400" dirty="0" err="1" smtClean="0">
                <a:solidFill>
                  <a:srgbClr val="C00000"/>
                </a:solidFill>
              </a:rPr>
              <a:t>Rampal</a:t>
            </a:r>
            <a:r>
              <a:rPr lang="en-SG" sz="2400" dirty="0" smtClean="0">
                <a:solidFill>
                  <a:srgbClr val="C00000"/>
                </a:solidFill>
              </a:rPr>
              <a:t> college </a:t>
            </a:r>
            <a:r>
              <a:rPr lang="en-SG" sz="2400" dirty="0" err="1" smtClean="0">
                <a:solidFill>
                  <a:srgbClr val="C00000"/>
                </a:solidFill>
              </a:rPr>
              <a:t>Munshiganj</a:t>
            </a:r>
            <a:r>
              <a:rPr lang="en-SG" sz="2400" dirty="0" smtClean="0">
                <a:solidFill>
                  <a:srgbClr val="C00000"/>
                </a:solidFill>
              </a:rPr>
              <a:t>, Mob: 01914336405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0454" y="2458995"/>
            <a:ext cx="9700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5400" dirty="0">
                <a:latin typeface="SutonnyMJ" pitchFamily="2" charset="0"/>
                <a:cs typeface="SutonnyMJ" pitchFamily="2" charset="0"/>
              </a:rPr>
              <a:t>¯^</a:t>
            </a:r>
            <a:r>
              <a:rPr lang="en-SG" sz="5400" dirty="0" err="1">
                <a:latin typeface="SutonnyMJ" pitchFamily="2" charset="0"/>
                <a:cs typeface="SutonnyMJ" pitchFamily="2" charset="0"/>
              </a:rPr>
              <a:t>íKv‡j</a:t>
            </a:r>
            <a:r>
              <a:rPr lang="en-SG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5400" dirty="0" err="1">
                <a:latin typeface="SutonnyMJ" pitchFamily="2" charset="0"/>
                <a:cs typeface="SutonnyMJ" pitchFamily="2" charset="0"/>
              </a:rPr>
              <a:t>GK‡PwUqv</a:t>
            </a:r>
            <a:r>
              <a:rPr lang="en-SG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5400" dirty="0" err="1">
                <a:latin typeface="SutonnyMJ" pitchFamily="2" charset="0"/>
                <a:cs typeface="SutonnyMJ" pitchFamily="2" charset="0"/>
              </a:rPr>
              <a:t>evRv‡i</a:t>
            </a:r>
            <a:r>
              <a:rPr lang="en-SG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5400" dirty="0" err="1">
                <a:latin typeface="SutonnyMJ" pitchFamily="2" charset="0"/>
                <a:cs typeface="SutonnyMJ" pitchFamily="2" charset="0"/>
              </a:rPr>
              <a:t>fvimvg</a:t>
            </a:r>
            <a:r>
              <a:rPr lang="en-SG" sz="5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SG" sz="54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SG" sz="5400" dirty="0">
                <a:latin typeface="SutonnyMJ" pitchFamily="2" charset="0"/>
                <a:cs typeface="SutonnyMJ" pitchFamily="2" charset="0"/>
              </a:rPr>
              <a:t>|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3560" y="584139"/>
            <a:ext cx="9310255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7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7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7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7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7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7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7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7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7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7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7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7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7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7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 </a:t>
            </a:r>
            <a:r>
              <a:rPr lang="en-US" sz="27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GK‡PwUqv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SutonnyMJ" pitchFamily="2" charset="0"/>
              </a:rPr>
              <a:t>Monopoly Market)</a:t>
            </a:r>
            <a:endParaRPr lang="en-US" sz="73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41406" y="1495166"/>
            <a:ext cx="10440712" cy="156556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algn="just">
              <a:buNone/>
            </a:pP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evRv‡i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gvÎ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we‡µ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AmsL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†µ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`ªe¨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ePv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-‡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Kbv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GK‡PwUqv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evRv‡i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Drcvw`Z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c‡Y¨i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wbKUZg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`ªe¨ _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 algn="just">
              <a:buNone/>
            </a:pP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hgbt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we`y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2400" dirty="0" smtClean="0">
                <a:solidFill>
                  <a:schemeClr val="tx1"/>
                </a:solidFill>
              </a:rPr>
              <a:t>|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6691" y="3408967"/>
            <a:ext cx="8207882" cy="27016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GK‡PwUqv</a:t>
            </a:r>
            <a:r>
              <a:rPr lang="en-US" sz="2000" u="sng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evRv‡ii</a:t>
            </a:r>
            <a:r>
              <a:rPr lang="en-US" sz="2000" b="1" u="sng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000" b="1" u="sng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000" b="1" u="sng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t</a:t>
            </a:r>
            <a:endParaRPr lang="en-US" sz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gvÎ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we‡µ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16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2. G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`vg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m„wóKvix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16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evRv‡i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cÖwZ‡hvMx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dv‡g©i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Aev‡a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cÖ¯’vb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AwaKvi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16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wbqwš¿Z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hvMvb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16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n¯Í‡ÿc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we`¨gvb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16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2"/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6. Amy¯’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cÖwZ‡hvwMZvq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wjß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16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5637" y="6356351"/>
            <a:ext cx="11485418" cy="3651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SG" sz="2400" dirty="0" smtClean="0">
                <a:solidFill>
                  <a:srgbClr val="C00000"/>
                </a:solidFill>
              </a:rPr>
              <a:t>ELIUS KHAN, Lecturer In Economics, </a:t>
            </a:r>
            <a:r>
              <a:rPr lang="en-SG" sz="2400" dirty="0" err="1" smtClean="0">
                <a:solidFill>
                  <a:srgbClr val="C00000"/>
                </a:solidFill>
              </a:rPr>
              <a:t>Rampal</a:t>
            </a:r>
            <a:r>
              <a:rPr lang="en-SG" sz="2400" dirty="0" smtClean="0">
                <a:solidFill>
                  <a:srgbClr val="C00000"/>
                </a:solidFill>
              </a:rPr>
              <a:t> college </a:t>
            </a:r>
            <a:r>
              <a:rPr lang="en-SG" sz="2400" dirty="0" err="1" smtClean="0">
                <a:solidFill>
                  <a:srgbClr val="C00000"/>
                </a:solidFill>
              </a:rPr>
              <a:t>Munshiganj</a:t>
            </a:r>
            <a:r>
              <a:rPr lang="en-SG" sz="2400" dirty="0" smtClean="0">
                <a:solidFill>
                  <a:srgbClr val="C00000"/>
                </a:solidFill>
              </a:rPr>
              <a:t>, Mob: 01914336405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3564" y="249382"/>
            <a:ext cx="10972800" cy="10158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SG" dirty="0" err="1" smtClean="0">
                <a:latin typeface="SutonnyMJ" pitchFamily="2" charset="0"/>
                <a:cs typeface="SutonnyMJ" pitchFamily="2" charset="0"/>
              </a:rPr>
              <a:t>GK‡PwUqv</a:t>
            </a:r>
            <a:r>
              <a:rPr lang="en-S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dirty="0" err="1" smtClean="0">
                <a:latin typeface="SutonnyMJ" pitchFamily="2" charset="0"/>
                <a:cs typeface="SutonnyMJ" pitchFamily="2" charset="0"/>
              </a:rPr>
              <a:t>evRv‡i</a:t>
            </a:r>
            <a:r>
              <a:rPr lang="en-S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dirty="0" err="1" smtClean="0">
                <a:latin typeface="SutonnyMJ" pitchFamily="2" charset="0"/>
                <a:cs typeface="SutonnyMJ" pitchFamily="2" charset="0"/>
              </a:rPr>
              <a:t>dv‡g©i</a:t>
            </a:r>
            <a:r>
              <a:rPr lang="en-SG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SG" dirty="0" err="1" smtClean="0">
                <a:latin typeface="SutonnyMJ" pitchFamily="2" charset="0"/>
                <a:cs typeface="SutonnyMJ" pitchFamily="2" charset="0"/>
              </a:rPr>
              <a:t>íKvjxb</a:t>
            </a:r>
            <a:r>
              <a:rPr lang="en-S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dirty="0" err="1" smtClean="0">
                <a:latin typeface="SutonnyMJ" pitchFamily="2" charset="0"/>
                <a:cs typeface="SutonnyMJ" pitchFamily="2" charset="0"/>
              </a:rPr>
              <a:t>fvimvg</a:t>
            </a:r>
            <a:r>
              <a:rPr lang="en-SG" dirty="0" smtClean="0">
                <a:latin typeface="SutonnyMJ" pitchFamily="2" charset="0"/>
                <a:cs typeface="SutonnyMJ" pitchFamily="2" charset="0"/>
              </a:rPr>
              <a:t>¨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6291" y="1637811"/>
            <a:ext cx="9642763" cy="452431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ভারসাম্যের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marL="742950" indent="-742950">
              <a:buAutoNum type="arabicParenBoth"/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পরষ্পর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MR=MC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Both"/>
            </a:pP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Both"/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MC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MC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Both"/>
            </a:pP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AutoNum type="arabicParenBoth"/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(P)=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(AC)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Tx/>
              <a:buAutoNum type="arabicParenBoth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P&gt;AC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অস্বাভাবিক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Tx/>
              <a:buAutoNum type="arabicParenBoth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P&lt;AC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AC&gt;P&gt; AVC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356351"/>
            <a:ext cx="11887200" cy="3651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SG" sz="2400" dirty="0" smtClean="0">
                <a:solidFill>
                  <a:srgbClr val="C00000"/>
                </a:solidFill>
              </a:rPr>
              <a:t>ELIUS KHAN, Lecturer In Economics, </a:t>
            </a:r>
            <a:r>
              <a:rPr lang="en-SG" sz="2400" dirty="0" err="1" smtClean="0">
                <a:solidFill>
                  <a:srgbClr val="C00000"/>
                </a:solidFill>
              </a:rPr>
              <a:t>Rampal</a:t>
            </a:r>
            <a:r>
              <a:rPr lang="en-SG" sz="2400" dirty="0" smtClean="0">
                <a:solidFill>
                  <a:srgbClr val="C00000"/>
                </a:solidFill>
              </a:rPr>
              <a:t> college </a:t>
            </a:r>
            <a:r>
              <a:rPr lang="en-SG" sz="2400" dirty="0" err="1" smtClean="0">
                <a:solidFill>
                  <a:srgbClr val="C00000"/>
                </a:solidFill>
              </a:rPr>
              <a:t>Munshiganj</a:t>
            </a:r>
            <a:r>
              <a:rPr lang="en-SG" sz="2400" dirty="0" smtClean="0">
                <a:solidFill>
                  <a:srgbClr val="C00000"/>
                </a:solidFill>
              </a:rPr>
              <a:t>, Mob: 01914336405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5">
                  <a:lumMod val="75000"/>
                </a:schemeClr>
              </a:solidFill>
              <a:latin typeface="Nika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6736" y="5406765"/>
            <a:ext cx="280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ashban"/>
              </a:rPr>
              <a:t>স্বাভাবিক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ashban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ashban"/>
              </a:rPr>
              <a:t>মুনাফার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Nikashban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Nikashban"/>
              </a:rPr>
              <a:t>চিত্র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ika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634" y="2046116"/>
            <a:ext cx="6400799" cy="42576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wP‡Î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smtClean="0">
                <a:latin typeface="Times New Roman" pitchFamily="18" charset="0"/>
                <a:cs typeface="SutonnyMJ" pitchFamily="2" charset="0"/>
              </a:rPr>
              <a:t>E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we›`y‡Z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fvimv‡g¨i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Dfq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kZ©B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cvwjZ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Rvwb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gybvdv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=</a:t>
            </a:r>
            <a:r>
              <a:rPr lang="en-SG" sz="2500" b="1" dirty="0" smtClean="0">
                <a:latin typeface="Times New Roman" pitchFamily="18" charset="0"/>
                <a:cs typeface="SutonnyMJ" pitchFamily="2" charset="0"/>
              </a:rPr>
              <a:t>TR –TC</a:t>
            </a:r>
          </a:p>
          <a:p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wP‡Î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, ‡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gvU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Avq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smtClean="0">
                <a:latin typeface="Times New Roman" pitchFamily="18" charset="0"/>
              </a:rPr>
              <a:t>TR = AR . Q</a:t>
            </a:r>
          </a:p>
          <a:p>
            <a:r>
              <a:rPr lang="en-US" sz="2500" b="1" dirty="0" smtClean="0">
                <a:latin typeface="Times New Roman" pitchFamily="18" charset="0"/>
              </a:rPr>
              <a:t>            = OP . OM</a:t>
            </a:r>
          </a:p>
          <a:p>
            <a:r>
              <a:rPr lang="en-US" sz="2500" b="1" dirty="0" smtClean="0">
                <a:latin typeface="Times New Roman" pitchFamily="18" charset="0"/>
              </a:rPr>
              <a:t>             = OPFM</a:t>
            </a:r>
          </a:p>
          <a:p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gvU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e¨q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smtClean="0">
                <a:latin typeface="Times New Roman" pitchFamily="18" charset="0"/>
              </a:rPr>
              <a:t>TC = AC.Q</a:t>
            </a:r>
          </a:p>
          <a:p>
            <a:r>
              <a:rPr lang="en-US" sz="2500" b="1" dirty="0" smtClean="0">
                <a:latin typeface="Times New Roman" pitchFamily="18" charset="0"/>
              </a:rPr>
              <a:t>                   = OP . OM</a:t>
            </a:r>
          </a:p>
          <a:p>
            <a:r>
              <a:rPr lang="en-US" sz="2500" b="1" dirty="0" smtClean="0">
                <a:latin typeface="Times New Roman" pitchFamily="18" charset="0"/>
              </a:rPr>
              <a:t>                   = OPFM</a:t>
            </a:r>
          </a:p>
          <a:p>
            <a:r>
              <a:rPr lang="en-US" sz="2500" b="1" dirty="0" smtClean="0">
                <a:latin typeface="Times New Roman" pitchFamily="18" charset="0"/>
                <a:cs typeface="SutonnyMJ" pitchFamily="2" charset="0"/>
              </a:rPr>
              <a:t> 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gybvdv</a:t>
            </a:r>
            <a:r>
              <a:rPr lang="en-US" sz="2500" b="1" dirty="0" smtClean="0">
                <a:latin typeface="Times New Roman" pitchFamily="18" charset="0"/>
                <a:cs typeface="SutonnyMJ" pitchFamily="2" charset="0"/>
              </a:rPr>
              <a:t> </a:t>
            </a:r>
            <a:r>
              <a:rPr lang="en-US" sz="2500" b="1" dirty="0" smtClean="0">
                <a:latin typeface="Times New Roman" pitchFamily="18" charset="0"/>
              </a:rPr>
              <a:t>= TR- TC</a:t>
            </a:r>
          </a:p>
          <a:p>
            <a:r>
              <a:rPr lang="en-US" sz="2500" b="1" dirty="0" smtClean="0">
                <a:latin typeface="Times New Roman" pitchFamily="18" charset="0"/>
              </a:rPr>
              <a:t>           = OPFM - OPFM</a:t>
            </a:r>
          </a:p>
          <a:p>
            <a:r>
              <a:rPr lang="en-US" sz="2500" b="1" dirty="0" smtClean="0">
                <a:latin typeface="Times New Roman" pitchFamily="18" charset="0"/>
              </a:rPr>
              <a:t>   = 0 </a:t>
            </a:r>
            <a:r>
              <a:rPr lang="en-US" sz="2500" b="1" dirty="0" smtClean="0">
                <a:latin typeface="Times New Roman" pitchFamily="18" charset="0"/>
                <a:cs typeface="SutonnyMJ" pitchFamily="2" charset="0"/>
              </a:rPr>
              <a:t>(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Avq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weavq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gybvdv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500" b="1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25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293280" y="2465136"/>
            <a:ext cx="4358393" cy="28134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5017" y="318665"/>
            <a:ext cx="10931237" cy="16902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u="sng" dirty="0" smtClean="0">
              <a:latin typeface="Nikashban"/>
            </a:endParaRPr>
          </a:p>
          <a:p>
            <a:r>
              <a:rPr lang="en-US" sz="2400" b="1" u="sng" dirty="0" err="1" smtClean="0">
                <a:latin typeface="Nikashban"/>
              </a:rPr>
              <a:t>স্বাভাবিক</a:t>
            </a:r>
            <a:r>
              <a:rPr lang="en-US" sz="2400" b="1" u="sng" dirty="0" smtClean="0">
                <a:latin typeface="Nikashban"/>
              </a:rPr>
              <a:t> </a:t>
            </a:r>
            <a:r>
              <a:rPr lang="en-US" sz="2400" b="1" u="sng" dirty="0" err="1" smtClean="0">
                <a:latin typeface="Nikashban"/>
              </a:rPr>
              <a:t>মুনাফাসহ</a:t>
            </a:r>
            <a:r>
              <a:rPr lang="en-US" sz="2400" b="1" u="sng" dirty="0" smtClean="0">
                <a:latin typeface="Nikashban"/>
              </a:rPr>
              <a:t> </a:t>
            </a:r>
            <a:r>
              <a:rPr lang="en-US" sz="2400" b="1" u="sng" dirty="0" err="1" smtClean="0">
                <a:latin typeface="Nikashban"/>
              </a:rPr>
              <a:t>ভারসাম্য</a:t>
            </a:r>
            <a:endParaRPr lang="en-US" sz="2400" b="1" u="sng" dirty="0" smtClean="0">
              <a:latin typeface="Nikashban"/>
            </a:endParaRPr>
          </a:p>
          <a:p>
            <a:pPr algn="just"/>
            <a:r>
              <a:rPr lang="en-US" sz="2000" dirty="0" err="1" smtClean="0">
                <a:latin typeface="Nikashban"/>
              </a:rPr>
              <a:t>যে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ফার্মের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মোট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আয়</a:t>
            </a:r>
            <a:r>
              <a:rPr lang="en-US" sz="2000" dirty="0" smtClean="0">
                <a:latin typeface="Nikashban"/>
              </a:rPr>
              <a:t> ও </a:t>
            </a:r>
            <a:r>
              <a:rPr lang="en-US" sz="2000" dirty="0" err="1" smtClean="0">
                <a:latin typeface="Nikashban"/>
              </a:rPr>
              <a:t>মোট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ব্যয়ের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পরিমাণ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পরস্পর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সমান,তখন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ফার্মটি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যে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মুনাফা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অর্জন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করে,তাকে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স্বাভাবিক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মুনাফাসহ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ভারসাম্য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বলে।অর্থা</a:t>
            </a:r>
            <a:r>
              <a:rPr lang="en-US" sz="2000" dirty="0" smtClean="0">
                <a:latin typeface="Nikashban"/>
              </a:rPr>
              <a:t>ৎ P=AC </a:t>
            </a:r>
            <a:r>
              <a:rPr lang="en-US" sz="2000" dirty="0" err="1" smtClean="0">
                <a:latin typeface="Nikashban"/>
              </a:rPr>
              <a:t>হয়</a:t>
            </a:r>
            <a:r>
              <a:rPr lang="en-US" sz="2000" dirty="0" smtClean="0">
                <a:latin typeface="Nikashban"/>
              </a:rPr>
              <a:t>।</a:t>
            </a:r>
          </a:p>
          <a:p>
            <a:pPr algn="just"/>
            <a:r>
              <a:rPr lang="en-US" sz="2000" dirty="0" err="1" smtClean="0">
                <a:latin typeface="Nikashban"/>
              </a:rPr>
              <a:t>বিষয়টি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নিম্নে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চিত্রের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সাহায্যে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দেখানো</a:t>
            </a:r>
            <a:r>
              <a:rPr lang="en-US" sz="2000" dirty="0" smtClean="0">
                <a:latin typeface="Nikashban"/>
              </a:rPr>
              <a:t> </a:t>
            </a:r>
            <a:r>
              <a:rPr lang="en-US" sz="2000" dirty="0" err="1" smtClean="0">
                <a:latin typeface="Nikashban"/>
              </a:rPr>
              <a:t>হলঃ</a:t>
            </a:r>
            <a:r>
              <a:rPr lang="en-US" sz="2000" dirty="0" smtClean="0">
                <a:latin typeface="Nikashban"/>
              </a:rPr>
              <a:t>-</a:t>
            </a:r>
          </a:p>
          <a:p>
            <a:pPr algn="just"/>
            <a:endParaRPr lang="en-US" dirty="0" smtClean="0">
              <a:solidFill>
                <a:schemeClr val="accent5">
                  <a:lumMod val="75000"/>
                </a:schemeClr>
              </a:solidFill>
              <a:latin typeface="Nikashban"/>
            </a:endParaRPr>
          </a:p>
          <a:p>
            <a:pPr algn="ctr"/>
            <a:endParaRPr lang="en-US" dirty="0" smtClean="0">
              <a:solidFill>
                <a:schemeClr val="accent5">
                  <a:lumMod val="75000"/>
                </a:schemeClr>
              </a:solidFill>
              <a:latin typeface="Nikashban"/>
            </a:endParaRPr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35527" y="6356351"/>
            <a:ext cx="11748655" cy="3651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SG" sz="2400" dirty="0" smtClean="0">
                <a:solidFill>
                  <a:srgbClr val="C00000"/>
                </a:solidFill>
              </a:rPr>
              <a:t>ELIUS KHAN, Lecturer In Economics, </a:t>
            </a:r>
            <a:r>
              <a:rPr lang="en-SG" sz="2400" dirty="0" err="1" smtClean="0">
                <a:solidFill>
                  <a:srgbClr val="C00000"/>
                </a:solidFill>
              </a:rPr>
              <a:t>Rampal</a:t>
            </a:r>
            <a:r>
              <a:rPr lang="en-SG" sz="2400" dirty="0" smtClean="0">
                <a:solidFill>
                  <a:srgbClr val="C00000"/>
                </a:solidFill>
              </a:rPr>
              <a:t> college </a:t>
            </a:r>
            <a:r>
              <a:rPr lang="en-SG" sz="2400" dirty="0" err="1" smtClean="0">
                <a:solidFill>
                  <a:srgbClr val="C00000"/>
                </a:solidFill>
              </a:rPr>
              <a:t>Munshiganj</a:t>
            </a:r>
            <a:r>
              <a:rPr lang="en-SG" sz="2400" dirty="0" smtClean="0">
                <a:solidFill>
                  <a:srgbClr val="C00000"/>
                </a:solidFill>
              </a:rPr>
              <a:t>, Mob: 01914336405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9712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213" y="200026"/>
            <a:ext cx="11201400" cy="15242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অস্বাভাবিক</a:t>
            </a:r>
            <a:r>
              <a:rPr lang="en-US" sz="2800" b="1" u="sng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মুনাফাসহ</a:t>
            </a:r>
            <a:r>
              <a:rPr lang="en-US" sz="2800" b="1" u="sng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ভারসাম্যঃ</a:t>
            </a:r>
            <a:r>
              <a:rPr lang="en-US" sz="2800" b="1" u="sng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ফার্মের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মোট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আয়ের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পরিমাণ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মোট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ব্যয়ের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তুলনায়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বেশি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হয়,তখন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ফার্মটি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মুনাফা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অর্জন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করে,তাকে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অস্বাভাবিক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মুনাফাসহ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ভারসাম্য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অর্থা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ৎ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SutonnyMJ" pitchFamily="2" charset="0"/>
              </a:rPr>
              <a:t>P&gt;AC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53166" y="5271986"/>
            <a:ext cx="3543300" cy="6572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অস্বাভাবিক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মুনাফার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চিত্র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702" y="1771796"/>
            <a:ext cx="6400799" cy="4585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wP‡Î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smtClean="0">
                <a:latin typeface="Times New Roman" pitchFamily="18" charset="0"/>
                <a:cs typeface="SutonnyMJ" pitchFamily="2" charset="0"/>
              </a:rPr>
              <a:t>E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we›`y‡Z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fvimv‡g¨i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Dfq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kZ©B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cvwjZ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Rvwb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gybvdv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=</a:t>
            </a:r>
            <a:r>
              <a:rPr lang="en-SG" sz="2500" b="1" dirty="0" smtClean="0">
                <a:latin typeface="Times New Roman" pitchFamily="18" charset="0"/>
                <a:cs typeface="SutonnyMJ" pitchFamily="2" charset="0"/>
              </a:rPr>
              <a:t>TR –TC</a:t>
            </a:r>
          </a:p>
          <a:p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wP‡Î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, ‡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gvU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Avq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smtClean="0">
                <a:latin typeface="Times New Roman" pitchFamily="18" charset="0"/>
              </a:rPr>
              <a:t>TR = AR . Q</a:t>
            </a:r>
          </a:p>
          <a:p>
            <a:r>
              <a:rPr lang="en-US" sz="2500" b="1" dirty="0" smtClean="0">
                <a:latin typeface="Times New Roman" pitchFamily="18" charset="0"/>
              </a:rPr>
              <a:t>                        = OP . OM</a:t>
            </a:r>
          </a:p>
          <a:p>
            <a:r>
              <a:rPr lang="en-US" sz="2500" b="1" dirty="0" smtClean="0">
                <a:latin typeface="Times New Roman" pitchFamily="18" charset="0"/>
              </a:rPr>
              <a:t>                       = OPFM</a:t>
            </a:r>
          </a:p>
          <a:p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gvU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e¨q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smtClean="0">
                <a:latin typeface="Times New Roman" pitchFamily="18" charset="0"/>
              </a:rPr>
              <a:t>TC = AC . Q</a:t>
            </a:r>
          </a:p>
          <a:p>
            <a:r>
              <a:rPr lang="en-US" sz="2400" b="1" dirty="0" smtClean="0">
                <a:latin typeface="Times New Roman" pitchFamily="18" charset="0"/>
              </a:rPr>
              <a:t>                   = OP</a:t>
            </a:r>
            <a:r>
              <a:rPr lang="en-US" sz="2400" b="1" baseline="-25000" dirty="0" smtClean="0">
                <a:latin typeface="Times New Roman" pitchFamily="18" charset="0"/>
              </a:rPr>
              <a:t>1 </a:t>
            </a:r>
            <a:r>
              <a:rPr lang="en-US" sz="2400" b="1" dirty="0" smtClean="0">
                <a:latin typeface="Times New Roman" pitchFamily="18" charset="0"/>
              </a:rPr>
              <a:t>. OM</a:t>
            </a:r>
          </a:p>
          <a:p>
            <a:r>
              <a:rPr lang="en-US" sz="2400" b="1" dirty="0" smtClean="0">
                <a:latin typeface="Times New Roman" pitchFamily="18" charset="0"/>
              </a:rPr>
              <a:t>                   = OP</a:t>
            </a:r>
            <a:r>
              <a:rPr lang="en-US" sz="2400" b="1" baseline="-25000" dirty="0" smtClean="0">
                <a:latin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</a:rPr>
              <a:t>GM</a:t>
            </a:r>
          </a:p>
          <a:p>
            <a:r>
              <a:rPr lang="en-US" sz="2500" b="1" dirty="0" smtClean="0">
                <a:latin typeface="Times New Roman" pitchFamily="18" charset="0"/>
                <a:cs typeface="SutonnyMJ" pitchFamily="2" charset="0"/>
              </a:rPr>
              <a:t>  </a:t>
            </a:r>
            <a:r>
              <a:rPr lang="en-US" sz="2500" b="1" dirty="0" err="1" smtClean="0">
                <a:latin typeface="SutonnyMJ" pitchFamily="2" charset="0"/>
                <a:cs typeface="SutonnyMJ" pitchFamily="2" charset="0"/>
              </a:rPr>
              <a:t>gybvdv</a:t>
            </a:r>
            <a:r>
              <a:rPr lang="en-US" sz="2500" b="1" dirty="0" smtClean="0">
                <a:latin typeface="Times New Roman" pitchFamily="18" charset="0"/>
                <a:cs typeface="SutonnyMJ" pitchFamily="2" charset="0"/>
              </a:rPr>
              <a:t> </a:t>
            </a:r>
            <a:r>
              <a:rPr lang="en-US" sz="2500" b="1" dirty="0" smtClean="0">
                <a:latin typeface="Times New Roman" pitchFamily="18" charset="0"/>
              </a:rPr>
              <a:t>= TR- TC</a:t>
            </a:r>
          </a:p>
          <a:p>
            <a:r>
              <a:rPr lang="en-US" sz="2500" b="1" dirty="0" smtClean="0">
                <a:latin typeface="Times New Roman" pitchFamily="18" charset="0"/>
              </a:rPr>
              <a:t>           = </a:t>
            </a:r>
            <a:r>
              <a:rPr lang="en-US" sz="2400" b="1" dirty="0" smtClean="0">
                <a:latin typeface="Times New Roman" pitchFamily="18" charset="0"/>
              </a:rPr>
              <a:t> OPFM- OP</a:t>
            </a:r>
            <a:r>
              <a:rPr lang="en-US" sz="2400" b="1" baseline="-25000" dirty="0" smtClean="0">
                <a:latin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</a:rPr>
              <a:t>GM</a:t>
            </a:r>
          </a:p>
          <a:p>
            <a:r>
              <a:rPr lang="en-US" sz="2500" b="1" dirty="0" smtClean="0">
                <a:latin typeface="Times New Roman" pitchFamily="18" charset="0"/>
              </a:rPr>
              <a:t>           = </a:t>
            </a:r>
            <a:r>
              <a:rPr lang="en-US" sz="2400" b="1" dirty="0" smtClean="0">
                <a:latin typeface="Times New Roman" pitchFamily="18" charset="0"/>
              </a:rPr>
              <a:t>P</a:t>
            </a:r>
            <a:r>
              <a:rPr lang="en-US" sz="2400" b="1" baseline="-25000" dirty="0" smtClean="0">
                <a:latin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</a:rPr>
              <a:t>PFG </a:t>
            </a:r>
            <a:r>
              <a:rPr lang="en-US" sz="2800" b="1" dirty="0" smtClean="0"/>
              <a:t>( 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A¯^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gybvdv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25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379315" y="1953316"/>
            <a:ext cx="4369340" cy="30897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3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8655" y="6356351"/>
            <a:ext cx="11471563" cy="3651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SG" sz="2400" dirty="0" smtClean="0">
                <a:solidFill>
                  <a:srgbClr val="C00000"/>
                </a:solidFill>
              </a:rPr>
              <a:t>ELIUS KHAN, Lecturer In Economics, </a:t>
            </a:r>
            <a:r>
              <a:rPr lang="en-SG" sz="2400" dirty="0" err="1" smtClean="0">
                <a:solidFill>
                  <a:srgbClr val="C00000"/>
                </a:solidFill>
              </a:rPr>
              <a:t>Rampal</a:t>
            </a:r>
            <a:r>
              <a:rPr lang="en-SG" sz="2400" dirty="0" smtClean="0">
                <a:solidFill>
                  <a:srgbClr val="C00000"/>
                </a:solidFill>
              </a:rPr>
              <a:t> college </a:t>
            </a:r>
            <a:r>
              <a:rPr lang="en-SG" sz="2400" dirty="0" err="1" smtClean="0">
                <a:solidFill>
                  <a:srgbClr val="C00000"/>
                </a:solidFill>
              </a:rPr>
              <a:t>Munshiganj</a:t>
            </a:r>
            <a:r>
              <a:rPr lang="en-SG" sz="2400" dirty="0" smtClean="0">
                <a:solidFill>
                  <a:srgbClr val="C00000"/>
                </a:solidFill>
              </a:rPr>
              <a:t>, Mob: 01914336405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128588"/>
            <a:ext cx="10829925" cy="12430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লোকসানসহ</a:t>
            </a:r>
            <a:r>
              <a:rPr lang="en-US" sz="3200" b="1" u="sng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ভারসাম্যঃ</a:t>
            </a:r>
            <a:r>
              <a:rPr lang="en-US" sz="3200" b="1" u="sng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-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ফার্মের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মোট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আয়ের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পরিমাণ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মোট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ব্যয়ের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তুলনায়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কম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হয়,তখন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ফার্মটির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অবস্থার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সৃষ্টির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হয়,তাকে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ক্ষতি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লোকসানসহ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ভারসাম্য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বলে।অর্থা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SutonnyMJ" pitchFamily="2" charset="0"/>
              </a:rPr>
              <a:t>ৎ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ashban"/>
              </a:rPr>
              <a:t>P&lt;AC </a:t>
            </a:r>
            <a:r>
              <a:rPr lang="en-US" sz="2400" dirty="0" err="1" smtClean="0">
                <a:solidFill>
                  <a:schemeClr val="tx1"/>
                </a:solidFill>
                <a:latin typeface="Nikashban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ashban"/>
              </a:rPr>
              <a:t>।</a:t>
            </a:r>
            <a:endParaRPr lang="en-US" sz="2400" dirty="0">
              <a:solidFill>
                <a:schemeClr val="tx1"/>
              </a:solidFill>
              <a:latin typeface="Nikashb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98079" y="4685075"/>
            <a:ext cx="3531054" cy="685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লোকসানসহ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ভারসাম্য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702" y="1439276"/>
            <a:ext cx="6400799" cy="45850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wP‡Î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smtClean="0">
                <a:latin typeface="Times New Roman" pitchFamily="18" charset="0"/>
                <a:cs typeface="SutonnyMJ" pitchFamily="2" charset="0"/>
              </a:rPr>
              <a:t>e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we›`y‡Z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fvimv‡g¨i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Dfq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kZ©B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cvwjZ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Rvwb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gybvdv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=</a:t>
            </a:r>
            <a:r>
              <a:rPr lang="en-SG" sz="2500" b="1" dirty="0" smtClean="0">
                <a:latin typeface="Times New Roman" pitchFamily="18" charset="0"/>
                <a:cs typeface="SutonnyMJ" pitchFamily="2" charset="0"/>
              </a:rPr>
              <a:t>TR –TC</a:t>
            </a:r>
          </a:p>
          <a:p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wP‡Î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, ‡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gvU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Avq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smtClean="0">
                <a:latin typeface="Times New Roman" pitchFamily="18" charset="0"/>
              </a:rPr>
              <a:t>TR = AR . Q</a:t>
            </a:r>
          </a:p>
          <a:p>
            <a:r>
              <a:rPr lang="en-US" sz="2500" b="1" dirty="0" smtClean="0">
                <a:latin typeface="Times New Roman" pitchFamily="18" charset="0"/>
              </a:rPr>
              <a:t>                        = OP . OM</a:t>
            </a:r>
          </a:p>
          <a:p>
            <a:r>
              <a:rPr lang="en-US" sz="2500" b="1" dirty="0" smtClean="0">
                <a:latin typeface="Times New Roman" pitchFamily="18" charset="0"/>
              </a:rPr>
              <a:t>                       = OPGM</a:t>
            </a:r>
          </a:p>
          <a:p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gvU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500" b="1" dirty="0" err="1" smtClean="0">
                <a:latin typeface="SutonnyMJ" pitchFamily="2" charset="0"/>
                <a:cs typeface="SutonnyMJ" pitchFamily="2" charset="0"/>
              </a:rPr>
              <a:t>e¨q</a:t>
            </a:r>
            <a:r>
              <a:rPr lang="en-SG" sz="25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500" b="1" dirty="0" smtClean="0">
                <a:latin typeface="Times New Roman" pitchFamily="18" charset="0"/>
              </a:rPr>
              <a:t>TC = AC . Q</a:t>
            </a:r>
          </a:p>
          <a:p>
            <a:r>
              <a:rPr lang="en-US" sz="2400" b="1" dirty="0" smtClean="0">
                <a:latin typeface="Times New Roman" pitchFamily="18" charset="0"/>
              </a:rPr>
              <a:t>	      = OP</a:t>
            </a:r>
            <a:r>
              <a:rPr lang="en-US" sz="2400" b="1" baseline="-25000" dirty="0" smtClean="0">
                <a:latin typeface="Times New Roman" pitchFamily="18" charset="0"/>
              </a:rPr>
              <a:t>2 </a:t>
            </a:r>
            <a:r>
              <a:rPr lang="en-US" sz="2400" b="1" dirty="0" smtClean="0">
                <a:latin typeface="Times New Roman" pitchFamily="18" charset="0"/>
              </a:rPr>
              <a:t>. OM</a:t>
            </a:r>
          </a:p>
          <a:p>
            <a:r>
              <a:rPr lang="en-US" sz="2400" b="1" dirty="0" smtClean="0">
                <a:latin typeface="Times New Roman" pitchFamily="18" charset="0"/>
              </a:rPr>
              <a:t>                  = OP</a:t>
            </a:r>
            <a:r>
              <a:rPr lang="en-US" sz="2400" b="1" baseline="-25000" dirty="0" smtClean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FM</a:t>
            </a:r>
          </a:p>
          <a:p>
            <a:r>
              <a:rPr lang="en-US" sz="2400" b="1" dirty="0" smtClean="0"/>
              <a:t>          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gybvdv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Times New Roman" pitchFamily="18" charset="0"/>
              </a:rPr>
              <a:t>= TR- TC</a:t>
            </a:r>
          </a:p>
          <a:p>
            <a:r>
              <a:rPr lang="en-US" sz="2400" b="1" dirty="0" smtClean="0">
                <a:latin typeface="Times New Roman" pitchFamily="18" charset="0"/>
              </a:rPr>
              <a:t>                     = OPGM - OP</a:t>
            </a:r>
            <a:r>
              <a:rPr lang="en-US" sz="2400" b="1" baseline="-25000" dirty="0" smtClean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FM</a:t>
            </a:r>
          </a:p>
          <a:p>
            <a:r>
              <a:rPr lang="en-US" sz="2400" b="1" dirty="0" smtClean="0">
                <a:latin typeface="Times New Roman" pitchFamily="18" charset="0"/>
              </a:rPr>
              <a:t>                     =  - </a:t>
            </a:r>
            <a:r>
              <a:rPr lang="en-US" sz="2400" b="1" dirty="0" smtClean="0">
                <a:latin typeface="Times New Roman" pitchFamily="18" charset="0"/>
                <a:cs typeface="SutonnyMJ" pitchFamily="2" charset="0"/>
              </a:rPr>
              <a:t>PP</a:t>
            </a:r>
            <a:r>
              <a:rPr lang="en-US" sz="2400" b="1" baseline="-25000" dirty="0" smtClean="0">
                <a:latin typeface="Times New Roman" pitchFamily="18" charset="0"/>
                <a:cs typeface="SutonnyMJ" pitchFamily="2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SutonnyMJ" pitchFamily="2" charset="0"/>
              </a:rPr>
              <a:t>FG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(‡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jvKmvb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150477" y="1635467"/>
            <a:ext cx="4362650" cy="286726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87927" y="6273221"/>
            <a:ext cx="11526981" cy="3651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SG" sz="2400" dirty="0" smtClean="0">
                <a:solidFill>
                  <a:srgbClr val="C00000"/>
                </a:solidFill>
              </a:rPr>
              <a:t>ELIUS KHAN, Lecturer In Economics, </a:t>
            </a:r>
            <a:r>
              <a:rPr lang="en-SG" sz="2400" dirty="0" err="1" smtClean="0">
                <a:solidFill>
                  <a:srgbClr val="C00000"/>
                </a:solidFill>
              </a:rPr>
              <a:t>Rampal</a:t>
            </a:r>
            <a:r>
              <a:rPr lang="en-SG" sz="2400" dirty="0" smtClean="0">
                <a:solidFill>
                  <a:srgbClr val="C00000"/>
                </a:solidFill>
              </a:rPr>
              <a:t> college </a:t>
            </a:r>
            <a:r>
              <a:rPr lang="en-SG" sz="2400" dirty="0" err="1" smtClean="0">
                <a:solidFill>
                  <a:srgbClr val="C00000"/>
                </a:solidFill>
              </a:rPr>
              <a:t>Munshiganj</a:t>
            </a:r>
            <a:r>
              <a:rPr lang="en-SG" sz="2400" dirty="0" smtClean="0">
                <a:solidFill>
                  <a:srgbClr val="C00000"/>
                </a:solidFill>
              </a:rPr>
              <a:t>, Mob: 01914336405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164" y="969818"/>
            <a:ext cx="2743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SG" sz="3200" dirty="0" err="1" smtClean="0">
                <a:latin typeface="SutonnyMJ" pitchFamily="2" charset="0"/>
                <a:cs typeface="SutonnyMJ" pitchFamily="2" charset="0"/>
              </a:rPr>
              <a:t>m„Rbkxj</a:t>
            </a:r>
            <a:r>
              <a:rPr lang="en-SG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SG" sz="3200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SG" sz="3200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524845" y="982699"/>
            <a:ext cx="3831919" cy="2813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037" y="3893127"/>
            <a:ext cx="10723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 smtClean="0"/>
              <a:t>#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wP‡Îi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gybvdvi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cwigvY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/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wP‡Îi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gvU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Avq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gvU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e¨q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gybvdvi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cwigvY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SG" sz="2400" dirty="0" smtClean="0">
                <a:latin typeface="SutonnyMJ" pitchFamily="2" charset="0"/>
                <a:cs typeface="SutonnyMJ" pitchFamily="2" charset="0"/>
              </a:rPr>
              <a:t>#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wP‡Î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D‡jøwLZ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gybvdvB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memgq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AwR©Z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SG" sz="2400" dirty="0" smtClean="0">
                <a:latin typeface="SutonnyMJ" pitchFamily="2" charset="0"/>
                <a:cs typeface="SutonnyMJ" pitchFamily="2" charset="0"/>
              </a:rPr>
              <a:t>#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wP‡Îi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AC 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iLv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hw` </a:t>
            </a:r>
            <a:r>
              <a:rPr lang="en-US" sz="2400" b="1" dirty="0" smtClean="0">
                <a:latin typeface="Times New Roman" pitchFamily="18" charset="0"/>
              </a:rPr>
              <a:t>F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we›`yi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b="1" dirty="0" err="1" smtClean="0">
                <a:latin typeface="SutonnyMJ" pitchFamily="2" charset="0"/>
                <a:cs typeface="SutonnyMJ" pitchFamily="2" charset="0"/>
              </a:rPr>
              <a:t>Dc‡i</a:t>
            </a:r>
            <a:r>
              <a:rPr lang="en-SG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Ae¯’vb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Z‡e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ai‡Yi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gybvdv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AwR©Z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SG" sz="2400" dirty="0" smtClean="0">
                <a:latin typeface="SutonnyMJ" pitchFamily="2" charset="0"/>
                <a:cs typeface="SutonnyMJ" pitchFamily="2" charset="0"/>
              </a:rPr>
              <a:t>#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wP‡Îi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AC 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iLv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hw` </a:t>
            </a:r>
            <a:r>
              <a:rPr lang="en-US" sz="2400" b="1" dirty="0" smtClean="0">
                <a:latin typeface="Times New Roman" pitchFamily="18" charset="0"/>
              </a:rPr>
              <a:t>F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we›`yi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b="1" dirty="0" err="1" smtClean="0">
                <a:latin typeface="SutonnyMJ" pitchFamily="2" charset="0"/>
                <a:cs typeface="SutonnyMJ" pitchFamily="2" charset="0"/>
              </a:rPr>
              <a:t>bx‡P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Ae¯’vb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Z‡e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ai‡Yi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gybvdv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AwR©Z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SG" sz="24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SG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SG" sz="2400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60218" y="6093115"/>
            <a:ext cx="11194472" cy="3651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SG" sz="2400" dirty="0" smtClean="0">
                <a:solidFill>
                  <a:srgbClr val="C00000"/>
                </a:solidFill>
              </a:rPr>
              <a:t>ELIUS KHAN, Lecturer In Economics, </a:t>
            </a:r>
            <a:r>
              <a:rPr lang="en-SG" sz="2400" dirty="0" err="1" smtClean="0">
                <a:solidFill>
                  <a:srgbClr val="C00000"/>
                </a:solidFill>
              </a:rPr>
              <a:t>Rampal</a:t>
            </a:r>
            <a:r>
              <a:rPr lang="en-SG" sz="2400" dirty="0" smtClean="0">
                <a:solidFill>
                  <a:srgbClr val="C00000"/>
                </a:solidFill>
              </a:rPr>
              <a:t> college </a:t>
            </a:r>
            <a:r>
              <a:rPr lang="en-SG" sz="2400" dirty="0" err="1" smtClean="0">
                <a:solidFill>
                  <a:srgbClr val="C00000"/>
                </a:solidFill>
              </a:rPr>
              <a:t>Munshiganj</a:t>
            </a:r>
            <a:r>
              <a:rPr lang="en-SG" sz="2400" dirty="0" smtClean="0">
                <a:solidFill>
                  <a:srgbClr val="C00000"/>
                </a:solidFill>
              </a:rPr>
              <a:t>, Mob: 01914336405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15515" y="-678872"/>
            <a:ext cx="6921211" cy="3186545"/>
          </a:xfrm>
          <a:prstGeom prst="ellipse">
            <a:avLst/>
          </a:prstGeom>
          <a:scene3d>
            <a:camera prst="isometricOffAxis1Top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88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FB_IMG_1537015380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1765459"/>
            <a:ext cx="11305309" cy="4898570"/>
          </a:xfrm>
          <a:prstGeom prst="rect">
            <a:avLst/>
          </a:prstGeom>
        </p:spPr>
      </p:pic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12618" y="6356351"/>
            <a:ext cx="11291455" cy="3651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SG" sz="2400" dirty="0" smtClean="0">
                <a:solidFill>
                  <a:srgbClr val="C00000"/>
                </a:solidFill>
              </a:rPr>
              <a:t>ELIUS KHAN, Lecturer In Economics, </a:t>
            </a:r>
            <a:r>
              <a:rPr lang="en-SG" sz="2400" dirty="0" err="1" smtClean="0">
                <a:solidFill>
                  <a:srgbClr val="C00000"/>
                </a:solidFill>
              </a:rPr>
              <a:t>Rampal</a:t>
            </a:r>
            <a:r>
              <a:rPr lang="en-SG" sz="2400" dirty="0" smtClean="0">
                <a:solidFill>
                  <a:srgbClr val="C00000"/>
                </a:solidFill>
              </a:rPr>
              <a:t> college </a:t>
            </a:r>
            <a:r>
              <a:rPr lang="en-SG" sz="2400" dirty="0" err="1" smtClean="0">
                <a:solidFill>
                  <a:srgbClr val="C00000"/>
                </a:solidFill>
              </a:rPr>
              <a:t>Munshiganj</a:t>
            </a:r>
            <a:r>
              <a:rPr lang="en-SG" sz="2400" dirty="0" smtClean="0">
                <a:solidFill>
                  <a:srgbClr val="C00000"/>
                </a:solidFill>
              </a:rPr>
              <a:t>, Mob: 01914336405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1471</TotalTime>
  <Words>753</Words>
  <Application>Microsoft Office PowerPoint</Application>
  <PresentationFormat>Custom</PresentationFormat>
  <Paragraphs>90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A_©bxwZ cÖ_g cÎ</vt:lpstr>
      <vt:lpstr>PowerPoint Presentation</vt:lpstr>
      <vt:lpstr>                 GK‡PwUqv evRvi (Monopoly Market)</vt:lpstr>
      <vt:lpstr>GK‡PwUqv evRv‡i dv‡g©i ¯^íKvjxb fvimvg¨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Musharraf</dc:creator>
  <cp:lastModifiedBy>HP</cp:lastModifiedBy>
  <cp:revision>190</cp:revision>
  <dcterms:created xsi:type="dcterms:W3CDTF">2019-12-01T22:28:59Z</dcterms:created>
  <dcterms:modified xsi:type="dcterms:W3CDTF">2020-07-15T11:26:20Z</dcterms:modified>
</cp:coreProperties>
</file>