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84" r:id="rId6"/>
    <p:sldId id="286" r:id="rId7"/>
    <p:sldId id="262" r:id="rId8"/>
    <p:sldId id="278" r:id="rId9"/>
    <p:sldId id="279" r:id="rId10"/>
    <p:sldId id="280" r:id="rId11"/>
    <p:sldId id="281" r:id="rId12"/>
    <p:sldId id="282" r:id="rId13"/>
    <p:sldId id="268" r:id="rId14"/>
    <p:sldId id="269" r:id="rId15"/>
    <p:sldId id="271" r:id="rId16"/>
    <p:sldId id="272" r:id="rId17"/>
    <p:sldId id="28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os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228600"/>
            <a:ext cx="4800600" cy="632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04800" y="4648200"/>
            <a:ext cx="3657600" cy="190821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অর্থনীতি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ক্লাসে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সবাইকে</a:t>
            </a:r>
            <a:endParaRPr lang="en-US" sz="3200" b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স্বাগত</a:t>
            </a:r>
            <a:r>
              <a:rPr lang="bn-BD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</a:t>
            </a:r>
          </a:p>
        </p:txBody>
      </p:sp>
      <p:pic>
        <p:nvPicPr>
          <p:cNvPr id="1026" name="Picture 2" descr="C:\Users\ABTABUL ALAM\Downloads\New Tab_files\mujib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3352800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চাহিদা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স্থির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থেকে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যোগানের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পরিবর্তন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8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n-BD" sz="2000" dirty="0" smtClean="0"/>
              <a:t>    </a:t>
            </a:r>
            <a:r>
              <a:rPr lang="bn-BD" sz="2400" dirty="0" smtClean="0"/>
              <a:t>চাহিদা স্থির থেকে উৎপাদন ব্যয়, প্রযুক্তিগত ব্যয়, কর ব্যবস্থা, আবহাওয়া প্রভৃতি কারণে যোগানের হ্রাস –বৃদ্ধি হওয়া সম্ভব ।</a:t>
            </a:r>
          </a:p>
          <a:p>
            <a:r>
              <a:rPr lang="bn-BD" sz="2400" dirty="0" smtClean="0"/>
              <a:t>চাহিদা স্থির থেকে অনুকুল প্রভাবের কারণে যোগানের পরিমান বৃদ্ধি পেলে যোগান রেখা ডানদিকে স্থানান্তরিত হবে, ফলে ভারসাম্য দাম হ্রাস পাবে এবং বিক্রয়ের পরিমান বৃদ্ধি পাবে ।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n-BD" sz="2000" dirty="0" smtClean="0"/>
              <a:t>রেখাচিত্রে বিশ্লেষ্ণণঃ</a:t>
            </a:r>
          </a:p>
          <a:p>
            <a:pPr>
              <a:buNone/>
            </a:pPr>
            <a:endParaRPr lang="bn-BD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838200"/>
            <a:ext cx="83058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গ)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যোগানের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বৃদ্ধি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জনিত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প্রভাব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48200" y="1600200"/>
            <a:ext cx="4038600" cy="449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রেখাচিত্রে বিশ্লেষ্ণণঃ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D1                   S</a:t>
            </a:r>
            <a:r>
              <a:rPr lang="bn-BD" sz="2800" dirty="0" smtClean="0"/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S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R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en-US" sz="2800" dirty="0" smtClean="0"/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R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.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O        Q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Q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X                       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চাহিদা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ও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যোগানের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পরিমান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562600" y="2590800"/>
            <a:ext cx="2514600" cy="22860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791200" y="2667000"/>
            <a:ext cx="2286000" cy="2057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886200" y="3505200"/>
            <a:ext cx="3124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51054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562600" y="2286000"/>
            <a:ext cx="1981200" cy="17526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211094" y="4456906"/>
            <a:ext cx="1295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5410200" y="3810000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486400" y="4191000"/>
            <a:ext cx="17526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5486400" y="3352800"/>
            <a:ext cx="9144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rot="16200000">
            <a:off x="3962400" y="3886200"/>
            <a:ext cx="18288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দ্রব্যের</a:t>
            </a:r>
            <a:r>
              <a:rPr lang="en-US" dirty="0" smtClean="0"/>
              <a:t> </a:t>
            </a:r>
            <a:r>
              <a:rPr lang="en-US" dirty="0" err="1" smtClean="0"/>
              <a:t>দাম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bn-BD" dirty="0" smtClean="0"/>
              <a:t>চাহিদা স্থির থেকে উৎপাদন ব্যয়, প্রযুক্তিগত ব্যয়, কর ব্যবস্থা, আবহাওয়া প্রভৃতি কারণে যোগানের হ্রাস –বৃদ্ধি হওয়া সম্ভব ।</a:t>
            </a:r>
          </a:p>
          <a:p>
            <a:r>
              <a:rPr lang="bn-BD" dirty="0" smtClean="0"/>
              <a:t>চাহিদা স্থির থেকে প্রতিকুল প্রভাবের কারণে যোগানের পরিমান হ্রাস পেলে যোগান রেখা বামদিকে স্থানান্তরিত হবে, ফলে ভারসাম্য দাম বৃদ্ধি পাবে এবং ক্রয়- বিক্রয়ের পরিমান হ্রাস পাবে 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n-BD" sz="2400" dirty="0" smtClean="0"/>
              <a:t>রেখাচিত্রে বিশ্লেষ্ণণঃ</a:t>
            </a:r>
            <a:endParaRPr lang="en-US" sz="2400" dirty="0" smtClean="0"/>
          </a:p>
          <a:p>
            <a:r>
              <a:rPr lang="en-US" dirty="0" smtClean="0"/>
              <a:t> Y</a:t>
            </a:r>
          </a:p>
          <a:p>
            <a:r>
              <a:rPr lang="en-US" dirty="0" smtClean="0"/>
              <a:t>          D1                   S2       S1</a:t>
            </a:r>
          </a:p>
          <a:p>
            <a:endParaRPr lang="en-US" dirty="0" smtClean="0"/>
          </a:p>
          <a:p>
            <a:r>
              <a:rPr lang="en-US" dirty="0" smtClean="0"/>
              <a:t>P2                  R2</a:t>
            </a:r>
          </a:p>
          <a:p>
            <a:r>
              <a:rPr lang="en-US" dirty="0" smtClean="0"/>
              <a:t>P1                          R1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.           </a:t>
            </a:r>
          </a:p>
          <a:p>
            <a:r>
              <a:rPr lang="en-US" dirty="0" smtClean="0"/>
              <a:t>     O        Q2    Q1             X                             </a:t>
            </a:r>
            <a:r>
              <a:rPr lang="en-US" sz="2400" dirty="0" err="1" smtClean="0"/>
              <a:t>চাহিদা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যোগানের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পরিমান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চাহিদা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স্থির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থেকে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যোগানের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পরিবর্তন</a:t>
            </a:r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8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990600"/>
            <a:ext cx="822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ঘ) </a:t>
            </a:r>
            <a:r>
              <a:rPr lang="bn-BD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যোগানের হ্রাসজনিত প্রভাব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10200" y="51054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886200" y="3505200"/>
            <a:ext cx="3124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791200" y="2667000"/>
            <a:ext cx="2286000" cy="2057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2590800"/>
            <a:ext cx="2514600" cy="228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62600" y="2286000"/>
            <a:ext cx="1981200" cy="175260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211094" y="4456906"/>
            <a:ext cx="1295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410200" y="4191000"/>
            <a:ext cx="1752600" cy="7620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5486400" y="3810000"/>
            <a:ext cx="13716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5486400" y="3352800"/>
            <a:ext cx="83820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 rot="16200000">
            <a:off x="4076700" y="3619500"/>
            <a:ext cx="1600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দ্রব্যের</a:t>
            </a:r>
            <a:r>
              <a:rPr lang="en-US" dirty="0" smtClean="0"/>
              <a:t>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চাহিদা ও যোগানের যুগপৎ পরিবর্তন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2000" dirty="0" smtClean="0"/>
              <a:t>চাহিদা ও যোগানের পরিমানের যুগপৎ পরিবর্তনের ফলেও ভারসাম্য দাম ও পরিমানের পরিবর্তন হতে পারে ।</a:t>
            </a:r>
            <a:endParaRPr lang="en-US" sz="2000" dirty="0" smtClean="0"/>
          </a:p>
          <a:p>
            <a:r>
              <a:rPr lang="en-US" sz="2000" dirty="0" err="1" smtClean="0"/>
              <a:t>প্রাথমিক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চাহিদা</a:t>
            </a:r>
            <a:r>
              <a:rPr lang="en-US" sz="2000" dirty="0" smtClean="0"/>
              <a:t> </a:t>
            </a:r>
            <a:r>
              <a:rPr lang="en-US" sz="2000" dirty="0" err="1" smtClean="0"/>
              <a:t>রেখা</a:t>
            </a:r>
            <a:r>
              <a:rPr lang="en-US" sz="2000" dirty="0" smtClean="0"/>
              <a:t> (D1) ও </a:t>
            </a:r>
            <a:r>
              <a:rPr lang="en-US" sz="2000" dirty="0" err="1" smtClean="0"/>
              <a:t>যোগান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রেখা</a:t>
            </a:r>
            <a:r>
              <a:rPr lang="en-US" sz="2000" dirty="0" smtClean="0"/>
              <a:t> (S1)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ভারসাম্য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বিন্দু</a:t>
            </a:r>
            <a:r>
              <a:rPr lang="en-US" sz="2000" dirty="0" smtClean="0"/>
              <a:t> R</a:t>
            </a:r>
            <a:r>
              <a:rPr lang="bn-BD" sz="1200" dirty="0" smtClean="0"/>
              <a:t>1</a:t>
            </a:r>
            <a:r>
              <a:rPr lang="en-US" sz="2000" dirty="0" smtClean="0"/>
              <a:t>  । </a:t>
            </a:r>
          </a:p>
          <a:p>
            <a:r>
              <a:rPr lang="en-US" sz="2000" dirty="0" err="1" smtClean="0"/>
              <a:t>একই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সাথে</a:t>
            </a:r>
            <a:r>
              <a:rPr lang="en-US" sz="2000" dirty="0" smtClean="0"/>
              <a:t> </a:t>
            </a:r>
            <a:r>
              <a:rPr lang="en-US" sz="2000" dirty="0" err="1" smtClean="0"/>
              <a:t>ভোক্তার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আয়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বাড়ল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যোগানও</a:t>
            </a:r>
            <a:r>
              <a:rPr lang="en-US" sz="2000" dirty="0" smtClean="0"/>
              <a:t> </a:t>
            </a:r>
            <a:r>
              <a:rPr lang="en-US" sz="2000" dirty="0" err="1" smtClean="0"/>
              <a:t>বৃদ্ধি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পেল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তাহলে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নতুন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চাহিদা</a:t>
            </a:r>
            <a:r>
              <a:rPr lang="en-US" sz="2000" dirty="0" smtClean="0"/>
              <a:t>  (D2) ও </a:t>
            </a:r>
            <a:r>
              <a:rPr lang="en-US" sz="2000" dirty="0" err="1" smtClean="0"/>
              <a:t>যোগান</a:t>
            </a:r>
            <a:r>
              <a:rPr lang="en-US" sz="2000" dirty="0" smtClean="0"/>
              <a:t> (S2)</a:t>
            </a:r>
            <a:r>
              <a:rPr lang="en-US" sz="2000" dirty="0" err="1" smtClean="0"/>
              <a:t>রেখা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ভারসাম্য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বিন্দু</a:t>
            </a:r>
            <a:r>
              <a:rPr lang="en-US" sz="2000" dirty="0" smtClean="0"/>
              <a:t> R2 । </a:t>
            </a:r>
            <a:r>
              <a:rPr lang="en-US" sz="2000" dirty="0" err="1" smtClean="0"/>
              <a:t>এক্ষেত্রে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একই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দামে</a:t>
            </a:r>
            <a:r>
              <a:rPr lang="en-US" sz="2000" dirty="0" smtClean="0"/>
              <a:t> (P) </a:t>
            </a:r>
            <a:r>
              <a:rPr lang="en-US" sz="2000" dirty="0" err="1" smtClean="0"/>
              <a:t>ভারসাম্য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পরিমান</a:t>
            </a:r>
            <a:r>
              <a:rPr lang="en-US" sz="2000" dirty="0" smtClean="0"/>
              <a:t>  Q</a:t>
            </a:r>
            <a:r>
              <a:rPr lang="en-US" sz="12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 । 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2000" dirty="0" smtClean="0"/>
              <a:t>রেখাচিত্রে বিশ্লেষ্ণণঃ</a:t>
            </a:r>
          </a:p>
          <a:p>
            <a:r>
              <a:rPr lang="bn-BD" sz="2000" dirty="0" smtClean="0"/>
              <a:t>Y.</a:t>
            </a:r>
          </a:p>
          <a:p>
            <a:endParaRPr lang="bn-BD" sz="2000" dirty="0" smtClean="0"/>
          </a:p>
          <a:p>
            <a:r>
              <a:rPr lang="bn-BD" sz="2000" dirty="0" smtClean="0"/>
              <a:t>    D</a:t>
            </a:r>
            <a:r>
              <a:rPr lang="bn-BD" sz="1200" dirty="0" smtClean="0"/>
              <a:t>1</a:t>
            </a:r>
            <a:r>
              <a:rPr lang="bn-BD" sz="2000" dirty="0" smtClean="0"/>
              <a:t>            D</a:t>
            </a:r>
            <a:r>
              <a:rPr lang="bn-BD" sz="1200" dirty="0" smtClean="0"/>
              <a:t>2</a:t>
            </a:r>
            <a:r>
              <a:rPr lang="bn-BD" sz="2000" dirty="0" smtClean="0"/>
              <a:t>              S</a:t>
            </a:r>
            <a:r>
              <a:rPr lang="bn-BD" sz="1200" dirty="0" smtClean="0"/>
              <a:t>1</a:t>
            </a:r>
            <a:r>
              <a:rPr lang="bn-BD" sz="2000" dirty="0" smtClean="0"/>
              <a:t>      </a:t>
            </a:r>
            <a:r>
              <a:rPr lang="en-US" sz="2000" dirty="0" smtClean="0"/>
              <a:t>   </a:t>
            </a:r>
            <a:r>
              <a:rPr lang="bn-BD" sz="2000" dirty="0" smtClean="0"/>
              <a:t> S</a:t>
            </a:r>
            <a:r>
              <a:rPr lang="bn-BD" sz="1200" dirty="0" smtClean="0"/>
              <a:t>2</a:t>
            </a:r>
          </a:p>
          <a:p>
            <a:endParaRPr lang="bn-BD" sz="2000" dirty="0" smtClean="0"/>
          </a:p>
          <a:p>
            <a:r>
              <a:rPr lang="bn-BD" sz="2000" dirty="0" smtClean="0"/>
              <a:t>                   R</a:t>
            </a:r>
            <a:r>
              <a:rPr lang="bn-BD" sz="1200" dirty="0" smtClean="0"/>
              <a:t>1</a:t>
            </a:r>
            <a:r>
              <a:rPr lang="bn-BD" sz="2000" dirty="0" smtClean="0"/>
              <a:t>           </a:t>
            </a:r>
            <a:endParaRPr lang="bn-BD" sz="1200" dirty="0" smtClean="0"/>
          </a:p>
          <a:p>
            <a:r>
              <a:rPr lang="en-US" sz="2000" dirty="0" smtClean="0"/>
              <a:t>P                                          R2</a:t>
            </a:r>
            <a:endParaRPr lang="bn-BD" sz="2000" dirty="0" smtClean="0"/>
          </a:p>
          <a:p>
            <a:r>
              <a:rPr lang="bn-BD" sz="2000" dirty="0" smtClean="0"/>
              <a:t>   </a:t>
            </a:r>
          </a:p>
          <a:p>
            <a:r>
              <a:rPr lang="bn-BD" sz="2000" dirty="0" smtClean="0"/>
              <a:t>     </a:t>
            </a:r>
          </a:p>
          <a:p>
            <a:endParaRPr lang="bn-BD" sz="2000" dirty="0" smtClean="0"/>
          </a:p>
          <a:p>
            <a:r>
              <a:rPr lang="bn-BD" sz="2000" dirty="0" smtClean="0"/>
              <a:t>   O                Q</a:t>
            </a:r>
            <a:r>
              <a:rPr lang="bn-BD" sz="1200" dirty="0" smtClean="0"/>
              <a:t>1</a:t>
            </a:r>
            <a:r>
              <a:rPr lang="bn-BD" sz="2000" dirty="0" smtClean="0"/>
              <a:t>          Q</a:t>
            </a:r>
            <a:r>
              <a:rPr lang="bn-BD" sz="1200" dirty="0" smtClean="0"/>
              <a:t>2</a:t>
            </a:r>
            <a:r>
              <a:rPr lang="bn-BD" sz="2000" dirty="0" smtClean="0"/>
              <a:t>         X</a:t>
            </a:r>
          </a:p>
          <a:p>
            <a:r>
              <a:rPr lang="bn-BD" sz="2000" dirty="0" smtClean="0"/>
              <a:t>   </a:t>
            </a:r>
            <a:r>
              <a:rPr lang="en-US" sz="2000" dirty="0" err="1" smtClean="0"/>
              <a:t>চাহিদা</a:t>
            </a:r>
            <a:r>
              <a:rPr lang="en-US" sz="2000" dirty="0" smtClean="0"/>
              <a:t> ও </a:t>
            </a:r>
            <a:r>
              <a:rPr lang="en-US" sz="2000" dirty="0" err="1" smtClean="0"/>
              <a:t>যোগানের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পরিমান</a:t>
            </a:r>
            <a:endParaRPr lang="bn-BD" sz="2000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810794" y="3733006"/>
            <a:ext cx="289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57800" y="51816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5410200" y="2819400"/>
            <a:ext cx="2133600" cy="21336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477000" y="3048000"/>
            <a:ext cx="1828800" cy="182880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0200" y="3048000"/>
            <a:ext cx="1905000" cy="1828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2743200"/>
            <a:ext cx="1981200" cy="190500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791200" y="4572000"/>
            <a:ext cx="12192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781800" y="4572000"/>
            <a:ext cx="12192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257800" y="3962400"/>
            <a:ext cx="2133600" cy="7620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257800" y="4038600"/>
            <a:ext cx="1143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 rot="16200000">
            <a:off x="3962400" y="3886200"/>
            <a:ext cx="18288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দ্রব্যের</a:t>
            </a:r>
            <a:r>
              <a:rPr lang="en-US" dirty="0" smtClean="0"/>
              <a:t> </a:t>
            </a:r>
            <a:r>
              <a:rPr lang="en-US" dirty="0" err="1" smtClean="0"/>
              <a:t>দাম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1"/>
            <a:ext cx="6629400" cy="533400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সাধারণ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বহুনির্বাচনি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</a:t>
            </a:r>
            <a:r>
              <a:rPr lang="en-US" sz="3600" dirty="0" smtClean="0"/>
              <a:t> (Simple MCQ)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6934200" cy="4343400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r>
              <a:rPr lang="en-US" sz="2000" dirty="0" smtClean="0">
                <a:solidFill>
                  <a:srgbClr val="7030A0"/>
                </a:solidFill>
              </a:rPr>
              <a:t>১) </a:t>
            </a:r>
            <a:r>
              <a:rPr lang="bn-BD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সাধারন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অবস্থা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দা</a:t>
            </a:r>
            <a:r>
              <a:rPr lang="bn-BD" sz="2000" dirty="0" smtClean="0">
                <a:solidFill>
                  <a:srgbClr val="7030A0"/>
                </a:solidFill>
              </a:rPr>
              <a:t>ম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স্থির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থেকে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চাহিদা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বাড়লে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চাহিদা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রেখা</a:t>
            </a:r>
            <a:r>
              <a:rPr lang="en-US" sz="2000" dirty="0" smtClean="0">
                <a:solidFill>
                  <a:srgbClr val="7030A0"/>
                </a:solidFill>
              </a:rPr>
              <a:t>-</a:t>
            </a:r>
            <a:endParaRPr lang="bn-BD" sz="2000" dirty="0" smtClean="0">
              <a:solidFill>
                <a:srgbClr val="7030A0"/>
              </a:solidFill>
            </a:endParaRPr>
          </a:p>
          <a:p>
            <a:pPr marL="457200" indent="-457200" algn="l">
              <a:buAutoNum type="arabicParenR"/>
            </a:pPr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arenR"/>
            </a:pPr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arenR"/>
            </a:pPr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rgbClr val="7030A0"/>
                </a:solidFill>
              </a:rPr>
              <a:t>২)  চাহিদা স্থির থেকে যোগান বাড়লে ভারসাম দাম ও পরিমানের ক্ষেত্রে কিরুপ প্রভাব পড়বে- 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6629400" cy="990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মূল্যায়ণ/একক কাজ </a:t>
            </a:r>
            <a:endParaRPr lang="en-US" sz="4000" dirty="0"/>
          </a:p>
        </p:txBody>
      </p:sp>
      <p:sp>
        <p:nvSpPr>
          <p:cNvPr id="6" name="Pentagon 5"/>
          <p:cNvSpPr/>
          <p:nvPr/>
        </p:nvSpPr>
        <p:spPr>
          <a:xfrm>
            <a:off x="1143000" y="2514600"/>
            <a:ext cx="3352800" cy="484632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600" dirty="0" smtClean="0"/>
              <a:t>ক) </a:t>
            </a:r>
            <a:r>
              <a:rPr lang="en-US" sz="1600" dirty="0" err="1" smtClean="0"/>
              <a:t>ডানদিকে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স্থান</a:t>
            </a:r>
            <a:r>
              <a:rPr lang="en-US" sz="1600" dirty="0" smtClean="0"/>
              <a:t> </a:t>
            </a:r>
            <a:r>
              <a:rPr lang="en-US" sz="1600" dirty="0" err="1" smtClean="0"/>
              <a:t>পরিবর্তন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করবে</a:t>
            </a:r>
            <a:r>
              <a:rPr lang="en-US" sz="1600" dirty="0" smtClean="0"/>
              <a:t> </a:t>
            </a:r>
            <a:r>
              <a:rPr lang="bn-BD" sz="1600" dirty="0" smtClean="0"/>
              <a:t> </a:t>
            </a:r>
            <a:endParaRPr lang="en-US" sz="1600" dirty="0"/>
          </a:p>
        </p:txBody>
      </p:sp>
      <p:sp>
        <p:nvSpPr>
          <p:cNvPr id="7" name="Pentagon 6"/>
          <p:cNvSpPr/>
          <p:nvPr/>
        </p:nvSpPr>
        <p:spPr>
          <a:xfrm>
            <a:off x="1143000" y="3124200"/>
            <a:ext cx="3352800" cy="484632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400" dirty="0" smtClean="0"/>
              <a:t>গ)</a:t>
            </a:r>
            <a:r>
              <a:rPr lang="en-US" sz="1400" dirty="0" smtClean="0"/>
              <a:t> </a:t>
            </a:r>
            <a:r>
              <a:rPr lang="en-US" sz="1400" dirty="0" err="1" smtClean="0"/>
              <a:t>স্থান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পরিবর্তন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করবে</a:t>
            </a:r>
            <a:r>
              <a:rPr lang="bn-BD" sz="1400" dirty="0" smtClean="0"/>
              <a:t> না    </a:t>
            </a:r>
            <a:endParaRPr lang="en-US" sz="1400" dirty="0"/>
          </a:p>
        </p:txBody>
      </p:sp>
      <p:sp>
        <p:nvSpPr>
          <p:cNvPr id="8" name="Pentagon 7"/>
          <p:cNvSpPr/>
          <p:nvPr/>
        </p:nvSpPr>
        <p:spPr>
          <a:xfrm>
            <a:off x="4572000" y="3124200"/>
            <a:ext cx="3124200" cy="484632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400" dirty="0" smtClean="0"/>
              <a:t>ঘ) চাহিদা ও যোগান রেখা পরিবর্তন হবে  </a:t>
            </a:r>
            <a:endParaRPr lang="en-US" sz="1400" dirty="0"/>
          </a:p>
        </p:txBody>
      </p:sp>
      <p:sp>
        <p:nvSpPr>
          <p:cNvPr id="9" name="Pentagon 8"/>
          <p:cNvSpPr/>
          <p:nvPr/>
        </p:nvSpPr>
        <p:spPr>
          <a:xfrm>
            <a:off x="4572000" y="2514600"/>
            <a:ext cx="3124200" cy="484632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400" dirty="0" smtClean="0"/>
              <a:t>খ)</a:t>
            </a:r>
            <a:r>
              <a:rPr lang="en-US" sz="1400" dirty="0" smtClean="0"/>
              <a:t> </a:t>
            </a:r>
            <a:r>
              <a:rPr lang="bn-BD" sz="1400" dirty="0" smtClean="0"/>
              <a:t>বাম</a:t>
            </a:r>
            <a:r>
              <a:rPr lang="en-US" sz="1400" dirty="0" err="1" smtClean="0"/>
              <a:t>দিকে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স্থান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পরিবর্তন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করবে</a:t>
            </a:r>
            <a:r>
              <a:rPr lang="bn-BD" sz="1400" dirty="0" smtClean="0"/>
              <a:t>    </a:t>
            </a:r>
            <a:endParaRPr lang="en-US" sz="1400" dirty="0"/>
          </a:p>
        </p:txBody>
      </p:sp>
      <p:sp>
        <p:nvSpPr>
          <p:cNvPr id="10" name="Pentagon 9"/>
          <p:cNvSpPr/>
          <p:nvPr/>
        </p:nvSpPr>
        <p:spPr>
          <a:xfrm>
            <a:off x="1066800" y="4724400"/>
            <a:ext cx="3429000" cy="76200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/>
              <a:t>ক) দাম বাড়বে এবং পরিমান কমবে    </a:t>
            </a:r>
            <a:endParaRPr lang="en-US" dirty="0"/>
          </a:p>
        </p:txBody>
      </p:sp>
      <p:sp>
        <p:nvSpPr>
          <p:cNvPr id="11" name="Pentagon 10"/>
          <p:cNvSpPr/>
          <p:nvPr/>
        </p:nvSpPr>
        <p:spPr>
          <a:xfrm>
            <a:off x="1066800" y="5638800"/>
            <a:ext cx="3429000" cy="71323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/>
              <a:t>গ) দাম কমবে এবং পরিমান কমবে  </a:t>
            </a:r>
            <a:endParaRPr lang="en-US" dirty="0"/>
          </a:p>
        </p:txBody>
      </p:sp>
      <p:sp>
        <p:nvSpPr>
          <p:cNvPr id="12" name="Pentagon 11"/>
          <p:cNvSpPr/>
          <p:nvPr/>
        </p:nvSpPr>
        <p:spPr>
          <a:xfrm>
            <a:off x="4572000" y="5562600"/>
            <a:ext cx="3276600" cy="76200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/>
              <a:t>ঘ) দাম বাড়বে এবং পরিমান বাড়বে</a:t>
            </a:r>
            <a:endParaRPr lang="en-US" dirty="0"/>
          </a:p>
        </p:txBody>
      </p:sp>
      <p:sp>
        <p:nvSpPr>
          <p:cNvPr id="13" name="Pentagon 12"/>
          <p:cNvSpPr/>
          <p:nvPr/>
        </p:nvSpPr>
        <p:spPr>
          <a:xfrm>
            <a:off x="4572000" y="4648200"/>
            <a:ext cx="3276600" cy="76200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rgbClr val="FF0000"/>
                </a:solidFill>
              </a:rPr>
              <a:t>খ) দাম কমবে এবং পরিমান বাড়বে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বহুপদি সমাপ্তিসূচক বহুনির্বাচনি প্রশ্ন (Multiple Completion MCQ)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800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r>
              <a:rPr lang="en-US" sz="1600" dirty="0" smtClean="0">
                <a:solidFill>
                  <a:srgbClr val="00B050"/>
                </a:solidFill>
              </a:rPr>
              <a:t>১)</a:t>
            </a:r>
            <a:r>
              <a:rPr lang="bn-BD" sz="1600" dirty="0" smtClean="0">
                <a:solidFill>
                  <a:srgbClr val="00B050"/>
                </a:solidFill>
              </a:rPr>
              <a:t> যোগান স্থির থেকে চাহিদা বৃদ্ধি পেলে-</a:t>
            </a:r>
            <a:endParaRPr lang="en-US" sz="1600" dirty="0" smtClean="0">
              <a:solidFill>
                <a:srgbClr val="00B050"/>
              </a:solidFill>
            </a:endParaRP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r>
              <a:rPr lang="bn-BD" sz="1600" dirty="0" smtClean="0">
                <a:solidFill>
                  <a:schemeClr val="tx1"/>
                </a:solidFill>
              </a:rPr>
              <a:t> চাহিদা রেখা ডানদিকে স্থানান্তরিত হবে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ii</a:t>
            </a:r>
            <a:r>
              <a:rPr lang="bn-BD" sz="1600" dirty="0" smtClean="0">
                <a:solidFill>
                  <a:schemeClr val="tx1"/>
                </a:solidFill>
              </a:rPr>
              <a:t>) ভারসাম্য দাম অপরিবর্তিত থাকবে </a:t>
            </a:r>
          </a:p>
          <a:p>
            <a:pPr marL="457200" indent="-457200" algn="l"/>
            <a:r>
              <a:rPr lang="bn-BD" sz="1600" dirty="0" smtClean="0">
                <a:solidFill>
                  <a:schemeClr val="tx1"/>
                </a:solidFill>
              </a:rPr>
              <a:t>iii) ভারসাম্য দাম বৃদ্ধি পাবে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নিচের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কোনটি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সঠিক</a:t>
            </a:r>
            <a:r>
              <a:rPr lang="en-US" sz="1600" dirty="0" smtClean="0">
                <a:solidFill>
                  <a:schemeClr val="tx1"/>
                </a:solidFill>
              </a:rPr>
              <a:t> ?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smtClean="0">
                <a:solidFill>
                  <a:srgbClr val="00B050"/>
                </a:solidFill>
              </a:rPr>
              <a:t>১</a:t>
            </a:r>
            <a:r>
              <a:rPr lang="en-US" sz="1600" dirty="0" smtClean="0">
                <a:solidFill>
                  <a:srgbClr val="00B050"/>
                </a:solidFill>
              </a:rPr>
              <a:t>)</a:t>
            </a:r>
            <a:r>
              <a:rPr lang="bn-BD" sz="1600" dirty="0" smtClean="0">
                <a:solidFill>
                  <a:srgbClr val="00B050"/>
                </a:solidFill>
              </a:rPr>
              <a:t> চাহিদা রেখা ডানদিকে স্থানান্তরিত হওয়ার কারণ-</a:t>
            </a:r>
            <a:endParaRPr lang="en-US" sz="1600" dirty="0" smtClean="0">
              <a:solidFill>
                <a:srgbClr val="00B050"/>
              </a:solidFill>
            </a:endParaRP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r>
              <a:rPr lang="bn-BD" sz="1600" dirty="0" smtClean="0">
                <a:solidFill>
                  <a:schemeClr val="tx1"/>
                </a:solidFill>
              </a:rPr>
              <a:t> আয় প্রভাব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ii</a:t>
            </a:r>
            <a:r>
              <a:rPr lang="bn-BD" sz="1600" dirty="0" smtClean="0">
                <a:solidFill>
                  <a:schemeClr val="tx1"/>
                </a:solidFill>
              </a:rPr>
              <a:t>) পরিবর্তক প্রভাব </a:t>
            </a:r>
          </a:p>
          <a:p>
            <a:pPr marL="457200" indent="-457200" algn="l"/>
            <a:r>
              <a:rPr lang="bn-BD" sz="1600" dirty="0" smtClean="0">
                <a:solidFill>
                  <a:schemeClr val="tx1"/>
                </a:solidFill>
              </a:rPr>
              <a:t>iii) দাম প্রভাব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নিচের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কোনটি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সঠিক</a:t>
            </a:r>
            <a:r>
              <a:rPr lang="en-US" sz="1600" dirty="0" smtClean="0">
                <a:solidFill>
                  <a:schemeClr val="tx1"/>
                </a:solidFill>
              </a:rPr>
              <a:t> ?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447800" y="3352800"/>
            <a:ext cx="2362200" cy="3810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1447800" y="3810000"/>
            <a:ext cx="2362200" cy="3048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গ)</a:t>
            </a:r>
            <a:r>
              <a:rPr lang="bn-BD" dirty="0" smtClean="0">
                <a:solidFill>
                  <a:schemeClr val="tx1"/>
                </a:solidFill>
              </a:rPr>
              <a:t> ii</a:t>
            </a:r>
            <a:r>
              <a:rPr lang="en-US" dirty="0" smtClean="0">
                <a:solidFill>
                  <a:schemeClr val="tx1"/>
                </a:solidFill>
              </a:rPr>
              <a:t> ও iii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4191000" y="3810000"/>
            <a:ext cx="2362200" cy="3048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ঘ)  I, </a:t>
            </a:r>
            <a:r>
              <a:rPr lang="bn-BD" dirty="0" smtClean="0">
                <a:solidFill>
                  <a:schemeClr val="tx1"/>
                </a:solidFill>
              </a:rPr>
              <a:t>ii </a:t>
            </a:r>
            <a:r>
              <a:rPr lang="en-US" dirty="0" smtClean="0">
                <a:solidFill>
                  <a:schemeClr val="tx1"/>
                </a:solidFill>
              </a:rPr>
              <a:t>ও ii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" name="Pentagon 6"/>
          <p:cNvSpPr/>
          <p:nvPr/>
        </p:nvSpPr>
        <p:spPr>
          <a:xfrm>
            <a:off x="4191000" y="3352800"/>
            <a:ext cx="2362200" cy="3810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খ) </a:t>
            </a:r>
            <a:r>
              <a:rPr lang="bn-BD" dirty="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FF0000"/>
                </a:solidFill>
              </a:rPr>
              <a:t>ও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bn-BD" dirty="0" smtClean="0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5105400" y="60960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ক)</a:t>
            </a:r>
            <a:r>
              <a:rPr lang="bn-BD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bn-BD" dirty="0" smtClean="0">
                <a:solidFill>
                  <a:srgbClr val="FF0000"/>
                </a:solidFill>
              </a:rPr>
              <a:t>i,ii ও iii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524000" y="57150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 ও ii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10" name="Pentagon 9"/>
          <p:cNvSpPr/>
          <p:nvPr/>
        </p:nvSpPr>
        <p:spPr>
          <a:xfrm>
            <a:off x="5105400" y="56388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খ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ii ও iii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11" name="Pentagon 10"/>
          <p:cNvSpPr/>
          <p:nvPr/>
        </p:nvSpPr>
        <p:spPr>
          <a:xfrm>
            <a:off x="1524000" y="61722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 ও iii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দলীয় কাজ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bn-BD" sz="1800" dirty="0" smtClean="0"/>
              <a:t>পার্শ্বের সূচী থেকে নিচের প্রশ্নগুলোর উত্তর দাওঃ।</a:t>
            </a:r>
          </a:p>
          <a:p>
            <a:pPr>
              <a:buNone/>
            </a:pPr>
            <a:r>
              <a:rPr lang="bn-BD" sz="1800" dirty="0" smtClean="0"/>
              <a:t>১)একটি চিত্র অঙ্কন কর ।</a:t>
            </a:r>
          </a:p>
          <a:p>
            <a:pPr>
              <a:buNone/>
            </a:pPr>
            <a:r>
              <a:rPr lang="bn-BD" sz="1800" dirty="0" smtClean="0"/>
              <a:t>২) দাম স্থির থেকে ভোক্তার আয় বাড়লে চাহিদা রেখার কি পরিবর্তন ঘটবে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0" y="1600200"/>
            <a:ext cx="26670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সময়ঃ ১০ মিনিট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3352800"/>
          <a:ext cx="4038600" cy="202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দাম</a:t>
                      </a:r>
                    </a:p>
                    <a:p>
                      <a:pPr algn="ctr"/>
                      <a:r>
                        <a:rPr lang="bn-BD" dirty="0" smtClean="0"/>
                        <a:t>(P)</a:t>
                      </a:r>
                    </a:p>
                    <a:p>
                      <a:pPr algn="ct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চাহিদা</a:t>
                      </a:r>
                    </a:p>
                    <a:p>
                      <a:pPr algn="ctr"/>
                      <a:r>
                        <a:rPr lang="bn-BD" dirty="0" smtClean="0"/>
                        <a:t>(D)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একক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যোগান</a:t>
                      </a:r>
                    </a:p>
                    <a:p>
                      <a:pPr algn="ctr"/>
                      <a:r>
                        <a:rPr lang="bn-BD" dirty="0" smtClean="0"/>
                        <a:t>(S)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একক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২৫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১৫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২০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২০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১৫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২৫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57201" y="2057400"/>
            <a:ext cx="4038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সূচী বা তালিকা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08038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(CQ)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057400"/>
            <a:ext cx="4040188" cy="67468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জ্ঞানমূলক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 marL="457200" indent="-457200">
              <a:buNone/>
            </a:pPr>
            <a:r>
              <a:rPr lang="bn-BD" dirty="0" smtClean="0"/>
              <a:t>১) চাহিদা কি শুধু দামের উপর নির্ভরশীল</a:t>
            </a:r>
            <a:r>
              <a:rPr lang="en-US" dirty="0" smtClean="0"/>
              <a:t> ? </a:t>
            </a:r>
            <a:r>
              <a:rPr lang="bn-BD" dirty="0" smtClean="0"/>
              <a:t> </a:t>
            </a:r>
          </a:p>
          <a:p>
            <a:pPr marL="457200" indent="-457200">
              <a:buNone/>
            </a:pPr>
            <a:endParaRPr lang="bn-BD" dirty="0" smtClean="0"/>
          </a:p>
          <a:p>
            <a:pPr>
              <a:buNone/>
            </a:pPr>
            <a:r>
              <a:rPr lang="bn-BD" dirty="0" smtClean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57400"/>
            <a:ext cx="4041775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অনুধাবন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মূলক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None/>
            </a:pPr>
            <a:endParaRPr lang="bn-BD" dirty="0" smtClean="0"/>
          </a:p>
          <a:p>
            <a:pPr marL="457200" indent="-457200">
              <a:buNone/>
            </a:pPr>
            <a:endParaRPr lang="bn-BD" dirty="0" smtClean="0"/>
          </a:p>
          <a:p>
            <a:pPr marL="457200" indent="-457200">
              <a:buNone/>
            </a:pPr>
            <a:r>
              <a:rPr lang="bn-BD" sz="2800" dirty="0" smtClean="0"/>
              <a:t>১) সময় ও আবহাওয়া কিভাবে কোন দ্রব্যের যোগানকে প্রভাবিত করে 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28600"/>
            <a:ext cx="31242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বাড়ির কাজ 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00400"/>
            <a:ext cx="7772400" cy="136207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dirty="0" smtClean="0">
                <a:solidFill>
                  <a:srgbClr val="00B050"/>
                </a:solidFill>
              </a:rPr>
              <a:t>উৎপাদন, উৎপাদন ব্যয় ও আয়</a:t>
            </a:r>
            <a:br>
              <a:rPr lang="bn-BD" dirty="0" smtClean="0">
                <a:solidFill>
                  <a:srgbClr val="00B050"/>
                </a:solidFill>
              </a:rPr>
            </a:br>
            <a:r>
              <a:rPr lang="bn-BD" sz="3100" dirty="0" smtClean="0">
                <a:solidFill>
                  <a:srgbClr val="00B050"/>
                </a:solidFill>
              </a:rPr>
              <a:t>Production, Production Cost</a:t>
            </a:r>
            <a:r>
              <a:rPr lang="en-US" sz="3100" dirty="0" smtClean="0">
                <a:solidFill>
                  <a:srgbClr val="00B050"/>
                </a:solidFill>
              </a:rPr>
              <a:t> </a:t>
            </a:r>
            <a:r>
              <a:rPr lang="bn-BD" sz="3100" dirty="0" smtClean="0">
                <a:solidFill>
                  <a:srgbClr val="00B050"/>
                </a:solidFill>
              </a:rPr>
              <a:t>&amp; Revenue </a:t>
            </a:r>
            <a:endParaRPr lang="en-US" sz="3100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1"/>
            <a:ext cx="7772400" cy="259079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6000" dirty="0" smtClean="0"/>
              <a:t>আগামী ক্লাস</a:t>
            </a:r>
          </a:p>
          <a:p>
            <a:pPr algn="ctr"/>
            <a:r>
              <a:rPr lang="bn-BD" sz="6000" dirty="0" smtClean="0"/>
              <a:t>তৃতীয় অধ্যায়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685800" y="48006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আলোচ্য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বিষয়</a:t>
            </a:r>
            <a:endParaRPr lang="en-US" sz="3600" dirty="0" smtClean="0"/>
          </a:p>
          <a:p>
            <a:pPr algn="ctr"/>
            <a:r>
              <a:rPr lang="en-US" sz="3600" dirty="0" err="1" smtClean="0"/>
              <a:t>উৎপাদন</a:t>
            </a:r>
            <a:r>
              <a:rPr lang="en-US" sz="3600" dirty="0" smtClean="0"/>
              <a:t> ও </a:t>
            </a:r>
            <a:r>
              <a:rPr lang="en-US" sz="3600" dirty="0" err="1" smtClean="0"/>
              <a:t>উৎপাদনের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উপকরণ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8600"/>
            <a:ext cx="6781800" cy="632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0" y="304800"/>
            <a:ext cx="154241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9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</a:t>
            </a:r>
          </a:p>
          <a:p>
            <a:pPr algn="ctr"/>
            <a:r>
              <a:rPr lang="bn-BD" sz="9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ন্য</a:t>
            </a:r>
          </a:p>
          <a:p>
            <a:pPr algn="ctr"/>
            <a:r>
              <a:rPr lang="bn-BD" sz="9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</a:t>
            </a:r>
          </a:p>
          <a:p>
            <a:pPr algn="ctr"/>
            <a:r>
              <a:rPr lang="bn-BD" sz="9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দ</a:t>
            </a:r>
            <a:endParaRPr lang="en-US" sz="9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/>
              <a:t>শিক্ষক পরিচিতি</a:t>
            </a:r>
            <a:endParaRPr lang="en-US" dirty="0"/>
          </a:p>
        </p:txBody>
      </p:sp>
      <p:pic>
        <p:nvPicPr>
          <p:cNvPr id="5" name="Picture 2" descr="C:\Users\pcmc\Pictures\A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4191000" cy="4495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4724400" y="1676400"/>
            <a:ext cx="3962400" cy="44497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n-BD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মোঃ আবতাবুল আলম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প্রভাষক(অর্থনীতি)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জনতা কলেজ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উপজেলাঃ ডিমলা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জেলাঃ নিলফামারী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মোবাইলঃ ০১৭১৬৫৩১৪৮৭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Email: abtabul72@.com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/>
              <a:t>পাঠ পরিচিতি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শ্রেণিঃএকাদশ</a:t>
            </a:r>
            <a:r>
              <a:rPr lang="en-US" dirty="0" smtClean="0"/>
              <a:t>/</a:t>
            </a:r>
            <a:r>
              <a:rPr lang="en-US" dirty="0" err="1" smtClean="0"/>
              <a:t>দ্বাদশ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অর্থনীতি</a:t>
            </a:r>
            <a:endParaRPr lang="bn-BD" dirty="0" smtClean="0"/>
          </a:p>
          <a:p>
            <a:pPr algn="ctr">
              <a:buNone/>
            </a:pPr>
            <a:r>
              <a:rPr lang="bn-BD" dirty="0" smtClean="0"/>
              <a:t>অধ্যায়ঃ </a:t>
            </a:r>
            <a:r>
              <a:rPr lang="en-US" dirty="0" err="1" smtClean="0"/>
              <a:t>দ্বিতীয়</a:t>
            </a:r>
            <a:r>
              <a:rPr lang="en-US" dirty="0" smtClean="0"/>
              <a:t> </a:t>
            </a:r>
            <a:endParaRPr lang="bn-BD" dirty="0" smtClean="0"/>
          </a:p>
          <a:p>
            <a:pPr algn="ctr">
              <a:buNone/>
            </a:pPr>
            <a:r>
              <a:rPr lang="bn-BD" dirty="0" smtClean="0"/>
              <a:t>(</a:t>
            </a:r>
            <a:r>
              <a:rPr lang="en-US" dirty="0" err="1" smtClean="0"/>
              <a:t>ভোক্তা</a:t>
            </a:r>
            <a:r>
              <a:rPr lang="en-US" dirty="0" smtClean="0"/>
              <a:t> ও </a:t>
            </a:r>
            <a:r>
              <a:rPr lang="en-US" dirty="0" err="1" smtClean="0"/>
              <a:t>উৎপাদকের</a:t>
            </a:r>
            <a:r>
              <a:rPr lang="en-US" dirty="0" smtClean="0"/>
              <a:t> </a:t>
            </a:r>
            <a:r>
              <a:rPr lang="en-US" dirty="0" err="1" smtClean="0"/>
              <a:t>আচরণ</a:t>
            </a:r>
            <a:r>
              <a:rPr lang="bn-BD" dirty="0" smtClean="0"/>
              <a:t>)</a:t>
            </a:r>
            <a:r>
              <a:rPr lang="en-US" dirty="0" smtClean="0"/>
              <a:t> </a:t>
            </a:r>
            <a:endParaRPr lang="bn-BD" dirty="0" smtClean="0"/>
          </a:p>
          <a:p>
            <a:pPr algn="ctr">
              <a:buNone/>
            </a:pPr>
            <a:r>
              <a:rPr lang="bn-BD" dirty="0" smtClean="0"/>
              <a:t>সময়ঃ ৪৫ মিনিট</a:t>
            </a:r>
          </a:p>
          <a:p>
            <a:pPr algn="ctr">
              <a:buNone/>
            </a:pPr>
            <a:r>
              <a:rPr lang="bn-BD" dirty="0" smtClean="0"/>
              <a:t>তারিখঃ </a:t>
            </a:r>
            <a:r>
              <a:rPr lang="en-US" dirty="0" smtClean="0"/>
              <a:t>১</a:t>
            </a:r>
            <a:r>
              <a:rPr lang="bn-BD" dirty="0" smtClean="0"/>
              <a:t>৫ </a:t>
            </a:r>
            <a:r>
              <a:rPr lang="bn-BD" dirty="0" smtClean="0"/>
              <a:t>-০</a:t>
            </a:r>
            <a:r>
              <a:rPr lang="en-US" dirty="0" smtClean="0"/>
              <a:t>৭</a:t>
            </a:r>
            <a:r>
              <a:rPr lang="bn-BD" dirty="0" smtClean="0"/>
              <a:t>-২০২০খ্রীঃ 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আলোচ্য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</a:rPr>
              <a:t>ভারসাম্য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</a:rPr>
              <a:t>দামের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</a:rPr>
              <a:t>উপর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</a:rPr>
              <a:t>চাহিদা</a:t>
            </a:r>
            <a:r>
              <a:rPr lang="en-US" sz="6000" b="1" dirty="0" smtClean="0">
                <a:solidFill>
                  <a:srgbClr val="00B050"/>
                </a:solidFill>
              </a:rPr>
              <a:t> ও </a:t>
            </a:r>
            <a:r>
              <a:rPr lang="en-US" sz="6000" b="1" dirty="0" err="1" smtClean="0">
                <a:solidFill>
                  <a:srgbClr val="00B050"/>
                </a:solidFill>
              </a:rPr>
              <a:t>যোগান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</a:p>
          <a:p>
            <a:pPr algn="ctr">
              <a:buNone/>
            </a:pPr>
            <a:r>
              <a:rPr lang="en-US" sz="6000" b="1" dirty="0" err="1" smtClean="0">
                <a:solidFill>
                  <a:srgbClr val="00B050"/>
                </a:solidFill>
              </a:rPr>
              <a:t>হ্রাস-বৃদ্ধির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</a:rPr>
              <a:t>প্রভাব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953000"/>
            <a:ext cx="82296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endParaRPr lang="bn-BD" sz="4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10540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</a:rPr>
              <a:t>ভারসাম্য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38800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bn-BD" sz="4000" dirty="0" smtClean="0">
                <a:solidFill>
                  <a:srgbClr val="00B050"/>
                </a:solidFill>
              </a:rPr>
              <a:t>EQUILIBRIUM</a:t>
            </a:r>
            <a:endParaRPr lang="en-US" sz="40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ABTABUL ALAM\Downloads\equi-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136" b="2136"/>
          <a:stretch>
            <a:fillRect/>
          </a:stretch>
        </p:blipFill>
        <p:spPr bwMode="auto"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BTABUL ALAM\Downloads\Equi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186060" cy="54864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62000" y="6088559"/>
            <a:ext cx="768832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চাহিদা ও যোগানের হ্রাস-বৃদ্ধি</a:t>
            </a:r>
            <a:endParaRPr lang="en-US" sz="4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শিখণফল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bn-BD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পাঠ শেষে শিক্ষার্থীরা-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১) </a:t>
            </a:r>
            <a:r>
              <a:rPr lang="en-US" dirty="0" err="1" smtClean="0">
                <a:solidFill>
                  <a:srgbClr val="002060"/>
                </a:solidFill>
              </a:rPr>
              <a:t>ভারসাম্য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অবস্থার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উপর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চাহিদার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</a:t>
            </a:r>
            <a:r>
              <a:rPr lang="en-US" dirty="0" err="1" smtClean="0">
                <a:solidFill>
                  <a:srgbClr val="002060"/>
                </a:solidFill>
              </a:rPr>
              <a:t>হ্রাস-বৃদ্ধিজনিত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প্রভাব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জানতে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পারবে</a:t>
            </a:r>
            <a:r>
              <a:rPr lang="en-US" dirty="0" smtClean="0">
                <a:solidFill>
                  <a:srgbClr val="002060"/>
                </a:solidFill>
              </a:rPr>
              <a:t> 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২) </a:t>
            </a:r>
            <a:r>
              <a:rPr lang="en-US" dirty="0" err="1" smtClean="0">
                <a:solidFill>
                  <a:srgbClr val="002060"/>
                </a:solidFill>
              </a:rPr>
              <a:t>ভারসাম্য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অবস্থার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উপর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যোগানের</a:t>
            </a:r>
            <a:endParaRPr lang="bn-BD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bn-BD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হ্রাস-বৃদ্ধিজনিত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প্রভাব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জানতে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পারবে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bn-BD" dirty="0" smtClean="0">
                <a:solidFill>
                  <a:srgbClr val="002060"/>
                </a:solidFill>
              </a:rPr>
              <a:t> ?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৩) </a:t>
            </a:r>
            <a:r>
              <a:rPr lang="en-US" dirty="0" err="1" smtClean="0">
                <a:solidFill>
                  <a:srgbClr val="002060"/>
                </a:solidFill>
              </a:rPr>
              <a:t>ভারসাম্য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দাম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অপরিবর্তিত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থেকে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চাহিদা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bn-BD" dirty="0" smtClean="0">
                <a:solidFill>
                  <a:srgbClr val="002060"/>
                </a:solidFill>
              </a:rPr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যোগানের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পরিবর্তন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জানতে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পারবে</a:t>
            </a:r>
            <a:r>
              <a:rPr lang="en-US" dirty="0" smtClean="0">
                <a:solidFill>
                  <a:srgbClr val="002060"/>
                </a:solidFill>
              </a:rPr>
              <a:t> ?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bn-BD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যোগান স্থির থেকে চাহিদার পরিবর্তন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bn-BD" sz="2000" dirty="0" smtClean="0"/>
              <a:t>দ্রব্যের দাম স্থির থেকে ভোক্তার আয়,রুচি,পছন্দ প্রভৃতি বৃদ্ধি পেলে এবং ভবিষ্যতে দ্রব্যটির দাম বৃদ্ধির সম্ভাবনা থাকলে, দ্রব্যের চাহিদার পরিমান বৃদ্ধি পায় ।</a:t>
            </a:r>
          </a:p>
          <a:p>
            <a:r>
              <a:rPr lang="bn-BD" sz="2000" dirty="0" smtClean="0"/>
              <a:t>যোগান স্থির থেকে চাহিদা বৃদ্ধির কারণে ভারসাম্য অবস্থার যে পরিবর্তন হয়, তাকে চাহিদার বৃদ্ধিজনিত প্রভাব বলে ।</a:t>
            </a:r>
          </a:p>
          <a:p>
            <a:endParaRPr lang="bn-BD" sz="2000" dirty="0" smtClean="0"/>
          </a:p>
          <a:p>
            <a:r>
              <a:rPr lang="bn-BD" sz="2000" dirty="0" smtClean="0"/>
              <a:t>এর ফলে চাহিদা রেখা ডানদিকে স্থানান্তরিত হয়, ভারসাম্য দাম ও পরিমান উভই বৃদ্ধি পায় ।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n-BD" sz="2000" dirty="0" smtClean="0"/>
              <a:t>রেখাচিত্রে বিশ্লেষ্ণণঃ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838200"/>
            <a:ext cx="8229600" cy="609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ক) </a:t>
            </a:r>
            <a:r>
              <a:rPr lang="bn-BD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চাহিদার বৃদ্ধি জনিত প্রভাব</a:t>
            </a:r>
            <a:endParaRPr lang="en-US" sz="32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648200" y="1600200"/>
            <a:ext cx="4038600" cy="449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রেখাচিত্রে বিশ্লেষ্ণণঃ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</a:t>
            </a:r>
            <a:r>
              <a:rPr kumimoji="0" lang="bn-BD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S</a:t>
            </a:r>
            <a:r>
              <a:rPr lang="bn-BD" sz="1200" dirty="0" smtClean="0"/>
              <a:t>1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D</a:t>
            </a:r>
            <a:r>
              <a:rPr kumimoji="0" lang="bn-BD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R</a:t>
            </a:r>
            <a:r>
              <a:rPr kumimoji="0" lang="bn-BD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bn-BD" sz="1200" dirty="0" smtClean="0"/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bn-BD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       </a:t>
            </a:r>
            <a:r>
              <a:rPr kumimoji="0" lang="bn-B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R</a:t>
            </a:r>
            <a:r>
              <a:rPr kumimoji="0" lang="bn-BD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.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O    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Q</a:t>
            </a:r>
            <a:r>
              <a:rPr lang="bn-BD" sz="1200" dirty="0" smtClean="0"/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Q</a:t>
            </a:r>
            <a:r>
              <a:rPr lang="bn-BD" sz="1200" dirty="0" smtClean="0"/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X                       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চাহিদা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ও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যোগানের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পরিমান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5486400" y="3581400"/>
            <a:ext cx="16002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791200" y="2667000"/>
            <a:ext cx="2286000" cy="2057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1200" y="2438400"/>
            <a:ext cx="2514600" cy="22860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10200" y="51054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886200" y="3505200"/>
            <a:ext cx="3124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62600" y="3048000"/>
            <a:ext cx="2209800" cy="198120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325394" y="4342606"/>
            <a:ext cx="152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096794" y="4571206"/>
            <a:ext cx="10668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410200" y="4038600"/>
            <a:ext cx="11430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6200000">
            <a:off x="3962400" y="3886200"/>
            <a:ext cx="18288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দ্রব্যের</a:t>
            </a:r>
            <a:r>
              <a:rPr lang="en-US" dirty="0" smtClean="0"/>
              <a:t> </a:t>
            </a:r>
            <a:r>
              <a:rPr lang="en-US" dirty="0" err="1" smtClean="0"/>
              <a:t>দাম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খ) </a:t>
            </a:r>
            <a:r>
              <a:rPr lang="bn-BD" sz="3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চাহিদার হ্রাস জনিত প্রভাব</a:t>
            </a:r>
            <a:endParaRPr lang="en-US" sz="36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2000" dirty="0" smtClean="0"/>
              <a:t>দ্রব্যের দাম স্থির থেকে চাহিদাকে প্রভাবিত করে এমন সব উপাদান যেমন-ভোক্তার আয়, রুচি, অভ্যাস ইত্যাদি হ্রাস পেলে চাহিদা হ্রাস পায় ।</a:t>
            </a:r>
          </a:p>
          <a:p>
            <a:endParaRPr lang="bn-BD" sz="2000" dirty="0" smtClean="0"/>
          </a:p>
          <a:p>
            <a:r>
              <a:rPr lang="bn-BD" sz="2000" dirty="0" smtClean="0"/>
              <a:t>যোগান স্থির থেকে চাহিদা হ্রাসের  কারণে ভারসাম্য অবস্থার যে পরিবর্তন হয়, তাকে চাহিদার হ্রাস জনিত প্রভাব বলে ।</a:t>
            </a:r>
          </a:p>
          <a:p>
            <a:endParaRPr lang="bn-BD" sz="2000" dirty="0" smtClean="0"/>
          </a:p>
          <a:p>
            <a:r>
              <a:rPr lang="bn-BD" sz="2000" dirty="0" smtClean="0"/>
              <a:t>এর ফলে চাহিদা রেখা বামদিকে নেমে আসে, ফলে ভারসাম্য দাম ও পরিমান উভয়ই হ্রাস পায় ।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2000" dirty="0" smtClean="0"/>
              <a:t>রেখাচিত্রে বিশ্লেষ্ণণঃ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28600"/>
            <a:ext cx="8229600" cy="56356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যোগান স্থির থেকে চাহিদার পরিবর্তন</a:t>
            </a:r>
            <a:endParaRPr kumimoji="0" lang="en-US" sz="36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48200" y="1600200"/>
            <a:ext cx="4038600" cy="449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রেখাচিত্রে বিশ্লেষ্ণণঃ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</a:t>
            </a:r>
            <a:r>
              <a:rPr kumimoji="0" lang="bn-BD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S</a:t>
            </a:r>
            <a:r>
              <a:rPr kumimoji="0" lang="bn-BD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D</a:t>
            </a:r>
            <a:r>
              <a:rPr kumimoji="0" lang="bn-BD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n-BD" sz="2800" dirty="0" smtClean="0"/>
              <a:t>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R</a:t>
            </a:r>
            <a:r>
              <a:rPr lang="bn-BD" sz="1200" dirty="0" smtClean="0"/>
              <a:t>1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bn-BD" sz="1200" dirty="0" smtClean="0"/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</a:t>
            </a:r>
            <a:r>
              <a:rPr kumimoji="0" lang="bn-BD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    </a:t>
            </a:r>
            <a:r>
              <a:rPr kumimoji="0" lang="bn-B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R</a:t>
            </a:r>
            <a:r>
              <a:rPr kumimoji="0" lang="bn-BD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.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O   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Q</a:t>
            </a:r>
            <a:r>
              <a:rPr lang="bn-BD" sz="1200" dirty="0" smtClean="0"/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Q</a:t>
            </a:r>
            <a:r>
              <a:rPr lang="bn-BD" sz="1200" dirty="0" smtClean="0"/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X                       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চাহিদা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ও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যোগানের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পরিমান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791200" y="2438400"/>
            <a:ext cx="2514600" cy="22860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791200" y="2667000"/>
            <a:ext cx="2286000" cy="2057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10200" y="51054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886200" y="3505200"/>
            <a:ext cx="3124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325394" y="4342606"/>
            <a:ext cx="1524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5486400" y="3581400"/>
            <a:ext cx="1600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38800" y="3048000"/>
            <a:ext cx="2133600" cy="1981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096794" y="4571206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486400" y="39624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rot="16200000">
            <a:off x="3962400" y="3886200"/>
            <a:ext cx="18288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দ্রব্যের</a:t>
            </a:r>
            <a:r>
              <a:rPr lang="en-US" dirty="0" smtClean="0"/>
              <a:t> </a:t>
            </a:r>
            <a:r>
              <a:rPr lang="en-US" dirty="0" err="1" smtClean="0"/>
              <a:t>দাম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907</Words>
  <Application>Microsoft Office PowerPoint</Application>
  <PresentationFormat>On-screen Show (4:3)</PresentationFormat>
  <Paragraphs>202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শিক্ষক পরিচিতি</vt:lpstr>
      <vt:lpstr>পাঠ পরিচিতি</vt:lpstr>
      <vt:lpstr>আজকের আলোচ্য বিষয় </vt:lpstr>
      <vt:lpstr>ভারসাম্য </vt:lpstr>
      <vt:lpstr>Slide 6</vt:lpstr>
      <vt:lpstr>শিখণফল</vt:lpstr>
      <vt:lpstr>যোগান স্থির থেকে চাহিদার পরিবর্তন</vt:lpstr>
      <vt:lpstr>খ) চাহিদার হ্রাস জনিত প্রভাব</vt:lpstr>
      <vt:lpstr>চাহিদা স্থির থেকে যোগানের পরিবর্তন </vt:lpstr>
      <vt:lpstr>চাহিদা স্থির থেকে যোগানের পরিবর্তন </vt:lpstr>
      <vt:lpstr>চাহিদা ও যোগানের যুগপৎ পরিবর্তন</vt:lpstr>
      <vt:lpstr>সাধারণ বহুনির্বাচনি প্রশ্ন (Simple MCQ)</vt:lpstr>
      <vt:lpstr>বহুপদি সমাপ্তিসূচক বহুনির্বাচনি প্রশ্ন (Multiple Completion MCQ)</vt:lpstr>
      <vt:lpstr>দলীয় কাজ</vt:lpstr>
      <vt:lpstr>সৃজনশীল প্রশ্ন(CQ)</vt:lpstr>
      <vt:lpstr>উৎপাদন, উৎপাদন ব্যয় ও আয় Production, Production Cost &amp; Revenue 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ABTABUL ALAM</dc:creator>
  <cp:lastModifiedBy>ABTABUL ALAM</cp:lastModifiedBy>
  <cp:revision>95</cp:revision>
  <dcterms:created xsi:type="dcterms:W3CDTF">2006-08-16T00:00:00Z</dcterms:created>
  <dcterms:modified xsi:type="dcterms:W3CDTF">2020-07-15T01:04:28Z</dcterms:modified>
</cp:coreProperties>
</file>