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D2CF-242B-4C4B-B4EE-729E88D0F8E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260C-4BA3-40E9-8C68-74EA37717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1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D2CF-242B-4C4B-B4EE-729E88D0F8E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260C-4BA3-40E9-8C68-74EA37717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9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D2CF-242B-4C4B-B4EE-729E88D0F8E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260C-4BA3-40E9-8C68-74EA37717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5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D2CF-242B-4C4B-B4EE-729E88D0F8E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260C-4BA3-40E9-8C68-74EA37717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8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D2CF-242B-4C4B-B4EE-729E88D0F8E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260C-4BA3-40E9-8C68-74EA37717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5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D2CF-242B-4C4B-B4EE-729E88D0F8E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260C-4BA3-40E9-8C68-74EA37717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9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D2CF-242B-4C4B-B4EE-729E88D0F8E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260C-4BA3-40E9-8C68-74EA37717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3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D2CF-242B-4C4B-B4EE-729E88D0F8E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260C-4BA3-40E9-8C68-74EA37717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2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D2CF-242B-4C4B-B4EE-729E88D0F8E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260C-4BA3-40E9-8C68-74EA37717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6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D2CF-242B-4C4B-B4EE-729E88D0F8E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260C-4BA3-40E9-8C68-74EA37717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7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D2CF-242B-4C4B-B4EE-729E88D0F8E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260C-4BA3-40E9-8C68-74EA37717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2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8D2CF-242B-4C4B-B4EE-729E88D0F8E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9260C-4BA3-40E9-8C68-74EA37717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5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57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407" y="1236371"/>
            <a:ext cx="3825027" cy="15454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3148884" y="2545724"/>
            <a:ext cx="5016322" cy="23482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en-US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</a:p>
          <a:p>
            <a:pPr algn="ctr"/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১৭, ২৪, ৩৬, ৩৭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9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00023" y="1957589"/>
            <a:ext cx="6194738" cy="22409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9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17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অধ্যায়-৪</a:t>
            </a:r>
            <a:b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-৪-৩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-৮ম</a:t>
            </a:r>
          </a:p>
          <a:p>
            <a:pPr marL="0" indent="0" algn="ctr">
              <a:buNone/>
            </a:pP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১৬/০৭/২০২০</a:t>
            </a:r>
          </a:p>
          <a:p>
            <a:pPr marL="0" indent="0" algn="ctr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48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8" y="365125"/>
            <a:ext cx="10515600" cy="4181117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উৎপাদক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82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79" y="425003"/>
            <a:ext cx="10515600" cy="54606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BD" dirty="0"/>
              <a:t>উৎপাদকঃ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যদি কোন  বীজগণিতীয় রাশি দুই বা ততোধিক রাশির গুণফল হয়, তাহ্লে শেষোক্ত রাশিগুলোর প্রত্যেকটিকে প্রথম রাশির উৎপাদক বা গুণনীয়ক  বলে হয় </a:t>
            </a:r>
            <a:r>
              <a:rPr lang="bn-BD" dirty="0"/>
              <a:t>। </a:t>
            </a:r>
            <a:r>
              <a:rPr lang="en-US" b="1" dirty="0"/>
              <a:t>a</a:t>
            </a:r>
            <a:r>
              <a:rPr lang="en-US" b="1" baseline="30000" dirty="0"/>
              <a:t>2 </a:t>
            </a:r>
            <a:r>
              <a:rPr lang="en-US" b="1" dirty="0"/>
              <a:t> - b</a:t>
            </a:r>
            <a:r>
              <a:rPr lang="en-US" b="1" baseline="30000" dirty="0"/>
              <a:t>2</a:t>
            </a:r>
            <a:r>
              <a:rPr lang="en-US" b="1" dirty="0"/>
              <a:t> =  (</a:t>
            </a:r>
            <a:r>
              <a:rPr lang="en-US" b="1" dirty="0" err="1"/>
              <a:t>a+b</a:t>
            </a:r>
            <a:r>
              <a:rPr lang="en-US" b="1" dirty="0"/>
              <a:t>) (a – b)</a:t>
            </a:r>
            <a:endParaRPr lang="en-US" dirty="0"/>
          </a:p>
          <a:p>
            <a:pPr marL="0" indent="0">
              <a:buNone/>
            </a:pPr>
            <a:r>
              <a:rPr lang="bn-BD" dirty="0"/>
              <a:t> উৎপাদকে বিশ্লেষণঃ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যখন কোন বীজগণিতীয় রাশিকে সম্ভাব্য দুই বা ততোধিক রাশির গুণফলরুপে  প্রকাশ করা হয় , তখন একে উৎপাদকে বিশ্লেষণ করা বলে এবং ঐ রাশিগুলোর প্রত্যেকটি কে প্রথম রাশির উৎপাদক বলা হয়।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উৎপাদক নির্ণয়ের নিয়ম গুলো নিচে দেওয়া হলঃ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ক) সুবিধামত সাজিয়ে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খ) একটি রাশিকে পূর্ণ বর্গ আকারে প্রকাশ করে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) একটি রাশিকে দুটি বর্গের অন্তররুপে প্রকাশ করে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b="1" baseline="30000" dirty="0">
                <a:latin typeface="NikoshBAN" panose="02000000000000000000" pitchFamily="2" charset="0"/>
                <a:cs typeface="NikoshBAN" panose="02000000000000000000" pitchFamily="2" charset="0"/>
              </a:rPr>
              <a:t>2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- b</a:t>
            </a:r>
            <a:r>
              <a:rPr lang="en-US" b="1" baseline="300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সূত্র প্রয়োগ করেঃ-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ঙ) x</a:t>
            </a:r>
            <a:r>
              <a:rPr lang="bn-BD" baseline="300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+ (a+b)x ab = (x+a)(x+b)  সূত্রটি প্রয়োগ করেঃ-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চ) একটি রাশিকে ঘন আকারে প্রকাশ করেঃ-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ছ)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(a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b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(a-b) (a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5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79680" y="5039931"/>
            <a:ext cx="1004552" cy="50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4123" y="1346916"/>
            <a:ext cx="2470598" cy="50227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 </a:t>
            </a:r>
            <a:r>
              <a:rPr lang="en-US" sz="2800" dirty="0" smtClean="0"/>
              <a:t>a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 </a:t>
            </a:r>
            <a:r>
              <a:rPr lang="en-US" sz="2800" dirty="0"/>
              <a:t>+   8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8209" y="2941212"/>
            <a:ext cx="3322750" cy="50227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/>
              <a:t>{ (a)</a:t>
            </a:r>
            <a:r>
              <a:rPr lang="en-US" sz="2800" baseline="30000" dirty="0"/>
              <a:t>2</a:t>
            </a:r>
            <a:r>
              <a:rPr lang="en-US" sz="2800" dirty="0"/>
              <a:t> – 2a  + (2)</a:t>
            </a:r>
            <a:r>
              <a:rPr lang="en-US" sz="2800" baseline="30000" dirty="0"/>
              <a:t>2</a:t>
            </a:r>
            <a:r>
              <a:rPr lang="en-US" sz="2800" dirty="0"/>
              <a:t>}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0634" y="2157212"/>
            <a:ext cx="1737575" cy="50227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  </a:t>
            </a:r>
            <a:r>
              <a:rPr lang="en-US" sz="2800" dirty="0" smtClean="0"/>
              <a:t>(</a:t>
            </a:r>
            <a:r>
              <a:rPr lang="en-US" sz="2800" dirty="0"/>
              <a:t>a)</a:t>
            </a:r>
            <a:r>
              <a:rPr lang="en-US" sz="2800" baseline="30000" dirty="0"/>
              <a:t>3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8209" y="2157212"/>
            <a:ext cx="1004552" cy="50227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2761" y="2157212"/>
            <a:ext cx="1004552" cy="50227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/>
              <a:t>(2)</a:t>
            </a:r>
            <a:r>
              <a:rPr lang="en-US" sz="2800" baseline="30000" dirty="0"/>
              <a:t>3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27914" y="2967508"/>
            <a:ext cx="1749382" cy="50227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= </a:t>
            </a:r>
            <a:r>
              <a:rPr lang="en-US" sz="2800" dirty="0"/>
              <a:t>(a  + 2)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27280" y="5192331"/>
            <a:ext cx="1004552" cy="50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43977" y="1205248"/>
            <a:ext cx="5460643" cy="50227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2800" b="1" dirty="0" err="1" smtClean="0"/>
              <a:t>সূত্রঃ</a:t>
            </a:r>
            <a:r>
              <a:rPr lang="en-US" sz="2800" b="1" dirty="0" smtClean="0"/>
              <a:t> </a:t>
            </a:r>
            <a:r>
              <a:rPr lang="en-US" sz="2800" b="1" dirty="0"/>
              <a:t>a</a:t>
            </a:r>
            <a:r>
              <a:rPr lang="en-US" sz="2800" b="1" baseline="30000" dirty="0"/>
              <a:t>3</a:t>
            </a:r>
            <a:r>
              <a:rPr lang="en-US" sz="2800" b="1" dirty="0"/>
              <a:t> + b</a:t>
            </a:r>
            <a:r>
              <a:rPr lang="en-US" sz="2800" b="1" baseline="30000" dirty="0"/>
              <a:t>3</a:t>
            </a:r>
            <a:r>
              <a:rPr lang="en-US" sz="2800" b="1" dirty="0"/>
              <a:t> = (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2800" b="1" dirty="0"/>
              <a:t>) (a</a:t>
            </a:r>
            <a:r>
              <a:rPr lang="en-US" sz="2800" b="1" baseline="30000" dirty="0"/>
              <a:t>2</a:t>
            </a:r>
            <a:r>
              <a:rPr lang="en-US" sz="2800" b="1" dirty="0"/>
              <a:t>-ab +b</a:t>
            </a:r>
            <a:r>
              <a:rPr lang="en-US" sz="2800" b="1" baseline="30000" dirty="0"/>
              <a:t>2</a:t>
            </a:r>
            <a:r>
              <a:rPr lang="en-US" sz="2800" b="1" dirty="0"/>
              <a:t>)</a:t>
            </a:r>
            <a:endParaRPr lang="en-US" sz="2800" dirty="0"/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77295" y="3777804"/>
            <a:ext cx="3123663" cy="50227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/>
              <a:t>(a</a:t>
            </a:r>
            <a:r>
              <a:rPr lang="en-US" sz="2800" baseline="30000" dirty="0"/>
              <a:t>2</a:t>
            </a:r>
            <a:r>
              <a:rPr lang="en-US" sz="2800" dirty="0"/>
              <a:t>  - 2a  + 4 )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27913" y="3777804"/>
            <a:ext cx="1916808" cy="50227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/>
              <a:t>= (a  + 2)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8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7432" y="1352284"/>
            <a:ext cx="506568" cy="5537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5590" y="3973607"/>
            <a:ext cx="1738648" cy="5537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20875" y="3210014"/>
            <a:ext cx="2746185" cy="5537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/>
              <a:t>( 4x</a:t>
            </a:r>
            <a:r>
              <a:rPr lang="en-US" sz="2400" b="1" baseline="30000" dirty="0"/>
              <a:t>2</a:t>
            </a:r>
            <a:r>
              <a:rPr lang="en-US" sz="2400" b="1" dirty="0"/>
              <a:t>  -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400" b="1" dirty="0"/>
              <a:t>  + 1 )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73079" y="1305440"/>
            <a:ext cx="5049078" cy="5537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সূত্রঃ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(a</a:t>
            </a:r>
            <a:r>
              <a:rPr 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-ab +b</a:t>
            </a:r>
            <a:r>
              <a:rPr 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9864" y="3239879"/>
            <a:ext cx="1521012" cy="5537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/>
              <a:t>(2x + 1)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29410" y="3269744"/>
            <a:ext cx="629477" cy="5537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2026281"/>
            <a:ext cx="503583" cy="5537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13113" y="2026281"/>
            <a:ext cx="1139688" cy="5537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/>
              <a:t>( 2x)</a:t>
            </a:r>
            <a:r>
              <a:rPr lang="en-US" sz="2400" b="1" baseline="30000" dirty="0"/>
              <a:t>3</a:t>
            </a:r>
            <a:r>
              <a:rPr lang="en-US" sz="2400" b="1" dirty="0"/>
              <a:t>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49706" y="1352283"/>
            <a:ext cx="1738648" cy="5537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8x3   + 1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85916" y="2012090"/>
            <a:ext cx="1738648" cy="5537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52337" y="2026281"/>
            <a:ext cx="717298" cy="5537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 + 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96279" y="2565881"/>
            <a:ext cx="768625" cy="5537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30987" y="2622207"/>
            <a:ext cx="1738648" cy="5537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/>
              <a:t>(2x + I )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95334" y="2715953"/>
            <a:ext cx="2937022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{ (2x)</a:t>
            </a:r>
            <a:r>
              <a:rPr lang="en-US" sz="2400" b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- 2x.1 + (1)</a:t>
            </a:r>
            <a:r>
              <a:rPr lang="en-US" sz="2400" b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} 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291548" y="132522"/>
            <a:ext cx="11502887" cy="6400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6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530" y="106017"/>
            <a:ext cx="11847444" cy="655982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1878" y="1219200"/>
            <a:ext cx="927652" cy="5565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09530" y="1219199"/>
            <a:ext cx="3008244" cy="5565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+y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-2xy -1 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1200" y="3458161"/>
            <a:ext cx="2146852" cy="5565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(x- y+1)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80932" y="1098530"/>
            <a:ext cx="4679744" cy="5565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সূত্রঃ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b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(a- b)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4765" y="1928192"/>
            <a:ext cx="768626" cy="5565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0538" y="3515137"/>
            <a:ext cx="708992" cy="5565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7390" y="2637184"/>
            <a:ext cx="1030358" cy="5565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09530" y="2610676"/>
            <a:ext cx="1394278" cy="5565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(x-y)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09530" y="1928192"/>
            <a:ext cx="2690192" cy="5565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x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-2xy + y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01545" y="2054085"/>
            <a:ext cx="1138472" cy="5565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54765" y="2637184"/>
            <a:ext cx="768625" cy="5565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15139" y="3532033"/>
            <a:ext cx="2146852" cy="5565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x-y - 1) 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55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3843" y="1049629"/>
            <a:ext cx="777025" cy="6825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69961" y="1049629"/>
            <a:ext cx="3069464" cy="6825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sz="3600" b="1" dirty="0"/>
              <a:t> x</a:t>
            </a:r>
            <a:r>
              <a:rPr lang="en-US" sz="3600" b="1" baseline="30000" dirty="0"/>
              <a:t>3 </a:t>
            </a:r>
            <a:r>
              <a:rPr lang="en-US" sz="3600" b="1" dirty="0"/>
              <a:t> -   8y</a:t>
            </a:r>
            <a:r>
              <a:rPr lang="en-US" sz="3600" b="1" baseline="30000" dirty="0"/>
              <a:t>3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06585" y="1848119"/>
            <a:ext cx="1006693" cy="6825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(2y)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12766" y="1796604"/>
            <a:ext cx="993820" cy="6825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2355" y="1924319"/>
            <a:ext cx="933718" cy="6825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69961" y="2734614"/>
            <a:ext cx="2103548" cy="6825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( 4x – 2y)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79559" y="2734614"/>
            <a:ext cx="5112925" cy="6825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(4x)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 4x.2y + (2y)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69961" y="1924319"/>
            <a:ext cx="1317938" cy="6825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(4x)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6219" y="3606085"/>
            <a:ext cx="759853" cy="6825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2355" y="2689538"/>
            <a:ext cx="697606" cy="6825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36021" y="708339"/>
            <a:ext cx="4359506" cy="6825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45330" y="4344474"/>
            <a:ext cx="1867436" cy="6825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09930" y="3637208"/>
            <a:ext cx="4373461" cy="6825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( 16x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 8xy + 4y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6072" y="3593206"/>
            <a:ext cx="2000513" cy="6825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4x -  2y)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20118" y="993736"/>
            <a:ext cx="5106474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067050" algn="l"/>
              </a:tabLst>
            </a:pPr>
            <a:r>
              <a:rPr lang="en-US" sz="2800" b="1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সূত্রঃ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b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  ( a-b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</a:t>
            </a:r>
            <a:r>
              <a:rPr lang="en-US" sz="28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+b</a:t>
            </a:r>
            <a:r>
              <a:rPr lang="en-US" sz="28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6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9854" y="1105437"/>
            <a:ext cx="1094704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4558" y="1105437"/>
            <a:ext cx="2903113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/>
              <a:t>x</a:t>
            </a:r>
            <a:r>
              <a:rPr lang="en-US" sz="3600" b="1" baseline="30000" dirty="0"/>
              <a:t>2 </a:t>
            </a:r>
            <a:r>
              <a:rPr lang="en-US" sz="3600" b="1" dirty="0"/>
              <a:t>-51x + 650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84840" y="3633988"/>
            <a:ext cx="2233529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(x-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26)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3168" y="1891047"/>
            <a:ext cx="655762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67698" y="2032718"/>
            <a:ext cx="779167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4185" y="2009104"/>
            <a:ext cx="804927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1103" y="2032718"/>
            <a:ext cx="1371608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650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36373" y="2009104"/>
            <a:ext cx="839273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09731" y="2912771"/>
            <a:ext cx="744827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70462" y="2912771"/>
            <a:ext cx="866644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8739" y="4406719"/>
            <a:ext cx="1931830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(x-25)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06975" y="5235263"/>
            <a:ext cx="1149859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41690" y="2017695"/>
            <a:ext cx="2427662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(26+25) x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85075" y="2912771"/>
            <a:ext cx="608142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84840" y="2887014"/>
            <a:ext cx="462025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7170" y="2887014"/>
            <a:ext cx="975057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25x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02292" y="2912771"/>
            <a:ext cx="960048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26x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392227" y="2887014"/>
            <a:ext cx="839278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34896" y="2887014"/>
            <a:ext cx="1273954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650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81448" y="4380962"/>
            <a:ext cx="721079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50261" y="3609305"/>
            <a:ext cx="760546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72890" y="3610379"/>
            <a:ext cx="1931830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x( x-26)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50513" y="3610379"/>
            <a:ext cx="852014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01783" y="4464680"/>
            <a:ext cx="1511118" cy="74697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(x- 26)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551572" y="1635617"/>
            <a:ext cx="3052293" cy="2829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650= 5,5, 2,13 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5.5= 25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2.13 = 26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9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2" grpId="0" animBg="1"/>
      <p:bldP spid="15" grpId="0" animBg="1"/>
      <p:bldP spid="18" grpId="0" animBg="1"/>
      <p:bldP spid="19" grpId="0" animBg="1"/>
      <p:bldP spid="21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511</Words>
  <Application>Microsoft Office PowerPoint</Application>
  <PresentationFormat>Widescreen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অনলাইন ক্লাসে সকলকে স্বাগতম</vt:lpstr>
      <vt:lpstr>অধ্যায়-৪ অনুশীলনী -৪-৩</vt:lpstr>
      <vt:lpstr> আলোচ্য বিষয়ঃ “উৎপাদক”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32</cp:revision>
  <dcterms:created xsi:type="dcterms:W3CDTF">2020-07-16T05:42:06Z</dcterms:created>
  <dcterms:modified xsi:type="dcterms:W3CDTF">2020-07-16T11:12:33Z</dcterms:modified>
</cp:coreProperties>
</file>