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64" r:id="rId2"/>
    <p:sldId id="321" r:id="rId3"/>
    <p:sldId id="623" r:id="rId4"/>
    <p:sldId id="330" r:id="rId5"/>
    <p:sldId id="624" r:id="rId6"/>
    <p:sldId id="626" r:id="rId7"/>
    <p:sldId id="627" r:id="rId8"/>
    <p:sldId id="628" r:id="rId9"/>
    <p:sldId id="631" r:id="rId10"/>
    <p:sldId id="632" r:id="rId11"/>
    <p:sldId id="634" r:id="rId12"/>
    <p:sldId id="285" r:id="rId13"/>
    <p:sldId id="296" r:id="rId14"/>
    <p:sldId id="609" r:id="rId15"/>
    <p:sldId id="610" r:id="rId16"/>
    <p:sldId id="611" r:id="rId17"/>
    <p:sldId id="612" r:id="rId18"/>
    <p:sldId id="287" r:id="rId19"/>
    <p:sldId id="297" r:id="rId20"/>
    <p:sldId id="272" r:id="rId21"/>
    <p:sldId id="271" r:id="rId22"/>
    <p:sldId id="270" r:id="rId23"/>
    <p:sldId id="269" r:id="rId24"/>
    <p:sldId id="268" r:id="rId25"/>
    <p:sldId id="290" r:id="rId26"/>
    <p:sldId id="304" r:id="rId27"/>
    <p:sldId id="305" r:id="rId28"/>
    <p:sldId id="291" r:id="rId29"/>
    <p:sldId id="636" r:id="rId30"/>
    <p:sldId id="637" r:id="rId31"/>
    <p:sldId id="63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6F1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768F9-24AE-41DC-A7F9-448D06356D7E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1B21B-2179-428A-B908-8FD03E9A4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780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tayon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3071" y="1704065"/>
            <a:ext cx="8287657" cy="93571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AE04-8228-4AF8-B5ED-93AD0D18B549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D1779-35C5-4424-91DA-DA36E2725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90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tayon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8100" y="1447800"/>
            <a:ext cx="8737600" cy="54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195050" y="6492875"/>
            <a:ext cx="996950" cy="365125"/>
          </a:xfrm>
        </p:spPr>
        <p:txBody>
          <a:bodyPr/>
          <a:lstStyle/>
          <a:p>
            <a:fld id="{EFCCAE04-8228-4AF8-B5ED-93AD0D18B549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1397000" y="2387600"/>
            <a:ext cx="8737600" cy="5461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92858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বাতায়ন-নতুন- স্লাইড"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754743" y="6386287"/>
            <a:ext cx="11437257" cy="4571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এম</a:t>
            </a:r>
            <a:r>
              <a:rPr lang="en-US" dirty="0"/>
              <a:t> </a:t>
            </a:r>
            <a:r>
              <a:rPr lang="en-US" dirty="0" err="1"/>
              <a:t>আমিনুল</a:t>
            </a:r>
            <a:r>
              <a:rPr lang="en-US" dirty="0"/>
              <a:t> </a:t>
            </a:r>
            <a:r>
              <a:rPr lang="en-US" dirty="0" err="1"/>
              <a:t>হক</a:t>
            </a:r>
            <a:r>
              <a:rPr lang="en-US" dirty="0"/>
              <a:t> , </a:t>
            </a:r>
            <a:r>
              <a:rPr lang="en-US" dirty="0" err="1"/>
              <a:t>সহকারি</a:t>
            </a:r>
            <a:r>
              <a:rPr lang="en-US" dirty="0"/>
              <a:t> </a:t>
            </a:r>
            <a:r>
              <a:rPr lang="en-US" dirty="0" err="1"/>
              <a:t>শিক্ষক</a:t>
            </a:r>
            <a:r>
              <a:rPr lang="en-US" dirty="0"/>
              <a:t> (</a:t>
            </a:r>
            <a:r>
              <a:rPr lang="en-US" dirty="0" err="1"/>
              <a:t>আইসিটি</a:t>
            </a:r>
            <a:r>
              <a:rPr lang="en-US" dirty="0"/>
              <a:t>), </a:t>
            </a:r>
            <a:r>
              <a:rPr lang="en-US" dirty="0" err="1"/>
              <a:t>আশুগঞ্জ</a:t>
            </a:r>
            <a:r>
              <a:rPr lang="en-US" dirty="0"/>
              <a:t> </a:t>
            </a:r>
            <a:r>
              <a:rPr lang="en-US" dirty="0" err="1"/>
              <a:t>পাওয়ার</a:t>
            </a:r>
            <a:r>
              <a:rPr lang="en-US" dirty="0"/>
              <a:t> </a:t>
            </a:r>
            <a:r>
              <a:rPr lang="en-US" dirty="0" err="1"/>
              <a:t>স্টেশন</a:t>
            </a:r>
            <a:r>
              <a:rPr lang="en-US" dirty="0"/>
              <a:t> </a:t>
            </a:r>
            <a:r>
              <a:rPr lang="en-US" dirty="0" err="1"/>
              <a:t>কোম্পানি</a:t>
            </a:r>
            <a:r>
              <a:rPr lang="en-US" dirty="0"/>
              <a:t> </a:t>
            </a:r>
            <a:r>
              <a:rPr lang="en-US" dirty="0" err="1"/>
              <a:t>লি</a:t>
            </a:r>
            <a:r>
              <a:rPr lang="en-US" dirty="0"/>
              <a:t>:, </a:t>
            </a:r>
            <a:r>
              <a:rPr lang="en-US" dirty="0" err="1"/>
              <a:t>ব্রাহ্মণবাড়িয়া</a:t>
            </a:r>
            <a:r>
              <a:rPr lang="en-US" dirty="0"/>
              <a:t> । </a:t>
            </a:r>
            <a:r>
              <a:rPr lang="en-US" dirty="0" err="1"/>
              <a:t>মোবাইল</a:t>
            </a:r>
            <a:r>
              <a:rPr lang="en-US" dirty="0"/>
              <a:t>: ০১৭৪৬৬৮১৮৬০</a:t>
            </a:r>
          </a:p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480457" y="0"/>
            <a:ext cx="8752114" cy="638629"/>
          </a:xfrm>
          <a:prstGeom prst="rect">
            <a:avLst/>
          </a:prstGeom>
          <a:solidFill>
            <a:schemeClr val="bg1"/>
          </a:solidFill>
          <a:ln w="254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6385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3C73742-5F83-4C5A-9F6F-33DD05A122D0}" type="datetimeFigureOut">
              <a:rPr lang="en-US" smtClean="0"/>
              <a:pPr/>
              <a:t>7/16/2020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218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67443" y="736600"/>
            <a:ext cx="11424557" cy="5619748"/>
          </a:xfrm>
          <a:prstGeom prst="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44700" y="6356349"/>
            <a:ext cx="1993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CAE04-8228-4AF8-B5ED-93AD0D18B549}" type="datetimeFigureOut">
              <a:rPr lang="en-US" smtClean="0"/>
              <a:t>7/16/2020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420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D1779-35C5-4424-91DA-DA36E27256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092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5" r:id="rId3"/>
    <p:sldLayoutId id="214748365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solidFill>
              <a:srgbClr val="FFFF00"/>
            </a:solidFill>
          </a:ln>
          <a:solidFill>
            <a:srgbClr val="00B05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inuliut.blogspot.com/" TargetMode="External"/><Relationship Id="rId2" Type="http://schemas.openxmlformats.org/officeDocument/2006/relationships/hyperlink" Target="mailto:aminul.iutoic@gmail.com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facebook.com/aminul.haque.5076" TargetMode="External"/><Relationship Id="rId4" Type="http://schemas.openxmlformats.org/officeDocument/2006/relationships/hyperlink" Target="https://teachers.gov.bd/profile/aminul.iutoic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66ECD3-8965-455D-B879-39E61FC0A2F8}"/>
              </a:ext>
            </a:extLst>
          </p:cNvPr>
          <p:cNvSpPr txBox="1"/>
          <p:nvPr/>
        </p:nvSpPr>
        <p:spPr>
          <a:xfrm>
            <a:off x="1069145" y="689323"/>
            <a:ext cx="10578905" cy="441659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76200"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FF3399"/>
                </a:solidFill>
              </a:rPr>
              <a:t>        </a:t>
            </a:r>
            <a:r>
              <a:rPr lang="en-US" sz="16600" b="1" dirty="0">
                <a:solidFill>
                  <a:srgbClr val="7030A0"/>
                </a:solidFill>
              </a:rPr>
              <a:t>Welcome</a:t>
            </a:r>
            <a:endParaRPr lang="en-US" sz="115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694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720E99-57AC-48F6-AB87-262741AFBBE2}"/>
              </a:ext>
            </a:extLst>
          </p:cNvPr>
          <p:cNvSpPr txBox="1"/>
          <p:nvPr/>
        </p:nvSpPr>
        <p:spPr>
          <a:xfrm>
            <a:off x="3134972" y="787790"/>
            <a:ext cx="59220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B050"/>
                </a:solidFill>
              </a:rPr>
              <a:t>স্প্রেডশিট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 err="1">
                <a:solidFill>
                  <a:srgbClr val="00B050"/>
                </a:solidFill>
              </a:rPr>
              <a:t>প্রোগ্রাম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 err="1">
                <a:solidFill>
                  <a:srgbClr val="00B050"/>
                </a:solidFill>
              </a:rPr>
              <a:t>কী</a:t>
            </a:r>
            <a:r>
              <a:rPr lang="en-US" sz="3600" dirty="0">
                <a:solidFill>
                  <a:srgbClr val="00B050"/>
                </a:solidFill>
              </a:rPr>
              <a:t>? </a:t>
            </a:r>
            <a:endParaRPr lang="en-US" sz="3600" b="1" u="sng" dirty="0">
              <a:solidFill>
                <a:srgbClr val="00B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019A8B-4ADC-4324-9EFD-6C1BB1DBBD8E}"/>
              </a:ext>
            </a:extLst>
          </p:cNvPr>
          <p:cNvSpPr txBox="1"/>
          <p:nvPr/>
        </p:nvSpPr>
        <p:spPr>
          <a:xfrm>
            <a:off x="1133327" y="1848572"/>
            <a:ext cx="99253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accent1"/>
                </a:solidFill>
              </a:rPr>
              <a:t>স্প্রেডশিট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হলো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হিসাব</a:t>
            </a:r>
            <a:r>
              <a:rPr lang="en-US" sz="2800" dirty="0">
                <a:solidFill>
                  <a:schemeClr val="accent1"/>
                </a:solidFill>
              </a:rPr>
              <a:t>- </a:t>
            </a:r>
            <a:r>
              <a:rPr lang="en-US" sz="2800" dirty="0" err="1">
                <a:solidFill>
                  <a:schemeClr val="accent1"/>
                </a:solidFill>
              </a:rPr>
              <a:t>নিকাশের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কাজের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জন্য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ব্যবহৃত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এক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ধরণের</a:t>
            </a:r>
            <a:r>
              <a:rPr lang="en-US" sz="2800" dirty="0">
                <a:solidFill>
                  <a:schemeClr val="accent1"/>
                </a:solidFill>
              </a:rPr>
              <a:t>  </a:t>
            </a:r>
            <a:r>
              <a:rPr lang="en-US" sz="2800" dirty="0" err="1">
                <a:solidFill>
                  <a:schemeClr val="accent1"/>
                </a:solidFill>
              </a:rPr>
              <a:t>অ্যাপ্লিকেশন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সফটওয়্যার</a:t>
            </a:r>
            <a:r>
              <a:rPr lang="en-US" sz="2800" dirty="0">
                <a:solidFill>
                  <a:schemeClr val="accent1"/>
                </a:solidFill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3DC34F-9F09-4145-A9ED-C42AD0DD6F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96" y="3082466"/>
            <a:ext cx="4771587" cy="1945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BE18EB-47A2-44EC-9751-37B9EB94F24D}"/>
              </a:ext>
            </a:extLst>
          </p:cNvPr>
          <p:cNvSpPr txBox="1"/>
          <p:nvPr/>
        </p:nvSpPr>
        <p:spPr>
          <a:xfrm>
            <a:off x="1699923" y="5270207"/>
            <a:ext cx="1625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1"/>
                </a:solidFill>
              </a:rPr>
              <a:t>চিত্র</a:t>
            </a:r>
            <a:r>
              <a:rPr lang="en-US" dirty="0">
                <a:solidFill>
                  <a:schemeClr val="accent1"/>
                </a:solidFill>
              </a:rPr>
              <a:t>: </a:t>
            </a:r>
            <a:r>
              <a:rPr lang="en-US" dirty="0" err="1">
                <a:solidFill>
                  <a:schemeClr val="accent1"/>
                </a:solidFill>
              </a:rPr>
              <a:t>ওয়ার্কশিট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00BECD-65C5-4574-B2D3-91A3F3C6B73E}"/>
              </a:ext>
            </a:extLst>
          </p:cNvPr>
          <p:cNvSpPr txBox="1"/>
          <p:nvPr/>
        </p:nvSpPr>
        <p:spPr>
          <a:xfrm>
            <a:off x="6095999" y="2961883"/>
            <a:ext cx="595227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accent1"/>
                </a:solidFill>
              </a:rPr>
              <a:t>ওয়ার্কশিট</a:t>
            </a:r>
            <a:r>
              <a:rPr lang="en-US" sz="2400" dirty="0">
                <a:solidFill>
                  <a:schemeClr val="accent1"/>
                </a:solidFill>
              </a:rPr>
              <a:t>-এ </a:t>
            </a:r>
            <a:r>
              <a:rPr lang="en-US" sz="2400" dirty="0" err="1">
                <a:solidFill>
                  <a:schemeClr val="accent1"/>
                </a:solidFill>
              </a:rPr>
              <a:t>ইংরেজি</a:t>
            </a:r>
            <a:r>
              <a:rPr lang="en-US" sz="2400" dirty="0">
                <a:solidFill>
                  <a:schemeClr val="accent1"/>
                </a:solidFill>
              </a:rPr>
              <a:t> A, B, C, ….</a:t>
            </a:r>
            <a:r>
              <a:rPr lang="en-US" sz="2400" dirty="0" err="1">
                <a:solidFill>
                  <a:schemeClr val="accent1"/>
                </a:solidFill>
              </a:rPr>
              <a:t>ইত্যাদি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</a:p>
          <a:p>
            <a:r>
              <a:rPr lang="en-US" sz="2400" dirty="0" err="1">
                <a:solidFill>
                  <a:schemeClr val="accent1"/>
                </a:solidFill>
              </a:rPr>
              <a:t>দিয়ে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কলামকে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প্রকাশ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করা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হয়</a:t>
            </a:r>
            <a:r>
              <a:rPr lang="en-US" sz="2400" dirty="0">
                <a:solidFill>
                  <a:schemeClr val="accent1"/>
                </a:solidFill>
              </a:rPr>
              <a:t>।</a:t>
            </a:r>
          </a:p>
          <a:p>
            <a:endParaRPr lang="en-US" sz="2400" dirty="0">
              <a:solidFill>
                <a:schemeClr val="accent1"/>
              </a:solidFill>
            </a:endParaRPr>
          </a:p>
          <a:p>
            <a:r>
              <a:rPr lang="en-US" sz="2400" dirty="0">
                <a:solidFill>
                  <a:schemeClr val="accent1"/>
                </a:solidFill>
              </a:rPr>
              <a:t>১,২,৩,৪,. … </a:t>
            </a:r>
            <a:r>
              <a:rPr lang="en-US" sz="2400" dirty="0" err="1">
                <a:solidFill>
                  <a:schemeClr val="accent1"/>
                </a:solidFill>
              </a:rPr>
              <a:t>ইত্যাদি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দিয়ে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সারিকে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প্রকাশ</a:t>
            </a:r>
            <a:endParaRPr lang="en-US" sz="2400" dirty="0">
              <a:solidFill>
                <a:schemeClr val="accent1"/>
              </a:solidFill>
            </a:endParaRPr>
          </a:p>
          <a:p>
            <a:r>
              <a:rPr lang="en-US" sz="2400" dirty="0" err="1">
                <a:solidFill>
                  <a:schemeClr val="accent1"/>
                </a:solidFill>
              </a:rPr>
              <a:t>করা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হয়</a:t>
            </a:r>
            <a:endParaRPr lang="en-US" sz="2400" dirty="0">
              <a:solidFill>
                <a:schemeClr val="accent1"/>
              </a:solidFill>
            </a:endParaRPr>
          </a:p>
          <a:p>
            <a:r>
              <a:rPr lang="en-US" sz="2400" dirty="0" err="1">
                <a:solidFill>
                  <a:schemeClr val="accent1"/>
                </a:solidFill>
              </a:rPr>
              <a:t>সারি</a:t>
            </a:r>
            <a:r>
              <a:rPr lang="en-US" sz="2400" dirty="0">
                <a:solidFill>
                  <a:schemeClr val="accent1"/>
                </a:solidFill>
              </a:rPr>
              <a:t> ও </a:t>
            </a:r>
            <a:r>
              <a:rPr lang="en-US" sz="2400" dirty="0" err="1">
                <a:solidFill>
                  <a:schemeClr val="accent1"/>
                </a:solidFill>
              </a:rPr>
              <a:t>কলামের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মিলিত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স্থান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ছোট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ছোট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ঘরকে</a:t>
            </a:r>
            <a:endParaRPr lang="en-US" sz="2400" dirty="0">
              <a:solidFill>
                <a:schemeClr val="accent1"/>
              </a:solidFill>
            </a:endParaRPr>
          </a:p>
          <a:p>
            <a:r>
              <a:rPr lang="en-US" sz="2400" dirty="0" err="1">
                <a:solidFill>
                  <a:schemeClr val="accent1"/>
                </a:solidFill>
              </a:rPr>
              <a:t>এক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একটা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সেল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বলা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হয়</a:t>
            </a:r>
            <a:r>
              <a:rPr lang="en-US" sz="2400" dirty="0">
                <a:solidFill>
                  <a:schemeClr val="accent1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0775603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720E99-57AC-48F6-AB87-262741AFBBE2}"/>
              </a:ext>
            </a:extLst>
          </p:cNvPr>
          <p:cNvSpPr txBox="1"/>
          <p:nvPr/>
        </p:nvSpPr>
        <p:spPr>
          <a:xfrm>
            <a:off x="3838357" y="1336430"/>
            <a:ext cx="451528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u="sng" dirty="0" err="1">
                <a:solidFill>
                  <a:schemeClr val="accent1"/>
                </a:solidFill>
              </a:rPr>
              <a:t>জোড়ায়</a:t>
            </a:r>
            <a:r>
              <a:rPr lang="en-US" sz="4400" b="1" u="sng" dirty="0">
                <a:solidFill>
                  <a:schemeClr val="accent1"/>
                </a:solidFill>
              </a:rPr>
              <a:t> </a:t>
            </a:r>
            <a:r>
              <a:rPr lang="en-US" sz="4400" b="1" u="sng" dirty="0" err="1">
                <a:solidFill>
                  <a:schemeClr val="accent1"/>
                </a:solidFill>
              </a:rPr>
              <a:t>কাজ</a:t>
            </a:r>
            <a:endParaRPr lang="en-US" sz="4400" b="1" u="sng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019A8B-4ADC-4324-9EFD-6C1BB1DBBD8E}"/>
              </a:ext>
            </a:extLst>
          </p:cNvPr>
          <p:cNvSpPr txBox="1"/>
          <p:nvPr/>
        </p:nvSpPr>
        <p:spPr>
          <a:xfrm>
            <a:off x="2186940" y="3167390"/>
            <a:ext cx="94470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১। </a:t>
            </a:r>
            <a:r>
              <a:rPr lang="en-US" sz="2800" dirty="0" err="1">
                <a:solidFill>
                  <a:srgbClr val="00B050"/>
                </a:solidFill>
              </a:rPr>
              <a:t>স্প্রেডশিট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এর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চিত্র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এঁকে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সারি</a:t>
            </a:r>
            <a:r>
              <a:rPr lang="en-US" sz="2800" dirty="0">
                <a:solidFill>
                  <a:srgbClr val="00B050"/>
                </a:solidFill>
              </a:rPr>
              <a:t>, </a:t>
            </a:r>
            <a:r>
              <a:rPr lang="en-US" sz="2800" dirty="0" err="1">
                <a:solidFill>
                  <a:srgbClr val="00B050"/>
                </a:solidFill>
              </a:rPr>
              <a:t>কলাম</a:t>
            </a:r>
            <a:r>
              <a:rPr lang="en-US" sz="2800" dirty="0">
                <a:solidFill>
                  <a:srgbClr val="00B050"/>
                </a:solidFill>
              </a:rPr>
              <a:t> ও </a:t>
            </a:r>
            <a:r>
              <a:rPr lang="en-US" sz="2800" dirty="0" err="1">
                <a:solidFill>
                  <a:srgbClr val="00B050"/>
                </a:solidFill>
              </a:rPr>
              <a:t>সেল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চিহ্নত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কর</a:t>
            </a:r>
            <a:r>
              <a:rPr lang="en-US" sz="2800" dirty="0">
                <a:solidFill>
                  <a:srgbClr val="00B050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5398922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224135"/>
            <a:ext cx="5867400" cy="92333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এক্সেল</a:t>
            </a:r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খোলার</a:t>
            </a:r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781300" y="5118174"/>
            <a:ext cx="1905000" cy="11430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All Programs</a:t>
            </a:r>
            <a:r>
              <a:rPr lang="en-US" sz="1600" dirty="0"/>
              <a:t> </a:t>
            </a:r>
          </a:p>
        </p:txBody>
      </p:sp>
      <p:sp>
        <p:nvSpPr>
          <p:cNvPr id="9" name="Right Arrow 8"/>
          <p:cNvSpPr/>
          <p:nvPr/>
        </p:nvSpPr>
        <p:spPr>
          <a:xfrm>
            <a:off x="4762500" y="5201294"/>
            <a:ext cx="1676400" cy="965982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MS Office</a:t>
            </a:r>
            <a:r>
              <a:rPr lang="en-US" dirty="0"/>
              <a:t> 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6629402" y="5171502"/>
            <a:ext cx="1752600" cy="1149044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MS Excel</a:t>
            </a:r>
            <a:r>
              <a:rPr lang="en-US" dirty="0"/>
              <a:t> </a:t>
            </a:r>
          </a:p>
        </p:txBody>
      </p:sp>
      <p:sp>
        <p:nvSpPr>
          <p:cNvPr id="29" name="Right Arrow 28"/>
          <p:cNvSpPr/>
          <p:nvPr/>
        </p:nvSpPr>
        <p:spPr>
          <a:xfrm>
            <a:off x="838198" y="5118174"/>
            <a:ext cx="1752600" cy="99506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/>
              <a:t>Start Button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292583"/>
            <a:ext cx="8382000" cy="3733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Oval 29"/>
          <p:cNvSpPr/>
          <p:nvPr/>
        </p:nvSpPr>
        <p:spPr>
          <a:xfrm>
            <a:off x="8466997" y="5375730"/>
            <a:ext cx="1933135" cy="83637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Click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1676400" y="4656317"/>
            <a:ext cx="6096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1981200" y="4207459"/>
            <a:ext cx="1676400" cy="228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4648200" y="3471204"/>
            <a:ext cx="1676400" cy="228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7315200" y="3113762"/>
            <a:ext cx="2438400" cy="228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355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0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58C2044-A49B-4CF4-9741-4DAB217CE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1" y="971118"/>
            <a:ext cx="11460479" cy="58868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46960" y="4357468"/>
            <a:ext cx="82296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latin typeface="NikoshLight" pitchFamily="2" charset="0"/>
                <a:cs typeface="NikoshLight" pitchFamily="2" charset="0"/>
              </a:rPr>
              <a:t>স্প্রেডশিটে</a:t>
            </a:r>
            <a:r>
              <a:rPr lang="en-US" sz="2400" b="1" dirty="0">
                <a:solidFill>
                  <a:srgbClr val="0070C0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Light" pitchFamily="2" charset="0"/>
                <a:cs typeface="NikoshLight" pitchFamily="2" charset="0"/>
              </a:rPr>
              <a:t>অসংখ্য</a:t>
            </a:r>
            <a:r>
              <a:rPr lang="en-US" sz="2400" b="1" dirty="0">
                <a:solidFill>
                  <a:srgbClr val="0070C0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Light" pitchFamily="2" charset="0"/>
                <a:cs typeface="NikoshLight" pitchFamily="2" charset="0"/>
              </a:rPr>
              <a:t>ছোট</a:t>
            </a:r>
            <a:r>
              <a:rPr lang="en-US" sz="2400" b="1" dirty="0">
                <a:solidFill>
                  <a:srgbClr val="0070C0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Light" pitchFamily="2" charset="0"/>
                <a:cs typeface="NikoshLight" pitchFamily="2" charset="0"/>
              </a:rPr>
              <a:t>ছোট</a:t>
            </a:r>
            <a:r>
              <a:rPr lang="en-US" sz="2400" b="1" dirty="0">
                <a:solidFill>
                  <a:srgbClr val="0070C0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Light" pitchFamily="2" charset="0"/>
                <a:cs typeface="NikoshLight" pitchFamily="2" charset="0"/>
              </a:rPr>
              <a:t>ঘর</a:t>
            </a:r>
            <a:r>
              <a:rPr lang="en-US" sz="2400" b="1" dirty="0">
                <a:solidFill>
                  <a:srgbClr val="0070C0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Light" pitchFamily="2" charset="0"/>
                <a:cs typeface="NikoshLight" pitchFamily="2" charset="0"/>
              </a:rPr>
              <a:t>মিলে</a:t>
            </a:r>
            <a:r>
              <a:rPr lang="en-US" sz="2400" b="1" dirty="0">
                <a:solidFill>
                  <a:srgbClr val="0070C0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Light" pitchFamily="2" charset="0"/>
                <a:cs typeface="NikoshLight" pitchFamily="2" charset="0"/>
              </a:rPr>
              <a:t>হয়</a:t>
            </a:r>
            <a:r>
              <a:rPr lang="en-US" sz="2400" b="1" dirty="0">
                <a:solidFill>
                  <a:srgbClr val="0070C0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Light" pitchFamily="2" charset="0"/>
                <a:cs typeface="NikoshLight" pitchFamily="2" charset="0"/>
              </a:rPr>
              <a:t>ওয়ার্কশিট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10244" y="0"/>
            <a:ext cx="4267200" cy="83099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ওয়ার্ক</a:t>
            </a:r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4203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CF501D-77BE-4B45-B86C-DEDB20CF6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0" y="886265"/>
            <a:ext cx="11404210" cy="56175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D562240-4983-4163-8DAB-453FAED30913}"/>
              </a:ext>
            </a:extLst>
          </p:cNvPr>
          <p:cNvSpPr/>
          <p:nvPr/>
        </p:nvSpPr>
        <p:spPr>
          <a:xfrm>
            <a:off x="3410244" y="0"/>
            <a:ext cx="4267200" cy="83099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ওয়ার্ক</a:t>
            </a:r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0330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7C31D8-8B28-4AC0-BDC4-451CB72E30BF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26" y="759656"/>
            <a:ext cx="11376074" cy="609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9DA1AAF-A4F5-4D15-A085-6D32961D7DF1}"/>
              </a:ext>
            </a:extLst>
          </p:cNvPr>
          <p:cNvSpPr/>
          <p:nvPr/>
        </p:nvSpPr>
        <p:spPr>
          <a:xfrm>
            <a:off x="3991374" y="126612"/>
            <a:ext cx="39226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Microsoft Excel 2007 window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4492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9D64A5-BB9B-4CEE-83FE-C7943DF7C7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387" y="1533378"/>
            <a:ext cx="9801225" cy="4348382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87E2AD7E-0718-4DA5-AD51-EB1F962CC174}"/>
              </a:ext>
            </a:extLst>
          </p:cNvPr>
          <p:cNvSpPr/>
          <p:nvPr/>
        </p:nvSpPr>
        <p:spPr>
          <a:xfrm>
            <a:off x="712865" y="703385"/>
            <a:ext cx="11479135" cy="5620498"/>
          </a:xfrm>
          <a:prstGeom prst="frame">
            <a:avLst>
              <a:gd name="adj1" fmla="val 3804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92D7F8-A0AF-45A4-B7AB-20C015F14BA4}"/>
              </a:ext>
            </a:extLst>
          </p:cNvPr>
          <p:cNvSpPr/>
          <p:nvPr/>
        </p:nvSpPr>
        <p:spPr>
          <a:xfrm>
            <a:off x="4005442" y="42204"/>
            <a:ext cx="39226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Microsoft Excel 2007 window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7585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C1D9DB-1A4E-40CD-AB1E-C2217B40C3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" y="1167619"/>
            <a:ext cx="9944100" cy="4867422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A76C3DAF-E02F-4D0F-93D4-B91F64024462}"/>
              </a:ext>
            </a:extLst>
          </p:cNvPr>
          <p:cNvSpPr/>
          <p:nvPr/>
        </p:nvSpPr>
        <p:spPr>
          <a:xfrm>
            <a:off x="712865" y="703385"/>
            <a:ext cx="11479135" cy="5620498"/>
          </a:xfrm>
          <a:prstGeom prst="frame">
            <a:avLst>
              <a:gd name="adj1" fmla="val 3804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C984BA-0513-4F95-B17B-975D01467F76}"/>
              </a:ext>
            </a:extLst>
          </p:cNvPr>
          <p:cNvSpPr/>
          <p:nvPr/>
        </p:nvSpPr>
        <p:spPr>
          <a:xfrm>
            <a:off x="4005442" y="70340"/>
            <a:ext cx="39226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Microsoft Excel 2007 window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6299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79895" y="29926"/>
            <a:ext cx="54864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বাটন</a:t>
            </a:r>
            <a:r>
              <a:rPr lang="en-US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0" y="1600201"/>
            <a:ext cx="8534400" cy="12003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এক্সেল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উইনডোর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একবারে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কোনার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বাটনটি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বাটন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3074" name="Picture 2" descr="E:\MOTIAR\Flower\collection-excel-20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3200401"/>
            <a:ext cx="8001000" cy="324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MOTIAR\Motiar D. Content\Class Viii\Picture\পাঠ ২৩\Capture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3200401"/>
            <a:ext cx="762000" cy="666749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18744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7500" y="117901"/>
            <a:ext cx="5486400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বাটনের</a:t>
            </a:r>
            <a:r>
              <a:rPr lang="en-US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মেনুসমূহ</a:t>
            </a:r>
            <a:endPara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600200"/>
            <a:ext cx="2286000" cy="472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1514622" y="1752601"/>
            <a:ext cx="2600178" cy="549275"/>
          </a:xfrm>
          <a:prstGeom prst="wedgeRectCallout">
            <a:avLst>
              <a:gd name="adj1" fmla="val 84731"/>
              <a:gd name="adj2" fmla="val 3741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/>
            <a:r>
              <a:rPr lang="en-US" sz="2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বুকশীট</a:t>
            </a:r>
            <a:r>
              <a:rPr lang="en-US" sz="2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আনা</a:t>
            </a:r>
            <a:r>
              <a:rPr lang="en-US" sz="2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1514622" y="2667001"/>
            <a:ext cx="2600178" cy="381000"/>
          </a:xfrm>
          <a:prstGeom prst="wedgeRectCallout">
            <a:avLst>
              <a:gd name="adj1" fmla="val 77352"/>
              <a:gd name="adj2" fmla="val -36352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42900" indent="-342900" algn="just"/>
            <a:r>
              <a:rPr lang="en-US" sz="2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সেভ</a:t>
            </a:r>
            <a:r>
              <a:rPr lang="en-US" sz="2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2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খোলা</a:t>
            </a:r>
            <a:r>
              <a:rPr lang="en-US" sz="2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endParaRPr lang="en-US" sz="2000" dirty="0">
              <a:solidFill>
                <a:srgbClr val="0070C0"/>
              </a:solidFill>
              <a:latin typeface="TonnyBanglaMJ" pitchFamily="2" charset="0"/>
              <a:cs typeface="TonnyBanglaMJ" pitchFamily="2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1514622" y="5715000"/>
            <a:ext cx="2523978" cy="381000"/>
          </a:xfrm>
          <a:prstGeom prst="wedgeRectCallout">
            <a:avLst>
              <a:gd name="adj1" fmla="val 88769"/>
              <a:gd name="adj2" fmla="val 26033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/>
            <a:r>
              <a:rPr lang="en-US" sz="2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ফইল</a:t>
            </a:r>
            <a:r>
              <a:rPr lang="en-US" sz="2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গুটিয়ে</a:t>
            </a:r>
            <a:r>
              <a:rPr lang="en-US" sz="2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ফেলা</a:t>
            </a:r>
            <a:r>
              <a:rPr lang="en-US" sz="2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 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endParaRPr lang="en-US" sz="2000" dirty="0">
              <a:solidFill>
                <a:srgbClr val="0070C0"/>
              </a:solidFill>
              <a:latin typeface="TonnyBanglaMJ" pitchFamily="2" charset="0"/>
              <a:cs typeface="TonnyBanglaMJ" pitchFamily="2" charset="0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7086600" y="1981200"/>
            <a:ext cx="3590778" cy="609600"/>
          </a:xfrm>
          <a:prstGeom prst="wedgeRectCallout">
            <a:avLst>
              <a:gd name="adj1" fmla="val -79074"/>
              <a:gd name="adj2" fmla="val 140235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/>
            <a:r>
              <a:rPr lang="en-US" sz="2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১ম </a:t>
            </a:r>
            <a:r>
              <a:rPr lang="en-US" sz="2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2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2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2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endParaRPr lang="en-US" sz="2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7315200" y="2971801"/>
            <a:ext cx="3362178" cy="690563"/>
          </a:xfrm>
          <a:prstGeom prst="wedgeRectCallout">
            <a:avLst>
              <a:gd name="adj1" fmla="val -86719"/>
              <a:gd name="adj2" fmla="val 52671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/>
            <a:r>
              <a:rPr lang="en-US" sz="2000" dirty="0">
                <a:solidFill>
                  <a:srgbClr val="0070C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ডকুমেন্টটি</a:t>
            </a:r>
            <a:r>
              <a:rPr lang="en-US" sz="2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2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sz="2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endParaRPr lang="en-US" sz="2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auto">
          <a:xfrm>
            <a:off x="7543800" y="4114800"/>
            <a:ext cx="3133578" cy="609600"/>
          </a:xfrm>
          <a:prstGeom prst="wedgeRectCallout">
            <a:avLst>
              <a:gd name="adj1" fmla="val -87620"/>
              <a:gd name="adj2" fmla="val 106256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/>
            <a:r>
              <a:rPr lang="en-US" sz="2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2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অন্যস্থানের</a:t>
            </a:r>
            <a:r>
              <a:rPr lang="en-US" sz="2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পাঠানোর</a:t>
            </a:r>
            <a:r>
              <a:rPr lang="en-US" sz="2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endParaRPr lang="en-US" sz="2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AutoShape 14"/>
          <p:cNvSpPr>
            <a:spLocks noChangeArrowheads="1"/>
          </p:cNvSpPr>
          <p:nvPr/>
        </p:nvSpPr>
        <p:spPr bwMode="auto">
          <a:xfrm>
            <a:off x="1514622" y="4191000"/>
            <a:ext cx="2142978" cy="381000"/>
          </a:xfrm>
          <a:prstGeom prst="wedgeRectCallout">
            <a:avLst>
              <a:gd name="adj1" fmla="val 118586"/>
              <a:gd name="adj2" fmla="val -59701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/>
            <a:r>
              <a:rPr lang="en-US" sz="2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2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প্রিন্ট</a:t>
            </a:r>
            <a:r>
              <a:rPr lang="en-US" sz="2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endParaRPr lang="en-US" sz="2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AutoShape 18"/>
          <p:cNvSpPr>
            <a:spLocks noChangeArrowheads="1"/>
          </p:cNvSpPr>
          <p:nvPr/>
        </p:nvSpPr>
        <p:spPr bwMode="auto">
          <a:xfrm>
            <a:off x="7543799" y="5576888"/>
            <a:ext cx="3766625" cy="671512"/>
          </a:xfrm>
          <a:prstGeom prst="wedgeRectCallout">
            <a:avLst>
              <a:gd name="adj1" fmla="val -89513"/>
              <a:gd name="adj2" fmla="val -52416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/>
            <a:r>
              <a:rPr lang="en-US" dirty="0" err="1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ডাটা</a:t>
            </a:r>
            <a:r>
              <a:rPr lang="en-US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বিভ্ন্নি</a:t>
            </a:r>
            <a:r>
              <a:rPr lang="en-US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প্রকাশ</a:t>
            </a:r>
            <a:r>
              <a:rPr lang="en-US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করার</a:t>
            </a:r>
            <a:r>
              <a:rPr lang="en-US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জন্য</a:t>
            </a:r>
            <a:endParaRPr lang="en-US" dirty="0">
              <a:solidFill>
                <a:srgbClr val="0070C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62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5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5" grpId="0" animBg="1"/>
      <p:bldP spid="16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38655" y="811537"/>
            <a:ext cx="32271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>
                <a:solidFill>
                  <a:srgbClr val="002060"/>
                </a:solidFill>
              </a:rPr>
              <a:t>শিক্ষক</a:t>
            </a:r>
            <a:r>
              <a:rPr lang="en-US" sz="3200" b="1" u="sng" dirty="0">
                <a:solidFill>
                  <a:srgbClr val="002060"/>
                </a:solidFill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</a:rPr>
              <a:t>পরিচিতি</a:t>
            </a:r>
            <a:endParaRPr lang="en-US" sz="3200" b="1" u="sng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5539" y="1553236"/>
            <a:ext cx="51089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Aminul </a:t>
            </a:r>
            <a:r>
              <a:rPr lang="en-US" sz="20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Haque</a:t>
            </a:r>
            <a:endParaRPr lang="en-US" sz="2000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Ph.D</a:t>
            </a:r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Student, </a:t>
            </a:r>
            <a:r>
              <a:rPr 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M.Sc.TE</a:t>
            </a:r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(CSE), </a:t>
            </a:r>
            <a:r>
              <a:rPr 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B.Sc.TE</a:t>
            </a:r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(CSE), </a:t>
            </a:r>
          </a:p>
          <a:p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Islamic University of Technology (IUT),</a:t>
            </a:r>
          </a:p>
          <a:p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 of Islamic Cooperation (OIC</a:t>
            </a:r>
            <a:r>
              <a:rPr lang="en-US" sz="20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0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 (ICT),</a:t>
            </a:r>
          </a:p>
          <a:p>
            <a:r>
              <a:rPr 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Ashuganj</a:t>
            </a:r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Tap </a:t>
            </a:r>
            <a:r>
              <a:rPr 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Bidyut</a:t>
            </a:r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Kendra High School,</a:t>
            </a:r>
          </a:p>
          <a:p>
            <a:r>
              <a:rPr 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Ashuganj</a:t>
            </a:r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Power Station Company Limited,</a:t>
            </a:r>
          </a:p>
          <a:p>
            <a:r>
              <a:rPr 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Ashuganj</a:t>
            </a:r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Brahmanbaria</a:t>
            </a:r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000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6280" y="4310075"/>
            <a:ext cx="757450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FF3399"/>
                </a:solidFill>
                <a:latin typeface="+mj-lt"/>
              </a:rPr>
              <a:t>Contact &amp; Profile:</a:t>
            </a:r>
          </a:p>
          <a:p>
            <a:r>
              <a:rPr lang="en-US" dirty="0">
                <a:solidFill>
                  <a:srgbClr val="0070C0"/>
                </a:solidFill>
                <a:latin typeface="+mj-lt"/>
              </a:rPr>
              <a:t>Mobile                       :</a:t>
            </a:r>
            <a:r>
              <a:rPr lang="en-US" dirty="0">
                <a:latin typeface="+mj-lt"/>
              </a:rPr>
              <a:t> </a:t>
            </a:r>
            <a:r>
              <a:rPr lang="en-US" b="1" dirty="0">
                <a:solidFill>
                  <a:srgbClr val="92D050"/>
                </a:solidFill>
                <a:latin typeface="+mj-lt"/>
              </a:rPr>
              <a:t>01746-681860</a:t>
            </a:r>
          </a:p>
          <a:p>
            <a:r>
              <a:rPr lang="en-US" dirty="0">
                <a:solidFill>
                  <a:srgbClr val="0070C0"/>
                </a:solidFill>
                <a:latin typeface="+mj-lt"/>
              </a:rPr>
              <a:t>E-mail                        :</a:t>
            </a:r>
            <a:r>
              <a:rPr lang="en-US" dirty="0">
                <a:latin typeface="+mj-lt"/>
              </a:rPr>
              <a:t> </a:t>
            </a:r>
            <a:r>
              <a:rPr lang="en-US" dirty="0">
                <a:latin typeface="+mj-lt"/>
                <a:hlinkClick r:id="rId2"/>
              </a:rPr>
              <a:t>aminul.iutoic@gmail.com</a:t>
            </a:r>
            <a:endParaRPr lang="en-US" dirty="0">
              <a:latin typeface="+mj-lt"/>
            </a:endParaRPr>
          </a:p>
          <a:p>
            <a:r>
              <a:rPr lang="en-US" dirty="0">
                <a:solidFill>
                  <a:srgbClr val="0070C0"/>
                </a:solidFill>
                <a:latin typeface="+mj-lt"/>
              </a:rPr>
              <a:t>Blog                            :</a:t>
            </a:r>
            <a:r>
              <a:rPr lang="en-US" dirty="0">
                <a:latin typeface="+mj-lt"/>
              </a:rPr>
              <a:t> </a:t>
            </a:r>
            <a:r>
              <a:rPr lang="en-US" dirty="0">
                <a:solidFill>
                  <a:srgbClr val="0070C0"/>
                </a:solidFill>
                <a:latin typeface="+mj-lt"/>
                <a:hlinkClick r:id="rId3"/>
              </a:rPr>
              <a:t>http://www.aminuliut.blogspot.com</a:t>
            </a:r>
            <a:endParaRPr lang="en-US" dirty="0">
              <a:solidFill>
                <a:srgbClr val="0070C0"/>
              </a:solidFill>
              <a:latin typeface="+mj-lt"/>
            </a:endParaRPr>
          </a:p>
          <a:p>
            <a:r>
              <a:rPr lang="en-US" dirty="0" err="1">
                <a:solidFill>
                  <a:srgbClr val="0070C0"/>
                </a:solidFill>
                <a:latin typeface="+mj-lt"/>
              </a:rPr>
              <a:t>Shikkhok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+mj-lt"/>
              </a:rPr>
              <a:t>Batayon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: </a:t>
            </a:r>
            <a:r>
              <a:rPr lang="en-US" dirty="0">
                <a:latin typeface="+mj-lt"/>
                <a:hlinkClick r:id="rId4"/>
              </a:rPr>
              <a:t>https://teachers.gov.bd/profile/aminul.iutoic</a:t>
            </a:r>
            <a:endParaRPr lang="en-US" dirty="0">
              <a:latin typeface="+mj-lt"/>
            </a:endParaRPr>
          </a:p>
          <a:p>
            <a:r>
              <a:rPr lang="en-US" dirty="0">
                <a:solidFill>
                  <a:srgbClr val="0070C0"/>
                </a:solidFill>
                <a:latin typeface="+mj-lt"/>
              </a:rPr>
              <a:t>Facebook  </a:t>
            </a:r>
            <a:r>
              <a:rPr lang="en-US" dirty="0">
                <a:latin typeface="+mj-lt"/>
              </a:rPr>
              <a:t>               : </a:t>
            </a:r>
            <a:r>
              <a:rPr lang="en-US" dirty="0">
                <a:latin typeface="+mj-lt"/>
                <a:hlinkClick r:id="rId5"/>
              </a:rPr>
              <a:t>https://www.facebook.com/aminul.haque.5076</a:t>
            </a:r>
            <a:endParaRPr lang="en-US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69444" y="830299"/>
            <a:ext cx="26564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>
                <a:solidFill>
                  <a:srgbClr val="002060"/>
                </a:solidFill>
              </a:rPr>
              <a:t>পাঠ</a:t>
            </a:r>
            <a:r>
              <a:rPr lang="en-US" sz="3200" b="1" u="sng" dirty="0">
                <a:solidFill>
                  <a:srgbClr val="002060"/>
                </a:solidFill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</a:rPr>
              <a:t>পরিচিতি</a:t>
            </a:r>
            <a:endParaRPr lang="en-US" sz="3200" b="1" u="sng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96222" y="2579436"/>
            <a:ext cx="54502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</a:rPr>
              <a:t>শ্রেণি</a:t>
            </a:r>
            <a:r>
              <a:rPr lang="en-US" sz="2400" b="1" dirty="0">
                <a:solidFill>
                  <a:srgbClr val="0070C0"/>
                </a:solidFill>
              </a:rPr>
              <a:t>: </a:t>
            </a:r>
            <a:r>
              <a:rPr lang="en-US" sz="2400" b="1" dirty="0">
                <a:solidFill>
                  <a:srgbClr val="7030A0"/>
                </a:solidFill>
              </a:rPr>
              <a:t>৮ম</a:t>
            </a:r>
          </a:p>
          <a:p>
            <a:r>
              <a:rPr lang="en-US" sz="2400" b="1" dirty="0" err="1">
                <a:solidFill>
                  <a:srgbClr val="0070C0"/>
                </a:solidFill>
              </a:rPr>
              <a:t>বিষয়</a:t>
            </a:r>
            <a:r>
              <a:rPr lang="en-US" sz="2400" b="1" dirty="0">
                <a:solidFill>
                  <a:srgbClr val="0070C0"/>
                </a:solidFill>
              </a:rPr>
              <a:t>: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তথ্য</a:t>
            </a:r>
            <a:r>
              <a:rPr lang="en-US" sz="2400" b="1" dirty="0">
                <a:solidFill>
                  <a:srgbClr val="7030A0"/>
                </a:solidFill>
              </a:rPr>
              <a:t> ও </a:t>
            </a:r>
            <a:r>
              <a:rPr lang="en-US" sz="2400" b="1" dirty="0" err="1">
                <a:solidFill>
                  <a:srgbClr val="7030A0"/>
                </a:solidFill>
              </a:rPr>
              <a:t>যোগাযোগ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প্রযুক্তি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</a:p>
          <a:p>
            <a:r>
              <a:rPr lang="en-US" sz="2400" b="1" dirty="0" err="1">
                <a:solidFill>
                  <a:srgbClr val="0070C0"/>
                </a:solidFill>
              </a:rPr>
              <a:t>অধ্যায়</a:t>
            </a:r>
            <a:r>
              <a:rPr lang="en-US" sz="2400" b="1" dirty="0">
                <a:solidFill>
                  <a:srgbClr val="0070C0"/>
                </a:solidFill>
              </a:rPr>
              <a:t>:</a:t>
            </a:r>
            <a:r>
              <a:rPr lang="en-US" sz="2400" b="1" dirty="0">
                <a:solidFill>
                  <a:srgbClr val="7030A0"/>
                </a:solidFill>
              </a:rPr>
              <a:t> ৪:  </a:t>
            </a:r>
            <a:r>
              <a:rPr lang="en-US" sz="2400" b="1" dirty="0" err="1">
                <a:solidFill>
                  <a:srgbClr val="7030A0"/>
                </a:solidFill>
              </a:rPr>
              <a:t>স্প্রেডশিটের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ব্যবহার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43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5317" y="165465"/>
            <a:ext cx="54864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কুইক</a:t>
            </a:r>
            <a:r>
              <a:rPr lang="en-US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অ্যাকসেস</a:t>
            </a:r>
            <a:r>
              <a:rPr lang="en-US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টুলবার</a:t>
            </a:r>
            <a:r>
              <a:rPr lang="en-US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1200" y="1343612"/>
            <a:ext cx="8534400" cy="138499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অফিস</a:t>
            </a:r>
            <a:r>
              <a:rPr lang="en-US" sz="28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বাটনের</a:t>
            </a:r>
            <a:r>
              <a:rPr lang="en-US" sz="28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পাশে</a:t>
            </a:r>
            <a:r>
              <a:rPr lang="en-US" sz="28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কুইক</a:t>
            </a:r>
            <a:r>
              <a:rPr lang="en-US" sz="28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অ্যাকসেস</a:t>
            </a:r>
            <a:r>
              <a:rPr lang="en-US" sz="28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টুলবারের</a:t>
            </a:r>
            <a:r>
              <a:rPr lang="en-US" sz="28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অবস্থান</a:t>
            </a:r>
            <a:r>
              <a:rPr lang="en-US" sz="28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800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সচরাচর</a:t>
            </a:r>
            <a:r>
              <a:rPr lang="en-US" sz="28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যে</a:t>
            </a:r>
            <a:r>
              <a:rPr lang="en-US" sz="28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বাটনগুলো</a:t>
            </a:r>
            <a:r>
              <a:rPr lang="en-US" sz="28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বেশি</a:t>
            </a:r>
            <a:r>
              <a:rPr lang="en-US" sz="28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ব্যবহৃত</a:t>
            </a:r>
            <a:r>
              <a:rPr lang="en-US" sz="28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sz="28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সেগুলো</a:t>
            </a:r>
            <a:r>
              <a:rPr lang="en-US" sz="28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এখানে</a:t>
            </a:r>
            <a:r>
              <a:rPr lang="en-US" sz="28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থাকে</a:t>
            </a:r>
            <a:r>
              <a:rPr lang="en-US" sz="28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।</a:t>
            </a:r>
          </a:p>
        </p:txBody>
      </p:sp>
      <p:pic>
        <p:nvPicPr>
          <p:cNvPr id="2" name="Picture 2" descr="C:\Users\Motiar\Desktop\Capture 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429000"/>
            <a:ext cx="7924800" cy="28733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Motiar\Desktop\Capture 0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279"/>
          <a:stretch/>
        </p:blipFill>
        <p:spPr bwMode="auto">
          <a:xfrm>
            <a:off x="1981200" y="3387849"/>
            <a:ext cx="7924800" cy="2113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81200" y="3413208"/>
            <a:ext cx="1447800" cy="2113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713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26301" y="12893"/>
            <a:ext cx="4343400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রিবন</a:t>
            </a:r>
            <a:endPara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E:\MOTIAR\Motiar D. Content\Class Viii\Picture\পাঠ ২৩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600200"/>
            <a:ext cx="8305800" cy="133350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676400" y="4733230"/>
            <a:ext cx="8534400" cy="83099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মাইক্রোসফট</a:t>
            </a:r>
            <a:r>
              <a:rPr lang="en-US" sz="24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এক্সেলে</a:t>
            </a:r>
            <a:r>
              <a:rPr lang="en-US" sz="24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24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কমান্ডকে</a:t>
            </a:r>
            <a:r>
              <a:rPr lang="en-US" sz="24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গুচ্ছাকারে</a:t>
            </a:r>
            <a:r>
              <a:rPr lang="en-US" sz="24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সাজানো</a:t>
            </a:r>
            <a:r>
              <a:rPr lang="en-US" sz="24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sz="24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400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এগুলোকে</a:t>
            </a:r>
            <a:r>
              <a:rPr lang="en-US" sz="24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রিবন</a:t>
            </a:r>
            <a:r>
              <a:rPr lang="en-US" sz="24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বলে</a:t>
            </a:r>
            <a:r>
              <a:rPr lang="en-US" sz="24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1828800" y="2133600"/>
            <a:ext cx="8229600" cy="609600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52600" y="2743200"/>
            <a:ext cx="8305800" cy="190500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438400" y="1981200"/>
            <a:ext cx="457200" cy="1295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28800" y="3276600"/>
            <a:ext cx="1295400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মেনু</a:t>
            </a:r>
            <a: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ট্যাব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2400" y="3124201"/>
            <a:ext cx="1676400" cy="120032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চিত্রভিত্তিক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কমান্ড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আইকন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876800" y="2590800"/>
            <a:ext cx="0" cy="4953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924800" y="3276601"/>
            <a:ext cx="1752600" cy="70788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মেনু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ট্যারে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আওতায়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গ্রুপ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ট্যাব</a:t>
            </a:r>
            <a:endParaRPr lang="en-US" sz="2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8763000" y="2743200"/>
            <a:ext cx="0" cy="4953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335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" grpId="0" animBg="1"/>
      <p:bldP spid="6" grpId="0" animBg="1"/>
      <p:bldP spid="10" grpId="0" animBg="1"/>
      <p:bldP spid="11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7406" y="152401"/>
            <a:ext cx="89916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সেল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সেলের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বিষয়বস্তু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দেখানোর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ফরর্মূলা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বার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693606" y="5355505"/>
            <a:ext cx="784860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ফর্মেটিং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টুলবারের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নীচে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লম্বা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দু’টি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অংশে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বিভক্ত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বারটিকে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ফর্মূলা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বার</a:t>
            </a:r>
            <a:endParaRPr lang="en-US" sz="2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Motiar\Desktop\Capture 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406" y="1124501"/>
            <a:ext cx="792480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E:\MOTIAR\Motiar D. Content\Class Viii\Picture\পাঠ ২৩\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7406" y="2164748"/>
            <a:ext cx="7924800" cy="268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2967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26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20022" y="47562"/>
            <a:ext cx="4419600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স্ট্যাটাস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বার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752600" y="5203735"/>
            <a:ext cx="8534400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ওয়ার্কবুক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উইন্ডোর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সর্বনিম্নে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টাস্ক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বারের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উপরের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বারকে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স্টেটাস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বার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বলা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হয়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এতে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ডকুমেন্টের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স্টেটাস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বা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অবস্থা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(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অন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অথবা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অফ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)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প্রদর্শিত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হয়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lang="en-US" sz="2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Motiar\Desktop\Capture 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813" y="1143000"/>
            <a:ext cx="8154686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E:\MOTIAR\Motiar D. Content\Class Viii\Picture\পাঠ ২৩\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1" y="4495800"/>
            <a:ext cx="8176809" cy="3048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0269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24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4234" y="120358"/>
            <a:ext cx="4339166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শিট</a:t>
            </a:r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ট্যাব</a:t>
            </a:r>
            <a:endParaRPr 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4" name="Picture 2" descr="E:\MOTIAR\Motiar D. Content\Class Viii\Picture\পাঠ ২৩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5807740"/>
            <a:ext cx="7924800" cy="2120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676400" y="1531204"/>
            <a:ext cx="8686800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ওয়ার্কবুক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উইন্ডোর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নীচে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বামদিকে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শীট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ট্যাব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একটি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ওয়ার্কবুকে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সাধারণত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: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তিনটি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ওয়ার্কশীট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থাকে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যেমন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: Sheet 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Motiar\Desktop\Capture 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417" y="2723231"/>
            <a:ext cx="79248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21418" y="5807740"/>
            <a:ext cx="2245783" cy="2120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154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217" grpId="0" animBg="1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1400" y="1066801"/>
            <a:ext cx="4953000" cy="132343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8000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8077" y="3153489"/>
            <a:ext cx="8077200" cy="144655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ওয়ার্কসিট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অংকন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2763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MOTIAR\Board\w 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1600201"/>
            <a:ext cx="6705600" cy="47529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3" descr="E:\MOTIAR\Board\w 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1" y="1600200"/>
            <a:ext cx="1752599" cy="4724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47900" y="83758"/>
            <a:ext cx="6477000" cy="70788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000" b="1" u="sng" spc="150" dirty="0">
                <a:ln w="11430"/>
                <a:solidFill>
                  <a:srgbClr val="FF3399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New File </a:t>
            </a:r>
            <a:r>
              <a:rPr lang="bn-BD" sz="4000" b="1" u="sng" spc="150" dirty="0">
                <a:ln w="11430"/>
                <a:solidFill>
                  <a:srgbClr val="FF3399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4000" b="1" u="sng" spc="150" dirty="0">
                <a:ln w="11430"/>
                <a:solidFill>
                  <a:srgbClr val="FF3399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u="sng" spc="150" dirty="0">
                <a:ln w="11430"/>
                <a:solidFill>
                  <a:srgbClr val="FF3399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করার নিয়ম </a:t>
            </a:r>
            <a:endParaRPr lang="en-US" sz="4000" b="1" u="sng" spc="150" dirty="0">
              <a:ln w="11430"/>
              <a:solidFill>
                <a:srgbClr val="FF3399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505200" y="1447800"/>
            <a:ext cx="6858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733801" y="1905000"/>
            <a:ext cx="800099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486400" y="2590800"/>
            <a:ext cx="6096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525000" y="5867400"/>
            <a:ext cx="609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42535" y="1490246"/>
            <a:ext cx="2257865" cy="400110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1. Office Button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42535" y="2286000"/>
            <a:ext cx="2257865" cy="523220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2. New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2535" y="3276601"/>
            <a:ext cx="2257865" cy="461665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3. Blank Doc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2535" y="4205647"/>
            <a:ext cx="2257865" cy="52322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4. Create</a:t>
            </a:r>
          </a:p>
        </p:txBody>
      </p:sp>
    </p:spTree>
    <p:extLst>
      <p:ext uri="{BB962C8B-B14F-4D97-AF65-F5344CB8AC3E}">
        <p14:creationId xmlns:p14="http://schemas.microsoft.com/office/powerpoint/2010/main" val="1177627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7741" y="0"/>
            <a:ext cx="8404387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কি-বোর্ডের</a:t>
            </a:r>
            <a:r>
              <a:rPr lang="en-US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ওয়ার্কশিট</a:t>
            </a:r>
            <a:r>
              <a:rPr lang="en-US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খোলা</a:t>
            </a:r>
            <a:endPara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6841" y="5250890"/>
            <a:ext cx="7239000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Ctrl+n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ওয়ার্কশিট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খোলা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051" name="Picture 3" descr="C:\Users\Motiar\Desktop\Capture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741" y="1453409"/>
            <a:ext cx="8077200" cy="35290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10200" y="1541316"/>
            <a:ext cx="1371600" cy="3261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7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2552" y="954259"/>
            <a:ext cx="4953000" cy="132343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8000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60452" y="3023382"/>
            <a:ext cx="8077200" cy="212365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Ms Excel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ওয়ার্ক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সিট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খোলার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ধাপগুলো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916009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5EF9EE-CEB4-4DB7-91DC-9D0E793544A0}"/>
              </a:ext>
            </a:extLst>
          </p:cNvPr>
          <p:cNvSpPr txBox="1"/>
          <p:nvPr/>
        </p:nvSpPr>
        <p:spPr>
          <a:xfrm>
            <a:off x="4372852" y="972830"/>
            <a:ext cx="2886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rgbClr val="FF0000"/>
                </a:solidFill>
              </a:rPr>
              <a:t>মূল্যায়ণ</a:t>
            </a:r>
            <a:r>
              <a:rPr lang="en-US" sz="2800" b="1" u="sng" dirty="0">
                <a:solidFill>
                  <a:srgbClr val="FF0000"/>
                </a:solidFill>
              </a:rPr>
              <a:t>:</a:t>
            </a:r>
            <a:endParaRPr lang="en-US" sz="2000" u="sng" dirty="0">
              <a:solidFill>
                <a:srgbClr val="FF3399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9BDEE9-47A4-4471-BAE5-15EA7BFFB421}"/>
              </a:ext>
            </a:extLst>
          </p:cNvPr>
          <p:cNvSpPr txBox="1"/>
          <p:nvPr/>
        </p:nvSpPr>
        <p:spPr>
          <a:xfrm>
            <a:off x="1458495" y="1873163"/>
            <a:ext cx="10119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১. </a:t>
            </a:r>
            <a:r>
              <a:rPr lang="en-US" sz="2400" b="1" dirty="0" err="1">
                <a:solidFill>
                  <a:srgbClr val="0070C0"/>
                </a:solidFill>
              </a:rPr>
              <a:t>কীবোর্ডের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মাধ্যমে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নতুন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ওয়ার্কশিট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খোলার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জন্য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কী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চাপতে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হয়</a:t>
            </a:r>
            <a:r>
              <a:rPr lang="en-US" sz="2400" b="1" dirty="0">
                <a:solidFill>
                  <a:srgbClr val="0070C0"/>
                </a:solidFill>
              </a:rPr>
              <a:t>?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E9E064-4649-475E-817C-744D3723DFA6}"/>
              </a:ext>
            </a:extLst>
          </p:cNvPr>
          <p:cNvSpPr txBox="1"/>
          <p:nvPr/>
        </p:nvSpPr>
        <p:spPr>
          <a:xfrm>
            <a:off x="1458494" y="2604683"/>
            <a:ext cx="10119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২. </a:t>
            </a:r>
            <a:r>
              <a:rPr lang="en-US" sz="2400" b="1" dirty="0" err="1">
                <a:solidFill>
                  <a:srgbClr val="0070C0"/>
                </a:solidFill>
              </a:rPr>
              <a:t>অফিস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বাটনের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মেনুগুলো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কী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কী</a:t>
            </a:r>
            <a:r>
              <a:rPr lang="en-US" sz="2400" b="1" dirty="0">
                <a:solidFill>
                  <a:srgbClr val="0070C0"/>
                </a:solidFill>
              </a:rPr>
              <a:t>?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F23393-4FA7-4DD3-B251-189B5BF3C19C}"/>
              </a:ext>
            </a:extLst>
          </p:cNvPr>
          <p:cNvSpPr txBox="1"/>
          <p:nvPr/>
        </p:nvSpPr>
        <p:spPr>
          <a:xfrm>
            <a:off x="1458494" y="3336203"/>
            <a:ext cx="10119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৩. </a:t>
            </a:r>
            <a:r>
              <a:rPr lang="en-US" sz="2400" b="1" dirty="0" err="1">
                <a:solidFill>
                  <a:srgbClr val="0070C0"/>
                </a:solidFill>
              </a:rPr>
              <a:t>ফর্মুলাবার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কী</a:t>
            </a:r>
            <a:r>
              <a:rPr lang="en-US" sz="2400" b="1" dirty="0">
                <a:solidFill>
                  <a:srgbClr val="0070C0"/>
                </a:solidFill>
              </a:rPr>
              <a:t>?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673E8D-114C-4C9F-AE0F-2570AD55E3E3}"/>
              </a:ext>
            </a:extLst>
          </p:cNvPr>
          <p:cNvSpPr txBox="1"/>
          <p:nvPr/>
        </p:nvSpPr>
        <p:spPr>
          <a:xfrm>
            <a:off x="1458494" y="4067723"/>
            <a:ext cx="10119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৪. </a:t>
            </a:r>
            <a:r>
              <a:rPr lang="en-US" sz="2400" b="1" dirty="0" err="1">
                <a:solidFill>
                  <a:srgbClr val="0070C0"/>
                </a:solidFill>
              </a:rPr>
              <a:t>কুইক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এ্যাকসেস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টুলবার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কী</a:t>
            </a:r>
            <a:r>
              <a:rPr lang="en-US" sz="2400" b="1" dirty="0">
                <a:solidFill>
                  <a:srgbClr val="0070C0"/>
                </a:solidFill>
              </a:rPr>
              <a:t>?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8EF1B9-6DA7-4F5A-B7CD-D11FF197F25D}"/>
              </a:ext>
            </a:extLst>
          </p:cNvPr>
          <p:cNvSpPr txBox="1"/>
          <p:nvPr/>
        </p:nvSpPr>
        <p:spPr>
          <a:xfrm>
            <a:off x="1458494" y="4799243"/>
            <a:ext cx="10119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৫. </a:t>
            </a:r>
            <a:r>
              <a:rPr lang="en-US" sz="2400" b="1" dirty="0" err="1">
                <a:solidFill>
                  <a:srgbClr val="0070C0"/>
                </a:solidFill>
              </a:rPr>
              <a:t>সাধারণত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একটি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একটি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ওয়ার্কবুকে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কয়টি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শিট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ওপেন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থাকে</a:t>
            </a:r>
            <a:r>
              <a:rPr lang="en-US" sz="2400" b="1" dirty="0">
                <a:solidFill>
                  <a:srgbClr val="0070C0"/>
                </a:solidFill>
              </a:rPr>
              <a:t>?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4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E86AA4-590B-4E03-B9AA-77A4F208CD76}"/>
              </a:ext>
            </a:extLst>
          </p:cNvPr>
          <p:cNvSpPr txBox="1"/>
          <p:nvPr/>
        </p:nvSpPr>
        <p:spPr>
          <a:xfrm>
            <a:off x="4430461" y="2678111"/>
            <a:ext cx="31341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00B0F0"/>
                </a:solidFill>
              </a:rPr>
              <a:t> </a:t>
            </a:r>
            <a:r>
              <a:rPr lang="en-US" sz="3600" b="1" u="sng" dirty="0" err="1">
                <a:solidFill>
                  <a:srgbClr val="00B0F0"/>
                </a:solidFill>
              </a:rPr>
              <a:t>স্প্রেডশিট</a:t>
            </a:r>
            <a:r>
              <a:rPr lang="en-US" sz="3600" b="1" u="sng" dirty="0">
                <a:solidFill>
                  <a:srgbClr val="00B0F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6572741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5EF9EE-CEB4-4DB7-91DC-9D0E793544A0}"/>
              </a:ext>
            </a:extLst>
          </p:cNvPr>
          <p:cNvSpPr txBox="1"/>
          <p:nvPr/>
        </p:nvSpPr>
        <p:spPr>
          <a:xfrm>
            <a:off x="4541664" y="1585290"/>
            <a:ext cx="2886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rgbClr val="FF0000"/>
                </a:solidFill>
              </a:rPr>
              <a:t>বাড়ির</a:t>
            </a:r>
            <a:r>
              <a:rPr lang="en-US" sz="2800" b="1" u="sng" dirty="0">
                <a:solidFill>
                  <a:srgbClr val="FF0000"/>
                </a:solidFill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</a:rPr>
              <a:t>কাজঃ</a:t>
            </a:r>
            <a:endParaRPr lang="en-US" sz="2000" u="sng" dirty="0">
              <a:solidFill>
                <a:srgbClr val="FF3399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763ED2-4D0E-47CA-9D94-2329FE7456A8}"/>
              </a:ext>
            </a:extLst>
          </p:cNvPr>
          <p:cNvSpPr txBox="1"/>
          <p:nvPr/>
        </p:nvSpPr>
        <p:spPr>
          <a:xfrm>
            <a:off x="1999443" y="3198021"/>
            <a:ext cx="90654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 err="1">
                <a:solidFill>
                  <a:srgbClr val="0070C0"/>
                </a:solidFill>
              </a:rPr>
              <a:t>স্প্রেডশিট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প্রোগ্রাম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চালু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করে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একটি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নতুন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ফাইল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খোলার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পদ্ধতি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বর্ণনা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কর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717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88C40B-DAAC-4478-832D-6711D59C0A81}"/>
              </a:ext>
            </a:extLst>
          </p:cNvPr>
          <p:cNvSpPr txBox="1"/>
          <p:nvPr/>
        </p:nvSpPr>
        <p:spPr>
          <a:xfrm>
            <a:off x="2403231" y="2705725"/>
            <a:ext cx="7385538" cy="1446550"/>
          </a:xfrm>
          <a:prstGeom prst="rect">
            <a:avLst/>
          </a:prstGeom>
          <a:ln w="76200">
            <a:solidFill>
              <a:srgbClr val="FF3399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62180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1169" y="2146944"/>
            <a:ext cx="4995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</a:rPr>
              <a:t>এই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পাঠ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শেষে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শিক্ষার্থীরা</a:t>
            </a:r>
            <a:r>
              <a:rPr lang="en-US" sz="2800" dirty="0">
                <a:solidFill>
                  <a:srgbClr val="00B050"/>
                </a:solidFill>
              </a:rPr>
              <a:t> ….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B9372B72-E7DA-47DB-A23F-B5E4F7933006}"/>
              </a:ext>
            </a:extLst>
          </p:cNvPr>
          <p:cNvSpPr/>
          <p:nvPr/>
        </p:nvSpPr>
        <p:spPr>
          <a:xfrm>
            <a:off x="712865" y="703385"/>
            <a:ext cx="11479135" cy="5620498"/>
          </a:xfrm>
          <a:prstGeom prst="frame">
            <a:avLst>
              <a:gd name="adj1" fmla="val 3804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83B678-F735-4A26-A6E8-3B8B4372EC33}"/>
              </a:ext>
            </a:extLst>
          </p:cNvPr>
          <p:cNvSpPr txBox="1"/>
          <p:nvPr/>
        </p:nvSpPr>
        <p:spPr>
          <a:xfrm>
            <a:off x="1154917" y="3087574"/>
            <a:ext cx="9882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1। </a:t>
            </a:r>
            <a:r>
              <a:rPr lang="en-US" sz="2000" b="1" dirty="0" err="1">
                <a:solidFill>
                  <a:srgbClr val="0070C0"/>
                </a:solidFill>
              </a:rPr>
              <a:t>স্প্রেডশিট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সফটওয়্যার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ব্যবহারের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কৌশল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ব্যাখ্যা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করতে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পারবে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361689-CEB1-4724-B1A4-E051734E5EFC}"/>
              </a:ext>
            </a:extLst>
          </p:cNvPr>
          <p:cNvSpPr txBox="1"/>
          <p:nvPr/>
        </p:nvSpPr>
        <p:spPr>
          <a:xfrm>
            <a:off x="4865595" y="1006259"/>
            <a:ext cx="2545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rgbClr val="00B0F0"/>
                </a:solidFill>
              </a:rPr>
              <a:t>শিখনফল</a:t>
            </a:r>
            <a:endParaRPr lang="en-US" sz="2800" b="1" u="sng" dirty="0">
              <a:solidFill>
                <a:srgbClr val="00B0F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26A349-0715-4115-AF0C-3888BF8051D1}"/>
              </a:ext>
            </a:extLst>
          </p:cNvPr>
          <p:cNvSpPr/>
          <p:nvPr/>
        </p:nvSpPr>
        <p:spPr>
          <a:xfrm>
            <a:off x="1154917" y="3410411"/>
            <a:ext cx="8915400" cy="138499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এক্সেল</a:t>
            </a:r>
            <a:r>
              <a:rPr lang="en-US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ওপেন</a:t>
            </a:r>
            <a:r>
              <a:rPr lang="en-US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এক্সেলে</a:t>
            </a:r>
            <a:r>
              <a:rPr lang="en-US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ইউন্ডোর</a:t>
            </a:r>
            <a:r>
              <a:rPr lang="en-US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8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ধাপ</a:t>
            </a:r>
            <a:r>
              <a:rPr lang="en-US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অনুসরণ</a:t>
            </a:r>
            <a:r>
              <a:rPr lang="en-US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Ms</a:t>
            </a:r>
            <a:r>
              <a:rPr lang="en-US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Excel </a:t>
            </a:r>
            <a:r>
              <a:rPr lang="en-US" sz="28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প্রোগ্রামে</a:t>
            </a:r>
            <a:r>
              <a:rPr lang="en-US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ওয়ার্ক</a:t>
            </a:r>
            <a:r>
              <a:rPr lang="en-US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সিট</a:t>
            </a:r>
            <a:r>
              <a:rPr lang="en-US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খুলতে</a:t>
            </a:r>
            <a:r>
              <a:rPr lang="en-US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4886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4B25FF-6683-4995-8213-470FDF807E5B}"/>
              </a:ext>
            </a:extLst>
          </p:cNvPr>
          <p:cNvSpPr txBox="1"/>
          <p:nvPr/>
        </p:nvSpPr>
        <p:spPr>
          <a:xfrm>
            <a:off x="4191307" y="863379"/>
            <a:ext cx="45306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স্প্রেডশিট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কী</a:t>
            </a:r>
            <a:r>
              <a:rPr lang="en-US" sz="3600" b="1" dirty="0">
                <a:solidFill>
                  <a:srgbClr val="FF0000"/>
                </a:solidFill>
              </a:rPr>
              <a:t>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A6D853-E0F7-4967-9055-B73A83911C89}"/>
              </a:ext>
            </a:extLst>
          </p:cNvPr>
          <p:cNvSpPr txBox="1"/>
          <p:nvPr/>
        </p:nvSpPr>
        <p:spPr>
          <a:xfrm>
            <a:off x="1704980" y="2087267"/>
            <a:ext cx="95033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</a:rPr>
              <a:t>স্প্রেডশিটের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আভিধানিক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অর্থ</a:t>
            </a:r>
            <a:r>
              <a:rPr lang="en-US" sz="2400" b="1" dirty="0">
                <a:solidFill>
                  <a:srgbClr val="0070C0"/>
                </a:solidFill>
              </a:rPr>
              <a:t> :  </a:t>
            </a:r>
            <a:r>
              <a:rPr lang="en-US" sz="2400" b="1" dirty="0" err="1">
                <a:solidFill>
                  <a:srgbClr val="00B050"/>
                </a:solidFill>
              </a:rPr>
              <a:t>ছড়ানো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বড়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মাপের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কাগজ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318F16-5F1C-43B8-92C9-00B9390EE47E}"/>
              </a:ext>
            </a:extLst>
          </p:cNvPr>
          <p:cNvSpPr txBox="1"/>
          <p:nvPr/>
        </p:nvSpPr>
        <p:spPr>
          <a:xfrm>
            <a:off x="1704980" y="3198167"/>
            <a:ext cx="42597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</a:rPr>
              <a:t>স্প্রেডশিট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মূলত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দুই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ধরণের</a:t>
            </a:r>
            <a:r>
              <a:rPr lang="en-US" sz="2400" b="1" dirty="0">
                <a:solidFill>
                  <a:srgbClr val="0070C0"/>
                </a:solidFill>
              </a:rPr>
              <a:t>: 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9C5BB7-230E-481E-85E1-639E07B9E22E}"/>
              </a:ext>
            </a:extLst>
          </p:cNvPr>
          <p:cNvSpPr txBox="1"/>
          <p:nvPr/>
        </p:nvSpPr>
        <p:spPr>
          <a:xfrm>
            <a:off x="5711928" y="3659832"/>
            <a:ext cx="42597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১। </a:t>
            </a:r>
            <a:r>
              <a:rPr lang="en-US" sz="2400" dirty="0" err="1">
                <a:solidFill>
                  <a:srgbClr val="00B050"/>
                </a:solidFill>
              </a:rPr>
              <a:t>কাগজের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স্প্রেডশিট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D8FFD5-20B7-433F-86B2-38804449F8B6}"/>
              </a:ext>
            </a:extLst>
          </p:cNvPr>
          <p:cNvSpPr txBox="1"/>
          <p:nvPr/>
        </p:nvSpPr>
        <p:spPr>
          <a:xfrm>
            <a:off x="5711928" y="4387386"/>
            <a:ext cx="61752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২। </a:t>
            </a:r>
            <a:r>
              <a:rPr lang="en-US" sz="2400" dirty="0" err="1">
                <a:solidFill>
                  <a:srgbClr val="00B050"/>
                </a:solidFill>
              </a:rPr>
              <a:t>সফটওয়্যার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নির্ভর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স্প্রেডশিট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প্রোগ্রাম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97052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63365A-A47C-4DE3-8184-1DFEDC6CCD9B}"/>
              </a:ext>
            </a:extLst>
          </p:cNvPr>
          <p:cNvSpPr txBox="1"/>
          <p:nvPr/>
        </p:nvSpPr>
        <p:spPr>
          <a:xfrm>
            <a:off x="2898389" y="0"/>
            <a:ext cx="61752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</a:rPr>
              <a:t>সফটওয়্যার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নির্ভর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স্প্রেডশিট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প্রোগ্রাম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11" name="Picture 2" descr="Excel PNG - Microsoft Excel, Excel Logo, Ms Excel, Excel Sheet ...">
            <a:extLst>
              <a:ext uri="{FF2B5EF4-FFF2-40B4-BE49-F238E27FC236}">
                <a16:creationId xmlns:a16="http://schemas.microsoft.com/office/drawing/2014/main" id="{490C279E-5E17-41A7-956C-C6FE5A17CB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4" b="4796"/>
          <a:stretch/>
        </p:blipFill>
        <p:spPr bwMode="auto">
          <a:xfrm>
            <a:off x="7087922" y="1502894"/>
            <a:ext cx="2133600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ashflow Tech Systemz - The VisiCalc Spreadsheet and Tips on ...">
            <a:extLst>
              <a:ext uri="{FF2B5EF4-FFF2-40B4-BE49-F238E27FC236}">
                <a16:creationId xmlns:a16="http://schemas.microsoft.com/office/drawing/2014/main" id="{0D582025-2D4F-4DC8-8840-CD83F754B0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00"/>
          <a:stretch/>
        </p:blipFill>
        <p:spPr bwMode="auto">
          <a:xfrm>
            <a:off x="1093764" y="1525754"/>
            <a:ext cx="2288065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Open Office Calc Icon - Sleek XP Software Icons - SoftIcons.com">
            <a:extLst>
              <a:ext uri="{FF2B5EF4-FFF2-40B4-BE49-F238E27FC236}">
                <a16:creationId xmlns:a16="http://schemas.microsoft.com/office/drawing/2014/main" id="{D43C5AD0-248E-45F3-B178-D1C61CFF8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135" y="1480034"/>
            <a:ext cx="2288065" cy="224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Google Sheets Icon #329208 - Free Icons Library">
            <a:extLst>
              <a:ext uri="{FF2B5EF4-FFF2-40B4-BE49-F238E27FC236}">
                <a16:creationId xmlns:a16="http://schemas.microsoft.com/office/drawing/2014/main" id="{85E685E3-71FB-466A-BB4B-BBD919CF5F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7" r="16769" b="23847"/>
          <a:stretch/>
        </p:blipFill>
        <p:spPr bwMode="auto">
          <a:xfrm>
            <a:off x="9728244" y="1525754"/>
            <a:ext cx="2463756" cy="217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ADA1900-72B6-409A-B6AF-023073E2D64C}"/>
              </a:ext>
            </a:extLst>
          </p:cNvPr>
          <p:cNvSpPr txBox="1"/>
          <p:nvPr/>
        </p:nvSpPr>
        <p:spPr>
          <a:xfrm>
            <a:off x="1142051" y="4254081"/>
            <a:ext cx="1935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3399"/>
                </a:solidFill>
              </a:rPr>
              <a:t>ভিসিক্যালক্</a:t>
            </a:r>
            <a:endParaRPr lang="en-US" sz="2400" b="1" dirty="0">
              <a:solidFill>
                <a:srgbClr val="FF3399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C29C2A-04A1-4D0F-9FC4-2FC6CE8E9AA1}"/>
              </a:ext>
            </a:extLst>
          </p:cNvPr>
          <p:cNvSpPr txBox="1"/>
          <p:nvPr/>
        </p:nvSpPr>
        <p:spPr>
          <a:xfrm>
            <a:off x="3638341" y="4254081"/>
            <a:ext cx="3248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3399"/>
                </a:solidFill>
              </a:rPr>
              <a:t>ওপেন</a:t>
            </a:r>
            <a:r>
              <a:rPr lang="en-US" sz="2400" b="1" dirty="0">
                <a:solidFill>
                  <a:srgbClr val="FF3399"/>
                </a:solidFill>
              </a:rPr>
              <a:t> </a:t>
            </a:r>
            <a:r>
              <a:rPr lang="en-US" sz="2400" b="1" dirty="0" err="1">
                <a:solidFill>
                  <a:srgbClr val="FF3399"/>
                </a:solidFill>
              </a:rPr>
              <a:t>অফিস</a:t>
            </a:r>
            <a:r>
              <a:rPr lang="en-US" sz="2400" b="1" dirty="0">
                <a:solidFill>
                  <a:srgbClr val="FF3399"/>
                </a:solidFill>
              </a:rPr>
              <a:t> </a:t>
            </a:r>
            <a:r>
              <a:rPr lang="en-US" sz="2400" b="1" dirty="0" err="1">
                <a:solidFill>
                  <a:srgbClr val="FF3399"/>
                </a:solidFill>
              </a:rPr>
              <a:t>ক্যালক্</a:t>
            </a:r>
            <a:endParaRPr lang="en-US" sz="2400" b="1" dirty="0">
              <a:solidFill>
                <a:srgbClr val="FF3399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B7BEB0-3364-44D1-B2BA-D0E99D0F92D9}"/>
              </a:ext>
            </a:extLst>
          </p:cNvPr>
          <p:cNvSpPr txBox="1"/>
          <p:nvPr/>
        </p:nvSpPr>
        <p:spPr>
          <a:xfrm>
            <a:off x="7336289" y="4254080"/>
            <a:ext cx="1236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3399"/>
                </a:solidFill>
              </a:rPr>
              <a:t> </a:t>
            </a:r>
            <a:r>
              <a:rPr lang="en-US" sz="2400" b="1" dirty="0" err="1">
                <a:solidFill>
                  <a:srgbClr val="FF3399"/>
                </a:solidFill>
              </a:rPr>
              <a:t>এক্সেল</a:t>
            </a:r>
            <a:endParaRPr lang="en-US" sz="2400" b="1" dirty="0">
              <a:solidFill>
                <a:srgbClr val="FF3399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F7CD24-3DB9-4333-8E9C-82537536E91E}"/>
              </a:ext>
            </a:extLst>
          </p:cNvPr>
          <p:cNvSpPr txBox="1"/>
          <p:nvPr/>
        </p:nvSpPr>
        <p:spPr>
          <a:xfrm>
            <a:off x="10028688" y="4254077"/>
            <a:ext cx="1542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3399"/>
                </a:solidFill>
              </a:rPr>
              <a:t>গুগলশিট</a:t>
            </a:r>
            <a:endParaRPr lang="en-US" sz="2400" b="1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26766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E61A24-8930-4791-B989-83080E0462B9}"/>
              </a:ext>
            </a:extLst>
          </p:cNvPr>
          <p:cNvSpPr txBox="1"/>
          <p:nvPr/>
        </p:nvSpPr>
        <p:spPr>
          <a:xfrm>
            <a:off x="1029509" y="1145122"/>
            <a:ext cx="6282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</a:rPr>
              <a:t>প্রথম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স্প্রেডশিট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সফটওয়্যার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  <a:r>
              <a:rPr lang="en-US" sz="2400" b="1" dirty="0" err="1">
                <a:solidFill>
                  <a:srgbClr val="FF3399"/>
                </a:solidFill>
              </a:rPr>
              <a:t>ভিসিক্যালক্</a:t>
            </a:r>
            <a:endParaRPr lang="en-US" sz="2400" b="1" dirty="0">
              <a:solidFill>
                <a:srgbClr val="FF3399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B6BCF0-386B-4934-91F7-817B40535241}"/>
              </a:ext>
            </a:extLst>
          </p:cNvPr>
          <p:cNvSpPr txBox="1"/>
          <p:nvPr/>
        </p:nvSpPr>
        <p:spPr>
          <a:xfrm>
            <a:off x="2898389" y="0"/>
            <a:ext cx="61752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</a:rPr>
              <a:t>সফটওয়্যার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নির্ভর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স্প্রেডশিট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প্রোগ্রাম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4259B8-6AA1-4043-993F-82190461DAD9}"/>
              </a:ext>
            </a:extLst>
          </p:cNvPr>
          <p:cNvSpPr txBox="1"/>
          <p:nvPr/>
        </p:nvSpPr>
        <p:spPr>
          <a:xfrm>
            <a:off x="5092727" y="1606787"/>
            <a:ext cx="6636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en-US" sz="2400" b="1" dirty="0" err="1">
                <a:solidFill>
                  <a:srgbClr val="0070C0"/>
                </a:solidFill>
                <a:sym typeface="Wingdings" panose="05000000000000000000" pitchFamily="2" charset="2"/>
              </a:rPr>
              <a:t>অ্যাপল</a:t>
            </a:r>
            <a:r>
              <a:rPr lang="en-US" sz="2400" b="1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sym typeface="Wingdings" panose="05000000000000000000" pitchFamily="2" charset="2"/>
              </a:rPr>
              <a:t>কোম্পানি</a:t>
            </a:r>
            <a:r>
              <a:rPr lang="en-US" sz="2400" b="1" dirty="0">
                <a:solidFill>
                  <a:srgbClr val="0070C0"/>
                </a:solidFill>
                <a:sym typeface="Wingdings" panose="05000000000000000000" pitchFamily="2" charset="2"/>
              </a:rPr>
              <a:t> (</a:t>
            </a:r>
            <a:r>
              <a:rPr lang="en-US" sz="2400" b="1" dirty="0" err="1">
                <a:solidFill>
                  <a:srgbClr val="0070C0"/>
                </a:solidFill>
                <a:sym typeface="Wingdings" panose="05000000000000000000" pitchFamily="2" charset="2"/>
              </a:rPr>
              <a:t>সত্তর</a:t>
            </a:r>
            <a:r>
              <a:rPr lang="en-US" sz="2400" b="1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sym typeface="Wingdings" panose="05000000000000000000" pitchFamily="2" charset="2"/>
              </a:rPr>
              <a:t>দশকের</a:t>
            </a:r>
            <a:r>
              <a:rPr lang="en-US" sz="2400" b="1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sym typeface="Wingdings" panose="05000000000000000000" pitchFamily="2" charset="2"/>
              </a:rPr>
              <a:t>শেষদিকে</a:t>
            </a:r>
            <a:r>
              <a:rPr lang="en-US" sz="2400" b="1" dirty="0">
                <a:solidFill>
                  <a:srgbClr val="0070C0"/>
                </a:solidFill>
                <a:sym typeface="Wingdings" panose="05000000000000000000" pitchFamily="2" charset="2"/>
              </a:rPr>
              <a:t>)</a:t>
            </a:r>
            <a:endParaRPr lang="en-US" sz="2400" b="1" dirty="0">
              <a:solidFill>
                <a:srgbClr val="FF3399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261342-AEE7-4284-80B0-8A07C9CDDA36}"/>
              </a:ext>
            </a:extLst>
          </p:cNvPr>
          <p:cNvSpPr txBox="1"/>
          <p:nvPr/>
        </p:nvSpPr>
        <p:spPr>
          <a:xfrm>
            <a:off x="1069034" y="2874691"/>
            <a:ext cx="4316214" cy="26217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70C0"/>
                </a:solidFill>
                <a:sym typeface="Wingdings" panose="05000000000000000000" pitchFamily="2" charset="2"/>
              </a:rPr>
              <a:t>মাইক্রোসফট</a:t>
            </a:r>
            <a:r>
              <a:rPr lang="en-US" sz="2800" b="1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sym typeface="Wingdings" panose="05000000000000000000" pitchFamily="2" charset="2"/>
              </a:rPr>
              <a:t>এক্সেল</a:t>
            </a:r>
            <a:endParaRPr lang="en-US" sz="2800" b="1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70C0"/>
                </a:solidFill>
                <a:sym typeface="Wingdings" panose="05000000000000000000" pitchFamily="2" charset="2"/>
              </a:rPr>
              <a:t>গুগলশিট</a:t>
            </a:r>
            <a:endParaRPr lang="en-US" sz="2800" b="1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70C0"/>
                </a:solidFill>
                <a:sym typeface="Wingdings" panose="05000000000000000000" pitchFamily="2" charset="2"/>
              </a:rPr>
              <a:t>ওপেন</a:t>
            </a:r>
            <a:r>
              <a:rPr lang="en-US" sz="2800" b="1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sym typeface="Wingdings" panose="05000000000000000000" pitchFamily="2" charset="2"/>
              </a:rPr>
              <a:t>অফিস</a:t>
            </a:r>
            <a:r>
              <a:rPr lang="en-US" sz="2800" b="1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sym typeface="Wingdings" panose="05000000000000000000" pitchFamily="2" charset="2"/>
              </a:rPr>
              <a:t>ক্যালক্</a:t>
            </a:r>
            <a:endParaRPr lang="en-US" sz="2800" b="1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70C0"/>
                </a:solidFill>
                <a:sym typeface="Wingdings" panose="05000000000000000000" pitchFamily="2" charset="2"/>
              </a:rPr>
              <a:t>কেস্প্রেড</a:t>
            </a:r>
            <a:endParaRPr lang="en-US" sz="2800" b="1" dirty="0">
              <a:solidFill>
                <a:srgbClr val="FF339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9D8B00-7DDD-4C76-BD91-14EE44680945}"/>
              </a:ext>
            </a:extLst>
          </p:cNvPr>
          <p:cNvSpPr txBox="1"/>
          <p:nvPr/>
        </p:nvSpPr>
        <p:spPr>
          <a:xfrm>
            <a:off x="6256559" y="2874691"/>
            <a:ext cx="5634204" cy="31085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sym typeface="Wingdings" panose="05000000000000000000" pitchFamily="2" charset="2"/>
              </a:rPr>
              <a:t>মাইক্রোসফট</a:t>
            </a:r>
            <a:r>
              <a:rPr lang="en-US" sz="2800" b="1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sym typeface="Wingdings" panose="05000000000000000000" pitchFamily="2" charset="2"/>
              </a:rPr>
              <a:t>এক্সেল</a:t>
            </a:r>
            <a:r>
              <a:rPr lang="en-US" sz="2800" b="1" dirty="0">
                <a:solidFill>
                  <a:srgbClr val="0070C0"/>
                </a:solidFill>
                <a:sym typeface="Wingdings" panose="05000000000000000000" pitchFamily="2" charset="2"/>
              </a:rPr>
              <a:t>- ৩৬৫</a:t>
            </a:r>
          </a:p>
          <a:p>
            <a:r>
              <a:rPr lang="en-US" sz="2800" b="1" dirty="0" err="1">
                <a:solidFill>
                  <a:srgbClr val="0070C0"/>
                </a:solidFill>
                <a:sym typeface="Wingdings" panose="05000000000000000000" pitchFamily="2" charset="2"/>
              </a:rPr>
              <a:t>মাইক্রোসফট</a:t>
            </a:r>
            <a:r>
              <a:rPr lang="en-US" sz="2800" b="1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sym typeface="Wingdings" panose="05000000000000000000" pitchFamily="2" charset="2"/>
              </a:rPr>
              <a:t>এক্সেল</a:t>
            </a:r>
            <a:r>
              <a:rPr lang="en-US" sz="2800" b="1" dirty="0">
                <a:solidFill>
                  <a:srgbClr val="0070C0"/>
                </a:solidFill>
                <a:sym typeface="Wingdings" panose="05000000000000000000" pitchFamily="2" charset="2"/>
              </a:rPr>
              <a:t>- ২০১৯</a:t>
            </a:r>
          </a:p>
          <a:p>
            <a:r>
              <a:rPr lang="en-US" sz="2800" b="1" dirty="0" err="1">
                <a:solidFill>
                  <a:srgbClr val="0070C0"/>
                </a:solidFill>
                <a:sym typeface="Wingdings" panose="05000000000000000000" pitchFamily="2" charset="2"/>
              </a:rPr>
              <a:t>মাইক্রোসফট</a:t>
            </a:r>
            <a:r>
              <a:rPr lang="en-US" sz="2800" b="1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sym typeface="Wingdings" panose="05000000000000000000" pitchFamily="2" charset="2"/>
              </a:rPr>
              <a:t>এক্সেল</a:t>
            </a:r>
            <a:r>
              <a:rPr lang="en-US" sz="2800" b="1" dirty="0">
                <a:solidFill>
                  <a:srgbClr val="0070C0"/>
                </a:solidFill>
                <a:sym typeface="Wingdings" panose="05000000000000000000" pitchFamily="2" charset="2"/>
              </a:rPr>
              <a:t>- ২০১৬</a:t>
            </a:r>
          </a:p>
          <a:p>
            <a:r>
              <a:rPr lang="en-US" sz="2800" b="1" dirty="0" err="1">
                <a:solidFill>
                  <a:srgbClr val="0070C0"/>
                </a:solidFill>
                <a:sym typeface="Wingdings" panose="05000000000000000000" pitchFamily="2" charset="2"/>
              </a:rPr>
              <a:t>মাইক্রোসফট</a:t>
            </a:r>
            <a:r>
              <a:rPr lang="en-US" sz="2800" b="1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sym typeface="Wingdings" panose="05000000000000000000" pitchFamily="2" charset="2"/>
              </a:rPr>
              <a:t>এক্সেল</a:t>
            </a:r>
            <a:r>
              <a:rPr lang="en-US" sz="2800" b="1" dirty="0">
                <a:solidFill>
                  <a:srgbClr val="0070C0"/>
                </a:solidFill>
                <a:sym typeface="Wingdings" panose="05000000000000000000" pitchFamily="2" charset="2"/>
              </a:rPr>
              <a:t>- ২০১৩</a:t>
            </a:r>
          </a:p>
          <a:p>
            <a:r>
              <a:rPr lang="en-US" sz="2800" b="1" dirty="0" err="1">
                <a:solidFill>
                  <a:srgbClr val="0070C0"/>
                </a:solidFill>
                <a:sym typeface="Wingdings" panose="05000000000000000000" pitchFamily="2" charset="2"/>
              </a:rPr>
              <a:t>মাইক্রোসফট</a:t>
            </a:r>
            <a:r>
              <a:rPr lang="en-US" sz="2800" b="1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sym typeface="Wingdings" panose="05000000000000000000" pitchFamily="2" charset="2"/>
              </a:rPr>
              <a:t>এক্সেল</a:t>
            </a:r>
            <a:r>
              <a:rPr lang="en-US" sz="2800" b="1" dirty="0">
                <a:solidFill>
                  <a:srgbClr val="0070C0"/>
                </a:solidFill>
                <a:sym typeface="Wingdings" panose="05000000000000000000" pitchFamily="2" charset="2"/>
              </a:rPr>
              <a:t>- ২০১০</a:t>
            </a:r>
          </a:p>
          <a:p>
            <a:r>
              <a:rPr lang="en-US" sz="2800" b="1" dirty="0" err="1">
                <a:solidFill>
                  <a:srgbClr val="0070C0"/>
                </a:solidFill>
                <a:sym typeface="Wingdings" panose="05000000000000000000" pitchFamily="2" charset="2"/>
              </a:rPr>
              <a:t>মাইক্রোসফট</a:t>
            </a:r>
            <a:r>
              <a:rPr lang="en-US" sz="2800" b="1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sym typeface="Wingdings" panose="05000000000000000000" pitchFamily="2" charset="2"/>
              </a:rPr>
              <a:t>এক্সেল</a:t>
            </a:r>
            <a:r>
              <a:rPr lang="en-US" sz="2800" b="1" dirty="0">
                <a:solidFill>
                  <a:srgbClr val="0070C0"/>
                </a:solidFill>
                <a:sym typeface="Wingdings" panose="05000000000000000000" pitchFamily="2" charset="2"/>
              </a:rPr>
              <a:t>- ২০০৭</a:t>
            </a:r>
          </a:p>
          <a:p>
            <a:r>
              <a:rPr lang="en-US" sz="2800" b="1" dirty="0" err="1">
                <a:solidFill>
                  <a:srgbClr val="0070C0"/>
                </a:solidFill>
                <a:sym typeface="Wingdings" panose="05000000000000000000" pitchFamily="2" charset="2"/>
              </a:rPr>
              <a:t>মাইক্রোসফট</a:t>
            </a:r>
            <a:r>
              <a:rPr lang="en-US" sz="2800" b="1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sym typeface="Wingdings" panose="05000000000000000000" pitchFamily="2" charset="2"/>
              </a:rPr>
              <a:t>এক্সেল</a:t>
            </a:r>
            <a:r>
              <a:rPr lang="en-US" sz="2800" b="1" dirty="0">
                <a:solidFill>
                  <a:srgbClr val="0070C0"/>
                </a:solidFill>
                <a:sym typeface="Wingdings" panose="05000000000000000000" pitchFamily="2" charset="2"/>
              </a:rPr>
              <a:t>- ২০০৩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F1B651E-C61F-490E-97BA-DB2FC89C06F7}"/>
              </a:ext>
            </a:extLst>
          </p:cNvPr>
          <p:cNvCxnSpPr>
            <a:cxnSpLocks/>
          </p:cNvCxnSpPr>
          <p:nvPr/>
        </p:nvCxnSpPr>
        <p:spPr>
          <a:xfrm>
            <a:off x="4628270" y="3211286"/>
            <a:ext cx="1628289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29549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720E99-57AC-48F6-AB87-262741AFBBE2}"/>
              </a:ext>
            </a:extLst>
          </p:cNvPr>
          <p:cNvSpPr txBox="1"/>
          <p:nvPr/>
        </p:nvSpPr>
        <p:spPr>
          <a:xfrm>
            <a:off x="4136345" y="1491175"/>
            <a:ext cx="451528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u="sng" dirty="0" err="1">
                <a:solidFill>
                  <a:srgbClr val="00B050"/>
                </a:solidFill>
              </a:rPr>
              <a:t>একক</a:t>
            </a:r>
            <a:r>
              <a:rPr lang="en-US" sz="4400" b="1" u="sng" dirty="0">
                <a:solidFill>
                  <a:srgbClr val="00B050"/>
                </a:solidFill>
              </a:rPr>
              <a:t> </a:t>
            </a:r>
            <a:r>
              <a:rPr lang="en-US" sz="4400" b="1" u="sng" dirty="0" err="1">
                <a:solidFill>
                  <a:srgbClr val="00B050"/>
                </a:solidFill>
              </a:rPr>
              <a:t>কাজ</a:t>
            </a:r>
            <a:endParaRPr lang="en-US" sz="4400" b="1" u="sng" dirty="0">
              <a:solidFill>
                <a:srgbClr val="00B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019A8B-4ADC-4324-9EFD-6C1BB1DBBD8E}"/>
              </a:ext>
            </a:extLst>
          </p:cNvPr>
          <p:cNvSpPr txBox="1"/>
          <p:nvPr/>
        </p:nvSpPr>
        <p:spPr>
          <a:xfrm>
            <a:off x="2355752" y="3167390"/>
            <a:ext cx="74804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১। </a:t>
            </a:r>
            <a:r>
              <a:rPr lang="en-US" sz="2800" dirty="0" err="1">
                <a:solidFill>
                  <a:srgbClr val="00B050"/>
                </a:solidFill>
              </a:rPr>
              <a:t>পাঁচটি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স্প্রেডশিট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সফটওয়্যার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এর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নাম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লিখ</a:t>
            </a:r>
            <a:r>
              <a:rPr lang="en-US" sz="2800" dirty="0">
                <a:solidFill>
                  <a:srgbClr val="00B050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132474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720E99-57AC-48F6-AB87-262741AFBBE2}"/>
              </a:ext>
            </a:extLst>
          </p:cNvPr>
          <p:cNvSpPr txBox="1"/>
          <p:nvPr/>
        </p:nvSpPr>
        <p:spPr>
          <a:xfrm>
            <a:off x="3134971" y="942535"/>
            <a:ext cx="592205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00B050"/>
                </a:solidFill>
              </a:rPr>
              <a:t>স্প্রেডশিট</a:t>
            </a:r>
            <a:r>
              <a:rPr lang="en-US" sz="4400" dirty="0">
                <a:solidFill>
                  <a:srgbClr val="00B050"/>
                </a:solidFill>
              </a:rPr>
              <a:t> </a:t>
            </a:r>
            <a:r>
              <a:rPr lang="en-US" sz="4400" dirty="0" err="1">
                <a:solidFill>
                  <a:srgbClr val="00B050"/>
                </a:solidFill>
              </a:rPr>
              <a:t>প্রোগ্রাম</a:t>
            </a:r>
            <a:r>
              <a:rPr lang="en-US" sz="4400" dirty="0">
                <a:solidFill>
                  <a:srgbClr val="00B050"/>
                </a:solidFill>
              </a:rPr>
              <a:t> </a:t>
            </a:r>
            <a:r>
              <a:rPr lang="en-US" sz="4400" dirty="0" err="1">
                <a:solidFill>
                  <a:srgbClr val="00B050"/>
                </a:solidFill>
              </a:rPr>
              <a:t>কী</a:t>
            </a:r>
            <a:r>
              <a:rPr lang="en-US" sz="4400" dirty="0">
                <a:solidFill>
                  <a:srgbClr val="00B050"/>
                </a:solidFill>
              </a:rPr>
              <a:t>? </a:t>
            </a:r>
            <a:endParaRPr lang="en-US" sz="4400" b="1" u="sng" dirty="0">
              <a:solidFill>
                <a:srgbClr val="00B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019A8B-4ADC-4324-9EFD-6C1BB1DBBD8E}"/>
              </a:ext>
            </a:extLst>
          </p:cNvPr>
          <p:cNvSpPr txBox="1"/>
          <p:nvPr/>
        </p:nvSpPr>
        <p:spPr>
          <a:xfrm>
            <a:off x="1708638" y="2122901"/>
            <a:ext cx="99253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accent1"/>
                </a:solidFill>
              </a:rPr>
              <a:t>স্প্রেডশিট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হলো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হিসাব</a:t>
            </a:r>
            <a:r>
              <a:rPr lang="en-US" sz="2800" dirty="0">
                <a:solidFill>
                  <a:schemeClr val="accent1"/>
                </a:solidFill>
              </a:rPr>
              <a:t>- </a:t>
            </a:r>
            <a:r>
              <a:rPr lang="en-US" sz="2800" dirty="0" err="1">
                <a:solidFill>
                  <a:schemeClr val="accent1"/>
                </a:solidFill>
              </a:rPr>
              <a:t>নিকাশের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কাজের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জন্য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ব্যবহৃত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এক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ধরণের</a:t>
            </a:r>
            <a:r>
              <a:rPr lang="en-US" sz="2800" dirty="0">
                <a:solidFill>
                  <a:schemeClr val="accent1"/>
                </a:solidFill>
              </a:rPr>
              <a:t>  </a:t>
            </a:r>
            <a:r>
              <a:rPr lang="en-US" sz="2800" dirty="0" err="1">
                <a:solidFill>
                  <a:schemeClr val="accent1"/>
                </a:solidFill>
              </a:rPr>
              <a:t>অ্যাপ্লিকেশন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সফটওয়্যার</a:t>
            </a:r>
            <a:r>
              <a:rPr lang="en-US" sz="2800" dirty="0">
                <a:solidFill>
                  <a:schemeClr val="accent1"/>
                </a:solidFill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6E4EE8-EDCE-43B3-8C25-3AC912A9277E}"/>
              </a:ext>
            </a:extLst>
          </p:cNvPr>
          <p:cNvSpPr txBox="1"/>
          <p:nvPr/>
        </p:nvSpPr>
        <p:spPr>
          <a:xfrm>
            <a:off x="1638301" y="3429000"/>
            <a:ext cx="992534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chemeClr val="accent1"/>
                </a:solidFill>
              </a:rPr>
              <a:t>এটিকে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কখনো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কখনো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ওয়ার্কবুক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বলা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হয়</a:t>
            </a:r>
            <a:r>
              <a:rPr lang="en-US" sz="2800" dirty="0">
                <a:solidFill>
                  <a:schemeClr val="accent1"/>
                </a:solidFill>
              </a:rPr>
              <a:t>। </a:t>
            </a:r>
            <a:r>
              <a:rPr lang="en-US" sz="2800" dirty="0" err="1">
                <a:solidFill>
                  <a:schemeClr val="accent1"/>
                </a:solidFill>
              </a:rPr>
              <a:t>একটি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রেজিস্ট্রার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খাতায়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যেমন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অনেকগুলো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পৃষ্ঠা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থাকে</a:t>
            </a:r>
            <a:r>
              <a:rPr lang="en-US" sz="2800" dirty="0">
                <a:solidFill>
                  <a:schemeClr val="accent1"/>
                </a:solidFill>
              </a:rPr>
              <a:t>, </a:t>
            </a:r>
            <a:r>
              <a:rPr lang="en-US" sz="2800" dirty="0" err="1">
                <a:solidFill>
                  <a:schemeClr val="accent1"/>
                </a:solidFill>
              </a:rPr>
              <a:t>তেমনি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একটি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ওয়ার্কবুকে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অনেকগুলো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ওয়ার্কশিট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থাকে</a:t>
            </a:r>
            <a:r>
              <a:rPr lang="en-US" sz="2800" dirty="0">
                <a:solidFill>
                  <a:schemeClr val="accent1"/>
                </a:solidFill>
              </a:rPr>
              <a:t>। </a:t>
            </a:r>
            <a:r>
              <a:rPr lang="en-US" sz="2800" dirty="0" err="1">
                <a:solidFill>
                  <a:schemeClr val="accent1"/>
                </a:solidFill>
              </a:rPr>
              <a:t>একেকটা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ওয়ার্কশিটে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বহুসংখ্যক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সারি</a:t>
            </a:r>
            <a:r>
              <a:rPr lang="en-US" sz="2800" dirty="0">
                <a:solidFill>
                  <a:schemeClr val="accent1"/>
                </a:solidFill>
              </a:rPr>
              <a:t> ও </a:t>
            </a:r>
            <a:r>
              <a:rPr lang="en-US" sz="2800" dirty="0" err="1">
                <a:solidFill>
                  <a:schemeClr val="accent1"/>
                </a:solidFill>
              </a:rPr>
              <a:t>কলাম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থাকে</a:t>
            </a:r>
            <a:r>
              <a:rPr lang="en-US" sz="2800" dirty="0">
                <a:solidFill>
                  <a:schemeClr val="accent1"/>
                </a:solidFill>
              </a:rPr>
              <a:t>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46274871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Batayon-1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13985</TotalTime>
  <Words>741</Words>
  <Application>Microsoft Office PowerPoint</Application>
  <PresentationFormat>Widescreen</PresentationFormat>
  <Paragraphs>124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Nikosh</vt:lpstr>
      <vt:lpstr>NikoshBAN</vt:lpstr>
      <vt:lpstr>NikoshLight</vt:lpstr>
      <vt:lpstr>Times New Roman</vt:lpstr>
      <vt:lpstr>TonnyBanglaMJ</vt:lpstr>
      <vt:lpstr>Batayon-1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M. Aminul Haque</dc:creator>
  <cp:lastModifiedBy>Aminul</cp:lastModifiedBy>
  <cp:revision>596</cp:revision>
  <dcterms:created xsi:type="dcterms:W3CDTF">2020-03-24T15:14:39Z</dcterms:created>
  <dcterms:modified xsi:type="dcterms:W3CDTF">2020-07-16T07:15:50Z</dcterms:modified>
</cp:coreProperties>
</file>