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73" r:id="rId3"/>
    <p:sldId id="264" r:id="rId4"/>
    <p:sldId id="266" r:id="rId5"/>
    <p:sldId id="279" r:id="rId6"/>
    <p:sldId id="280" r:id="rId7"/>
    <p:sldId id="283" r:id="rId8"/>
    <p:sldId id="282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1D4"/>
    <a:srgbClr val="DACCD1"/>
    <a:srgbClr val="DDC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02076597261966"/>
          <c:y val="5.1118679954983558E-2"/>
          <c:w val="0.74418098392300813"/>
          <c:h val="0.8636850393700787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মোট ব্যয়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32</c:v>
                </c:pt>
                <c:pt idx="4">
                  <c:v>45</c:v>
                </c:pt>
                <c:pt idx="5">
                  <c:v>60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গড় ব্যয়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15</c:v>
                </c:pt>
                <c:pt idx="1">
                  <c:v>10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প্রান্তিক ব্যয়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0">
                  <c:v>15</c:v>
                </c:pt>
                <c:pt idx="1">
                  <c:v>5</c:v>
                </c:pt>
                <c:pt idx="2">
                  <c:v>4</c:v>
                </c:pt>
                <c:pt idx="3">
                  <c:v>8</c:v>
                </c:pt>
                <c:pt idx="4">
                  <c:v>13</c:v>
                </c:pt>
                <c:pt idx="5">
                  <c:v>15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928128"/>
        <c:axId val="139928704"/>
      </c:scatterChart>
      <c:valAx>
        <c:axId val="13992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928704"/>
        <c:crosses val="autoZero"/>
        <c:crossBetween val="midCat"/>
      </c:valAx>
      <c:valAx>
        <c:axId val="13992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928128"/>
        <c:crosses val="autoZero"/>
        <c:crossBetween val="midCat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1.5211685495835584E-4"/>
          <c:y val="7.3170731707317077E-3"/>
          <c:w val="0.14352435112277631"/>
          <c:h val="0.29573459267110835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430862808815576E-2"/>
          <c:y val="7.1510956708213766E-2"/>
          <c:w val="0.87729423747404711"/>
          <c:h val="0.7999734612603817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6</c:v>
                </c:pt>
                <c:pt idx="3">
                  <c:v>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933312"/>
        <c:axId val="139933888"/>
      </c:scatterChart>
      <c:valAx>
        <c:axId val="13993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933888"/>
        <c:crosses val="autoZero"/>
        <c:crossBetween val="midCat"/>
      </c:valAx>
      <c:valAx>
        <c:axId val="13993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933312"/>
        <c:crosses val="autoZero"/>
        <c:crossBetween val="midCat"/>
      </c:valAx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0.86957</cdr:x>
      <cdr:y>0.65151</cdr:y>
    </cdr:from>
    <cdr:to>
      <cdr:x>0.96522</cdr:x>
      <cdr:y>0.75395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0" y="3392416"/>
          <a:ext cx="838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 smtClean="0"/>
            <a:t>MC</a:t>
          </a:r>
          <a:endParaRPr lang="en-US" sz="2800" b="1" dirty="0"/>
        </a:p>
      </cdr:txBody>
    </cdr:sp>
  </cdr:relSizeAnchor>
  <cdr:relSizeAnchor xmlns:cdr="http://schemas.openxmlformats.org/drawingml/2006/chartDrawing">
    <cdr:from>
      <cdr:x>0.86957</cdr:x>
      <cdr:y>0.74685</cdr:y>
    </cdr:from>
    <cdr:to>
      <cdr:x>0.96522</cdr:x>
      <cdr:y>0.87855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0" y="3888826"/>
          <a:ext cx="8382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/>
            <a:t>AC</a:t>
          </a:r>
          <a:endParaRPr lang="en-US" sz="3200" b="1" dirty="0"/>
        </a:p>
      </cdr:txBody>
    </cdr:sp>
  </cdr:relSizeAnchor>
  <cdr:relSizeAnchor xmlns:cdr="http://schemas.openxmlformats.org/drawingml/2006/chartDrawing">
    <cdr:from>
      <cdr:x>0.65037</cdr:x>
      <cdr:y>0.80987</cdr:y>
    </cdr:from>
    <cdr:to>
      <cdr:x>0.65037</cdr:x>
      <cdr:y>0.91676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5924365" y="4247218"/>
          <a:ext cx="0" cy="56056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0.32084</cdr:x>
      <cdr:y>0.70943</cdr:y>
    </cdr:from>
    <cdr:to>
      <cdr:x>0.34025</cdr:x>
      <cdr:y>0.74314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922605" y="3720469"/>
          <a:ext cx="176810" cy="17678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0.73394</cdr:x>
      <cdr:y>0.00952</cdr:y>
    </cdr:from>
    <cdr:to>
      <cdr:x>0.90642</cdr:x>
      <cdr:y>0.12946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9260" y="36081"/>
          <a:ext cx="841150" cy="454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/>
            <a:t>MC</a:t>
          </a:r>
          <a:endParaRPr lang="en-US" sz="3200" b="1" dirty="0"/>
        </a:p>
      </cdr:txBody>
    </cdr:sp>
  </cdr:relSizeAnchor>
  <cdr:relSizeAnchor xmlns:cdr="http://schemas.openxmlformats.org/drawingml/2006/chartDrawing">
    <cdr:from>
      <cdr:x>0.77431</cdr:x>
      <cdr:y>0.36754</cdr:y>
    </cdr:from>
    <cdr:to>
      <cdr:x>0.9217</cdr:x>
      <cdr:y>0.53468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76178" y="1392768"/>
          <a:ext cx="718792" cy="633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 smtClean="0"/>
            <a:t>AC</a:t>
          </a:r>
          <a:endParaRPr lang="en-US" sz="3200" b="1" dirty="0"/>
        </a:p>
      </cdr:txBody>
    </cdr:sp>
  </cdr:relSizeAnchor>
  <cdr:relSizeAnchor xmlns:cdr="http://schemas.openxmlformats.org/drawingml/2006/chartDrawing">
    <cdr:from>
      <cdr:x>0.51587</cdr:x>
      <cdr:y>0.51173</cdr:y>
    </cdr:from>
    <cdr:to>
      <cdr:x>0.54921</cdr:x>
      <cdr:y>0.54844</cdr:y>
    </cdr:to>
    <cdr:sp macro="" textlink="">
      <cdr:nvSpPr>
        <cdr:cNvPr id="4" name="Oval 3"/>
        <cdr:cNvSpPr/>
      </cdr:nvSpPr>
      <cdr:spPr>
        <a:xfrm xmlns:a="http://schemas.openxmlformats.org/drawingml/2006/main" flipH="1">
          <a:off x="2476500" y="1916667"/>
          <a:ext cx="160016" cy="137483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0.52952</cdr:x>
      <cdr:y>0.54682</cdr:y>
    </cdr:from>
    <cdr:to>
      <cdr:x>0.53256</cdr:x>
      <cdr:y>0.89019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2541994" y="2048102"/>
          <a:ext cx="14629" cy="128606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3CCB4-6F0B-42B3-9CEF-07580EE68724}" type="datetimeFigureOut">
              <a:rPr lang="en-US" smtClean="0"/>
              <a:t>16/7/2020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98D8-6C15-47F5-86BF-8C21E450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5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E7549-D6E2-4983-8BA2-EF9EC96DC9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9321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4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0"/>
    </mc:Choice>
    <mc:Fallback xmlns="">
      <p:transition spd="slow" advTm="5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875035"/>
              </p:ext>
            </p:extLst>
          </p:nvPr>
        </p:nvGraphicFramePr>
        <p:xfrm>
          <a:off x="146364" y="1676400"/>
          <a:ext cx="899160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209800"/>
                <a:gridCol w="2057400"/>
                <a:gridCol w="2743200"/>
              </a:tblGrid>
              <a:tr h="685800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</a:rPr>
                        <a:t>উৎপাদন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(Q)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</a:rPr>
                        <a:t>মোট ব্যয়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(TC)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</a:rPr>
                        <a:t>গড়</a:t>
                      </a:r>
                      <a:r>
                        <a:rPr lang="bn-IN" sz="3200" b="1" baseline="0" dirty="0" smtClean="0">
                          <a:solidFill>
                            <a:schemeClr val="tx1"/>
                          </a:solidFill>
                        </a:rPr>
                        <a:t> ব্যয়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</a:rPr>
                        <a:t>(AC)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</a:rPr>
                        <a:t>প্রান্তিক ব্যয়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(MC)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১৫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১৫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১৫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২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২০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১০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৫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৩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২৪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৮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৪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৪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৩২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৮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৮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৫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৪৫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৯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১৩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৬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৬০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১০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১৫</a:t>
                      </a:r>
                      <a:endParaRPr lang="en-US" sz="3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28165"/>
            <a:ext cx="8915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prstClr val="black"/>
                </a:solidFill>
              </a:rPr>
              <a:t>নিম্নের তালিকা থেকে</a:t>
            </a:r>
            <a:r>
              <a:rPr lang="en-US" sz="2400" b="1" dirty="0" smtClean="0">
                <a:solidFill>
                  <a:prstClr val="black"/>
                </a:solidFill>
              </a:rPr>
              <a:t> TC,</a:t>
            </a:r>
            <a:r>
              <a:rPr lang="bn-IN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AC </a:t>
            </a:r>
            <a:r>
              <a:rPr lang="bn-IN" sz="2400" b="1" dirty="0" smtClean="0">
                <a:solidFill>
                  <a:prstClr val="black"/>
                </a:solidFill>
              </a:rPr>
              <a:t>ও </a:t>
            </a:r>
            <a:r>
              <a:rPr lang="en-US" sz="2400" b="1" dirty="0" smtClean="0">
                <a:solidFill>
                  <a:prstClr val="black"/>
                </a:solidFill>
              </a:rPr>
              <a:t>MC </a:t>
            </a:r>
            <a:r>
              <a:rPr lang="bn-IN" sz="2400" b="1" dirty="0" smtClean="0">
                <a:solidFill>
                  <a:prstClr val="black"/>
                </a:solidFill>
              </a:rPr>
              <a:t>রেখা অঙ্কন  এবং এদের সম্পর্ক ব্যাখ্যা</a:t>
            </a:r>
            <a:r>
              <a:rPr lang="en-US" sz="2400" b="1" dirty="0" smtClean="0">
                <a:solidFill>
                  <a:prstClr val="black"/>
                </a:solidFill>
              </a:rPr>
              <a:t>: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0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28"/>
    </mc:Choice>
    <mc:Fallback xmlns="">
      <p:transition spd="slow" advTm="177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7976614"/>
              </p:ext>
            </p:extLst>
          </p:nvPr>
        </p:nvGraphicFramePr>
        <p:xfrm>
          <a:off x="-17386" y="850682"/>
          <a:ext cx="9109229" cy="52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3699" y="1219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TC</a:t>
            </a:r>
            <a:endParaRPr lang="en-US" sz="3600" b="1" dirty="0"/>
          </a:p>
        </p:txBody>
      </p:sp>
      <p:sp>
        <p:nvSpPr>
          <p:cNvPr id="5" name="Oval 4"/>
          <p:cNvSpPr/>
          <p:nvPr/>
        </p:nvSpPr>
        <p:spPr>
          <a:xfrm>
            <a:off x="5823012" y="5062959"/>
            <a:ext cx="152400" cy="152399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431532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2512" y="447818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06572" y="4718615"/>
            <a:ext cx="0" cy="99348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429" y="0"/>
            <a:ext cx="8991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মোট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ব্যয়</a:t>
            </a:r>
            <a:r>
              <a:rPr lang="en-US" sz="3200" b="1" dirty="0" smtClean="0"/>
              <a:t>(TC) ,</a:t>
            </a:r>
            <a:r>
              <a:rPr lang="en-US" sz="3200" b="1" dirty="0" err="1" smtClean="0"/>
              <a:t>গড়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ব্যয়</a:t>
            </a:r>
            <a:r>
              <a:rPr lang="en-US" sz="3200" b="1" dirty="0" smtClean="0"/>
              <a:t>(AC) ও </a:t>
            </a:r>
            <a:r>
              <a:rPr lang="en-US" sz="3200" b="1" dirty="0" err="1" smtClean="0"/>
              <a:t>প্রান্তিক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ব্যয়</a:t>
            </a:r>
            <a:r>
              <a:rPr lang="en-US" sz="3200" b="1" dirty="0" smtClean="0"/>
              <a:t>(MC) </a:t>
            </a:r>
            <a:r>
              <a:rPr lang="en-US" sz="3200" b="1" dirty="0" err="1" smtClean="0"/>
              <a:t>রেখা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অংকন</a:t>
            </a:r>
            <a:r>
              <a:rPr lang="en-US" sz="3200" b="1" dirty="0" smtClean="0"/>
              <a:t> :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599"/>
            <a:ext cx="2782779" cy="2322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2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182"/>
    </mc:Choice>
    <mc:Fallback xmlns="">
      <p:transition spd="slow" advTm="212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5" grpId="0" animBg="1"/>
      <p:bldP spid="6" grpId="0"/>
      <p:bldP spid="7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918480"/>
              </p:ext>
            </p:extLst>
          </p:nvPr>
        </p:nvGraphicFramePr>
        <p:xfrm>
          <a:off x="6200111" y="1995610"/>
          <a:ext cx="2438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914400"/>
                <a:gridCol w="914400"/>
              </a:tblGrid>
              <a:tr h="398372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MC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7308">
                <a:tc>
                  <a:txBody>
                    <a:bodyPr/>
                    <a:lstStyle/>
                    <a:p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7308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7308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7308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67647468"/>
              </p:ext>
            </p:extLst>
          </p:nvPr>
        </p:nvGraphicFramePr>
        <p:xfrm>
          <a:off x="765296" y="1839881"/>
          <a:ext cx="4876800" cy="378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80062" y="563200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উৎপাদন</a:t>
            </a:r>
            <a:r>
              <a:rPr lang="en-US" b="1" dirty="0" smtClean="0"/>
              <a:t> (Q)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9436" y="193132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/>
              <a:t>ব্যয়</a:t>
            </a:r>
            <a:r>
              <a:rPr lang="en-US" b="1" dirty="0" smtClean="0"/>
              <a:t>(C )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9296" y="3513602"/>
            <a:ext cx="34636" cy="16687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16446" y="2247350"/>
            <a:ext cx="0" cy="2895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98023" y="289638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MC&gt;AC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6896" y="36813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MC&lt;AC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02181" y="2916963"/>
            <a:ext cx="121883" cy="13225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2281906" y="3990562"/>
            <a:ext cx="84051" cy="12024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</p:txBody>
      </p:sp>
      <p:sp>
        <p:nvSpPr>
          <p:cNvPr id="18" name="Oval 17"/>
          <p:cNvSpPr/>
          <p:nvPr/>
        </p:nvSpPr>
        <p:spPr>
          <a:xfrm flipV="1">
            <a:off x="4344556" y="2310273"/>
            <a:ext cx="120535" cy="9810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</p:txBody>
      </p:sp>
      <p:sp>
        <p:nvSpPr>
          <p:cNvPr id="19" name="Oval 18"/>
          <p:cNvSpPr/>
          <p:nvPr/>
        </p:nvSpPr>
        <p:spPr>
          <a:xfrm>
            <a:off x="2274516" y="3558946"/>
            <a:ext cx="84051" cy="10991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</p:txBody>
      </p:sp>
      <p:sp>
        <p:nvSpPr>
          <p:cNvPr id="21" name="Oval 20"/>
          <p:cNvSpPr/>
          <p:nvPr/>
        </p:nvSpPr>
        <p:spPr>
          <a:xfrm>
            <a:off x="4364030" y="3543240"/>
            <a:ext cx="104833" cy="112791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bn-IN" sz="2800" b="1" dirty="0" smtClean="0">
                <a:solidFill>
                  <a:srgbClr val="7030A0"/>
                </a:solidFill>
              </a:rPr>
              <a:t>তালিকা থেকে গড় ব্যয়</a:t>
            </a:r>
            <a:r>
              <a:rPr lang="en-US" sz="2800" b="1" dirty="0" smtClean="0">
                <a:solidFill>
                  <a:srgbClr val="7030A0"/>
                </a:solidFill>
              </a:rPr>
              <a:t>(AC) </a:t>
            </a:r>
            <a:r>
              <a:rPr lang="bn-IN" sz="2800" b="1" dirty="0" smtClean="0">
                <a:solidFill>
                  <a:srgbClr val="7030A0"/>
                </a:solidFill>
              </a:rPr>
              <a:t>ও প্রান্তিক ব্যয় </a:t>
            </a:r>
            <a:r>
              <a:rPr lang="en-US" sz="2800" b="1" dirty="0" smtClean="0">
                <a:solidFill>
                  <a:srgbClr val="7030A0"/>
                </a:solidFill>
              </a:rPr>
              <a:t>(AC) </a:t>
            </a:r>
            <a:r>
              <a:rPr lang="bn-IN" sz="2800" b="1" dirty="0" smtClean="0">
                <a:solidFill>
                  <a:srgbClr val="7030A0"/>
                </a:solidFill>
              </a:rPr>
              <a:t>রেখা অংকন</a:t>
            </a:r>
            <a:r>
              <a:rPr lang="en-US" sz="2800" b="1" dirty="0" smtClean="0">
                <a:solidFill>
                  <a:srgbClr val="7030A0"/>
                </a:solidFill>
              </a:rPr>
              <a:t>: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5096" y="406124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MC=AC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02181" y="259304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63140" y="3194366"/>
            <a:ext cx="25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60047" y="3383069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307556" y="3695150"/>
            <a:ext cx="29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122116" y="403986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122505" y="2008267"/>
            <a:ext cx="241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6995" y="996492"/>
            <a:ext cx="6530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চিত্র</a:t>
            </a:r>
            <a:r>
              <a:rPr lang="en-US" sz="2800" b="1" dirty="0" smtClean="0"/>
              <a:t>: </a:t>
            </a:r>
            <a:r>
              <a:rPr lang="bn-IN" sz="2800" b="1" dirty="0" smtClean="0"/>
              <a:t>গড় ব্যয় রেখা ও প্রান্তিক ব্যয় রেখার সম্পর্ক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7256" y="2593042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88871" y="5136952"/>
            <a:ext cx="56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99649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সূচি</a:t>
            </a:r>
            <a:r>
              <a:rPr lang="en-US" sz="3200" b="1" dirty="0" smtClean="0"/>
              <a:t> :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2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02"/>
    </mc:Choice>
    <mc:Fallback xmlns="">
      <p:transition spd="slow" advTm="139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  <p:bldP spid="6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4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2074705" y="850933"/>
            <a:ext cx="24144" cy="35940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083111" y="4421771"/>
            <a:ext cx="4343400" cy="128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813476" y="1197113"/>
            <a:ext cx="3391771" cy="2103288"/>
          </a:xfrm>
          <a:custGeom>
            <a:avLst/>
            <a:gdLst>
              <a:gd name="connsiteX0" fmla="*/ 0 w 2245260"/>
              <a:gd name="connsiteY0" fmla="*/ 0 h 1422046"/>
              <a:gd name="connsiteX1" fmla="*/ 887240 w 2245260"/>
              <a:gd name="connsiteY1" fmla="*/ 1421394 h 1422046"/>
              <a:gd name="connsiteX2" fmla="*/ 2245260 w 2245260"/>
              <a:gd name="connsiteY2" fmla="*/ 144856 h 142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5260" h="1422046">
                <a:moveTo>
                  <a:pt x="0" y="0"/>
                </a:moveTo>
                <a:cubicBezTo>
                  <a:pt x="256515" y="698625"/>
                  <a:pt x="513030" y="1397251"/>
                  <a:pt x="887240" y="1421394"/>
                </a:cubicBezTo>
                <a:cubicBezTo>
                  <a:pt x="1261450" y="1445537"/>
                  <a:pt x="1753355" y="795196"/>
                  <a:pt x="2245260" y="144856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813477" y="1088013"/>
            <a:ext cx="2477371" cy="2228827"/>
          </a:xfrm>
          <a:custGeom>
            <a:avLst/>
            <a:gdLst>
              <a:gd name="connsiteX0" fmla="*/ 0 w 2154725"/>
              <a:gd name="connsiteY0" fmla="*/ 1267485 h 1794954"/>
              <a:gd name="connsiteX1" fmla="*/ 1294646 w 2154725"/>
              <a:gd name="connsiteY1" fmla="*/ 1729212 h 1794954"/>
              <a:gd name="connsiteX2" fmla="*/ 2154725 w 2154725"/>
              <a:gd name="connsiteY2" fmla="*/ 0 h 179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4725" h="1794954">
                <a:moveTo>
                  <a:pt x="0" y="1267485"/>
                </a:moveTo>
                <a:cubicBezTo>
                  <a:pt x="467762" y="1603972"/>
                  <a:pt x="935525" y="1940459"/>
                  <a:pt x="1294646" y="1729212"/>
                </a:cubicBezTo>
                <a:cubicBezTo>
                  <a:pt x="1653767" y="1517965"/>
                  <a:pt x="1904246" y="758982"/>
                  <a:pt x="2154725" y="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22065" y="3355798"/>
            <a:ext cx="0" cy="111777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8" idx="4"/>
          </p:cNvCxnSpPr>
          <p:nvPr/>
        </p:nvCxnSpPr>
        <p:spPr>
          <a:xfrm>
            <a:off x="3036812" y="1845744"/>
            <a:ext cx="66021" cy="25865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6" idx="0"/>
          </p:cNvCxnSpPr>
          <p:nvPr/>
        </p:nvCxnSpPr>
        <p:spPr>
          <a:xfrm>
            <a:off x="5063736" y="1734952"/>
            <a:ext cx="70642" cy="26932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84390" y="1006613"/>
            <a:ext cx="60113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SAC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05502" y="794853"/>
            <a:ext cx="6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SMC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57640" y="435613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1056780" y="2257188"/>
            <a:ext cx="115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 &amp; MC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53937" y="1010009"/>
            <a:ext cx="40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80529" y="4223173"/>
            <a:ext cx="33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90847" y="4473575"/>
            <a:ext cx="128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/>
              <a:t>উৎপাদন</a:t>
            </a:r>
            <a:r>
              <a:rPr lang="en-US" b="1" dirty="0" smtClean="0"/>
              <a:t>(Q)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48518" y="1365619"/>
            <a:ext cx="48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/>
              <a:t>ব্যয়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70272" y="440783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</a:t>
            </a:r>
            <a:r>
              <a:rPr lang="en-US" sz="1200" b="1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32168" y="440783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92465" y="441583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</a:t>
            </a:r>
            <a:r>
              <a:rPr lang="en-US" sz="1200" b="1" dirty="0"/>
              <a:t>2</a:t>
            </a:r>
          </a:p>
        </p:txBody>
      </p:sp>
      <p:sp>
        <p:nvSpPr>
          <p:cNvPr id="30" name="Oval 29"/>
          <p:cNvSpPr/>
          <p:nvPr/>
        </p:nvSpPr>
        <p:spPr>
          <a:xfrm flipH="1">
            <a:off x="4064312" y="3245005"/>
            <a:ext cx="115506" cy="11079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flipH="1">
            <a:off x="5005983" y="1734952"/>
            <a:ext cx="115506" cy="11079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H="1">
            <a:off x="5024609" y="2703339"/>
            <a:ext cx="115506" cy="11079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H="1">
            <a:off x="2979059" y="1734951"/>
            <a:ext cx="115506" cy="11079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flipH="1">
            <a:off x="3003028" y="2781681"/>
            <a:ext cx="115505" cy="11079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113896" y="2048702"/>
            <a:ext cx="9826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MC&lt;AC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21489" y="1326783"/>
            <a:ext cx="9969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MC&gt;AC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60562" y="3372379"/>
            <a:ext cx="12265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MC = AC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              </a:t>
            </a:r>
            <a:r>
              <a:rPr lang="bn-IN" sz="3200" b="1" dirty="0" smtClean="0">
                <a:solidFill>
                  <a:srgbClr val="FFFF00"/>
                </a:solidFill>
              </a:rPr>
              <a:t>রেখাচিত্রে গড় ব্যয় </a:t>
            </a:r>
            <a:r>
              <a:rPr lang="en-US" sz="3200" b="1" dirty="0" smtClean="0">
                <a:solidFill>
                  <a:srgbClr val="FFFF00"/>
                </a:solidFill>
              </a:rPr>
              <a:t>(AC) </a:t>
            </a:r>
            <a:r>
              <a:rPr lang="bn-IN" sz="3200" b="1" dirty="0" smtClean="0">
                <a:solidFill>
                  <a:srgbClr val="FFFF00"/>
                </a:solidFill>
              </a:rPr>
              <a:t>ও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</a:rPr>
              <a:t>প্রান্তিক ব্যয় </a:t>
            </a:r>
            <a:r>
              <a:rPr lang="en-US" sz="3200" b="1" dirty="0" smtClean="0">
                <a:solidFill>
                  <a:srgbClr val="FFFF00"/>
                </a:solidFill>
              </a:rPr>
              <a:t>(MC):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00" y="6248400"/>
            <a:ext cx="681334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bg1"/>
                </a:solidFill>
              </a:rPr>
              <a:t>৩। </a:t>
            </a:r>
            <a:r>
              <a:rPr lang="en-US" sz="2400" b="1" dirty="0" smtClean="0">
                <a:solidFill>
                  <a:schemeClr val="bg1"/>
                </a:solidFill>
              </a:rPr>
              <a:t>AC </a:t>
            </a:r>
            <a:r>
              <a:rPr lang="bn-IN" sz="2400" b="1" dirty="0" smtClean="0">
                <a:solidFill>
                  <a:schemeClr val="bg1"/>
                </a:solidFill>
              </a:rPr>
              <a:t>যখন সর্বনিম্ন, তখন </a:t>
            </a:r>
            <a:r>
              <a:rPr lang="en-US" sz="2400" b="1" dirty="0" smtClean="0">
                <a:solidFill>
                  <a:schemeClr val="bg1"/>
                </a:solidFill>
              </a:rPr>
              <a:t>AC=MC </a:t>
            </a:r>
            <a:r>
              <a:rPr lang="bn-IN" sz="2400" b="1" dirty="0" smtClean="0">
                <a:solidFill>
                  <a:schemeClr val="bg1"/>
                </a:solidFill>
              </a:rPr>
              <a:t>হয়। </a:t>
            </a:r>
            <a:r>
              <a:rPr lang="en-US" sz="2400" b="1" dirty="0" smtClean="0">
                <a:solidFill>
                  <a:schemeClr val="bg1"/>
                </a:solidFill>
              </a:rPr>
              <a:t>Q0 </a:t>
            </a:r>
            <a:r>
              <a:rPr lang="bn-IN" sz="2400" b="1" dirty="0">
                <a:solidFill>
                  <a:schemeClr val="bg1"/>
                </a:solidFill>
              </a:rPr>
              <a:t>উৎপাদন </a:t>
            </a:r>
            <a:r>
              <a:rPr lang="bn-IN" sz="2400" b="1" dirty="0" smtClean="0">
                <a:solidFill>
                  <a:schemeClr val="bg1"/>
                </a:solidFill>
              </a:rPr>
              <a:t>স্তরে।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102" y="5257800"/>
            <a:ext cx="8585554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IN" sz="2000" b="1" dirty="0">
                <a:solidFill>
                  <a:schemeClr val="bg1"/>
                </a:solidFill>
              </a:rPr>
              <a:t>১। </a:t>
            </a:r>
            <a:r>
              <a:rPr lang="en-US" sz="2000" b="1" dirty="0">
                <a:solidFill>
                  <a:schemeClr val="bg1"/>
                </a:solidFill>
              </a:rPr>
              <a:t>MC </a:t>
            </a:r>
            <a:r>
              <a:rPr lang="bn-IN" sz="2000" b="1" dirty="0">
                <a:solidFill>
                  <a:schemeClr val="bg1"/>
                </a:solidFill>
              </a:rPr>
              <a:t>যখন </a:t>
            </a:r>
            <a:r>
              <a:rPr lang="en-US" sz="2000" b="1" dirty="0">
                <a:solidFill>
                  <a:schemeClr val="bg1"/>
                </a:solidFill>
              </a:rPr>
              <a:t>AC-</a:t>
            </a:r>
            <a:r>
              <a:rPr lang="bn-IN" sz="2000" b="1" dirty="0">
                <a:solidFill>
                  <a:schemeClr val="bg1"/>
                </a:solidFill>
              </a:rPr>
              <a:t>এর নীচে অবস্থান </a:t>
            </a:r>
            <a:r>
              <a:rPr lang="bn-IN" sz="2000" b="1" dirty="0" smtClean="0">
                <a:solidFill>
                  <a:schemeClr val="bg1"/>
                </a:solidFill>
              </a:rPr>
              <a:t>ক</a:t>
            </a:r>
            <a:r>
              <a:rPr lang="en-US" sz="2000" b="1" dirty="0" err="1" smtClean="0">
                <a:solidFill>
                  <a:schemeClr val="bg1"/>
                </a:solidFill>
              </a:rPr>
              <a:t>রে</a:t>
            </a:r>
            <a:r>
              <a:rPr lang="bn-IN" sz="2000" b="1" dirty="0" smtClean="0">
                <a:solidFill>
                  <a:schemeClr val="bg1"/>
                </a:solidFill>
              </a:rPr>
              <a:t> </a:t>
            </a:r>
            <a:r>
              <a:rPr lang="bn-IN" sz="2000" b="1" dirty="0">
                <a:solidFill>
                  <a:schemeClr val="bg1"/>
                </a:solidFill>
              </a:rPr>
              <a:t>তখন </a:t>
            </a:r>
            <a:r>
              <a:rPr lang="en-US" sz="2000" b="1" dirty="0">
                <a:solidFill>
                  <a:schemeClr val="bg1"/>
                </a:solidFill>
              </a:rPr>
              <a:t>AC</a:t>
            </a:r>
            <a:r>
              <a:rPr lang="bn-IN" sz="2000" b="1" dirty="0">
                <a:solidFill>
                  <a:schemeClr val="bg1"/>
                </a:solidFill>
              </a:rPr>
              <a:t> রেখা নিম্নগামী। </a:t>
            </a:r>
            <a:r>
              <a:rPr lang="en-US" sz="2000" b="1" dirty="0">
                <a:solidFill>
                  <a:schemeClr val="bg1"/>
                </a:solidFill>
              </a:rPr>
              <a:t>Q0 </a:t>
            </a:r>
            <a:r>
              <a:rPr lang="bn-IN" sz="2000" b="1" dirty="0">
                <a:solidFill>
                  <a:schemeClr val="bg1"/>
                </a:solidFill>
              </a:rPr>
              <a:t>উৎপাদন স্তরের পূর্বে।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102" y="5762655"/>
            <a:ext cx="8873312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IN" sz="2000" b="1" dirty="0">
                <a:solidFill>
                  <a:schemeClr val="bg1"/>
                </a:solidFill>
              </a:rPr>
              <a:t>২। </a:t>
            </a:r>
            <a:r>
              <a:rPr lang="en-US" sz="2000" b="1" dirty="0">
                <a:solidFill>
                  <a:schemeClr val="bg1"/>
                </a:solidFill>
              </a:rPr>
              <a:t>MC </a:t>
            </a:r>
            <a:r>
              <a:rPr lang="bn-IN" sz="2000" b="1" dirty="0">
                <a:solidFill>
                  <a:schemeClr val="bg1"/>
                </a:solidFill>
              </a:rPr>
              <a:t>যখন </a:t>
            </a:r>
            <a:r>
              <a:rPr lang="en-US" sz="2000" b="1" dirty="0">
                <a:solidFill>
                  <a:schemeClr val="bg1"/>
                </a:solidFill>
              </a:rPr>
              <a:t>AC-</a:t>
            </a:r>
            <a:r>
              <a:rPr lang="bn-IN" sz="2000" b="1" dirty="0">
                <a:solidFill>
                  <a:schemeClr val="bg1"/>
                </a:solidFill>
              </a:rPr>
              <a:t>এর ওপরে অবস্থান করে, তখন </a:t>
            </a:r>
            <a:r>
              <a:rPr lang="en-US" sz="2000" b="1" dirty="0">
                <a:solidFill>
                  <a:schemeClr val="bg1"/>
                </a:solidFill>
              </a:rPr>
              <a:t>AC</a:t>
            </a:r>
            <a:r>
              <a:rPr lang="bn-IN" sz="2000" b="1" dirty="0">
                <a:solidFill>
                  <a:schemeClr val="bg1"/>
                </a:solidFill>
              </a:rPr>
              <a:t> রেখা ঊর্ধ্বগামী। </a:t>
            </a:r>
            <a:r>
              <a:rPr lang="en-US" sz="2000" b="1" dirty="0">
                <a:solidFill>
                  <a:schemeClr val="bg1"/>
                </a:solidFill>
              </a:rPr>
              <a:t>Q0 </a:t>
            </a:r>
            <a:r>
              <a:rPr lang="bn-IN" sz="2000" b="1" dirty="0">
                <a:solidFill>
                  <a:schemeClr val="bg1"/>
                </a:solidFill>
              </a:rPr>
              <a:t>উৎপাদন স্তরের পরে।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4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275"/>
    </mc:Choice>
    <mc:Fallback xmlns="">
      <p:transition spd="slow" advTm="170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8" grpId="0" animBg="1"/>
      <p:bldP spid="2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bg1"/>
                </a:solidFill>
              </a:rPr>
              <a:t>            </a:t>
            </a:r>
            <a:r>
              <a:rPr lang="en-US" sz="6000" dirty="0" err="1" smtClean="0">
                <a:solidFill>
                  <a:schemeClr val="bg1"/>
                </a:solidFill>
              </a:rPr>
              <a:t>মূল্যায়ন</a:t>
            </a:r>
            <a:r>
              <a:rPr lang="en-US" sz="6000" dirty="0" smtClean="0">
                <a:solidFill>
                  <a:schemeClr val="bg1"/>
                </a:solidFill>
              </a:rPr>
              <a:t>: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9136455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১৷ </a:t>
            </a:r>
            <a:r>
              <a:rPr lang="en-US" sz="4000" b="1" dirty="0" err="1" smtClean="0"/>
              <a:t>স্হির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কী</a:t>
            </a:r>
            <a:r>
              <a:rPr lang="en-US" sz="4000" b="1" dirty="0" smtClean="0"/>
              <a:t>?</a:t>
            </a:r>
          </a:p>
          <a:p>
            <a:r>
              <a:rPr lang="en-US" sz="4000" b="1" dirty="0" smtClean="0"/>
              <a:t>২</a:t>
            </a:r>
            <a:r>
              <a:rPr lang="bn-IN" sz="4000" b="1" dirty="0" smtClean="0"/>
              <a:t>। পরিবর্তনীয় ব্যয় কী?</a:t>
            </a:r>
          </a:p>
          <a:p>
            <a:r>
              <a:rPr lang="bn-IN" sz="4000" b="1" dirty="0" smtClean="0"/>
              <a:t>৩। উৎপাদন ব্যয় কী?</a:t>
            </a:r>
          </a:p>
          <a:p>
            <a:r>
              <a:rPr lang="bn-IN" sz="4000" b="1" dirty="0" smtClean="0"/>
              <a:t>৪। স্বল্পকালীন উৎপাদন অপেক্ষক কাকে বলে?</a:t>
            </a:r>
          </a:p>
          <a:p>
            <a:r>
              <a:rPr lang="bn-IN" sz="4000" b="1" dirty="0" smtClean="0"/>
              <a:t>৫। উৎপাদনকারীকে কখন স্থির ব্যয় বহন করতে হয়?</a:t>
            </a:r>
          </a:p>
          <a:p>
            <a:r>
              <a:rPr lang="bn-IN" sz="4000" b="1" dirty="0" smtClean="0"/>
              <a:t>৬। গড় ব্যয় কী?</a:t>
            </a:r>
          </a:p>
          <a:p>
            <a:r>
              <a:rPr lang="bn-IN" sz="4000" b="1" dirty="0" smtClean="0"/>
              <a:t>৭। প্রান্তিক ব্যয় কী?</a:t>
            </a:r>
          </a:p>
          <a:p>
            <a:r>
              <a:rPr lang="bn-IN" sz="4000" b="1" dirty="0" smtClean="0"/>
              <a:t>৮। সমপরাবৃত্তাকার কোন ব্যয় রেখাকে বলা হয়?</a:t>
            </a:r>
            <a:endParaRPr lang="en-US" sz="4000" b="1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1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170">
        <p14:glitter pattern="hexagon"/>
      </p:transition>
    </mc:Choice>
    <mc:Fallback xmlns="">
      <p:transition spd="slow" advTm="6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036" y="0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                           </a:t>
            </a:r>
            <a:r>
              <a:rPr lang="bn-IN" sz="2800" b="1" dirty="0" smtClean="0">
                <a:solidFill>
                  <a:schemeClr val="bg1"/>
                </a:solidFill>
              </a:rPr>
              <a:t>বাড়ীর কাজ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036" y="685800"/>
            <a:ext cx="89154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নিম্নের তালিকা থেকে </a:t>
            </a:r>
            <a:r>
              <a:rPr lang="en-US" sz="2400" b="1" dirty="0" smtClean="0"/>
              <a:t>AC </a:t>
            </a:r>
            <a:r>
              <a:rPr lang="bn-IN" sz="2400" b="1" dirty="0" smtClean="0"/>
              <a:t>ও </a:t>
            </a:r>
            <a:r>
              <a:rPr lang="en-US" sz="2400" b="1" dirty="0" smtClean="0"/>
              <a:t>MC </a:t>
            </a:r>
            <a:r>
              <a:rPr lang="bn-IN" sz="2400" b="1" dirty="0" smtClean="0"/>
              <a:t>রেখা অঙ্কন কর এবং এদের সম্পর্ক ব্যাখ্যা কর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002968"/>
              </p:ext>
            </p:extLst>
          </p:nvPr>
        </p:nvGraphicFramePr>
        <p:xfrm>
          <a:off x="146364" y="1676400"/>
          <a:ext cx="8991600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209800"/>
                <a:gridCol w="2057400"/>
                <a:gridCol w="2743200"/>
              </a:tblGrid>
              <a:tr h="685800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</a:rPr>
                        <a:t>উৎপাদন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(Q)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</a:rPr>
                        <a:t>মোট ব্যয়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(TC)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</a:rPr>
                        <a:t>গড়</a:t>
                      </a:r>
                      <a:r>
                        <a:rPr lang="bn-IN" sz="3200" b="1" baseline="0" dirty="0" smtClean="0">
                          <a:solidFill>
                            <a:schemeClr val="tx1"/>
                          </a:solidFill>
                        </a:rPr>
                        <a:t> ব্যয়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</a:rPr>
                        <a:t>(AC)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tx1"/>
                          </a:solidFill>
                        </a:rPr>
                        <a:t>প্রান্তিক ব্যয়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(MC)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১৫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১৫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১৫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২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২০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১০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৫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৩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২৪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৮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৪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৪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৩২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৮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৮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৫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৪৫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৯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১৩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498"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৬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৬০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১০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 smtClean="0"/>
                        <a:t>১৫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838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0"/>
    </mc:Choice>
    <mc:Fallback xmlns="">
      <p:transition spd="slow" advTm="17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407"/>
            <a:ext cx="9182100" cy="681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4407"/>
            <a:ext cx="2207537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7030A0"/>
                </a:solidFill>
              </a:rPr>
              <a:t>ধন্যবাদ</a:t>
            </a:r>
            <a:endParaRPr lang="en-US" sz="60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0"/>
    </mc:Choice>
    <mc:Fallback xmlns="">
      <p:transition spd="slow" advTm="1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334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79646">
                    <a:lumMod val="50000"/>
                  </a:srgbClr>
                </a:solidFill>
              </a:rPr>
              <a:t>বিষয়</a:t>
            </a:r>
            <a:r>
              <a:rPr lang="en-US" sz="3200" b="1" dirty="0" smtClean="0">
                <a:solidFill>
                  <a:srgbClr val="F79646">
                    <a:lumMod val="50000"/>
                  </a:srgbClr>
                </a:solidFill>
              </a:rPr>
              <a:t> : </a:t>
            </a:r>
            <a:r>
              <a:rPr lang="en-US" sz="3200" b="1" dirty="0" err="1" smtClean="0">
                <a:solidFill>
                  <a:srgbClr val="F79646">
                    <a:lumMod val="50000"/>
                  </a:srgbClr>
                </a:solidFill>
              </a:rPr>
              <a:t>গড়</a:t>
            </a:r>
            <a:r>
              <a:rPr lang="en-US" sz="3200" b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3200" b="1" dirty="0" err="1" smtClean="0">
                <a:solidFill>
                  <a:srgbClr val="F79646">
                    <a:lumMod val="50000"/>
                  </a:srgbClr>
                </a:solidFill>
              </a:rPr>
              <a:t>ব্যয়</a:t>
            </a:r>
            <a:r>
              <a:rPr lang="en-US" sz="3200" b="1" dirty="0" smtClean="0">
                <a:solidFill>
                  <a:srgbClr val="F79646">
                    <a:lumMod val="50000"/>
                  </a:srgbClr>
                </a:solidFill>
              </a:rPr>
              <a:t> ও </a:t>
            </a:r>
            <a:r>
              <a:rPr lang="en-US" sz="3200" b="1" dirty="0" err="1" smtClean="0">
                <a:solidFill>
                  <a:srgbClr val="F79646">
                    <a:lumMod val="50000"/>
                  </a:srgbClr>
                </a:solidFill>
              </a:rPr>
              <a:t>প্রান্তিক</a:t>
            </a:r>
            <a:r>
              <a:rPr lang="en-US" sz="3200" b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3200" b="1" dirty="0" err="1" smtClean="0">
                <a:solidFill>
                  <a:srgbClr val="F79646">
                    <a:lumMod val="50000"/>
                  </a:srgbClr>
                </a:solidFill>
              </a:rPr>
              <a:t>ব্যয়ের</a:t>
            </a:r>
            <a:r>
              <a:rPr lang="en-US" sz="3200" b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3200" b="1" dirty="0" err="1" smtClean="0">
                <a:solidFill>
                  <a:srgbClr val="F79646">
                    <a:lumMod val="50000"/>
                  </a:srgbClr>
                </a:solidFill>
              </a:rPr>
              <a:t>মধ্যে</a:t>
            </a:r>
            <a:r>
              <a:rPr lang="en-US" sz="3200" b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sz="3200" b="1" dirty="0" err="1" smtClean="0">
                <a:solidFill>
                  <a:srgbClr val="F79646">
                    <a:lumMod val="50000"/>
                  </a:srgbClr>
                </a:solidFill>
              </a:rPr>
              <a:t>সম্পর্ক্য</a:t>
            </a:r>
            <a:endParaRPr lang="en-US" sz="3200" b="1" dirty="0" smtClean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অর্থনীতি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প্রথম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পত্র</a:t>
            </a:r>
            <a:endParaRPr lang="en-US" sz="2400" b="1" dirty="0" smtClean="0">
              <a:solidFill>
                <a:srgbClr val="4BACC6">
                  <a:lumMod val="50000"/>
                </a:srgbClr>
              </a:solidFill>
            </a:endParaRPr>
          </a:p>
          <a:p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তৃতীয়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অধ্যায়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 :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উৎপাদন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, </a:t>
            </a:r>
            <a:r>
              <a:rPr lang="en-US" sz="2400" b="1" dirty="0" err="1">
                <a:solidFill>
                  <a:srgbClr val="4BACC6">
                    <a:lumMod val="50000"/>
                  </a:srgbClr>
                </a:solidFill>
              </a:rPr>
              <a:t>উৎপাদন</a:t>
            </a:r>
            <a:r>
              <a:rPr lang="en-US" sz="2400" b="1" dirty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ব্যয়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 ও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আয়</a:t>
            </a:r>
            <a:endParaRPr lang="en-US" sz="2400" b="1" dirty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9" name="Picture 2" descr="C:\Users\Md. Moshiur Rahman\Desktop\FB_IMG_1589644842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48" y="3124200"/>
            <a:ext cx="1524596" cy="197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0" y="2362200"/>
            <a:ext cx="6546080" cy="4206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19" y="5257800"/>
            <a:ext cx="2819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125" y="2590800"/>
            <a:ext cx="1473597" cy="360164"/>
          </a:xfrm>
          <a:prstGeom prst="rect">
            <a:avLst/>
          </a:prstGeom>
          <a:ln w="5715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22"/>
    </mc:Choice>
    <mc:Fallback xmlns="">
      <p:transition spd="slow" advTm="41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053" y="0"/>
            <a:ext cx="9175687" cy="68634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IN" sz="4000" dirty="0" smtClean="0">
              <a:solidFill>
                <a:srgbClr val="7030A0"/>
              </a:solidFill>
            </a:endParaRPr>
          </a:p>
          <a:p>
            <a:endParaRPr lang="bn-IN" sz="4000" dirty="0">
              <a:solidFill>
                <a:srgbClr val="7030A0"/>
              </a:solidFill>
            </a:endParaRPr>
          </a:p>
          <a:p>
            <a:endParaRPr lang="bn-IN" sz="4000" dirty="0" smtClean="0">
              <a:solidFill>
                <a:srgbClr val="7030A0"/>
              </a:solidFill>
            </a:endParaRPr>
          </a:p>
          <a:p>
            <a:r>
              <a:rPr lang="bn-IN" sz="4000" dirty="0" smtClean="0">
                <a:solidFill>
                  <a:srgbClr val="7030A0"/>
                </a:solidFill>
              </a:rPr>
              <a:t>           </a:t>
            </a:r>
            <a:r>
              <a:rPr lang="bn-IN" sz="4000" b="1" dirty="0" smtClean="0">
                <a:solidFill>
                  <a:srgbClr val="7030A0"/>
                </a:solidFill>
              </a:rPr>
              <a:t>অর্থনীতি প্রথম পত্র</a:t>
            </a:r>
          </a:p>
          <a:p>
            <a:r>
              <a:rPr lang="bn-IN" sz="4000" b="1" dirty="0" smtClean="0">
                <a:solidFill>
                  <a:srgbClr val="7030A0"/>
                </a:solidFill>
              </a:rPr>
              <a:t>           একাদশ- দ্বাদশ শ্রেণি</a:t>
            </a:r>
          </a:p>
          <a:p>
            <a:r>
              <a:rPr lang="bn-IN" sz="4000" b="1" dirty="0" smtClean="0">
                <a:solidFill>
                  <a:srgbClr val="7030A0"/>
                </a:solidFill>
              </a:rPr>
              <a:t> তৃতীয় অধ্যায়</a:t>
            </a:r>
            <a:r>
              <a:rPr lang="en-US" sz="4000" b="1" dirty="0" smtClean="0">
                <a:solidFill>
                  <a:srgbClr val="7030A0"/>
                </a:solidFill>
              </a:rPr>
              <a:t>:</a:t>
            </a:r>
            <a:r>
              <a:rPr lang="bn-IN" sz="4000" b="1" dirty="0" smtClean="0">
                <a:solidFill>
                  <a:srgbClr val="7030A0"/>
                </a:solidFill>
              </a:rPr>
              <a:t> উৎপাদন,</a:t>
            </a:r>
            <a:r>
              <a:rPr lang="bn-IN" sz="4000" b="1" dirty="0">
                <a:solidFill>
                  <a:srgbClr val="7030A0"/>
                </a:solidFill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</a:rPr>
              <a:t>উৎপাদন ব্যয় ও আয়</a:t>
            </a:r>
          </a:p>
          <a:p>
            <a:r>
              <a:rPr lang="bn-IN" sz="40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Production, Production Cost &amp; Revenue</a:t>
            </a:r>
          </a:p>
          <a:p>
            <a:r>
              <a:rPr lang="bn-IN" sz="4000" b="1" dirty="0" smtClean="0">
                <a:solidFill>
                  <a:srgbClr val="7030A0"/>
                </a:solidFill>
              </a:rPr>
              <a:t>আজকের পাঠ</a:t>
            </a:r>
            <a:r>
              <a:rPr lang="en-US" sz="4000" b="1" dirty="0" smtClean="0">
                <a:solidFill>
                  <a:srgbClr val="7030A0"/>
                </a:solidFill>
              </a:rPr>
              <a:t>:</a:t>
            </a:r>
            <a:r>
              <a:rPr lang="bn-IN" sz="40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গড়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</a:rPr>
              <a:t>ব্যয় </a:t>
            </a:r>
            <a:r>
              <a:rPr lang="en-US" sz="3600" b="1" dirty="0" smtClean="0">
                <a:solidFill>
                  <a:srgbClr val="7030A0"/>
                </a:solidFill>
              </a:rPr>
              <a:t>ও </a:t>
            </a:r>
            <a:r>
              <a:rPr lang="en-US" sz="3600" b="1" dirty="0" err="1" smtClean="0">
                <a:solidFill>
                  <a:srgbClr val="7030A0"/>
                </a:solidFill>
              </a:rPr>
              <a:t>প্রান্তিক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ব্যয়ের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মধ্যে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পার্থক্য</a:t>
            </a:r>
            <a:endParaRPr lang="bn-IN" sz="3600" b="1" dirty="0" smtClean="0">
              <a:solidFill>
                <a:srgbClr val="7030A0"/>
              </a:solidFill>
            </a:endParaRPr>
          </a:p>
          <a:p>
            <a:r>
              <a:rPr lang="bn-IN" sz="4000" b="1" dirty="0" smtClean="0">
                <a:solidFill>
                  <a:srgbClr val="7030A0"/>
                </a:solidFill>
              </a:rPr>
              <a:t>            সময়</a:t>
            </a:r>
            <a:r>
              <a:rPr lang="en-US" sz="4000" b="1" dirty="0" smtClean="0">
                <a:solidFill>
                  <a:srgbClr val="7030A0"/>
                </a:solidFill>
              </a:rPr>
              <a:t>:</a:t>
            </a:r>
            <a:r>
              <a:rPr lang="bn-IN" sz="4000" b="1" dirty="0" smtClean="0">
                <a:solidFill>
                  <a:srgbClr val="7030A0"/>
                </a:solidFill>
              </a:rPr>
              <a:t> ৪৫ মিনিট</a:t>
            </a:r>
          </a:p>
          <a:p>
            <a:endParaRPr lang="bn-IN" sz="4000" dirty="0">
              <a:solidFill>
                <a:srgbClr val="7030A0"/>
              </a:solidFill>
            </a:endParaRPr>
          </a:p>
          <a:p>
            <a:endParaRPr lang="bn-IN" sz="4000" dirty="0" smtClean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64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881">
        <p14:prism/>
      </p:transition>
    </mc:Choice>
    <mc:Fallback xmlns="">
      <p:transition spd="slow" advTm="158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5" y="76200"/>
            <a:ext cx="9144000" cy="65556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           </a:t>
            </a:r>
            <a:r>
              <a:rPr lang="bn-IN" sz="6000" b="1" dirty="0" smtClean="0">
                <a:solidFill>
                  <a:srgbClr val="7030A0"/>
                </a:solidFill>
              </a:rPr>
              <a:t>শিখনফল</a:t>
            </a:r>
            <a:r>
              <a:rPr lang="en-US" sz="6000" b="1" dirty="0" smtClean="0">
                <a:solidFill>
                  <a:srgbClr val="7030A0"/>
                </a:solidFill>
              </a:rPr>
              <a:t>:</a:t>
            </a:r>
            <a:endParaRPr lang="bn-IN" sz="6000" b="1" dirty="0" smtClean="0">
              <a:solidFill>
                <a:srgbClr val="7030A0"/>
              </a:solidFill>
            </a:endParaRPr>
          </a:p>
          <a:p>
            <a:r>
              <a:rPr lang="bn-IN" sz="4000" b="1" dirty="0" smtClean="0"/>
              <a:t>১। মোট স্থির ব্যয় </a:t>
            </a:r>
            <a:r>
              <a:rPr lang="en-US" sz="4000" b="1" dirty="0" smtClean="0">
                <a:solidFill>
                  <a:srgbClr val="002060"/>
                </a:solidFill>
              </a:rPr>
              <a:t>(TFC)</a:t>
            </a:r>
            <a:r>
              <a:rPr lang="bn-IN" sz="4000" b="1" dirty="0" smtClean="0"/>
              <a:t>, মোট পরিবর্তনশীল ব্যয়</a:t>
            </a:r>
            <a:r>
              <a:rPr lang="en-US" sz="4000" b="1" dirty="0" smtClean="0">
                <a:solidFill>
                  <a:srgbClr val="002060"/>
                </a:solidFill>
              </a:rPr>
              <a:t>(TVC)</a:t>
            </a:r>
            <a:r>
              <a:rPr lang="bn-IN" sz="4000" b="1" dirty="0" smtClean="0"/>
              <a:t>, মোট ব্যয়</a:t>
            </a:r>
            <a:r>
              <a:rPr lang="en-US" sz="4000" b="1" dirty="0" smtClean="0">
                <a:solidFill>
                  <a:srgbClr val="002060"/>
                </a:solidFill>
              </a:rPr>
              <a:t>(TC)</a:t>
            </a:r>
            <a:r>
              <a:rPr lang="bn-IN" sz="4000" b="1" dirty="0" smtClean="0"/>
              <a:t> ব্যাখ্যা করতে পারবে।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২</a:t>
            </a:r>
            <a:r>
              <a:rPr lang="bn-IN" sz="4000" b="1" dirty="0" smtClean="0"/>
              <a:t>। গড় স্থির ব্যয়</a:t>
            </a:r>
            <a:r>
              <a:rPr lang="en-US" sz="4000" b="1" dirty="0" smtClean="0">
                <a:solidFill>
                  <a:srgbClr val="002060"/>
                </a:solidFill>
              </a:rPr>
              <a:t>(AFC)</a:t>
            </a:r>
            <a:r>
              <a:rPr lang="bn-IN" sz="4000" b="1" dirty="0" smtClean="0"/>
              <a:t>, গড় পরিবর্তনশীল </a:t>
            </a:r>
            <a:r>
              <a:rPr lang="bn-IN" sz="4000" b="1" dirty="0"/>
              <a:t>ব্যয়</a:t>
            </a:r>
            <a:r>
              <a:rPr lang="en-US" sz="4000" b="1" dirty="0" smtClean="0">
                <a:solidFill>
                  <a:srgbClr val="002060"/>
                </a:solidFill>
              </a:rPr>
              <a:t>(AVC</a:t>
            </a:r>
            <a:r>
              <a:rPr lang="en-US" sz="4000" b="1" dirty="0">
                <a:solidFill>
                  <a:srgbClr val="002060"/>
                </a:solidFill>
              </a:rPr>
              <a:t>)</a:t>
            </a:r>
            <a:r>
              <a:rPr lang="bn-IN" sz="4000" b="1" dirty="0"/>
              <a:t>, </a:t>
            </a:r>
            <a:r>
              <a:rPr lang="bn-IN" sz="4000" b="1" dirty="0" smtClean="0"/>
              <a:t>গড় </a:t>
            </a:r>
            <a:r>
              <a:rPr lang="bn-IN" sz="4000" b="1" dirty="0"/>
              <a:t>ব্যয়</a:t>
            </a:r>
            <a:r>
              <a:rPr lang="en-US" sz="4000" b="1" dirty="0" smtClean="0">
                <a:solidFill>
                  <a:srgbClr val="002060"/>
                </a:solidFill>
              </a:rPr>
              <a:t>(</a:t>
            </a:r>
            <a:r>
              <a:rPr lang="en-US" sz="4000" b="1" dirty="0">
                <a:solidFill>
                  <a:srgbClr val="002060"/>
                </a:solidFill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</a:rPr>
              <a:t>C</a:t>
            </a:r>
            <a:r>
              <a:rPr lang="en-US" sz="4000" b="1" dirty="0">
                <a:solidFill>
                  <a:srgbClr val="002060"/>
                </a:solidFill>
              </a:rPr>
              <a:t>)</a:t>
            </a:r>
            <a:r>
              <a:rPr lang="bn-IN" sz="4000" b="1" dirty="0"/>
              <a:t> ব্যাখ্যা করতে পারবে</a:t>
            </a:r>
            <a:r>
              <a:rPr lang="bn-IN" sz="4000" b="1" dirty="0" smtClean="0"/>
              <a:t>।</a:t>
            </a:r>
          </a:p>
          <a:p>
            <a:endParaRPr lang="en-US" sz="4000" b="1" dirty="0" smtClean="0"/>
          </a:p>
          <a:p>
            <a:r>
              <a:rPr lang="bn-IN" sz="4000" b="1" dirty="0" smtClean="0"/>
              <a:t>৩। গড় ব্যয় </a:t>
            </a:r>
            <a:r>
              <a:rPr lang="en-US" sz="4000" b="1" dirty="0" smtClean="0">
                <a:solidFill>
                  <a:srgbClr val="002060"/>
                </a:solidFill>
              </a:rPr>
              <a:t>(AC) </a:t>
            </a:r>
            <a:r>
              <a:rPr lang="bn-IN" sz="4000" b="1" dirty="0" smtClean="0"/>
              <a:t>ও প্রান্তিক ব্যয়ের </a:t>
            </a:r>
            <a:r>
              <a:rPr lang="en-US" sz="4000" b="1" dirty="0" smtClean="0">
                <a:solidFill>
                  <a:srgbClr val="002060"/>
                </a:solidFill>
              </a:rPr>
              <a:t>(MC) </a:t>
            </a:r>
            <a:r>
              <a:rPr lang="bn-IN" sz="4000" b="1" dirty="0" smtClean="0"/>
              <a:t>সম্পর্ক ব্যাখ্যা করতে পারবে।</a:t>
            </a:r>
          </a:p>
          <a:p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9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612">
        <p14:prism/>
      </p:transition>
    </mc:Choice>
    <mc:Fallback xmlns="">
      <p:transition spd="slow" advTm="316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202" y="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chemeClr val="bg1"/>
                </a:solidFill>
              </a:rPr>
              <a:t>     </a:t>
            </a:r>
            <a:r>
              <a:rPr lang="bn-IN" sz="2400" b="1" dirty="0" smtClean="0"/>
              <a:t>মোট </a:t>
            </a:r>
            <a:r>
              <a:rPr lang="bn-IN" sz="2400" b="1" dirty="0"/>
              <a:t>স্থির ব্যয় </a:t>
            </a:r>
            <a:r>
              <a:rPr lang="en-US" sz="2400" b="1" dirty="0"/>
              <a:t>(TFC)</a:t>
            </a:r>
            <a:r>
              <a:rPr lang="bn-IN" sz="2400" b="1" dirty="0"/>
              <a:t>, মোট পরিবর্তনশীল ব্যয়</a:t>
            </a:r>
            <a:r>
              <a:rPr lang="en-US" sz="2400" b="1" dirty="0"/>
              <a:t>(TVC)</a:t>
            </a:r>
            <a:r>
              <a:rPr lang="bn-IN" sz="2400" b="1" dirty="0"/>
              <a:t>, মোট ব্যয়</a:t>
            </a:r>
            <a:r>
              <a:rPr lang="en-US" sz="2400" b="1" dirty="0"/>
              <a:t>(TC</a:t>
            </a:r>
            <a:r>
              <a:rPr lang="en-US" sz="2400" b="1" dirty="0" smtClean="0"/>
              <a:t>)</a:t>
            </a:r>
            <a:r>
              <a:rPr lang="bn-IN" sz="2400" b="1" dirty="0" smtClean="0"/>
              <a:t> কী ?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505200" y="3244334"/>
            <a:ext cx="2005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chemeClr val="bg1"/>
                </a:solidFill>
              </a:rPr>
              <a:t>মোট স্থির ব্যয় </a:t>
            </a:r>
            <a:r>
              <a:rPr lang="en-US" dirty="0">
                <a:solidFill>
                  <a:schemeClr val="bg1"/>
                </a:solidFill>
              </a:rPr>
              <a:t>(TFC)</a:t>
            </a:r>
            <a:r>
              <a:rPr lang="bn-IN" dirty="0">
                <a:solidFill>
                  <a:schemeClr val="bg1"/>
                </a:solidFill>
              </a:rPr>
              <a:t>,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5524" y="533400"/>
            <a:ext cx="911759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IN" sz="2400" b="1" dirty="0"/>
              <a:t>মোট স্থির ব্যয় </a:t>
            </a:r>
            <a:r>
              <a:rPr lang="en-US" sz="2400" b="1" dirty="0"/>
              <a:t>(</a:t>
            </a:r>
            <a:r>
              <a:rPr lang="en-US" sz="2400" b="1" dirty="0" smtClean="0"/>
              <a:t>Total Fixed Cost): </a:t>
            </a:r>
            <a:r>
              <a:rPr lang="bn-IN" sz="2400" b="1" dirty="0" smtClean="0">
                <a:solidFill>
                  <a:srgbClr val="7030A0"/>
                </a:solidFill>
              </a:rPr>
              <a:t>উৎপাদন কাজে ব্যবহ্রত স্থির উপাদানের জন্য যে ব্যয় বহন করতে হয়, তাকে স্থির ব্যয় বলে।স্থির ব্যয় স্বল্পকালের সাথে জরিত, তাইএটি স্বল্পকালীন ব্যয় অপেক্ষকের</a:t>
            </a:r>
            <a:r>
              <a:rPr lang="en-US" sz="2400" b="1" dirty="0" smtClean="0">
                <a:solidFill>
                  <a:srgbClr val="7030A0"/>
                </a:solidFill>
              </a:rPr>
              <a:t>(Short-run Cost Function)</a:t>
            </a:r>
            <a:r>
              <a:rPr lang="bn-IN" sz="2400" b="1" dirty="0" smtClean="0">
                <a:solidFill>
                  <a:srgbClr val="7030A0"/>
                </a:solidFill>
              </a:rPr>
              <a:t> অন্তর্ভুক্ত।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bn-IN" sz="2400" b="1" dirty="0" smtClean="0">
                <a:solidFill>
                  <a:srgbClr val="7030A0"/>
                </a:solidFill>
              </a:rPr>
              <a:t>যেমন</a:t>
            </a:r>
            <a:r>
              <a:rPr lang="en-US" sz="2400" b="1" dirty="0" smtClean="0">
                <a:solidFill>
                  <a:srgbClr val="7030A0"/>
                </a:solidFill>
              </a:rPr>
              <a:t>:- </a:t>
            </a:r>
            <a:r>
              <a:rPr lang="bn-IN" sz="2400" b="1" dirty="0" smtClean="0">
                <a:solidFill>
                  <a:srgbClr val="C00000"/>
                </a:solidFill>
              </a:rPr>
              <a:t>যন্ত্রপাতি,বি</a:t>
            </a:r>
            <a:r>
              <a:rPr lang="en-US" sz="2400" b="1" dirty="0" err="1" smtClean="0">
                <a:solidFill>
                  <a:srgbClr val="C00000"/>
                </a:solidFill>
              </a:rPr>
              <a:t>ল্ডিং</a:t>
            </a:r>
            <a:r>
              <a:rPr lang="bn-IN" sz="2400" b="1" dirty="0" smtClean="0">
                <a:solidFill>
                  <a:srgbClr val="C00000"/>
                </a:solidFill>
              </a:rPr>
              <a:t>, স্থায়ী শ্রমিকদের বেতন ইত্যাদি। </a:t>
            </a:r>
            <a:r>
              <a:rPr lang="bn-IN" sz="2400" b="1" dirty="0" smtClean="0">
                <a:solidFill>
                  <a:srgbClr val="7030A0"/>
                </a:solidFill>
              </a:rPr>
              <a:t>উল্লেখ্য দীর্ঘকালে কোন স্থির ব্যয় নেই, সকল ব্যয়ই পরিবর্তনশীল।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3" y="2644170"/>
            <a:ext cx="9067799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/>
              <a:t>মোট পরিবর্তনীয় ব্যয়</a:t>
            </a:r>
            <a:r>
              <a:rPr lang="en-US" sz="2400" b="1" dirty="0" smtClean="0"/>
              <a:t>(Total Variable Cost): </a:t>
            </a:r>
            <a:r>
              <a:rPr lang="bn-IN" sz="2400" b="1" dirty="0" smtClean="0">
                <a:solidFill>
                  <a:srgbClr val="7030A0"/>
                </a:solidFill>
              </a:rPr>
              <a:t>উৎপাদন কাজ পরিচালনার জন্য পরিবর্তনীয় উপাদানের যে খরচ বহন করতে হয়,তাকে </a:t>
            </a:r>
            <a:r>
              <a:rPr lang="bn-IN" sz="2400" b="1" dirty="0">
                <a:solidFill>
                  <a:srgbClr val="7030A0"/>
                </a:solidFill>
              </a:rPr>
              <a:t>মোট পরিবর্তনীয় </a:t>
            </a:r>
            <a:r>
              <a:rPr lang="bn-IN" sz="2400" b="1" dirty="0" smtClean="0">
                <a:solidFill>
                  <a:srgbClr val="7030A0"/>
                </a:solidFill>
              </a:rPr>
              <a:t>ব্যয় বলে। পরিবর্তনশীল </a:t>
            </a:r>
            <a:r>
              <a:rPr lang="bn-IN" sz="2400" b="1" dirty="0">
                <a:solidFill>
                  <a:srgbClr val="7030A0"/>
                </a:solidFill>
              </a:rPr>
              <a:t>ব্যয় স্বল্পকালের সাথে </a:t>
            </a:r>
            <a:r>
              <a:rPr lang="bn-IN" sz="2400" b="1" dirty="0" smtClean="0">
                <a:solidFill>
                  <a:srgbClr val="7030A0"/>
                </a:solidFill>
              </a:rPr>
              <a:t>জরিত,তাই এটিও স্বল্পকালীন ব্যয় অপেক্ষকের</a:t>
            </a:r>
            <a:r>
              <a:rPr lang="en-US" sz="2400" b="1" dirty="0" smtClean="0">
                <a:solidFill>
                  <a:srgbClr val="7030A0"/>
                </a:solidFill>
              </a:rPr>
              <a:t> (Short-run </a:t>
            </a:r>
            <a:r>
              <a:rPr lang="en-US" sz="2400" b="1" dirty="0">
                <a:solidFill>
                  <a:srgbClr val="7030A0"/>
                </a:solidFill>
              </a:rPr>
              <a:t>Cost Function)</a:t>
            </a:r>
            <a:r>
              <a:rPr lang="bn-IN" sz="2400" b="1" dirty="0">
                <a:solidFill>
                  <a:srgbClr val="7030A0"/>
                </a:solidFill>
              </a:rPr>
              <a:t> অন্তর্ভুক্ত।</a:t>
            </a:r>
          </a:p>
          <a:p>
            <a:r>
              <a:rPr lang="bn-IN" sz="2400" b="1" dirty="0">
                <a:solidFill>
                  <a:srgbClr val="7030A0"/>
                </a:solidFill>
              </a:rPr>
              <a:t>যেমন</a:t>
            </a:r>
            <a:r>
              <a:rPr lang="en-US" sz="2400" b="1" dirty="0">
                <a:solidFill>
                  <a:srgbClr val="7030A0"/>
                </a:solidFill>
              </a:rPr>
              <a:t>:- </a:t>
            </a:r>
            <a:r>
              <a:rPr lang="bn-IN" sz="2400" b="1" dirty="0" smtClean="0">
                <a:solidFill>
                  <a:srgbClr val="C00000"/>
                </a:solidFill>
              </a:rPr>
              <a:t>কাঁচামাল, অস্থায়ী </a:t>
            </a:r>
            <a:r>
              <a:rPr lang="bn-IN" sz="2400" b="1" dirty="0">
                <a:solidFill>
                  <a:srgbClr val="C00000"/>
                </a:solidFill>
              </a:rPr>
              <a:t>শ্রমিকদের বেতন ইত্যাদি</a:t>
            </a:r>
            <a:r>
              <a:rPr lang="bn-IN" sz="2400" b="1" dirty="0" smtClean="0">
                <a:solidFill>
                  <a:srgbClr val="C00000"/>
                </a:solidFill>
              </a:rPr>
              <a:t>।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016" y="5992743"/>
            <a:ext cx="337888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TC = TFC+TVC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70" y="4800600"/>
            <a:ext cx="91058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/>
              <a:t>মোট</a:t>
            </a:r>
            <a:r>
              <a:rPr lang="en-US" sz="3200" b="1" dirty="0"/>
              <a:t> </a:t>
            </a:r>
            <a:r>
              <a:rPr lang="bn-IN" sz="3200" b="1" dirty="0"/>
              <a:t>ব্যয়</a:t>
            </a:r>
            <a:r>
              <a:rPr lang="en-US" sz="3200" b="1" dirty="0"/>
              <a:t>(Total Cost</a:t>
            </a:r>
            <a:r>
              <a:rPr lang="en-US" sz="3200" b="1" dirty="0" smtClean="0"/>
              <a:t>): </a:t>
            </a:r>
            <a:r>
              <a:rPr lang="en-US" sz="3200" b="1" dirty="0" err="1" smtClean="0">
                <a:solidFill>
                  <a:srgbClr val="7030A0"/>
                </a:solidFill>
              </a:rPr>
              <a:t>উৎপাদন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প্রতিষ্ঠানের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মোট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স্থির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ব্যয়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এবং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মোট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পরিবর্তনশীল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ব্যয়ের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সমষ্টিই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মোট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ব্যয়</a:t>
            </a:r>
            <a:r>
              <a:rPr lang="en-US" sz="3200" b="1" dirty="0">
                <a:solidFill>
                  <a:srgbClr val="7030A0"/>
                </a:solidFill>
              </a:rPr>
              <a:t>। </a:t>
            </a:r>
            <a:r>
              <a:rPr lang="en-US" sz="3200" b="1" dirty="0" err="1">
                <a:solidFill>
                  <a:srgbClr val="7030A0"/>
                </a:solidFill>
              </a:rPr>
              <a:t>সুতরাং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60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5080">
        <p14:flip dir="r"/>
      </p:transition>
    </mc:Choice>
    <mc:Fallback xmlns="">
      <p:transition spd="slow" advTm="2050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7613"/>
            <a:ext cx="533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গড়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ব্যয়</a:t>
            </a:r>
            <a:r>
              <a:rPr lang="en-US" sz="4000" b="1" dirty="0" smtClean="0"/>
              <a:t> ( Average Cost ) :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কোনো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দ্রব্যের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এক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একক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উৎপাদন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করতে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যে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তাকে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গড়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ব্যয়</a:t>
            </a:r>
            <a:r>
              <a:rPr lang="en-US" sz="4000" b="1" dirty="0" smtClean="0"/>
              <a:t>(AC) </a:t>
            </a:r>
            <a:r>
              <a:rPr lang="en-US" sz="4000" b="1" dirty="0" err="1" smtClean="0"/>
              <a:t>বলে</a:t>
            </a:r>
            <a:r>
              <a:rPr lang="en-US" sz="4000" b="1" dirty="0"/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আবার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মোট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ব্যয়কে</a:t>
            </a:r>
            <a:r>
              <a:rPr lang="en-US" sz="4000" b="1" dirty="0" smtClean="0"/>
              <a:t> (TC) </a:t>
            </a:r>
            <a:r>
              <a:rPr lang="en-US" sz="4000" b="1" dirty="0" err="1" smtClean="0"/>
              <a:t>উৎপাদনের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পরিমাণ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দ্বারা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ভাগ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গড়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ব্যয়</a:t>
            </a:r>
            <a:r>
              <a:rPr lang="en-US" sz="4000" b="1" dirty="0" smtClean="0"/>
              <a:t> (AC)</a:t>
            </a:r>
            <a:r>
              <a:rPr lang="en-US" sz="4000" b="1" dirty="0" err="1" smtClean="0"/>
              <a:t>পাওয়া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যায়</a:t>
            </a:r>
            <a:r>
              <a:rPr lang="en-US" sz="4000" b="1" dirty="0" smtClean="0"/>
              <a:t>।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269322"/>
            <a:ext cx="4038600" cy="12926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AC = TC÷Q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5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91"/>
    </mc:Choice>
    <mc:Fallback xmlns="">
      <p:transition spd="slow" advTm="86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2386" y="0"/>
            <a:ext cx="164441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উদাহরণ</a:t>
            </a:r>
            <a:r>
              <a:rPr lang="en-US" sz="3200" b="1" dirty="0" smtClean="0"/>
              <a:t> :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38854" y="608873"/>
            <a:ext cx="914399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১০টি ‘</a:t>
            </a:r>
            <a:r>
              <a:rPr lang="en-US" sz="4000" b="1" dirty="0" err="1" smtClean="0"/>
              <a:t>টি-শার্টের</a:t>
            </a:r>
            <a:r>
              <a:rPr lang="en-US" sz="4000" b="1" dirty="0" smtClean="0"/>
              <a:t>’ </a:t>
            </a:r>
            <a:r>
              <a:rPr lang="en-US" sz="4000" b="1" dirty="0" err="1" smtClean="0"/>
              <a:t>উৎপাদন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ব্যয়</a:t>
            </a:r>
            <a:r>
              <a:rPr lang="en-US" sz="4000" b="1" dirty="0" smtClean="0"/>
              <a:t> = ২,০০০ </a:t>
            </a:r>
            <a:r>
              <a:rPr lang="en-US" sz="4000" b="1" dirty="0" err="1" smtClean="0"/>
              <a:t>টাকা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হলে</a:t>
            </a:r>
            <a:r>
              <a:rPr lang="en-US" sz="4000" b="1" dirty="0" smtClean="0"/>
              <a:t> 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145" y="4800600"/>
            <a:ext cx="8382000" cy="193899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গড়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ব্যয়</a:t>
            </a:r>
            <a:r>
              <a:rPr lang="en-US" sz="6000" b="1" dirty="0" smtClean="0">
                <a:solidFill>
                  <a:schemeClr val="bg1"/>
                </a:solidFill>
              </a:rPr>
              <a:t> = ২০০০ </a:t>
            </a:r>
            <a:r>
              <a:rPr lang="en-US" sz="6000" b="1" dirty="0" err="1" smtClean="0">
                <a:solidFill>
                  <a:schemeClr val="bg1"/>
                </a:solidFill>
              </a:rPr>
              <a:t>টাকা</a:t>
            </a:r>
            <a:r>
              <a:rPr lang="en-US" sz="6000" b="1" dirty="0" smtClean="0">
                <a:solidFill>
                  <a:schemeClr val="bg1"/>
                </a:solidFill>
              </a:rPr>
              <a:t> ÷ ১০টি 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            = ২০০ </a:t>
            </a:r>
            <a:r>
              <a:rPr lang="en-US" sz="6000" b="1" dirty="0" err="1" smtClean="0">
                <a:solidFill>
                  <a:schemeClr val="bg1"/>
                </a:solidFill>
              </a:rPr>
              <a:t>টাকা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841" y="1447800"/>
            <a:ext cx="909997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/>
              <a:t>১টি </a:t>
            </a:r>
            <a:r>
              <a:rPr lang="en-US" sz="4000" b="1" dirty="0" smtClean="0"/>
              <a:t>‘</a:t>
            </a:r>
            <a:r>
              <a:rPr lang="en-US" sz="4000" b="1" dirty="0" err="1" smtClean="0"/>
              <a:t>টি-শার্টের</a:t>
            </a:r>
            <a:r>
              <a:rPr lang="en-US" sz="4000" b="1" dirty="0" smtClean="0"/>
              <a:t>’ </a:t>
            </a:r>
            <a:r>
              <a:rPr lang="en-US" sz="4000" b="1" dirty="0" err="1"/>
              <a:t>উৎপাদন</a:t>
            </a:r>
            <a:r>
              <a:rPr lang="en-US" sz="4000" b="1" dirty="0"/>
              <a:t> </a:t>
            </a:r>
            <a:r>
              <a:rPr lang="en-US" sz="4000" b="1" dirty="0" err="1"/>
              <a:t>ব্যয়</a:t>
            </a:r>
            <a:r>
              <a:rPr lang="en-US" sz="4000" b="1" dirty="0"/>
              <a:t> </a:t>
            </a:r>
            <a:r>
              <a:rPr lang="en-US" sz="4000" b="1" dirty="0" err="1"/>
              <a:t>বা</a:t>
            </a:r>
            <a:r>
              <a:rPr lang="en-US" sz="4000" b="1" dirty="0"/>
              <a:t> </a:t>
            </a:r>
            <a:r>
              <a:rPr lang="en-US" sz="4000" b="1" dirty="0" err="1"/>
              <a:t>গড়</a:t>
            </a:r>
            <a:r>
              <a:rPr lang="en-US" sz="4000" b="1" dirty="0"/>
              <a:t> </a:t>
            </a:r>
            <a:r>
              <a:rPr lang="en-US" sz="4000" b="1" dirty="0" err="1"/>
              <a:t>ব্যয়</a:t>
            </a:r>
            <a:r>
              <a:rPr lang="en-US" sz="4000" b="1" dirty="0"/>
              <a:t> (AC) </a:t>
            </a:r>
            <a:r>
              <a:rPr lang="en-US" sz="4000" b="1" dirty="0" err="1" smtClean="0"/>
              <a:t>হবে</a:t>
            </a:r>
            <a:r>
              <a:rPr lang="en-US" sz="4000" b="1" dirty="0" smtClean="0"/>
              <a:t>-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35293" y="3434880"/>
            <a:ext cx="4038600" cy="12926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AC = TC÷Q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1493" y="2286000"/>
            <a:ext cx="39624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এখানে</a:t>
            </a:r>
            <a:r>
              <a:rPr lang="en-US" sz="3200" b="1" dirty="0" smtClean="0"/>
              <a:t>, TC = ২,০০০ </a:t>
            </a:r>
            <a:r>
              <a:rPr lang="en-US" sz="3200" b="1" dirty="0" err="1" smtClean="0"/>
              <a:t>টাকা</a:t>
            </a:r>
            <a:endParaRPr lang="en-US" sz="3200" b="1" dirty="0" smtClean="0"/>
          </a:p>
          <a:p>
            <a:r>
              <a:rPr lang="en-US" sz="3200" b="1" dirty="0"/>
              <a:t> </a:t>
            </a:r>
            <a:r>
              <a:rPr lang="en-US" sz="3200" b="1" dirty="0" err="1" smtClean="0"/>
              <a:t>এবং</a:t>
            </a:r>
            <a:r>
              <a:rPr lang="en-US" sz="3200" b="1" dirty="0" smtClean="0"/>
              <a:t>    Q = ১০ </a:t>
            </a:r>
            <a:r>
              <a:rPr lang="en-US" sz="3200" b="1" dirty="0" err="1" smtClean="0"/>
              <a:t>টি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9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19"/>
    </mc:Choice>
    <mc:Fallback xmlns="">
      <p:transition spd="slow" advTm="72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2019"/>
            <a:ext cx="59817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প্রান্তিক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ব্যয়</a:t>
            </a:r>
            <a:r>
              <a:rPr lang="en-US" sz="4000" b="1" dirty="0" smtClean="0"/>
              <a:t> ( Marginal Cost ) :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কোনো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দ্রব্যের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এক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একক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উৎপাদন</a:t>
            </a:r>
            <a:r>
              <a:rPr lang="en-US" sz="4000" b="1" dirty="0"/>
              <a:t> </a:t>
            </a:r>
            <a:r>
              <a:rPr lang="en-US" sz="4000" b="1" dirty="0" err="1"/>
              <a:t>বৃদ্ধির</a:t>
            </a:r>
            <a:r>
              <a:rPr lang="en-US" sz="4000" b="1" dirty="0"/>
              <a:t> </a:t>
            </a:r>
            <a:r>
              <a:rPr lang="en-US" sz="4000" b="1" dirty="0" err="1"/>
              <a:t>করতে</a:t>
            </a:r>
            <a:r>
              <a:rPr lang="en-US" sz="4000" b="1" dirty="0"/>
              <a:t> </a:t>
            </a:r>
            <a:r>
              <a:rPr lang="en-US" sz="4000" b="1" dirty="0" err="1" smtClean="0"/>
              <a:t>যে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বৃদ্ধি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হয়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তাকে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প্রান্তিক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ব্যয়</a:t>
            </a:r>
            <a:r>
              <a:rPr lang="en-US" sz="4000" b="1" dirty="0" smtClean="0"/>
              <a:t>(MC) </a:t>
            </a:r>
            <a:r>
              <a:rPr lang="en-US" sz="4000" b="1" dirty="0" err="1" smtClean="0"/>
              <a:t>বলে</a:t>
            </a:r>
            <a:r>
              <a:rPr lang="en-US" sz="4000" b="1" dirty="0"/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90800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বিপরীতভাবে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কোনো</a:t>
            </a:r>
            <a:r>
              <a:rPr lang="en-US" sz="4000" b="1" dirty="0" smtClean="0"/>
              <a:t> </a:t>
            </a:r>
            <a:r>
              <a:rPr lang="en-US" sz="4000" b="1" dirty="0" err="1"/>
              <a:t>দ্রব্যের</a:t>
            </a:r>
            <a:r>
              <a:rPr lang="en-US" sz="4000" b="1" dirty="0"/>
              <a:t> </a:t>
            </a:r>
            <a:r>
              <a:rPr lang="en-US" sz="4000" b="1" dirty="0" err="1"/>
              <a:t>এক</a:t>
            </a:r>
            <a:r>
              <a:rPr lang="en-US" sz="4000" b="1" dirty="0"/>
              <a:t> </a:t>
            </a:r>
            <a:r>
              <a:rPr lang="en-US" sz="4000" b="1" dirty="0" err="1"/>
              <a:t>একক</a:t>
            </a:r>
            <a:r>
              <a:rPr lang="en-US" sz="4000" b="1" dirty="0"/>
              <a:t> </a:t>
            </a:r>
            <a:r>
              <a:rPr lang="en-US" sz="4000" b="1" dirty="0" err="1"/>
              <a:t>উৎপাদন</a:t>
            </a:r>
            <a:r>
              <a:rPr lang="en-US" sz="4000" b="1" dirty="0"/>
              <a:t> </a:t>
            </a:r>
            <a:r>
              <a:rPr lang="en-US" sz="4000" b="1" dirty="0" err="1" smtClean="0"/>
              <a:t>হ্রাস</a:t>
            </a:r>
            <a:r>
              <a:rPr lang="en-US" sz="4000" b="1" dirty="0" smtClean="0"/>
              <a:t> </a:t>
            </a:r>
            <a:r>
              <a:rPr lang="en-US" sz="4000" b="1" dirty="0" err="1"/>
              <a:t>করতে</a:t>
            </a:r>
            <a:r>
              <a:rPr lang="en-US" sz="4000" b="1" dirty="0"/>
              <a:t> </a:t>
            </a:r>
            <a:r>
              <a:rPr lang="en-US" sz="4000" b="1" dirty="0" err="1"/>
              <a:t>যে</a:t>
            </a:r>
            <a:r>
              <a:rPr lang="en-US" sz="4000" b="1" dirty="0"/>
              <a:t> </a:t>
            </a:r>
            <a:r>
              <a:rPr lang="en-US" sz="4000" b="1" dirty="0" err="1"/>
              <a:t>ব্যয়</a:t>
            </a:r>
            <a:r>
              <a:rPr lang="en-US" sz="4000" b="1" dirty="0"/>
              <a:t> </a:t>
            </a:r>
            <a:r>
              <a:rPr lang="en-US" sz="4000" b="1" dirty="0" err="1" smtClean="0"/>
              <a:t>হ্রাস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ঘটে</a:t>
            </a:r>
            <a:r>
              <a:rPr lang="en-US" sz="4000" b="1" dirty="0" smtClean="0"/>
              <a:t>, </a:t>
            </a:r>
            <a:r>
              <a:rPr lang="en-US" sz="4000" b="1" dirty="0" err="1"/>
              <a:t>তাকে</a:t>
            </a:r>
            <a:r>
              <a:rPr lang="en-US" sz="4000" b="1" dirty="0"/>
              <a:t> </a:t>
            </a:r>
            <a:r>
              <a:rPr lang="en-US" sz="4000" b="1" dirty="0" err="1"/>
              <a:t>প্রান্তিক</a:t>
            </a:r>
            <a:r>
              <a:rPr lang="en-US" sz="4000" b="1" dirty="0"/>
              <a:t> </a:t>
            </a:r>
            <a:r>
              <a:rPr lang="en-US" sz="4000" b="1" dirty="0" err="1"/>
              <a:t>ব্যয়</a:t>
            </a:r>
            <a:r>
              <a:rPr lang="en-US" sz="4000" b="1" dirty="0"/>
              <a:t>(MC) </a:t>
            </a:r>
            <a:r>
              <a:rPr lang="en-US" sz="4000" b="1" dirty="0" err="1"/>
              <a:t>বলে</a:t>
            </a:r>
            <a:r>
              <a:rPr lang="en-US" sz="4000" b="1" dirty="0" smtClean="0"/>
              <a:t>।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4999031"/>
                <a:ext cx="4648200" cy="129266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chemeClr val="bg1"/>
                    </a:solidFill>
                  </a:rPr>
                  <a:t>M</a:t>
                </a:r>
                <a:r>
                  <a:rPr lang="en-US" sz="6000" b="1" dirty="0" smtClean="0">
                    <a:solidFill>
                      <a:schemeClr val="bg1"/>
                    </a:solidFill>
                  </a:rPr>
                  <a:t>C =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6000" b="1" dirty="0" smtClean="0">
                    <a:solidFill>
                      <a:schemeClr val="bg1"/>
                    </a:solidFill>
                  </a:rPr>
                  <a:t>TC÷</a:t>
                </a:r>
                <a14:m>
                  <m:oMath xmlns:m="http://schemas.openxmlformats.org/officeDocument/2006/math">
                    <m:r>
                      <a:rPr lang="en-US" sz="60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6000" b="1" dirty="0" smtClean="0">
                    <a:solidFill>
                      <a:schemeClr val="bg1"/>
                    </a:solidFill>
                  </a:rPr>
                  <a:t>Q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999031"/>
                <a:ext cx="4648200" cy="1292662"/>
              </a:xfrm>
              <a:prstGeom prst="rect">
                <a:avLst/>
              </a:prstGeom>
              <a:blipFill rotWithShape="1">
                <a:blip r:embed="rId5"/>
                <a:stretch>
                  <a:fillRect l="-8005" t="-14151" r="-5774" b="-9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48687" y="5131867"/>
                <a:ext cx="42427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3200" b="1" dirty="0" smtClean="0"/>
                  <a:t>TC = </a:t>
                </a:r>
                <a:r>
                  <a:rPr lang="en-US" sz="3200" b="1" dirty="0" err="1" smtClean="0"/>
                  <a:t>মোট</a:t>
                </a:r>
                <a:r>
                  <a:rPr lang="en-US" sz="3200" b="1" dirty="0" smtClean="0"/>
                  <a:t> </a:t>
                </a:r>
                <a:r>
                  <a:rPr lang="en-US" sz="3200" b="1" dirty="0" err="1" smtClean="0"/>
                  <a:t>ব্যয়ের</a:t>
                </a:r>
                <a:r>
                  <a:rPr lang="en-US" sz="3200" b="1" dirty="0" smtClean="0"/>
                  <a:t> </a:t>
                </a:r>
                <a:r>
                  <a:rPr lang="en-US" sz="3200" b="1" dirty="0" err="1" smtClean="0"/>
                  <a:t>পরিবর্তন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687" y="5131867"/>
                <a:ext cx="4242786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6667" r="-1149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01953" y="5780717"/>
                <a:ext cx="4220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0" smtClean="0">
                        <a:latin typeface="Cambria Math"/>
                        <a:ea typeface="Cambria Math"/>
                      </a:rPr>
                      <m:t>𝐐</m:t>
                    </m:r>
                    <m:r>
                      <a:rPr lang="en-US" sz="2800" b="1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b="1" dirty="0" smtClean="0"/>
                  <a:t>= </a:t>
                </a:r>
                <a:r>
                  <a:rPr lang="en-US" sz="2800" b="1" dirty="0" err="1" smtClean="0"/>
                  <a:t>মোট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উৎপাদনের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পরিবর্তন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953" y="5780717"/>
                <a:ext cx="4220593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5116" r="-115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48687" y="4648200"/>
            <a:ext cx="2237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এখানে</a:t>
            </a:r>
            <a:r>
              <a:rPr lang="en-US" sz="2800" b="1" dirty="0" smtClean="0"/>
              <a:t>,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2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68"/>
    </mc:Choice>
    <mc:Fallback xmlns="">
      <p:transition spd="slow" advTm="79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2386" y="0"/>
            <a:ext cx="164441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উদাহরণ</a:t>
            </a:r>
            <a:r>
              <a:rPr lang="en-US" sz="3200" b="1" dirty="0" smtClean="0"/>
              <a:t> :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22020" y="685800"/>
            <a:ext cx="914399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১০টি ‘</a:t>
            </a:r>
            <a:r>
              <a:rPr lang="en-US" sz="4000" b="1" dirty="0" err="1" smtClean="0"/>
              <a:t>টি-শার্টের</a:t>
            </a:r>
            <a:r>
              <a:rPr lang="en-US" sz="4000" b="1" dirty="0" smtClean="0"/>
              <a:t>’ </a:t>
            </a:r>
            <a:r>
              <a:rPr lang="en-US" sz="4000" b="1" dirty="0" err="1" smtClean="0"/>
              <a:t>উৎপাদন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ব্যয়</a:t>
            </a:r>
            <a:r>
              <a:rPr lang="en-US" sz="4000" b="1" dirty="0" smtClean="0"/>
              <a:t> = ২,০০০ </a:t>
            </a:r>
            <a:r>
              <a:rPr lang="en-US" sz="4000" b="1" dirty="0" err="1" smtClean="0"/>
              <a:t>টাকা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হলে</a:t>
            </a:r>
            <a:r>
              <a:rPr lang="en-US" sz="4000" b="1" dirty="0" smtClean="0"/>
              <a:t> 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943600"/>
            <a:ext cx="7506441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প্রান্তিক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ব্যয়</a:t>
            </a:r>
            <a:r>
              <a:rPr lang="en-US" sz="4000" b="1" dirty="0" smtClean="0">
                <a:solidFill>
                  <a:schemeClr val="bg1"/>
                </a:solidFill>
              </a:rPr>
              <a:t>(MC) = ১৭০ ÷ ১ = ১৭০ </a:t>
            </a:r>
            <a:r>
              <a:rPr lang="en-US" sz="4000" b="1" dirty="0" err="1" smtClean="0">
                <a:solidFill>
                  <a:schemeClr val="bg1"/>
                </a:solidFill>
              </a:rPr>
              <a:t>টাকা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-32377" y="1447800"/>
            <a:ext cx="909997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/>
              <a:t>১১টি ‘</a:t>
            </a:r>
            <a:r>
              <a:rPr lang="en-US" sz="4000" b="1" dirty="0" err="1" smtClean="0"/>
              <a:t>টি-শার্টের</a:t>
            </a:r>
            <a:r>
              <a:rPr lang="en-US" sz="4000" b="1" dirty="0" smtClean="0"/>
              <a:t>’ </a:t>
            </a:r>
            <a:r>
              <a:rPr lang="en-US" sz="4000" b="1" dirty="0" err="1"/>
              <a:t>উৎপাদন</a:t>
            </a:r>
            <a:r>
              <a:rPr lang="en-US" sz="4000" b="1" dirty="0"/>
              <a:t> </a:t>
            </a:r>
            <a:r>
              <a:rPr lang="en-US" sz="4000" b="1" dirty="0" err="1" smtClean="0"/>
              <a:t>ব্যয়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হয়</a:t>
            </a:r>
            <a:r>
              <a:rPr lang="en-US" sz="4000" b="1" dirty="0" smtClean="0"/>
              <a:t> ২১৭০ </a:t>
            </a:r>
            <a:r>
              <a:rPr lang="en-US" sz="4000" b="1" dirty="0" err="1" smtClean="0"/>
              <a:t>টাকা</a:t>
            </a:r>
            <a:r>
              <a:rPr lang="en-US" sz="4000" b="1" dirty="0" smtClean="0"/>
              <a:t>। </a:t>
            </a:r>
            <a:r>
              <a:rPr lang="en-US" sz="4000" b="1" dirty="0" err="1" smtClean="0"/>
              <a:t>কাজেই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প্রান্তিক</a:t>
            </a:r>
            <a:r>
              <a:rPr lang="en-US" sz="4000" b="1" dirty="0" smtClean="0"/>
              <a:t> </a:t>
            </a:r>
            <a:r>
              <a:rPr lang="en-US" sz="4000" b="1" dirty="0" err="1"/>
              <a:t>ব্যয়</a:t>
            </a:r>
            <a:r>
              <a:rPr lang="en-US" sz="4000" b="1" dirty="0"/>
              <a:t> </a:t>
            </a:r>
            <a:r>
              <a:rPr lang="en-US" sz="4000" b="1" dirty="0" smtClean="0"/>
              <a:t>(MC</a:t>
            </a:r>
            <a:r>
              <a:rPr lang="en-US" sz="4000" b="1" dirty="0"/>
              <a:t>) </a:t>
            </a:r>
            <a:r>
              <a:rPr lang="en-US" sz="4000" b="1" dirty="0" err="1" smtClean="0"/>
              <a:t>হবে</a:t>
            </a:r>
            <a:r>
              <a:rPr lang="en-US" sz="4000" b="1" dirty="0" smtClean="0"/>
              <a:t>-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47253" y="4887803"/>
                <a:ext cx="3254406" cy="707886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</a:rPr>
                  <a:t>M</a:t>
                </a:r>
                <a:r>
                  <a:rPr lang="en-US" sz="4000" b="1" dirty="0" smtClean="0">
                    <a:solidFill>
                      <a:schemeClr val="bg1"/>
                    </a:solidFill>
                  </a:rPr>
                  <a:t>C =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</a:rPr>
                  <a:t>TC÷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</a:rPr>
                  <a:t>Q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3" y="4887803"/>
                <a:ext cx="3254406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6742" t="-15517" r="-149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40595" y="2872954"/>
                <a:ext cx="4659094" cy="83099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400" b="1" dirty="0" smtClean="0"/>
                  <a:t>TC = ২১৭০-২০০০ </a:t>
                </a:r>
                <a:r>
                  <a:rPr lang="en-US" sz="2400" b="1" dirty="0" err="1" smtClean="0"/>
                  <a:t>টাকা</a:t>
                </a:r>
                <a:r>
                  <a:rPr lang="en-US" sz="2400" b="1" dirty="0" smtClean="0"/>
                  <a:t> 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      = ১৭০ </a:t>
                </a:r>
                <a:r>
                  <a:rPr lang="en-US" sz="2400" b="1" dirty="0" err="1" smtClean="0"/>
                  <a:t>টাকা</a:t>
                </a:r>
                <a:r>
                  <a:rPr lang="en-US" sz="2400" b="1" dirty="0" smtClean="0"/>
                  <a:t> (</a:t>
                </a:r>
                <a:r>
                  <a:rPr lang="en-US" sz="2400" b="1" dirty="0" err="1" smtClean="0"/>
                  <a:t>মোট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ব্যয়ের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পরিবর্তন</a:t>
                </a:r>
                <a:r>
                  <a:rPr lang="en-US" sz="2400" b="1" dirty="0" smtClean="0"/>
                  <a:t>)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595" y="2872954"/>
                <a:ext cx="4659094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393" t="-802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40595" y="3763563"/>
                <a:ext cx="4220593" cy="95410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0" smtClean="0">
                        <a:latin typeface="Cambria Math"/>
                        <a:ea typeface="Cambria Math"/>
                      </a:rPr>
                      <m:t>𝐐</m:t>
                    </m:r>
                    <m:r>
                      <a:rPr lang="en-US" sz="2800" b="1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b="1" dirty="0" smtClean="0"/>
                  <a:t>= ১১-১০</a:t>
                </a:r>
              </a:p>
              <a:p>
                <a:r>
                  <a:rPr lang="en-US" sz="2800" b="1" dirty="0" smtClean="0"/>
                  <a:t>= ১ (</a:t>
                </a:r>
                <a:r>
                  <a:rPr lang="en-US" sz="2800" b="1" dirty="0" err="1" smtClean="0"/>
                  <a:t>মোট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উৎপাদনের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পরিবর্তন</a:t>
                </a:r>
                <a:r>
                  <a:rPr lang="en-US" sz="2800" b="1" dirty="0" smtClean="0"/>
                  <a:t>)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595" y="3763563"/>
                <a:ext cx="4220593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3035" t="-8280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33400" y="3167390"/>
            <a:ext cx="1524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এখানে</a:t>
            </a:r>
            <a:r>
              <a:rPr lang="en-US" sz="2800" b="1" dirty="0" smtClean="0"/>
              <a:t>,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8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40"/>
    </mc:Choice>
    <mc:Fallback xmlns="">
      <p:transition spd="slow" advTm="129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|7.4|2.4|12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0.9|1|0.7|0.8|1|0.7|0.9|1.6|4.6|1|4.8|1.3|1.1|0.8|0.8|10.2|0.9|0.9|10.9|2.8|4.9|1.4|1.2|0.8|11.5|4.4|32.3|3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7|108.7|45.9|3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30.7|1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6|4.4|11.9|1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7.9|23.7|1.2|33.4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7|7.9|1|32.6|35.3|1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5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866</Words>
  <Application>Microsoft Office PowerPoint</Application>
  <PresentationFormat>On-screen Show (4:3)</PresentationFormat>
  <Paragraphs>184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Moshiur Rahman</dc:creator>
  <cp:lastModifiedBy>Md. Moshiur Rahman</cp:lastModifiedBy>
  <cp:revision>83</cp:revision>
  <dcterms:created xsi:type="dcterms:W3CDTF">2006-08-16T00:00:00Z</dcterms:created>
  <dcterms:modified xsi:type="dcterms:W3CDTF">2020-07-16T02:55:34Z</dcterms:modified>
</cp:coreProperties>
</file>