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93" r:id="rId3"/>
    <p:sldId id="258" r:id="rId4"/>
    <p:sldId id="274" r:id="rId5"/>
    <p:sldId id="288" r:id="rId6"/>
    <p:sldId id="300" r:id="rId7"/>
    <p:sldId id="294" r:id="rId8"/>
    <p:sldId id="295" r:id="rId9"/>
    <p:sldId id="296" r:id="rId10"/>
    <p:sldId id="302" r:id="rId11"/>
    <p:sldId id="303" r:id="rId12"/>
    <p:sldId id="267" r:id="rId13"/>
    <p:sldId id="269"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6" d="100"/>
          <a:sy n="66" d="100"/>
        </p:scale>
        <p:origin x="67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7468759-1D3A-4930-ACED-1D083B4F7D5F}" type="datetimeFigureOut">
              <a:rPr lang="en-US" smtClean="0"/>
              <a:t>15-Jul-20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07528691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82370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347595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04184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985059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7468759-1D3A-4930-ACED-1D083B4F7D5F}" type="datetimeFigureOut">
              <a:rPr lang="en-US" smtClean="0"/>
              <a:t>15-Jul-20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566618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7468759-1D3A-4930-ACED-1D083B4F7D5F}" type="datetimeFigureOut">
              <a:rPr lang="en-US" smtClean="0"/>
              <a:t>15-Jul-20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580298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68759-1D3A-4930-ACED-1D083B4F7D5F}" type="datetimeFigureOut">
              <a:rPr lang="en-US" smtClean="0"/>
              <a:t>15-Jul-20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4134263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68759-1D3A-4930-ACED-1D083B4F7D5F}" type="datetimeFigureOut">
              <a:rPr lang="en-US" smtClean="0"/>
              <a:t>15-Jul-20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6071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68759-1D3A-4930-ACED-1D083B4F7D5F}" type="datetimeFigureOut">
              <a:rPr lang="en-US" smtClean="0"/>
              <a:t>15-Jul-20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260938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68759-1D3A-4930-ACED-1D083B4F7D5F}" type="datetimeFigureOut">
              <a:rPr lang="en-US" smtClean="0"/>
              <a:t>15-Jul-20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298102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42304549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468759-1D3A-4930-ACED-1D083B4F7D5F}" type="datetimeFigureOut">
              <a:rPr lang="en-US" smtClean="0"/>
              <a:t>15-Jul-20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21967845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468759-1D3A-4930-ACED-1D083B4F7D5F}" type="datetimeFigureOut">
              <a:rPr lang="en-US" smtClean="0"/>
              <a:t>15-Jul-20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4070421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68759-1D3A-4930-ACED-1D083B4F7D5F}" type="datetimeFigureOut">
              <a:rPr lang="en-US" smtClean="0"/>
              <a:t>15-Jul-20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35796015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27246420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68759-1D3A-4930-ACED-1D083B4F7D5F}" type="datetimeFigureOut">
              <a:rPr lang="en-US" smtClean="0"/>
              <a:t>15-Jul-20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1D94B-9017-46C9-B142-A287D58C2D14}" type="slidenum">
              <a:rPr lang="en-US" smtClean="0"/>
              <a:t>‹#›</a:t>
            </a:fld>
            <a:endParaRPr lang="en-US"/>
          </a:p>
        </p:txBody>
      </p:sp>
    </p:spTree>
    <p:extLst>
      <p:ext uri="{BB962C8B-B14F-4D97-AF65-F5344CB8AC3E}">
        <p14:creationId xmlns:p14="http://schemas.microsoft.com/office/powerpoint/2010/main" val="15318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7468759-1D3A-4930-ACED-1D083B4F7D5F}" type="datetimeFigureOut">
              <a:rPr lang="en-US" smtClean="0"/>
              <a:t>15-Jul-20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41D94B-9017-46C9-B142-A287D58C2D14}" type="slidenum">
              <a:rPr lang="en-US" smtClean="0"/>
              <a:t>‹#›</a:t>
            </a:fld>
            <a:endParaRPr lang="en-US"/>
          </a:p>
        </p:txBody>
      </p:sp>
    </p:spTree>
    <p:extLst>
      <p:ext uri="{BB962C8B-B14F-4D97-AF65-F5344CB8AC3E}">
        <p14:creationId xmlns:p14="http://schemas.microsoft.com/office/powerpoint/2010/main" val="461877785"/>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5.jpg"/><Relationship Id="rId2" Type="http://schemas.openxmlformats.org/officeDocument/2006/relationships/image" Target="../media/image44.jpg"/><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jpg"/><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8.jpg"/><Relationship Id="rId1" Type="http://schemas.openxmlformats.org/officeDocument/2006/relationships/slideLayout" Target="../slideLayouts/slideLayout2.xml"/><Relationship Id="rId6" Type="http://schemas.openxmlformats.org/officeDocument/2006/relationships/image" Target="../media/image51.jpg"/><Relationship Id="rId5" Type="http://schemas.openxmlformats.org/officeDocument/2006/relationships/image" Target="../media/image50.jpg"/><Relationship Id="rId4" Type="http://schemas.openxmlformats.org/officeDocument/2006/relationships/image" Target="../media/image49.jpg"/></Relationships>
</file>

<file path=ppt/slides/_rels/slide12.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4.jpg"/><Relationship Id="rId2" Type="http://schemas.openxmlformats.org/officeDocument/2006/relationships/image" Target="../media/image5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6.jpg"/><Relationship Id="rId7" Type="http://schemas.openxmlformats.org/officeDocument/2006/relationships/image" Target="../media/image60.jpg"/><Relationship Id="rId2" Type="http://schemas.openxmlformats.org/officeDocument/2006/relationships/image" Target="../media/image55.jpg"/><Relationship Id="rId1" Type="http://schemas.openxmlformats.org/officeDocument/2006/relationships/slideLayout" Target="../slideLayouts/slideLayout2.xml"/><Relationship Id="rId6" Type="http://schemas.openxmlformats.org/officeDocument/2006/relationships/image" Target="../media/image59.jpg"/><Relationship Id="rId5" Type="http://schemas.openxmlformats.org/officeDocument/2006/relationships/image" Target="../media/image58.jpg"/><Relationship Id="rId4" Type="http://schemas.openxmlformats.org/officeDocument/2006/relationships/image" Target="../media/image57.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g"/><Relationship Id="rId12" Type="http://schemas.openxmlformats.org/officeDocument/2006/relationships/image" Target="../media/image19.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g"/><Relationship Id="rId11" Type="http://schemas.openxmlformats.org/officeDocument/2006/relationships/image" Target="../media/image18.jpg"/><Relationship Id="rId5" Type="http://schemas.openxmlformats.org/officeDocument/2006/relationships/image" Target="../media/image12.jpg"/><Relationship Id="rId10" Type="http://schemas.openxmlformats.org/officeDocument/2006/relationships/image" Target="../media/image17.jpg"/><Relationship Id="rId4" Type="http://schemas.openxmlformats.org/officeDocument/2006/relationships/image" Target="../media/image11.jpg"/><Relationship Id="rId9" Type="http://schemas.openxmlformats.org/officeDocument/2006/relationships/image" Target="../media/image16.jpg"/></Relationships>
</file>

<file path=ppt/slides/_rels/slide5.xml.rels><?xml version="1.0" encoding="UTF-8" standalone="yes"?>
<Relationships xmlns="http://schemas.openxmlformats.org/package/2006/relationships"><Relationship Id="rId8" Type="http://schemas.openxmlformats.org/officeDocument/2006/relationships/image" Target="../media/image25.jpg"/><Relationship Id="rId3" Type="http://schemas.openxmlformats.org/officeDocument/2006/relationships/image" Target="../media/image21.jpg"/><Relationship Id="rId7" Type="http://schemas.openxmlformats.org/officeDocument/2006/relationships/image" Target="../media/image24.jpg"/><Relationship Id="rId2" Type="http://schemas.openxmlformats.org/officeDocument/2006/relationships/image" Target="../media/image20.jpg"/><Relationship Id="rId1" Type="http://schemas.openxmlformats.org/officeDocument/2006/relationships/slideLayout" Target="../slideLayouts/slideLayout2.xml"/><Relationship Id="rId6" Type="http://schemas.openxmlformats.org/officeDocument/2006/relationships/image" Target="../media/image23.jpg"/><Relationship Id="rId5" Type="http://schemas.openxmlformats.org/officeDocument/2006/relationships/image" Target="../media/image11.jpg"/><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g"/><Relationship Id="rId1" Type="http://schemas.openxmlformats.org/officeDocument/2006/relationships/slideLayout" Target="../slideLayouts/slideLayout2.xml"/><Relationship Id="rId5" Type="http://schemas.openxmlformats.org/officeDocument/2006/relationships/image" Target="../media/image29.jpg"/><Relationship Id="rId4" Type="http://schemas.openxmlformats.org/officeDocument/2006/relationships/image" Target="../media/image28.jpg"/></Relationships>
</file>

<file path=ppt/slides/_rels/slide7.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jpg"/><Relationship Id="rId1" Type="http://schemas.openxmlformats.org/officeDocument/2006/relationships/slideLayout" Target="../slideLayouts/slideLayout2.xml"/><Relationship Id="rId5" Type="http://schemas.openxmlformats.org/officeDocument/2006/relationships/image" Target="../media/image33.jpg"/><Relationship Id="rId4" Type="http://schemas.openxmlformats.org/officeDocument/2006/relationships/image" Target="../media/image32.jpg"/></Relationships>
</file>

<file path=ppt/slides/_rels/slide8.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34.jpg"/><Relationship Id="rId1" Type="http://schemas.openxmlformats.org/officeDocument/2006/relationships/slideLayout" Target="../slideLayouts/slideLayout2.xml"/><Relationship Id="rId6" Type="http://schemas.openxmlformats.org/officeDocument/2006/relationships/image" Target="../media/image37.jpg"/><Relationship Id="rId5" Type="http://schemas.openxmlformats.org/officeDocument/2006/relationships/image" Target="../media/image36.jpg"/><Relationship Id="rId4" Type="http://schemas.openxmlformats.org/officeDocument/2006/relationships/image" Target="../media/image16.jpg"/></Relationships>
</file>

<file path=ppt/slides/_rels/slide9.xml.rels><?xml version="1.0" encoding="UTF-8" standalone="yes"?>
<Relationships xmlns="http://schemas.openxmlformats.org/package/2006/relationships"><Relationship Id="rId3" Type="http://schemas.openxmlformats.org/officeDocument/2006/relationships/image" Target="../media/image39.jpg"/><Relationship Id="rId7" Type="http://schemas.openxmlformats.org/officeDocument/2006/relationships/image" Target="../media/image43.jpg"/><Relationship Id="rId2" Type="http://schemas.openxmlformats.org/officeDocument/2006/relationships/image" Target="../media/image38.jpg"/><Relationship Id="rId1" Type="http://schemas.openxmlformats.org/officeDocument/2006/relationships/slideLayout" Target="../slideLayouts/slideLayout2.xml"/><Relationship Id="rId6" Type="http://schemas.openxmlformats.org/officeDocument/2006/relationships/image" Target="../media/image42.jpg"/><Relationship Id="rId5" Type="http://schemas.openxmlformats.org/officeDocument/2006/relationships/image" Target="../media/image41.jpg"/><Relationship Id="rId4" Type="http://schemas.openxmlformats.org/officeDocument/2006/relationships/image" Target="../media/image4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ultidocument 6">
            <a:extLst>
              <a:ext uri="{FF2B5EF4-FFF2-40B4-BE49-F238E27FC236}">
                <a16:creationId xmlns:a16="http://schemas.microsoft.com/office/drawing/2014/main" xmlns="" id="{F419E4EC-2F47-40C6-A269-D40BA1E5D699}"/>
              </a:ext>
            </a:extLst>
          </p:cNvPr>
          <p:cNvSpPr/>
          <p:nvPr/>
        </p:nvSpPr>
        <p:spPr>
          <a:xfrm>
            <a:off x="7390151" y="149900"/>
            <a:ext cx="4047343" cy="6385810"/>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dirty="0">
              <a:solidFill>
                <a:schemeClr val="bg2">
                  <a:lumMod val="75000"/>
                </a:schemeClr>
              </a:solidFill>
            </a:endParaRPr>
          </a:p>
        </p:txBody>
      </p:sp>
      <p:sp>
        <p:nvSpPr>
          <p:cNvPr id="5" name="Rectangle 4"/>
          <p:cNvSpPr/>
          <p:nvPr/>
        </p:nvSpPr>
        <p:spPr>
          <a:xfrm>
            <a:off x="8244589" y="1434753"/>
            <a:ext cx="1369427" cy="4524315"/>
          </a:xfrm>
          <a:prstGeom prst="rect">
            <a:avLst/>
          </a:prstGeom>
        </p:spPr>
        <p:txBody>
          <a:bodyPr wrap="square">
            <a:spAutoFit/>
          </a:bodyPr>
          <a:lstStyle/>
          <a:p>
            <a:pPr algn="ctr"/>
            <a:r>
              <a:rPr lang="en-US" sz="7200" dirty="0" err="1">
                <a:solidFill>
                  <a:schemeClr val="tx2">
                    <a:lumMod val="75000"/>
                  </a:schemeClr>
                </a:solidFill>
              </a:rPr>
              <a:t>স্বা</a:t>
            </a:r>
            <a:endParaRPr lang="en-US" sz="7200" dirty="0">
              <a:solidFill>
                <a:schemeClr val="tx2">
                  <a:lumMod val="75000"/>
                </a:schemeClr>
              </a:solidFill>
            </a:endParaRPr>
          </a:p>
          <a:p>
            <a:pPr algn="ctr"/>
            <a:r>
              <a:rPr lang="en-US" sz="7200" dirty="0">
                <a:solidFill>
                  <a:schemeClr val="tx2">
                    <a:lumMod val="75000"/>
                  </a:schemeClr>
                </a:solidFill>
              </a:rPr>
              <a:t>গ</a:t>
            </a:r>
          </a:p>
          <a:p>
            <a:pPr algn="ctr"/>
            <a:r>
              <a:rPr lang="en-US" sz="7200" dirty="0">
                <a:solidFill>
                  <a:schemeClr val="tx2">
                    <a:lumMod val="75000"/>
                  </a:schemeClr>
                </a:solidFill>
              </a:rPr>
              <a:t>ত</a:t>
            </a:r>
          </a:p>
          <a:p>
            <a:pPr algn="ctr"/>
            <a:r>
              <a:rPr lang="en-US" sz="7200" dirty="0">
                <a:solidFill>
                  <a:schemeClr val="tx2">
                    <a:lumMod val="75000"/>
                  </a:schemeClr>
                </a:solidFill>
              </a:rPr>
              <a:t>ম</a:t>
            </a:r>
            <a:endParaRPr lang="en-US" dirty="0">
              <a:solidFill>
                <a:schemeClr val="tx2">
                  <a:lumMod val="75000"/>
                </a:schemeClr>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29" y="935504"/>
            <a:ext cx="7619100" cy="53984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30445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5"/>
                                        </p:tgtEl>
                                        <p:attrNameLst>
                                          <p:attrName>style.visibility</p:attrName>
                                        </p:attrNameLst>
                                      </p:cBhvr>
                                      <p:to>
                                        <p:strVal val="visible"/>
                                      </p:to>
                                    </p:set>
                                    <p:set>
                                      <p:cBhvr>
                                        <p:cTn id="17" dur="455" fill="hold">
                                          <p:stCondLst>
                                            <p:cond delay="0"/>
                                          </p:stCondLst>
                                        </p:cTn>
                                        <p:tgtEl>
                                          <p:spTgt spid="5"/>
                                        </p:tgtEl>
                                        <p:attrNameLst>
                                          <p:attrName>style.rotation</p:attrName>
                                        </p:attrNameLst>
                                      </p:cBhvr>
                                      <p:to>
                                        <p:strVal val="-45.0"/>
                                      </p:to>
                                    </p:set>
                                    <p:anim calcmode="lin" valueType="num">
                                      <p:cBhvr>
                                        <p:cTn id="1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Right Arrow 3"/>
          <p:cNvSpPr/>
          <p:nvPr/>
        </p:nvSpPr>
        <p:spPr>
          <a:xfrm>
            <a:off x="2091502" y="2636845"/>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942031" y="922137"/>
            <a:ext cx="4442769" cy="523220"/>
          </a:xfrm>
          <a:prstGeom prst="rect">
            <a:avLst/>
          </a:prstGeom>
        </p:spPr>
        <p:txBody>
          <a:bodyPr wrap="square">
            <a:spAutoFit/>
          </a:bodyPr>
          <a:lstStyle/>
          <a:p>
            <a:r>
              <a:rPr lang="en-US" sz="2800" b="1" dirty="0" err="1" smtClean="0">
                <a:solidFill>
                  <a:schemeClr val="bg1"/>
                </a:solidFill>
                <a:latin typeface="NikoshBAN" pitchFamily="2" charset="0"/>
                <a:cs typeface="NikoshBAN" pitchFamily="2" charset="0"/>
              </a:rPr>
              <a:t>অস্থি</a:t>
            </a:r>
            <a:r>
              <a:rPr lang="bn-BD" sz="2800" b="1" dirty="0" smtClean="0">
                <a:solidFill>
                  <a:schemeClr val="bg1"/>
                </a:solidFill>
                <a:latin typeface="NikoshBAN" pitchFamily="2" charset="0"/>
                <a:cs typeface="NikoshBAN" pitchFamily="2" charset="0"/>
              </a:rPr>
              <a:t>সন্ধি বা গিঁটে প্রদাহ বা ব্যথা হয়।</a:t>
            </a:r>
            <a:endParaRPr lang="en-US" sz="2800" dirty="0">
              <a:solidFill>
                <a:schemeClr val="bg1"/>
              </a:solidFill>
            </a:endParaRPr>
          </a:p>
        </p:txBody>
      </p:sp>
      <p:sp>
        <p:nvSpPr>
          <p:cNvPr id="6" name="Rectangle 5"/>
          <p:cNvSpPr/>
          <p:nvPr/>
        </p:nvSpPr>
        <p:spPr>
          <a:xfrm>
            <a:off x="2142760" y="2099157"/>
            <a:ext cx="3125926" cy="543896"/>
          </a:xfrm>
          <a:prstGeom prst="rect">
            <a:avLst/>
          </a:prstGeom>
        </p:spPr>
        <p:txBody>
          <a:bodyPr wrap="square">
            <a:spAutoFit/>
          </a:bodyPr>
          <a:lstStyle/>
          <a:p>
            <a:r>
              <a:rPr lang="en-US" sz="2800" b="1" dirty="0" err="1">
                <a:solidFill>
                  <a:schemeClr val="bg1"/>
                </a:solidFill>
                <a:latin typeface="NikoshBAN" pitchFamily="2" charset="0"/>
                <a:cs typeface="NikoshBAN" pitchFamily="2" charset="0"/>
              </a:rPr>
              <a:t>অস্থি</a:t>
            </a:r>
            <a:r>
              <a:rPr lang="bn-BD" sz="2800" b="1" dirty="0">
                <a:solidFill>
                  <a:schemeClr val="bg1"/>
                </a:solidFill>
                <a:latin typeface="NikoshBAN" pitchFamily="2" charset="0"/>
                <a:cs typeface="NikoshBAN" pitchFamily="2" charset="0"/>
              </a:rPr>
              <a:t>সন্ধি </a:t>
            </a:r>
            <a:r>
              <a:rPr lang="bn-BD" sz="2800" b="1" dirty="0" smtClean="0">
                <a:solidFill>
                  <a:schemeClr val="bg1"/>
                </a:solidFill>
                <a:latin typeface="NikoshBAN" pitchFamily="2" charset="0"/>
                <a:cs typeface="NikoshBAN" pitchFamily="2" charset="0"/>
              </a:rPr>
              <a:t>নাড়াতে কষ্ট হয়।</a:t>
            </a:r>
            <a:endParaRPr lang="en-US" sz="2800" dirty="0">
              <a:solidFill>
                <a:schemeClr val="bg1"/>
              </a:solidFill>
            </a:endParaRPr>
          </a:p>
        </p:txBody>
      </p:sp>
      <p:sp>
        <p:nvSpPr>
          <p:cNvPr id="7" name="Rectangle 6"/>
          <p:cNvSpPr/>
          <p:nvPr/>
        </p:nvSpPr>
        <p:spPr>
          <a:xfrm>
            <a:off x="1442771" y="1488544"/>
            <a:ext cx="3651744" cy="543896"/>
          </a:xfrm>
          <a:prstGeom prst="rect">
            <a:avLst/>
          </a:prstGeom>
        </p:spPr>
        <p:txBody>
          <a:bodyPr wrap="square">
            <a:spAutoFit/>
          </a:bodyPr>
          <a:lstStyle/>
          <a:p>
            <a:r>
              <a:rPr lang="en-US" sz="2800" b="1" dirty="0" err="1">
                <a:solidFill>
                  <a:schemeClr val="bg1"/>
                </a:solidFill>
                <a:latin typeface="NikoshBAN" pitchFamily="2" charset="0"/>
                <a:cs typeface="NikoshBAN" pitchFamily="2" charset="0"/>
              </a:rPr>
              <a:t>অস্থি</a:t>
            </a:r>
            <a:r>
              <a:rPr lang="bn-BD" sz="2800" b="1" dirty="0" smtClean="0">
                <a:solidFill>
                  <a:schemeClr val="bg1"/>
                </a:solidFill>
                <a:latin typeface="NikoshBAN" pitchFamily="2" charset="0"/>
                <a:cs typeface="NikoshBAN" pitchFamily="2" charset="0"/>
              </a:rPr>
              <a:t>সন্ধিগুলো শক্ত হয়ে যায়। </a:t>
            </a:r>
            <a:endParaRPr lang="en-US" sz="2800" dirty="0">
              <a:solidFill>
                <a:schemeClr val="bg1"/>
              </a:solidFill>
            </a:endParaRPr>
          </a:p>
        </p:txBody>
      </p:sp>
      <p:sp>
        <p:nvSpPr>
          <p:cNvPr id="9" name="Curved Right Arrow 8"/>
          <p:cNvSpPr/>
          <p:nvPr/>
        </p:nvSpPr>
        <p:spPr>
          <a:xfrm>
            <a:off x="1532710" y="2013246"/>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Right Arrow 9"/>
          <p:cNvSpPr/>
          <p:nvPr/>
        </p:nvSpPr>
        <p:spPr>
          <a:xfrm>
            <a:off x="394929" y="760705"/>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Right Arrow 10"/>
          <p:cNvSpPr/>
          <p:nvPr/>
        </p:nvSpPr>
        <p:spPr>
          <a:xfrm>
            <a:off x="907011" y="1447606"/>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Rounded Corners 72">
            <a:extLst>
              <a:ext uri="{FF2B5EF4-FFF2-40B4-BE49-F238E27FC236}">
                <a16:creationId xmlns:a16="http://schemas.microsoft.com/office/drawing/2014/main" xmlns="" id="{36C3589B-21D7-4A37-814A-EC61FDDAE5C9}"/>
              </a:ext>
            </a:extLst>
          </p:cNvPr>
          <p:cNvSpPr txBox="1">
            <a:spLocks/>
          </p:cNvSpPr>
          <p:nvPr/>
        </p:nvSpPr>
        <p:spPr>
          <a:xfrm>
            <a:off x="1233716" y="101601"/>
            <a:ext cx="8781143" cy="595086"/>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4800" b="1" dirty="0" err="1" smtClean="0">
                <a:solidFill>
                  <a:srgbClr val="002060"/>
                </a:solidFill>
                <a:latin typeface="NikoshBAN" pitchFamily="2" charset="0"/>
                <a:cs typeface="NikoshBAN" pitchFamily="2" charset="0"/>
              </a:rPr>
              <a:t>রিউমাটয়েড</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আথ্রাইটিস</a:t>
            </a:r>
            <a:r>
              <a:rPr lang="bn-BD" sz="4800" b="1" dirty="0" smtClean="0">
                <a:solidFill>
                  <a:srgbClr val="002060"/>
                </a:solidFill>
                <a:latin typeface="NikoshBAN" pitchFamily="2" charset="0"/>
                <a:cs typeface="NikoshBAN" pitchFamily="2" charset="0"/>
              </a:rPr>
              <a:t> বা </a:t>
            </a:r>
            <a:r>
              <a:rPr lang="en-US" sz="4800" b="1" dirty="0" err="1" smtClean="0">
                <a:solidFill>
                  <a:srgbClr val="002060"/>
                </a:solidFill>
                <a:latin typeface="NikoshBAN" pitchFamily="2" charset="0"/>
                <a:cs typeface="NikoshBAN" pitchFamily="2" charset="0"/>
              </a:rPr>
              <a:t>গেঁটে</a:t>
            </a:r>
            <a:r>
              <a:rPr lang="bn-BD" sz="4800" b="1" dirty="0" smtClean="0">
                <a:solidFill>
                  <a:srgbClr val="002060"/>
                </a:solidFill>
                <a:latin typeface="NikoshBAN" pitchFamily="2" charset="0"/>
                <a:cs typeface="NikoshBAN" pitchFamily="2" charset="0"/>
              </a:rPr>
              <a:t>বাত এর লক্ষণ </a:t>
            </a:r>
            <a:endParaRPr lang="en-US" sz="6000" b="1" dirty="0">
              <a:solidFill>
                <a:srgbClr val="FF0000"/>
              </a:solidFill>
              <a:latin typeface="NikoshBAN" pitchFamily="2" charset="0"/>
              <a:cs typeface="NikoshBAN" pitchFamily="2" charset="0"/>
            </a:endParaRPr>
          </a:p>
        </p:txBody>
      </p:sp>
      <p:grpSp>
        <p:nvGrpSpPr>
          <p:cNvPr id="19" name="Group 18"/>
          <p:cNvGrpSpPr/>
          <p:nvPr/>
        </p:nvGrpSpPr>
        <p:grpSpPr>
          <a:xfrm>
            <a:off x="6081487" y="922136"/>
            <a:ext cx="5950814" cy="5861992"/>
            <a:chOff x="6081487" y="1098577"/>
            <a:chExt cx="5950814" cy="524242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704" y="1098578"/>
              <a:ext cx="3070597" cy="277673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1487" y="3875313"/>
              <a:ext cx="2880218" cy="2465684"/>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1704" y="3875314"/>
              <a:ext cx="3070597" cy="2465683"/>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1487" y="1098577"/>
              <a:ext cx="2880217" cy="2776736"/>
            </a:xfrm>
            <a:prstGeom prst="rect">
              <a:avLst/>
            </a:prstGeom>
          </p:spPr>
        </p:pic>
      </p:grpSp>
      <p:sp>
        <p:nvSpPr>
          <p:cNvPr id="20" name="Rectangle 19"/>
          <p:cNvSpPr/>
          <p:nvPr/>
        </p:nvSpPr>
        <p:spPr>
          <a:xfrm>
            <a:off x="2546439" y="2738443"/>
            <a:ext cx="2548076" cy="543896"/>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  </a:t>
            </a:r>
            <a:r>
              <a:rPr lang="bn-BD" sz="2800" b="1" dirty="0" smtClean="0">
                <a:solidFill>
                  <a:schemeClr val="bg1"/>
                </a:solidFill>
                <a:latin typeface="NikoshBAN" pitchFamily="2" charset="0"/>
                <a:cs typeface="NikoshBAN" pitchFamily="2" charset="0"/>
              </a:rPr>
              <a:t>গিঁট ফুলে যায়। </a:t>
            </a:r>
            <a:endParaRPr lang="en-US" sz="2800" dirty="0">
              <a:solidFill>
                <a:schemeClr val="bg1"/>
              </a:solidFill>
            </a:endParaRPr>
          </a:p>
        </p:txBody>
      </p:sp>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32" y="3297329"/>
            <a:ext cx="5846163" cy="3486799"/>
          </a:xfrm>
          <a:prstGeom prst="rect">
            <a:avLst/>
          </a:prstGeom>
        </p:spPr>
      </p:pic>
    </p:spTree>
    <p:extLst>
      <p:ext uri="{BB962C8B-B14F-4D97-AF65-F5344CB8AC3E}">
        <p14:creationId xmlns:p14="http://schemas.microsoft.com/office/powerpoint/2010/main" val="14132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trips(down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 by="(-#ppt_w*2)" calcmode="lin" valueType="num">
                                      <p:cBhvr rctx="PPT">
                                        <p:cTn id="27" dur="500" autoRev="1" fill="hold">
                                          <p:stCondLst>
                                            <p:cond delay="0"/>
                                          </p:stCondLst>
                                        </p:cTn>
                                        <p:tgtEl>
                                          <p:spTgt spid="5"/>
                                        </p:tgtEl>
                                        <p:attrNameLst>
                                          <p:attrName>ppt_w</p:attrName>
                                        </p:attrNameLst>
                                      </p:cBhvr>
                                    </p:anim>
                                    <p:anim by="(#ppt_w*0.50)" calcmode="lin" valueType="num">
                                      <p:cBhvr>
                                        <p:cTn id="28" dur="500" decel="50000" autoRev="1" fill="hold">
                                          <p:stCondLst>
                                            <p:cond delay="0"/>
                                          </p:stCondLst>
                                        </p:cTn>
                                        <p:tgtEl>
                                          <p:spTgt spid="5"/>
                                        </p:tgtEl>
                                        <p:attrNameLst>
                                          <p:attrName>ppt_x</p:attrName>
                                        </p:attrNameLst>
                                      </p:cBhvr>
                                    </p:anim>
                                    <p:anim from="(-#ppt_h/2)" to="(#ppt_y)" calcmode="lin" valueType="num">
                                      <p:cBhvr>
                                        <p:cTn id="29" dur="1000" fill="hold">
                                          <p:stCondLst>
                                            <p:cond delay="0"/>
                                          </p:stCondLst>
                                        </p:cTn>
                                        <p:tgtEl>
                                          <p:spTgt spid="5"/>
                                        </p:tgtEl>
                                        <p:attrNameLst>
                                          <p:attrName>ppt_y</p:attrName>
                                        </p:attrNameLst>
                                      </p:cBhvr>
                                    </p:anim>
                                    <p:animRot by="21600000">
                                      <p:cBhvr>
                                        <p:cTn id="30" dur="1000" fill="hold">
                                          <p:stCondLst>
                                            <p:cond delay="0"/>
                                          </p:stCondLst>
                                        </p:cTn>
                                        <p:tgtEl>
                                          <p:spTgt spid="5"/>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7"/>
                                        </p:tgtEl>
                                        <p:attrNameLst>
                                          <p:attrName>style.visibility</p:attrName>
                                        </p:attrNameLst>
                                      </p:cBhvr>
                                      <p:to>
                                        <p:strVal val="visible"/>
                                      </p:to>
                                    </p:set>
                                    <p:anim by="(-#ppt_w*2)" calcmode="lin" valueType="num">
                                      <p:cBhvr rctx="PPT">
                                        <p:cTn id="42" dur="500" autoRev="1" fill="hold">
                                          <p:stCondLst>
                                            <p:cond delay="0"/>
                                          </p:stCondLst>
                                        </p:cTn>
                                        <p:tgtEl>
                                          <p:spTgt spid="7"/>
                                        </p:tgtEl>
                                        <p:attrNameLst>
                                          <p:attrName>ppt_w</p:attrName>
                                        </p:attrNameLst>
                                      </p:cBhvr>
                                    </p:anim>
                                    <p:anim by="(#ppt_w*0.50)" calcmode="lin" valueType="num">
                                      <p:cBhvr>
                                        <p:cTn id="43" dur="500" decel="50000" autoRev="1" fill="hold">
                                          <p:stCondLst>
                                            <p:cond delay="0"/>
                                          </p:stCondLst>
                                        </p:cTn>
                                        <p:tgtEl>
                                          <p:spTgt spid="7"/>
                                        </p:tgtEl>
                                        <p:attrNameLst>
                                          <p:attrName>ppt_x</p:attrName>
                                        </p:attrNameLst>
                                      </p:cBhvr>
                                    </p:anim>
                                    <p:anim from="(-#ppt_h/2)" to="(#ppt_y)" calcmode="lin" valueType="num">
                                      <p:cBhvr>
                                        <p:cTn id="44" dur="1000" fill="hold">
                                          <p:stCondLst>
                                            <p:cond delay="0"/>
                                          </p:stCondLst>
                                        </p:cTn>
                                        <p:tgtEl>
                                          <p:spTgt spid="7"/>
                                        </p:tgtEl>
                                        <p:attrNameLst>
                                          <p:attrName>ppt_y</p:attrName>
                                        </p:attrNameLst>
                                      </p:cBhvr>
                                    </p:anim>
                                    <p:animRot by="21600000">
                                      <p:cBhvr>
                                        <p:cTn id="45" dur="1000" fill="hold">
                                          <p:stCondLst>
                                            <p:cond delay="0"/>
                                          </p:stCondLst>
                                        </p:cTn>
                                        <p:tgtEl>
                                          <p:spTgt spid="7"/>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6" presetClass="entr" presetSubtype="0" fill="hold" grpId="0" nodeType="clickEffect">
                                  <p:stCondLst>
                                    <p:cond delay="0"/>
                                  </p:stCondLst>
                                  <p:iterate type="lt">
                                    <p:tmPct val="10000"/>
                                  </p:iterate>
                                  <p:childTnLst>
                                    <p:set>
                                      <p:cBhvr>
                                        <p:cTn id="56" dur="1" fill="hold">
                                          <p:stCondLst>
                                            <p:cond delay="0"/>
                                          </p:stCondLst>
                                        </p:cTn>
                                        <p:tgtEl>
                                          <p:spTgt spid="6"/>
                                        </p:tgtEl>
                                        <p:attrNameLst>
                                          <p:attrName>style.visibility</p:attrName>
                                        </p:attrNameLst>
                                      </p:cBhvr>
                                      <p:to>
                                        <p:strVal val="visible"/>
                                      </p:to>
                                    </p:set>
                                    <p:anim by="(-#ppt_w*2)" calcmode="lin" valueType="num">
                                      <p:cBhvr rctx="PPT">
                                        <p:cTn id="57" dur="500" autoRev="1" fill="hold">
                                          <p:stCondLst>
                                            <p:cond delay="0"/>
                                          </p:stCondLst>
                                        </p:cTn>
                                        <p:tgtEl>
                                          <p:spTgt spid="6"/>
                                        </p:tgtEl>
                                        <p:attrNameLst>
                                          <p:attrName>ppt_w</p:attrName>
                                        </p:attrNameLst>
                                      </p:cBhvr>
                                    </p:anim>
                                    <p:anim by="(#ppt_w*0.50)" calcmode="lin" valueType="num">
                                      <p:cBhvr>
                                        <p:cTn id="58" dur="500" decel="50000" autoRev="1" fill="hold">
                                          <p:stCondLst>
                                            <p:cond delay="0"/>
                                          </p:stCondLst>
                                        </p:cTn>
                                        <p:tgtEl>
                                          <p:spTgt spid="6"/>
                                        </p:tgtEl>
                                        <p:attrNameLst>
                                          <p:attrName>ppt_x</p:attrName>
                                        </p:attrNameLst>
                                      </p:cBhvr>
                                    </p:anim>
                                    <p:anim from="(-#ppt_h/2)" to="(#ppt_y)" calcmode="lin" valueType="num">
                                      <p:cBhvr>
                                        <p:cTn id="59" dur="1000" fill="hold">
                                          <p:stCondLst>
                                            <p:cond delay="0"/>
                                          </p:stCondLst>
                                        </p:cTn>
                                        <p:tgtEl>
                                          <p:spTgt spid="6"/>
                                        </p:tgtEl>
                                        <p:attrNameLst>
                                          <p:attrName>ppt_y</p:attrName>
                                        </p:attrNameLst>
                                      </p:cBhvr>
                                    </p:anim>
                                    <p:animRot by="21600000">
                                      <p:cBhvr>
                                        <p:cTn id="60" dur="1000" fill="hold">
                                          <p:stCondLst>
                                            <p:cond delay="0"/>
                                          </p:stCondLst>
                                        </p:cTn>
                                        <p:tgtEl>
                                          <p:spTgt spid="6"/>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6" presetClass="entr" presetSubtype="0" fill="hold" grpId="0" nodeType="clickEffect">
                                  <p:stCondLst>
                                    <p:cond delay="0"/>
                                  </p:stCondLst>
                                  <p:iterate type="lt">
                                    <p:tmPct val="10000"/>
                                  </p:iterate>
                                  <p:childTnLst>
                                    <p:set>
                                      <p:cBhvr>
                                        <p:cTn id="71" dur="1" fill="hold">
                                          <p:stCondLst>
                                            <p:cond delay="0"/>
                                          </p:stCondLst>
                                        </p:cTn>
                                        <p:tgtEl>
                                          <p:spTgt spid="20"/>
                                        </p:tgtEl>
                                        <p:attrNameLst>
                                          <p:attrName>style.visibility</p:attrName>
                                        </p:attrNameLst>
                                      </p:cBhvr>
                                      <p:to>
                                        <p:strVal val="visible"/>
                                      </p:to>
                                    </p:set>
                                    <p:anim by="(-#ppt_w*2)" calcmode="lin" valueType="num">
                                      <p:cBhvr rctx="PPT">
                                        <p:cTn id="72" dur="500" autoRev="1" fill="hold">
                                          <p:stCondLst>
                                            <p:cond delay="0"/>
                                          </p:stCondLst>
                                        </p:cTn>
                                        <p:tgtEl>
                                          <p:spTgt spid="20"/>
                                        </p:tgtEl>
                                        <p:attrNameLst>
                                          <p:attrName>ppt_w</p:attrName>
                                        </p:attrNameLst>
                                      </p:cBhvr>
                                    </p:anim>
                                    <p:anim by="(#ppt_w*0.50)" calcmode="lin" valueType="num">
                                      <p:cBhvr>
                                        <p:cTn id="73" dur="500" decel="50000" autoRev="1" fill="hold">
                                          <p:stCondLst>
                                            <p:cond delay="0"/>
                                          </p:stCondLst>
                                        </p:cTn>
                                        <p:tgtEl>
                                          <p:spTgt spid="20"/>
                                        </p:tgtEl>
                                        <p:attrNameLst>
                                          <p:attrName>ppt_x</p:attrName>
                                        </p:attrNameLst>
                                      </p:cBhvr>
                                    </p:anim>
                                    <p:anim from="(-#ppt_h/2)" to="(#ppt_y)" calcmode="lin" valueType="num">
                                      <p:cBhvr>
                                        <p:cTn id="74" dur="1000" fill="hold">
                                          <p:stCondLst>
                                            <p:cond delay="0"/>
                                          </p:stCondLst>
                                        </p:cTn>
                                        <p:tgtEl>
                                          <p:spTgt spid="20"/>
                                        </p:tgtEl>
                                        <p:attrNameLst>
                                          <p:attrName>ppt_y</p:attrName>
                                        </p:attrNameLst>
                                      </p:cBhvr>
                                    </p:anim>
                                    <p:animRot by="21600000">
                                      <p:cBhvr>
                                        <p:cTn id="75" dur="1000" fill="hold">
                                          <p:stCondLst>
                                            <p:cond delay="0"/>
                                          </p:stCondLst>
                                        </p:cTn>
                                        <p:tgtEl>
                                          <p:spTgt spid="20"/>
                                        </p:tgtEl>
                                        <p:attrNameLst>
                                          <p:attrName>r</p:attrName>
                                        </p:attrNameLst>
                                      </p:cBhvr>
                                    </p:animRo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nodeType="click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circle(in)">
                                      <p:cBhvr>
                                        <p:cTn id="80"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animBg="1"/>
      <p:bldP spid="10" grpId="0" animBg="1"/>
      <p:bldP spid="11" grpId="0" animBg="1"/>
      <p:bldP spid="12"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2031" y="1044994"/>
            <a:ext cx="6648940" cy="523220"/>
          </a:xfrm>
          <a:prstGeom prst="rect">
            <a:avLst/>
          </a:prstGeom>
        </p:spPr>
        <p:txBody>
          <a:bodyPr wrap="square">
            <a:spAutoFit/>
          </a:bodyPr>
          <a:lstStyle/>
          <a:p>
            <a:r>
              <a:rPr lang="bn-BD" sz="2800" b="1" dirty="0" smtClean="0">
                <a:solidFill>
                  <a:schemeClr val="bg1"/>
                </a:solidFill>
                <a:latin typeface="NikoshBAN" pitchFamily="2" charset="0"/>
                <a:cs typeface="NikoshBAN" pitchFamily="2" charset="0"/>
              </a:rPr>
              <a:t>অত্যধিক পরিশ্রম আর ভারী কাজ থেকে বিরত থাকা ।</a:t>
            </a:r>
            <a:endParaRPr lang="en-US" sz="2800" dirty="0">
              <a:solidFill>
                <a:schemeClr val="bg1"/>
              </a:solidFill>
            </a:endParaRPr>
          </a:p>
        </p:txBody>
      </p:sp>
      <p:sp>
        <p:nvSpPr>
          <p:cNvPr id="6" name="Rectangle 5"/>
          <p:cNvSpPr/>
          <p:nvPr/>
        </p:nvSpPr>
        <p:spPr>
          <a:xfrm>
            <a:off x="2070190" y="2149444"/>
            <a:ext cx="6043296" cy="523220"/>
          </a:xfrm>
          <a:prstGeom prst="rect">
            <a:avLst/>
          </a:prstGeom>
        </p:spPr>
        <p:txBody>
          <a:bodyPr wrap="square">
            <a:spAutoFit/>
          </a:bodyPr>
          <a:lstStyle/>
          <a:p>
            <a:r>
              <a:rPr lang="en-US" sz="2800" b="1" dirty="0" err="1">
                <a:solidFill>
                  <a:schemeClr val="bg1"/>
                </a:solidFill>
                <a:latin typeface="NikoshBAN" pitchFamily="2" charset="0"/>
                <a:cs typeface="NikoshBAN" pitchFamily="2" charset="0"/>
              </a:rPr>
              <a:t>অস্থি</a:t>
            </a:r>
            <a:r>
              <a:rPr lang="bn-BD" sz="2800" b="1" dirty="0" smtClean="0">
                <a:solidFill>
                  <a:schemeClr val="bg1"/>
                </a:solidFill>
                <a:latin typeface="NikoshBAN" pitchFamily="2" charset="0"/>
                <a:cs typeface="NikoshBAN" pitchFamily="2" charset="0"/>
              </a:rPr>
              <a:t>সন্ধির নড়াচড়া ঠিক রাখতে হালকা ব্যায়াম করা।</a:t>
            </a:r>
            <a:endParaRPr lang="en-US" sz="2800" dirty="0">
              <a:solidFill>
                <a:schemeClr val="bg1"/>
              </a:solidFill>
            </a:endParaRPr>
          </a:p>
        </p:txBody>
      </p:sp>
      <p:sp>
        <p:nvSpPr>
          <p:cNvPr id="7" name="Curved Right Arrow 6"/>
          <p:cNvSpPr/>
          <p:nvPr/>
        </p:nvSpPr>
        <p:spPr>
          <a:xfrm>
            <a:off x="394929" y="883562"/>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Right Arrow 7"/>
          <p:cNvSpPr/>
          <p:nvPr/>
        </p:nvSpPr>
        <p:spPr>
          <a:xfrm>
            <a:off x="907011" y="1570463"/>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Right Arrow 8"/>
          <p:cNvSpPr/>
          <p:nvPr/>
        </p:nvSpPr>
        <p:spPr>
          <a:xfrm>
            <a:off x="2091502" y="2723929"/>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442771" y="1575628"/>
            <a:ext cx="7222258" cy="523220"/>
          </a:xfrm>
          <a:prstGeom prst="rect">
            <a:avLst/>
          </a:prstGeom>
        </p:spPr>
        <p:txBody>
          <a:bodyPr wrap="square">
            <a:spAutoFit/>
          </a:bodyPr>
          <a:lstStyle/>
          <a:p>
            <a:r>
              <a:rPr lang="bn-BD" sz="2800" b="1" dirty="0" smtClean="0">
                <a:solidFill>
                  <a:schemeClr val="bg1"/>
                </a:solidFill>
                <a:latin typeface="NikoshBAN" pitchFamily="2" charset="0"/>
                <a:cs typeface="NikoshBAN" pitchFamily="2" charset="0"/>
              </a:rPr>
              <a:t>যন্ত্রণাদায়ক গিঁটের উপর কুসুম গরম স্যাঁক নেওয়া।</a:t>
            </a:r>
            <a:endParaRPr lang="en-US" sz="2800" dirty="0">
              <a:solidFill>
                <a:schemeClr val="bg1"/>
              </a:solidFill>
            </a:endParaRPr>
          </a:p>
        </p:txBody>
      </p:sp>
      <p:sp>
        <p:nvSpPr>
          <p:cNvPr id="11" name="Rectangle 10"/>
          <p:cNvSpPr/>
          <p:nvPr/>
        </p:nvSpPr>
        <p:spPr>
          <a:xfrm>
            <a:off x="2546438" y="2752957"/>
            <a:ext cx="3027047" cy="523220"/>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  </a:t>
            </a:r>
            <a:r>
              <a:rPr lang="bn-BD" sz="2800" b="1" dirty="0" smtClean="0">
                <a:solidFill>
                  <a:schemeClr val="bg1"/>
                </a:solidFill>
                <a:latin typeface="NikoshBAN" pitchFamily="2" charset="0"/>
                <a:cs typeface="NikoshBAN" pitchFamily="2" charset="0"/>
              </a:rPr>
              <a:t>ডাক্তারের পরামর্শ নেয়া। </a:t>
            </a:r>
            <a:endParaRPr lang="en-US" sz="2800" dirty="0">
              <a:solidFill>
                <a:schemeClr val="bg1"/>
              </a:solidFill>
            </a:endParaRPr>
          </a:p>
        </p:txBody>
      </p:sp>
      <p:sp>
        <p:nvSpPr>
          <p:cNvPr id="12" name="Curved Right Arrow 11"/>
          <p:cNvSpPr/>
          <p:nvPr/>
        </p:nvSpPr>
        <p:spPr>
          <a:xfrm>
            <a:off x="1442771" y="2102415"/>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p:cNvSpPr/>
          <p:nvPr/>
        </p:nvSpPr>
        <p:spPr>
          <a:xfrm>
            <a:off x="76564" y="3157251"/>
            <a:ext cx="6614311" cy="523220"/>
          </a:xfrm>
          <a:prstGeom prst="rect">
            <a:avLst/>
          </a:prstGeom>
        </p:spPr>
        <p:txBody>
          <a:bodyPr wrap="none">
            <a:spAutoFit/>
          </a:bodyPr>
          <a:lstStyle/>
          <a:p>
            <a:r>
              <a:rPr lang="bn-BD" sz="2800" b="1" dirty="0" smtClean="0">
                <a:solidFill>
                  <a:schemeClr val="tx2">
                    <a:lumMod val="40000"/>
                    <a:lumOff val="60000"/>
                  </a:schemeClr>
                </a:solidFill>
                <a:latin typeface="NikoshBAN" pitchFamily="2" charset="0"/>
                <a:cs typeface="NikoshBAN" pitchFamily="2" charset="0"/>
              </a:rPr>
              <a:t> </a:t>
            </a:r>
            <a:r>
              <a:rPr lang="bn-BD" sz="2800" b="1" dirty="0" smtClean="0">
                <a:solidFill>
                  <a:srgbClr val="002060"/>
                </a:solidFill>
                <a:latin typeface="NikoshBAN" pitchFamily="2" charset="0"/>
                <a:cs typeface="NikoshBAN" pitchFamily="2" charset="0"/>
              </a:rPr>
              <a:t>তবে বয়স্কদের বেলায় এ রোগ পুরোপুরি সারানো যায় না । </a:t>
            </a:r>
            <a:endParaRPr lang="en-US" sz="2800" dirty="0">
              <a:solidFill>
                <a:srgbClr val="002060"/>
              </a:solidFill>
            </a:endParaRPr>
          </a:p>
        </p:txBody>
      </p:sp>
      <p:sp>
        <p:nvSpPr>
          <p:cNvPr id="25" name="Rectangle 24"/>
          <p:cNvSpPr/>
          <p:nvPr/>
        </p:nvSpPr>
        <p:spPr>
          <a:xfrm>
            <a:off x="974529" y="5624692"/>
            <a:ext cx="6282613" cy="523220"/>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চিকিৎসক নির্দেশিত পদ্ধতিতে নিয়মিত ব্যায়াম করা । </a:t>
            </a:r>
            <a:endParaRPr lang="bn-BD" b="1" dirty="0">
              <a:solidFill>
                <a:schemeClr val="tx2">
                  <a:lumMod val="20000"/>
                  <a:lumOff val="80000"/>
                </a:schemeClr>
              </a:solidFill>
              <a:latin typeface="NikoshBAN" pitchFamily="2" charset="0"/>
              <a:cs typeface="NikoshBAN" pitchFamily="2" charset="0"/>
            </a:endParaRPr>
          </a:p>
        </p:txBody>
      </p:sp>
      <p:sp>
        <p:nvSpPr>
          <p:cNvPr id="26" name="Rectangle 25"/>
          <p:cNvSpPr/>
          <p:nvPr/>
        </p:nvSpPr>
        <p:spPr>
          <a:xfrm>
            <a:off x="974529" y="6248806"/>
            <a:ext cx="5847185" cy="523220"/>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সুষম ও আঁশযুক্ত খাদ্য গ্রহণ করা। </a:t>
            </a:r>
            <a:endParaRPr lang="bn-BD" sz="2800" b="1" dirty="0">
              <a:solidFill>
                <a:schemeClr val="tx2">
                  <a:lumMod val="20000"/>
                  <a:lumOff val="80000"/>
                </a:schemeClr>
              </a:solidFill>
              <a:latin typeface="NikoshBAN" pitchFamily="2" charset="0"/>
              <a:cs typeface="NikoshBAN" pitchFamily="2" charset="0"/>
            </a:endParaRPr>
          </a:p>
        </p:txBody>
      </p:sp>
      <p:sp>
        <p:nvSpPr>
          <p:cNvPr id="27" name="Striped Right Arrow 26"/>
          <p:cNvSpPr/>
          <p:nvPr/>
        </p:nvSpPr>
        <p:spPr>
          <a:xfrm>
            <a:off x="137345" y="5635376"/>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triped Right Arrow 27"/>
          <p:cNvSpPr/>
          <p:nvPr/>
        </p:nvSpPr>
        <p:spPr>
          <a:xfrm>
            <a:off x="137345" y="6255013"/>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101598" y="88048"/>
            <a:ext cx="11988802" cy="608639"/>
            <a:chOff x="101598" y="88048"/>
            <a:chExt cx="11988802" cy="608639"/>
          </a:xfrm>
        </p:grpSpPr>
        <p:sp>
          <p:nvSpPr>
            <p:cNvPr id="4" name="Rectangle: Rounded Corners 72">
              <a:extLst>
                <a:ext uri="{FF2B5EF4-FFF2-40B4-BE49-F238E27FC236}">
                  <a16:creationId xmlns:a16="http://schemas.microsoft.com/office/drawing/2014/main" xmlns="" id="{36C3589B-21D7-4A37-814A-EC61FDDAE5C9}"/>
                </a:ext>
              </a:extLst>
            </p:cNvPr>
            <p:cNvSpPr txBox="1">
              <a:spLocks/>
            </p:cNvSpPr>
            <p:nvPr/>
          </p:nvSpPr>
          <p:spPr>
            <a:xfrm>
              <a:off x="101598" y="101601"/>
              <a:ext cx="9419769" cy="595086"/>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4800" b="1" dirty="0" err="1" smtClean="0">
                  <a:solidFill>
                    <a:srgbClr val="002060"/>
                  </a:solidFill>
                  <a:latin typeface="NikoshBAN" pitchFamily="2" charset="0"/>
                  <a:cs typeface="NikoshBAN" pitchFamily="2" charset="0"/>
                </a:rPr>
                <a:t>রিউমাটয়েড</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আথ্রাইটিস</a:t>
              </a:r>
              <a:r>
                <a:rPr lang="bn-BD" sz="4800" b="1" dirty="0" smtClean="0">
                  <a:solidFill>
                    <a:srgbClr val="002060"/>
                  </a:solidFill>
                  <a:latin typeface="NikoshBAN" pitchFamily="2" charset="0"/>
                  <a:cs typeface="NikoshBAN" pitchFamily="2" charset="0"/>
                </a:rPr>
                <a:t> বা </a:t>
              </a:r>
              <a:r>
                <a:rPr lang="en-US" sz="4800" b="1" dirty="0" err="1" smtClean="0">
                  <a:solidFill>
                    <a:srgbClr val="002060"/>
                  </a:solidFill>
                  <a:latin typeface="NikoshBAN" pitchFamily="2" charset="0"/>
                  <a:cs typeface="NikoshBAN" pitchFamily="2" charset="0"/>
                </a:rPr>
                <a:t>গেঁটে</a:t>
              </a:r>
              <a:r>
                <a:rPr lang="bn-BD" sz="4800" b="1" dirty="0" smtClean="0">
                  <a:solidFill>
                    <a:srgbClr val="002060"/>
                  </a:solidFill>
                  <a:latin typeface="NikoshBAN" pitchFamily="2" charset="0"/>
                  <a:cs typeface="NikoshBAN" pitchFamily="2" charset="0"/>
                </a:rPr>
                <a:t>বাত এর প্রতিকার </a:t>
              </a:r>
              <a:endParaRPr lang="en-US" sz="6000" b="1" dirty="0">
                <a:solidFill>
                  <a:srgbClr val="FF0000"/>
                </a:solidFill>
                <a:latin typeface="NikoshBAN" pitchFamily="2" charset="0"/>
                <a:cs typeface="NikoshBAN" pitchFamily="2" charset="0"/>
              </a:endParaRPr>
            </a:p>
          </p:txBody>
        </p:sp>
        <p:pic>
          <p:nvPicPr>
            <p:cNvPr id="32" name="Picture 31"/>
            <p:cNvPicPr>
              <a:picLocks noChangeAspect="1"/>
            </p:cNvPicPr>
            <p:nvPr/>
          </p:nvPicPr>
          <p:blipFill rotWithShape="1">
            <a:blip r:embed="rId2">
              <a:extLst>
                <a:ext uri="{28A0092B-C50C-407E-A947-70E740481C1C}">
                  <a14:useLocalDpi xmlns:a14="http://schemas.microsoft.com/office/drawing/2010/main" val="0"/>
                </a:ext>
              </a:extLst>
            </a:blip>
            <a:srcRect r="23013"/>
            <a:stretch/>
          </p:blipFill>
          <p:spPr>
            <a:xfrm>
              <a:off x="9391664" y="88048"/>
              <a:ext cx="2698736" cy="608639"/>
            </a:xfrm>
            <a:prstGeom prst="rect">
              <a:avLst/>
            </a:prstGeom>
          </p:spPr>
        </p:pic>
      </p:grpSp>
      <p:grpSp>
        <p:nvGrpSpPr>
          <p:cNvPr id="39" name="Group 38"/>
          <p:cNvGrpSpPr/>
          <p:nvPr/>
        </p:nvGrpSpPr>
        <p:grpSpPr>
          <a:xfrm>
            <a:off x="7890140" y="783771"/>
            <a:ext cx="4200259" cy="5995041"/>
            <a:chOff x="7890141" y="917544"/>
            <a:chExt cx="3955104" cy="5861268"/>
          </a:xfrm>
        </p:grpSpPr>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0141" y="917544"/>
              <a:ext cx="3955104" cy="1869199"/>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0141" y="2790914"/>
              <a:ext cx="3955104" cy="2169940"/>
            </a:xfrm>
            <a:prstGeom prst="rect">
              <a:avLst/>
            </a:prstGeom>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95773" y="4960854"/>
              <a:ext cx="3949472" cy="1817958"/>
            </a:xfrm>
            <a:prstGeom prst="rect">
              <a:avLst/>
            </a:prstGeom>
          </p:spPr>
        </p:pic>
      </p:grpSp>
      <p:grpSp>
        <p:nvGrpSpPr>
          <p:cNvPr id="45" name="Group 44"/>
          <p:cNvGrpSpPr/>
          <p:nvPr/>
        </p:nvGrpSpPr>
        <p:grpSpPr>
          <a:xfrm>
            <a:off x="246743" y="3648714"/>
            <a:ext cx="7344227" cy="1875083"/>
            <a:chOff x="1442771" y="2447155"/>
            <a:chExt cx="6148199" cy="2478048"/>
          </a:xfrm>
        </p:grpSpPr>
        <p:pic>
          <p:nvPicPr>
            <p:cNvPr id="41" name="Picture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42771" y="2447155"/>
              <a:ext cx="6148199" cy="2478048"/>
            </a:xfrm>
            <a:prstGeom prst="rect">
              <a:avLst/>
            </a:prstGeom>
          </p:spPr>
        </p:pic>
        <p:sp>
          <p:nvSpPr>
            <p:cNvPr id="44" name="Rectangle: Rounded Corners 72">
              <a:extLst>
                <a:ext uri="{FF2B5EF4-FFF2-40B4-BE49-F238E27FC236}">
                  <a16:creationId xmlns:a16="http://schemas.microsoft.com/office/drawing/2014/main" xmlns="" id="{36C3589B-21D7-4A37-814A-EC61FDDAE5C9}"/>
                </a:ext>
              </a:extLst>
            </p:cNvPr>
            <p:cNvSpPr txBox="1">
              <a:spLocks/>
            </p:cNvSpPr>
            <p:nvPr/>
          </p:nvSpPr>
          <p:spPr>
            <a:xfrm>
              <a:off x="5348511" y="3471539"/>
              <a:ext cx="2048313" cy="1117603"/>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bn-BD" sz="4800" b="1" dirty="0" smtClean="0">
                  <a:solidFill>
                    <a:srgbClr val="002060"/>
                  </a:solidFill>
                  <a:latin typeface="NikoshBAN" pitchFamily="2" charset="0"/>
                  <a:cs typeface="NikoshBAN" pitchFamily="2" charset="0"/>
                </a:rPr>
                <a:t>প্রতিরোধ </a:t>
              </a:r>
              <a:endParaRPr lang="en-US" sz="6000" b="1" dirty="0">
                <a:solidFill>
                  <a:srgbClr val="FF0000"/>
                </a:solidFill>
                <a:latin typeface="NikoshBAN" pitchFamily="2" charset="0"/>
                <a:cs typeface="NikoshBAN" pitchFamily="2" charset="0"/>
              </a:endParaRPr>
            </a:p>
          </p:txBody>
        </p:sp>
      </p:grpSp>
    </p:spTree>
    <p:extLst>
      <p:ext uri="{BB962C8B-B14F-4D97-AF65-F5344CB8AC3E}">
        <p14:creationId xmlns:p14="http://schemas.microsoft.com/office/powerpoint/2010/main" val="273211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1000" fill="hold"/>
                                        <p:tgtEl>
                                          <p:spTgt spid="38"/>
                                        </p:tgtEl>
                                        <p:attrNameLst>
                                          <p:attrName>ppt_w</p:attrName>
                                        </p:attrNameLst>
                                      </p:cBhvr>
                                      <p:tavLst>
                                        <p:tav tm="0">
                                          <p:val>
                                            <p:fltVal val="0"/>
                                          </p:val>
                                        </p:tav>
                                        <p:tav tm="100000">
                                          <p:val>
                                            <p:strVal val="#ppt_w"/>
                                          </p:val>
                                        </p:tav>
                                      </p:tavLst>
                                    </p:anim>
                                    <p:anim calcmode="lin" valueType="num">
                                      <p:cBhvr>
                                        <p:cTn id="8" dur="1000" fill="hold"/>
                                        <p:tgtEl>
                                          <p:spTgt spid="38"/>
                                        </p:tgtEl>
                                        <p:attrNameLst>
                                          <p:attrName>ppt_h</p:attrName>
                                        </p:attrNameLst>
                                      </p:cBhvr>
                                      <p:tavLst>
                                        <p:tav tm="0">
                                          <p:val>
                                            <p:fltVal val="0"/>
                                          </p:val>
                                        </p:tav>
                                        <p:tav tm="100000">
                                          <p:val>
                                            <p:strVal val="#ppt_h"/>
                                          </p:val>
                                        </p:tav>
                                      </p:tavLst>
                                    </p:anim>
                                    <p:anim calcmode="lin" valueType="num">
                                      <p:cBhvr>
                                        <p:cTn id="9" dur="1000" fill="hold"/>
                                        <p:tgtEl>
                                          <p:spTgt spid="38"/>
                                        </p:tgtEl>
                                        <p:attrNameLst>
                                          <p:attrName>style.rotation</p:attrName>
                                        </p:attrNameLst>
                                      </p:cBhvr>
                                      <p:tavLst>
                                        <p:tav tm="0">
                                          <p:val>
                                            <p:fltVal val="90"/>
                                          </p:val>
                                        </p:tav>
                                        <p:tav tm="100000">
                                          <p:val>
                                            <p:fltVal val="0"/>
                                          </p:val>
                                        </p:tav>
                                      </p:tavLst>
                                    </p:anim>
                                    <p:animEffect transition="in" filter="fade">
                                      <p:cBhvr>
                                        <p:cTn id="10" dur="10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p:cTn id="15" dur="1000" fill="hold"/>
                                        <p:tgtEl>
                                          <p:spTgt spid="39"/>
                                        </p:tgtEl>
                                        <p:attrNameLst>
                                          <p:attrName>ppt_w</p:attrName>
                                        </p:attrNameLst>
                                      </p:cBhvr>
                                      <p:tavLst>
                                        <p:tav tm="0">
                                          <p:val>
                                            <p:fltVal val="0"/>
                                          </p:val>
                                        </p:tav>
                                        <p:tav tm="100000">
                                          <p:val>
                                            <p:strVal val="#ppt_w"/>
                                          </p:val>
                                        </p:tav>
                                      </p:tavLst>
                                    </p:anim>
                                    <p:anim calcmode="lin" valueType="num">
                                      <p:cBhvr>
                                        <p:cTn id="16" dur="1000" fill="hold"/>
                                        <p:tgtEl>
                                          <p:spTgt spid="39"/>
                                        </p:tgtEl>
                                        <p:attrNameLst>
                                          <p:attrName>ppt_h</p:attrName>
                                        </p:attrNameLst>
                                      </p:cBhvr>
                                      <p:tavLst>
                                        <p:tav tm="0">
                                          <p:val>
                                            <p:fltVal val="0"/>
                                          </p:val>
                                        </p:tav>
                                        <p:tav tm="100000">
                                          <p:val>
                                            <p:strVal val="#ppt_h"/>
                                          </p:val>
                                        </p:tav>
                                      </p:tavLst>
                                    </p:anim>
                                    <p:anim calcmode="lin" valueType="num">
                                      <p:cBhvr>
                                        <p:cTn id="17" dur="1000" fill="hold"/>
                                        <p:tgtEl>
                                          <p:spTgt spid="39"/>
                                        </p:tgtEl>
                                        <p:attrNameLst>
                                          <p:attrName>style.rotation</p:attrName>
                                        </p:attrNameLst>
                                      </p:cBhvr>
                                      <p:tavLst>
                                        <p:tav tm="0">
                                          <p:val>
                                            <p:fltVal val="90"/>
                                          </p:val>
                                        </p:tav>
                                        <p:tav tm="100000">
                                          <p:val>
                                            <p:fltVal val="0"/>
                                          </p:val>
                                        </p:tav>
                                      </p:tavLst>
                                    </p:anim>
                                    <p:animEffect transition="in" filter="fade">
                                      <p:cBhvr>
                                        <p:cTn id="18" dur="10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fill="hold"/>
                                        <p:tgtEl>
                                          <p:spTgt spid="9"/>
                                        </p:tgtEl>
                                        <p:attrNameLst>
                                          <p:attrName>ppt_x</p:attrName>
                                        </p:attrNameLst>
                                      </p:cBhvr>
                                      <p:tavLst>
                                        <p:tav tm="0">
                                          <p:val>
                                            <p:strVal val="#ppt_x"/>
                                          </p:val>
                                        </p:tav>
                                        <p:tav tm="100000">
                                          <p:val>
                                            <p:strVal val="#ppt_x"/>
                                          </p:val>
                                        </p:tav>
                                      </p:tavLst>
                                    </p:anim>
                                    <p:anim calcmode="lin" valueType="num">
                                      <p:cBhvr additive="base">
                                        <p:cTn id="6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1000"/>
                                        <p:tgtEl>
                                          <p:spTgt spid="11"/>
                                        </p:tgtEl>
                                      </p:cBhvr>
                                    </p:animEffect>
                                    <p:anim calcmode="lin" valueType="num">
                                      <p:cBhvr>
                                        <p:cTn id="69" dur="1000" fill="hold"/>
                                        <p:tgtEl>
                                          <p:spTgt spid="11"/>
                                        </p:tgtEl>
                                        <p:attrNameLst>
                                          <p:attrName>ppt_x</p:attrName>
                                        </p:attrNameLst>
                                      </p:cBhvr>
                                      <p:tavLst>
                                        <p:tav tm="0">
                                          <p:val>
                                            <p:strVal val="#ppt_x"/>
                                          </p:val>
                                        </p:tav>
                                        <p:tav tm="100000">
                                          <p:val>
                                            <p:strVal val="#ppt_x"/>
                                          </p:val>
                                        </p:tav>
                                      </p:tavLst>
                                    </p:anim>
                                    <p:anim calcmode="lin" valueType="num">
                                      <p:cBhvr>
                                        <p:cTn id="7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8" presetClass="entr" presetSubtype="0" accel="50000" fill="hold" grpId="0" nodeType="clickEffect">
                                  <p:stCondLst>
                                    <p:cond delay="0"/>
                                  </p:stCondLst>
                                  <p:iterate type="lt">
                                    <p:tmPct val="50000"/>
                                  </p:iterate>
                                  <p:childTnLst>
                                    <p:set>
                                      <p:cBhvr>
                                        <p:cTn id="74" dur="1" fill="hold">
                                          <p:stCondLst>
                                            <p:cond delay="0"/>
                                          </p:stCondLst>
                                        </p:cTn>
                                        <p:tgtEl>
                                          <p:spTgt spid="13"/>
                                        </p:tgtEl>
                                        <p:attrNameLst>
                                          <p:attrName>style.visibility</p:attrName>
                                        </p:attrNameLst>
                                      </p:cBhvr>
                                      <p:to>
                                        <p:strVal val="visible"/>
                                      </p:to>
                                    </p:set>
                                    <p:set>
                                      <p:cBhvr>
                                        <p:cTn id="75" dur="455" fill="hold">
                                          <p:stCondLst>
                                            <p:cond delay="0"/>
                                          </p:stCondLst>
                                        </p:cTn>
                                        <p:tgtEl>
                                          <p:spTgt spid="13"/>
                                        </p:tgtEl>
                                        <p:attrNameLst>
                                          <p:attrName>style.rotation</p:attrName>
                                        </p:attrNameLst>
                                      </p:cBhvr>
                                      <p:to>
                                        <p:strVal val="-45.0"/>
                                      </p:to>
                                    </p:set>
                                    <p:anim calcmode="lin" valueType="num">
                                      <p:cBhvr>
                                        <p:cTn id="76"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fill="hold"/>
                                        <p:tgtEl>
                                          <p:spTgt spid="45"/>
                                        </p:tgtEl>
                                        <p:attrNameLst>
                                          <p:attrName>ppt_w</p:attrName>
                                        </p:attrNameLst>
                                      </p:cBhvr>
                                      <p:tavLst>
                                        <p:tav tm="0">
                                          <p:val>
                                            <p:fltVal val="0"/>
                                          </p:val>
                                        </p:tav>
                                        <p:tav tm="100000">
                                          <p:val>
                                            <p:strVal val="#ppt_w"/>
                                          </p:val>
                                        </p:tav>
                                      </p:tavLst>
                                    </p:anim>
                                    <p:anim calcmode="lin" valueType="num">
                                      <p:cBhvr>
                                        <p:cTn id="85" dur="500" fill="hold"/>
                                        <p:tgtEl>
                                          <p:spTgt spid="45"/>
                                        </p:tgtEl>
                                        <p:attrNameLst>
                                          <p:attrName>ppt_h</p:attrName>
                                        </p:attrNameLst>
                                      </p:cBhvr>
                                      <p:tavLst>
                                        <p:tav tm="0">
                                          <p:val>
                                            <p:fltVal val="0"/>
                                          </p:val>
                                        </p:tav>
                                        <p:tav tm="100000">
                                          <p:val>
                                            <p:strVal val="#ppt_h"/>
                                          </p:val>
                                        </p:tav>
                                      </p:tavLst>
                                    </p:anim>
                                    <p:animEffect transition="in" filter="fade">
                                      <p:cBhvr>
                                        <p:cTn id="86" dur="500"/>
                                        <p:tgtEl>
                                          <p:spTgt spid="45"/>
                                        </p:tgtEl>
                                      </p:cBhvr>
                                    </p:animEffect>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580">
                                          <p:stCondLst>
                                            <p:cond delay="0"/>
                                          </p:stCondLst>
                                        </p:cTn>
                                        <p:tgtEl>
                                          <p:spTgt spid="27"/>
                                        </p:tgtEl>
                                      </p:cBhvr>
                                    </p:animEffect>
                                    <p:anim calcmode="lin" valueType="num">
                                      <p:cBhvr>
                                        <p:cTn id="92"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97" dur="26">
                                          <p:stCondLst>
                                            <p:cond delay="650"/>
                                          </p:stCondLst>
                                        </p:cTn>
                                        <p:tgtEl>
                                          <p:spTgt spid="27"/>
                                        </p:tgtEl>
                                      </p:cBhvr>
                                      <p:to x="100000" y="60000"/>
                                    </p:animScale>
                                    <p:animScale>
                                      <p:cBhvr>
                                        <p:cTn id="98" dur="166" decel="50000">
                                          <p:stCondLst>
                                            <p:cond delay="676"/>
                                          </p:stCondLst>
                                        </p:cTn>
                                        <p:tgtEl>
                                          <p:spTgt spid="27"/>
                                        </p:tgtEl>
                                      </p:cBhvr>
                                      <p:to x="100000" y="100000"/>
                                    </p:animScale>
                                    <p:animScale>
                                      <p:cBhvr>
                                        <p:cTn id="99" dur="26">
                                          <p:stCondLst>
                                            <p:cond delay="1312"/>
                                          </p:stCondLst>
                                        </p:cTn>
                                        <p:tgtEl>
                                          <p:spTgt spid="27"/>
                                        </p:tgtEl>
                                      </p:cBhvr>
                                      <p:to x="100000" y="80000"/>
                                    </p:animScale>
                                    <p:animScale>
                                      <p:cBhvr>
                                        <p:cTn id="100" dur="166" decel="50000">
                                          <p:stCondLst>
                                            <p:cond delay="1338"/>
                                          </p:stCondLst>
                                        </p:cTn>
                                        <p:tgtEl>
                                          <p:spTgt spid="27"/>
                                        </p:tgtEl>
                                      </p:cBhvr>
                                      <p:to x="100000" y="100000"/>
                                    </p:animScale>
                                    <p:animScale>
                                      <p:cBhvr>
                                        <p:cTn id="101" dur="26">
                                          <p:stCondLst>
                                            <p:cond delay="1642"/>
                                          </p:stCondLst>
                                        </p:cTn>
                                        <p:tgtEl>
                                          <p:spTgt spid="27"/>
                                        </p:tgtEl>
                                      </p:cBhvr>
                                      <p:to x="100000" y="90000"/>
                                    </p:animScale>
                                    <p:animScale>
                                      <p:cBhvr>
                                        <p:cTn id="102" dur="166" decel="50000">
                                          <p:stCondLst>
                                            <p:cond delay="1668"/>
                                          </p:stCondLst>
                                        </p:cTn>
                                        <p:tgtEl>
                                          <p:spTgt spid="27"/>
                                        </p:tgtEl>
                                      </p:cBhvr>
                                      <p:to x="100000" y="100000"/>
                                    </p:animScale>
                                    <p:animScale>
                                      <p:cBhvr>
                                        <p:cTn id="103" dur="26">
                                          <p:stCondLst>
                                            <p:cond delay="1808"/>
                                          </p:stCondLst>
                                        </p:cTn>
                                        <p:tgtEl>
                                          <p:spTgt spid="27"/>
                                        </p:tgtEl>
                                      </p:cBhvr>
                                      <p:to x="100000" y="95000"/>
                                    </p:animScale>
                                    <p:animScale>
                                      <p:cBhvr>
                                        <p:cTn id="104" dur="166" decel="50000">
                                          <p:stCondLst>
                                            <p:cond delay="1834"/>
                                          </p:stCondLst>
                                        </p:cTn>
                                        <p:tgtEl>
                                          <p:spTgt spid="27"/>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down)">
                                      <p:cBhvr>
                                        <p:cTn id="114" dur="580">
                                          <p:stCondLst>
                                            <p:cond delay="0"/>
                                          </p:stCondLst>
                                        </p:cTn>
                                        <p:tgtEl>
                                          <p:spTgt spid="28"/>
                                        </p:tgtEl>
                                      </p:cBhvr>
                                    </p:animEffect>
                                    <p:anim calcmode="lin" valueType="num">
                                      <p:cBhvr>
                                        <p:cTn id="115"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20" dur="26">
                                          <p:stCondLst>
                                            <p:cond delay="650"/>
                                          </p:stCondLst>
                                        </p:cTn>
                                        <p:tgtEl>
                                          <p:spTgt spid="28"/>
                                        </p:tgtEl>
                                      </p:cBhvr>
                                      <p:to x="100000" y="60000"/>
                                    </p:animScale>
                                    <p:animScale>
                                      <p:cBhvr>
                                        <p:cTn id="121" dur="166" decel="50000">
                                          <p:stCondLst>
                                            <p:cond delay="676"/>
                                          </p:stCondLst>
                                        </p:cTn>
                                        <p:tgtEl>
                                          <p:spTgt spid="28"/>
                                        </p:tgtEl>
                                      </p:cBhvr>
                                      <p:to x="100000" y="100000"/>
                                    </p:animScale>
                                    <p:animScale>
                                      <p:cBhvr>
                                        <p:cTn id="122" dur="26">
                                          <p:stCondLst>
                                            <p:cond delay="1312"/>
                                          </p:stCondLst>
                                        </p:cTn>
                                        <p:tgtEl>
                                          <p:spTgt spid="28"/>
                                        </p:tgtEl>
                                      </p:cBhvr>
                                      <p:to x="100000" y="80000"/>
                                    </p:animScale>
                                    <p:animScale>
                                      <p:cBhvr>
                                        <p:cTn id="123" dur="166" decel="50000">
                                          <p:stCondLst>
                                            <p:cond delay="1338"/>
                                          </p:stCondLst>
                                        </p:cTn>
                                        <p:tgtEl>
                                          <p:spTgt spid="28"/>
                                        </p:tgtEl>
                                      </p:cBhvr>
                                      <p:to x="100000" y="100000"/>
                                    </p:animScale>
                                    <p:animScale>
                                      <p:cBhvr>
                                        <p:cTn id="124" dur="26">
                                          <p:stCondLst>
                                            <p:cond delay="1642"/>
                                          </p:stCondLst>
                                        </p:cTn>
                                        <p:tgtEl>
                                          <p:spTgt spid="28"/>
                                        </p:tgtEl>
                                      </p:cBhvr>
                                      <p:to x="100000" y="90000"/>
                                    </p:animScale>
                                    <p:animScale>
                                      <p:cBhvr>
                                        <p:cTn id="125" dur="166" decel="50000">
                                          <p:stCondLst>
                                            <p:cond delay="1668"/>
                                          </p:stCondLst>
                                        </p:cTn>
                                        <p:tgtEl>
                                          <p:spTgt spid="28"/>
                                        </p:tgtEl>
                                      </p:cBhvr>
                                      <p:to x="100000" y="100000"/>
                                    </p:animScale>
                                    <p:animScale>
                                      <p:cBhvr>
                                        <p:cTn id="126" dur="26">
                                          <p:stCondLst>
                                            <p:cond delay="1808"/>
                                          </p:stCondLst>
                                        </p:cTn>
                                        <p:tgtEl>
                                          <p:spTgt spid="28"/>
                                        </p:tgtEl>
                                      </p:cBhvr>
                                      <p:to x="100000" y="95000"/>
                                    </p:animScale>
                                    <p:animScale>
                                      <p:cBhvr>
                                        <p:cTn id="127" dur="166" decel="50000">
                                          <p:stCondLst>
                                            <p:cond delay="1834"/>
                                          </p:stCondLst>
                                        </p:cTn>
                                        <p:tgtEl>
                                          <p:spTgt spid="28"/>
                                        </p:tgtEl>
                                      </p:cBhvr>
                                      <p:to x="100000" y="100000"/>
                                    </p:animScale>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wipe(down)">
                                      <p:cBhvr>
                                        <p:cTn id="1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p:bldP spid="11" grpId="0"/>
      <p:bldP spid="12" grpId="0" animBg="1"/>
      <p:bldP spid="13" grpId="0"/>
      <p:bldP spid="25" grpId="0"/>
      <p:bldP spid="26" grpId="0"/>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7586C6BE-25E2-4959-922A-18B9D11866D4}"/>
              </a:ext>
            </a:extLst>
          </p:cNvPr>
          <p:cNvPicPr>
            <a:picLocks noChangeAspect="1"/>
          </p:cNvPicPr>
          <p:nvPr/>
        </p:nvPicPr>
        <p:blipFill rotWithShape="1">
          <a:blip r:embed="rId2">
            <a:extLst>
              <a:ext uri="{28A0092B-C50C-407E-A947-70E740481C1C}">
                <a14:useLocalDpi xmlns:a14="http://schemas.microsoft.com/office/drawing/2010/main" val="0"/>
              </a:ext>
            </a:extLst>
          </a:blip>
          <a:srcRect t="10029" r="253" b="10888"/>
          <a:stretch/>
        </p:blipFill>
        <p:spPr>
          <a:xfrm>
            <a:off x="175846" y="1007706"/>
            <a:ext cx="11609654" cy="5850295"/>
          </a:xfrm>
          <a:prstGeom prst="rect">
            <a:avLst/>
          </a:prstGeom>
        </p:spPr>
      </p:pic>
      <p:sp>
        <p:nvSpPr>
          <p:cNvPr id="11" name="Rectangle: Rounded Corners 72">
            <a:extLst>
              <a:ext uri="{FF2B5EF4-FFF2-40B4-BE49-F238E27FC236}">
                <a16:creationId xmlns:a16="http://schemas.microsoft.com/office/drawing/2014/main" xmlns="" id="{12561ECB-3E35-477A-867C-6A36D1ADAE7E}"/>
              </a:ext>
            </a:extLst>
          </p:cNvPr>
          <p:cNvSpPr txBox="1">
            <a:spLocks/>
          </p:cNvSpPr>
          <p:nvPr/>
        </p:nvSpPr>
        <p:spPr>
          <a:xfrm>
            <a:off x="537028" y="223032"/>
            <a:ext cx="3978987" cy="763940"/>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7200" b="1" dirty="0" err="1">
                <a:solidFill>
                  <a:srgbClr val="002060"/>
                </a:solidFill>
                <a:latin typeface="NikoshBAN" pitchFamily="2" charset="0"/>
                <a:cs typeface="NikoshBAN" pitchFamily="2" charset="0"/>
              </a:rPr>
              <a:t>দলীয়</a:t>
            </a:r>
            <a:r>
              <a:rPr lang="en-US" sz="7200" b="1" dirty="0">
                <a:solidFill>
                  <a:srgbClr val="002060"/>
                </a:solidFill>
                <a:latin typeface="NikoshBAN" pitchFamily="2" charset="0"/>
                <a:cs typeface="NikoshBAN" pitchFamily="2" charset="0"/>
              </a:rPr>
              <a:t> </a:t>
            </a:r>
            <a:r>
              <a:rPr lang="en-US" sz="7200" b="1" dirty="0" err="1">
                <a:solidFill>
                  <a:srgbClr val="002060"/>
                </a:solidFill>
                <a:latin typeface="NikoshBAN" pitchFamily="2" charset="0"/>
                <a:cs typeface="NikoshBAN" pitchFamily="2" charset="0"/>
              </a:rPr>
              <a:t>কাজ</a:t>
            </a:r>
            <a:r>
              <a:rPr lang="en-US" sz="7200" b="1" dirty="0">
                <a:solidFill>
                  <a:srgbClr val="002060"/>
                </a:solidFill>
                <a:latin typeface="NikoshBAN" pitchFamily="2" charset="0"/>
                <a:cs typeface="NikoshBAN" pitchFamily="2" charset="0"/>
              </a:rPr>
              <a:t>  </a:t>
            </a:r>
          </a:p>
        </p:txBody>
      </p:sp>
      <p:sp>
        <p:nvSpPr>
          <p:cNvPr id="14" name="Thought Bubble: Cloud 13">
            <a:extLst>
              <a:ext uri="{FF2B5EF4-FFF2-40B4-BE49-F238E27FC236}">
                <a16:creationId xmlns:a16="http://schemas.microsoft.com/office/drawing/2014/main" xmlns="" id="{B9C6074C-99EF-49D6-95CE-C3197D0D213E}"/>
              </a:ext>
            </a:extLst>
          </p:cNvPr>
          <p:cNvSpPr/>
          <p:nvPr/>
        </p:nvSpPr>
        <p:spPr>
          <a:xfrm flipH="1">
            <a:off x="521460" y="1153950"/>
            <a:ext cx="1740877" cy="988192"/>
          </a:xfrm>
          <a:prstGeom prst="cloud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rPr>
              <a:t>ক-</a:t>
            </a:r>
            <a:r>
              <a:rPr lang="en-US" sz="3200" b="1" dirty="0" err="1">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rPr>
              <a:t>দল</a:t>
            </a:r>
            <a:endParaRPr lang="en-US" sz="3200" dirty="0">
              <a:solidFill>
                <a:srgbClr val="002060"/>
              </a:solidFill>
            </a:endParaRPr>
          </a:p>
        </p:txBody>
      </p:sp>
      <p:sp>
        <p:nvSpPr>
          <p:cNvPr id="15" name="Thought Bubble: Cloud 14">
            <a:extLst>
              <a:ext uri="{FF2B5EF4-FFF2-40B4-BE49-F238E27FC236}">
                <a16:creationId xmlns:a16="http://schemas.microsoft.com/office/drawing/2014/main" xmlns="" id="{3CBAE7E1-A9C8-45AD-AE6C-3C004D4B070A}"/>
              </a:ext>
            </a:extLst>
          </p:cNvPr>
          <p:cNvSpPr/>
          <p:nvPr/>
        </p:nvSpPr>
        <p:spPr>
          <a:xfrm>
            <a:off x="5425514" y="1153951"/>
            <a:ext cx="1740877" cy="1081018"/>
          </a:xfrm>
          <a:prstGeom prst="cloudCallou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NikoshBAN" panose="02000000000000000000" pitchFamily="2" charset="0"/>
                <a:ea typeface="NSimSun" panose="02010609030101010101" pitchFamily="49" charset="-122"/>
                <a:cs typeface="NikoshBAN" panose="02000000000000000000" pitchFamily="2" charset="0"/>
              </a:rPr>
              <a:t>খ-</a:t>
            </a:r>
            <a:r>
              <a:rPr lang="en-US" sz="3600" b="1" cap="all" dirty="0" err="1">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NikoshBAN" panose="02000000000000000000" pitchFamily="2" charset="0"/>
                <a:ea typeface="NSimSun" panose="02010609030101010101" pitchFamily="49" charset="-122"/>
                <a:cs typeface="NikoshBAN" panose="02000000000000000000" pitchFamily="2" charset="0"/>
              </a:rPr>
              <a:t>দল</a:t>
            </a:r>
            <a:endParaRPr lang="en-US" sz="3600" dirty="0">
              <a:solidFill>
                <a:srgbClr val="002060"/>
              </a:solidFill>
            </a:endParaRPr>
          </a:p>
        </p:txBody>
      </p:sp>
      <p:sp>
        <p:nvSpPr>
          <p:cNvPr id="16" name="Scroll: Horizontal 15">
            <a:extLst>
              <a:ext uri="{FF2B5EF4-FFF2-40B4-BE49-F238E27FC236}">
                <a16:creationId xmlns:a16="http://schemas.microsoft.com/office/drawing/2014/main" xmlns="" id="{070545C0-4C1C-4043-BD5F-16C8AA503719}"/>
              </a:ext>
            </a:extLst>
          </p:cNvPr>
          <p:cNvSpPr/>
          <p:nvPr/>
        </p:nvSpPr>
        <p:spPr>
          <a:xfrm>
            <a:off x="340308" y="2335577"/>
            <a:ext cx="3851031" cy="3064625"/>
          </a:xfrm>
          <a:prstGeom prst="horizontalScroll">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b="1" dirty="0" smtClean="0">
                <a:solidFill>
                  <a:srgbClr val="002060"/>
                </a:solidFill>
                <a:latin typeface="NikoshBAN" pitchFamily="2" charset="0"/>
                <a:cs typeface="NikoshBAN" pitchFamily="2" charset="0"/>
              </a:rPr>
              <a:t>অস্টিওপোরোসিসের প্রতিরোধ কিভাবে করা যায় লিখ।</a:t>
            </a:r>
            <a:endParaRPr lang="en-US" sz="105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endParaRPr>
          </a:p>
        </p:txBody>
      </p:sp>
      <p:sp>
        <p:nvSpPr>
          <p:cNvPr id="17" name="Scroll: Horizontal 16">
            <a:extLst>
              <a:ext uri="{FF2B5EF4-FFF2-40B4-BE49-F238E27FC236}">
                <a16:creationId xmlns:a16="http://schemas.microsoft.com/office/drawing/2014/main" xmlns="" id="{FD4DA220-D460-4CDE-9C99-155A82276C7D}"/>
              </a:ext>
            </a:extLst>
          </p:cNvPr>
          <p:cNvSpPr/>
          <p:nvPr/>
        </p:nvSpPr>
        <p:spPr>
          <a:xfrm>
            <a:off x="4274498" y="2335577"/>
            <a:ext cx="3555062" cy="3064625"/>
          </a:xfrm>
          <a:prstGeom prst="horizontalScroll">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400" b="1" dirty="0" smtClean="0">
                <a:solidFill>
                  <a:srgbClr val="002060"/>
                </a:solidFill>
                <a:latin typeface="NikoshBAN" pitchFamily="2" charset="0"/>
                <a:cs typeface="NikoshBAN" pitchFamily="2" charset="0"/>
              </a:rPr>
              <a:t>আরথ্রাইটিসের প্রতিকার কি লিখ</a:t>
            </a:r>
            <a:r>
              <a:rPr lang="en-US" sz="4400" b="1" dirty="0" smtClean="0">
                <a:solidFill>
                  <a:srgbClr val="002060"/>
                </a:solidFill>
                <a:latin typeface="NikoshBAN" pitchFamily="2" charset="0"/>
                <a:cs typeface="NikoshBAN" pitchFamily="2" charset="0"/>
              </a:rPr>
              <a:t> </a:t>
            </a:r>
            <a:r>
              <a:rPr lang="bn-BD" sz="4400" b="1" dirty="0" smtClean="0">
                <a:solidFill>
                  <a:srgbClr val="002060"/>
                </a:solidFill>
                <a:latin typeface="NikoshBAN" pitchFamily="2" charset="0"/>
                <a:cs typeface="NikoshBAN" pitchFamily="2" charset="0"/>
              </a:rPr>
              <a:t>। </a:t>
            </a:r>
            <a:endParaRPr lang="en-US" sz="44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NikoshBAN" panose="02000000000000000000" pitchFamily="2" charset="0"/>
              <a:ea typeface="NSimSun" panose="02010609030101010101" pitchFamily="49" charset="-122"/>
              <a:cs typeface="NikoshBAN" panose="02000000000000000000" pitchFamily="2" charset="0"/>
            </a:endParaRPr>
          </a:p>
        </p:txBody>
      </p:sp>
    </p:spTree>
    <p:extLst>
      <p:ext uri="{BB962C8B-B14F-4D97-AF65-F5344CB8AC3E}">
        <p14:creationId xmlns:p14="http://schemas.microsoft.com/office/powerpoint/2010/main" val="34550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edge">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fltVal val="0"/>
                                          </p:val>
                                        </p:tav>
                                        <p:tav tm="100000">
                                          <p:val>
                                            <p:strVal val="#ppt_w"/>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style.rotation</p:attrName>
                                        </p:attrNameLst>
                                      </p:cBhvr>
                                      <p:tavLst>
                                        <p:tav tm="0">
                                          <p:val>
                                            <p:fltVal val="90"/>
                                          </p:val>
                                        </p:tav>
                                        <p:tav tm="100000">
                                          <p:val>
                                            <p:fltVal val="0"/>
                                          </p:val>
                                        </p:tav>
                                      </p:tavLst>
                                    </p:anim>
                                    <p:animEffect transition="in" filter="fade">
                                      <p:cBhvr>
                                        <p:cTn id="36" dur="10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anim calcmode="lin" valueType="num">
                                      <p:cBhvr>
                                        <p:cTn id="43" dur="1000" fill="hold"/>
                                        <p:tgtEl>
                                          <p:spTgt spid="17"/>
                                        </p:tgtEl>
                                        <p:attrNameLst>
                                          <p:attrName>style.rotation</p:attrName>
                                        </p:attrNameLst>
                                      </p:cBhvr>
                                      <p:tavLst>
                                        <p:tav tm="0">
                                          <p:val>
                                            <p:fltVal val="90"/>
                                          </p:val>
                                        </p:tav>
                                        <p:tav tm="100000">
                                          <p:val>
                                            <p:fltVal val="0"/>
                                          </p:val>
                                        </p:tav>
                                      </p:tavLst>
                                    </p:anim>
                                    <p:animEffect transition="in" filter="fade">
                                      <p:cBhvr>
                                        <p:cTn id="4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72">
            <a:extLst>
              <a:ext uri="{FF2B5EF4-FFF2-40B4-BE49-F238E27FC236}">
                <a16:creationId xmlns:a16="http://schemas.microsoft.com/office/drawing/2014/main" xmlns="" id="{BB57D086-C391-4DD0-80C1-86EE81355B73}"/>
              </a:ext>
            </a:extLst>
          </p:cNvPr>
          <p:cNvSpPr txBox="1">
            <a:spLocks/>
          </p:cNvSpPr>
          <p:nvPr/>
        </p:nvSpPr>
        <p:spPr>
          <a:xfrm>
            <a:off x="444944" y="101600"/>
            <a:ext cx="4005942" cy="1074058"/>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7200" b="1" dirty="0" err="1">
                <a:solidFill>
                  <a:schemeClr val="bg1"/>
                </a:solidFill>
                <a:latin typeface="NikoshBAN" pitchFamily="2" charset="0"/>
                <a:cs typeface="NikoshBAN" pitchFamily="2" charset="0"/>
              </a:rPr>
              <a:t>বাড়ির</a:t>
            </a:r>
            <a:r>
              <a:rPr lang="en-US" sz="7200" b="1" dirty="0">
                <a:solidFill>
                  <a:schemeClr val="bg1"/>
                </a:solidFill>
                <a:latin typeface="NikoshBAN" pitchFamily="2" charset="0"/>
                <a:cs typeface="NikoshBAN" pitchFamily="2" charset="0"/>
              </a:rPr>
              <a:t> </a:t>
            </a:r>
            <a:r>
              <a:rPr lang="en-US" sz="7200" b="1" dirty="0" err="1">
                <a:solidFill>
                  <a:schemeClr val="bg1"/>
                </a:solidFill>
                <a:latin typeface="NikoshBAN" pitchFamily="2" charset="0"/>
                <a:cs typeface="NikoshBAN" pitchFamily="2" charset="0"/>
              </a:rPr>
              <a:t>কাজ</a:t>
            </a:r>
            <a:r>
              <a:rPr lang="en-US" sz="7200" b="1" dirty="0">
                <a:solidFill>
                  <a:schemeClr val="bg1"/>
                </a:solidFill>
                <a:latin typeface="NikoshBAN" pitchFamily="2" charset="0"/>
                <a:cs typeface="NikoshBAN" pitchFamily="2" charset="0"/>
              </a:rPr>
              <a:t>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9923" b="6696"/>
          <a:stretch/>
        </p:blipFill>
        <p:spPr>
          <a:xfrm>
            <a:off x="5109030" y="67629"/>
            <a:ext cx="6923314" cy="419957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144" y="1334124"/>
            <a:ext cx="4963886" cy="2933076"/>
          </a:xfrm>
          <a:prstGeom prst="rect">
            <a:avLst/>
          </a:prstGeom>
        </p:spPr>
      </p:pic>
      <p:sp>
        <p:nvSpPr>
          <p:cNvPr id="25" name="Horizontal Scroll 24"/>
          <p:cNvSpPr/>
          <p:nvPr/>
        </p:nvSpPr>
        <p:spPr>
          <a:xfrm>
            <a:off x="130630" y="3933371"/>
            <a:ext cx="11901714" cy="2844800"/>
          </a:xfrm>
          <a:prstGeom prst="horizontalScroll">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400" b="1" dirty="0">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rPr>
              <a:t>তোমার এলাকায় </a:t>
            </a:r>
            <a:r>
              <a:rPr lang="bn-BD" sz="4400" b="1" dirty="0" smtClean="0">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rPr>
              <a:t>পঞ্চাশের </a:t>
            </a:r>
            <a:r>
              <a:rPr lang="bn-BD" sz="4400" b="1" dirty="0">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rPr>
              <a:t>উপর মহিলাদের জীবন ধারা, খাদ্য গ্রহণের তথ্য সংগ্রহ কর। তাদের মধ্যে </a:t>
            </a:r>
            <a:r>
              <a:rPr lang="bn-BD" sz="4400" b="1" dirty="0">
                <a:solidFill>
                  <a:srgbClr val="002060"/>
                </a:solidFill>
                <a:latin typeface="NikoshBAN" pitchFamily="2" charset="0"/>
                <a:cs typeface="NikoshBAN" pitchFamily="2" charset="0"/>
              </a:rPr>
              <a:t>অস্টিওপোরোসিস ও আরথ্রাইটিসের কারণ </a:t>
            </a:r>
            <a:r>
              <a:rPr lang="bn-BD" sz="4400" b="1" dirty="0" smtClean="0">
                <a:solidFill>
                  <a:srgbClr val="002060"/>
                </a:solidFill>
                <a:latin typeface="NikoshBAN" pitchFamily="2" charset="0"/>
                <a:cs typeface="NikoshBAN" pitchFamily="2" charset="0"/>
              </a:rPr>
              <a:t>অনুসন্ধান </a:t>
            </a:r>
            <a:r>
              <a:rPr lang="en-US" sz="4400" b="1" dirty="0">
                <a:solidFill>
                  <a:srgbClr val="002060"/>
                </a:solidFill>
                <a:latin typeface="NikoshBAN" pitchFamily="2" charset="0"/>
                <a:cs typeface="NikoshBAN" pitchFamily="2" charset="0"/>
              </a:rPr>
              <a:t>ক</a:t>
            </a:r>
            <a:r>
              <a:rPr lang="bn-BD" sz="4400" b="1" dirty="0">
                <a:solidFill>
                  <a:srgbClr val="002060"/>
                </a:solidFill>
                <a:latin typeface="NikoshBAN" pitchFamily="2" charset="0"/>
                <a:cs typeface="NikoshBAN" pitchFamily="2" charset="0"/>
              </a:rPr>
              <a:t>রে লিপিবদ্ধ করে আনবে। </a:t>
            </a:r>
            <a:endParaRPr lang="en-US" sz="1600" b="1" dirty="0">
              <a:ln w="1905"/>
              <a:solidFill>
                <a:srgbClr val="002060"/>
              </a:solidFill>
              <a:effectLst>
                <a:innerShdw blurRad="69850" dist="43180" dir="5400000">
                  <a:srgbClr val="000000">
                    <a:alpha val="65000"/>
                  </a:srgbClr>
                </a:innerShdw>
              </a:effectLst>
              <a:latin typeface="NikoshBAN" panose="02000000000000000000" pitchFamily="2" charset="0"/>
              <a:ea typeface="NSimSun" panose="02010609030101010101" pitchFamily="49" charset="-122"/>
              <a:cs typeface="NikoshBAN" panose="02000000000000000000" pitchFamily="2" charset="0"/>
            </a:endParaRPr>
          </a:p>
        </p:txBody>
      </p:sp>
    </p:spTree>
    <p:extLst>
      <p:ext uri="{BB962C8B-B14F-4D97-AF65-F5344CB8AC3E}">
        <p14:creationId xmlns:p14="http://schemas.microsoft.com/office/powerpoint/2010/main" val="124387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heel(1)">
                                      <p:cBhvr>
                                        <p:cTn id="21" dur="20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25"/>
                                        </p:tgtEl>
                                        <p:attrNameLst>
                                          <p:attrName>style.visibility</p:attrName>
                                        </p:attrNameLst>
                                      </p:cBhvr>
                                      <p:to>
                                        <p:strVal val="visible"/>
                                      </p:to>
                                    </p:set>
                                    <p:anim by="(-#ppt_w*2)" calcmode="lin" valueType="num">
                                      <p:cBhvr rctx="PPT">
                                        <p:cTn id="26" dur="500" autoRev="1" fill="hold">
                                          <p:stCondLst>
                                            <p:cond delay="0"/>
                                          </p:stCondLst>
                                        </p:cTn>
                                        <p:tgtEl>
                                          <p:spTgt spid="25"/>
                                        </p:tgtEl>
                                        <p:attrNameLst>
                                          <p:attrName>ppt_w</p:attrName>
                                        </p:attrNameLst>
                                      </p:cBhvr>
                                    </p:anim>
                                    <p:anim by="(#ppt_w*0.50)" calcmode="lin" valueType="num">
                                      <p:cBhvr>
                                        <p:cTn id="27" dur="500" decel="50000" autoRev="1" fill="hold">
                                          <p:stCondLst>
                                            <p:cond delay="0"/>
                                          </p:stCondLst>
                                        </p:cTn>
                                        <p:tgtEl>
                                          <p:spTgt spid="25"/>
                                        </p:tgtEl>
                                        <p:attrNameLst>
                                          <p:attrName>ppt_x</p:attrName>
                                        </p:attrNameLst>
                                      </p:cBhvr>
                                    </p:anim>
                                    <p:anim from="(-#ppt_h/2)" to="(#ppt_y)" calcmode="lin" valueType="num">
                                      <p:cBhvr>
                                        <p:cTn id="28" dur="1000" fill="hold">
                                          <p:stCondLst>
                                            <p:cond delay="0"/>
                                          </p:stCondLst>
                                        </p:cTn>
                                        <p:tgtEl>
                                          <p:spTgt spid="25"/>
                                        </p:tgtEl>
                                        <p:attrNameLst>
                                          <p:attrName>ppt_y</p:attrName>
                                        </p:attrNameLst>
                                      </p:cBhvr>
                                    </p:anim>
                                    <p:animRot by="21600000">
                                      <p:cBhvr>
                                        <p:cTn id="29" dur="1000"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770" y="0"/>
            <a:ext cx="4743321" cy="6691086"/>
          </a:xfrm>
          <a:prstGeom prst="rect">
            <a:avLst/>
          </a:prstGeom>
        </p:spPr>
      </p:pic>
      <p:grpSp>
        <p:nvGrpSpPr>
          <p:cNvPr id="11" name="Group 10"/>
          <p:cNvGrpSpPr/>
          <p:nvPr/>
        </p:nvGrpSpPr>
        <p:grpSpPr>
          <a:xfrm>
            <a:off x="87087" y="-2"/>
            <a:ext cx="7178141" cy="6712188"/>
            <a:chOff x="101601" y="-2"/>
            <a:chExt cx="7178141" cy="6712188"/>
          </a:xfrm>
        </p:grpSpPr>
        <p:grpSp>
          <p:nvGrpSpPr>
            <p:cNvPr id="23" name="Group 22"/>
            <p:cNvGrpSpPr/>
            <p:nvPr/>
          </p:nvGrpSpPr>
          <p:grpSpPr>
            <a:xfrm>
              <a:off x="101601" y="-2"/>
              <a:ext cx="7178141" cy="6712188"/>
              <a:chOff x="568391" y="88416"/>
              <a:chExt cx="7600364" cy="4337773"/>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391" y="88416"/>
                <a:ext cx="7600364" cy="4337773"/>
              </a:xfrm>
              <a:prstGeom prst="rect">
                <a:avLst/>
              </a:prstGeom>
            </p:spPr>
          </p:pic>
          <p:sp>
            <p:nvSpPr>
              <p:cNvPr id="7" name="Rectangle 6"/>
              <p:cNvSpPr/>
              <p:nvPr/>
            </p:nvSpPr>
            <p:spPr>
              <a:xfrm>
                <a:off x="2517972" y="1379092"/>
                <a:ext cx="3897446" cy="2218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rgbClr val="002060"/>
                    </a:solidFill>
                  </a:rPr>
                  <a:t>যদি হাড় মজবুত রাখতে চাও</a:t>
                </a:r>
              </a:p>
              <a:p>
                <a:pPr algn="ctr"/>
                <a:r>
                  <a:rPr lang="bn-BD" sz="2000" b="1" dirty="0" smtClean="0">
                    <a:solidFill>
                      <a:srgbClr val="002060"/>
                    </a:solidFill>
                  </a:rPr>
                  <a:t> ক্যালসিয়াম সমৃদ্ধ খাবার খাও </a:t>
                </a:r>
                <a:endParaRPr lang="en-US" sz="2000" b="1" dirty="0">
                  <a:solidFill>
                    <a:srgbClr val="002060"/>
                  </a:solidFill>
                </a:endParaRPr>
              </a:p>
            </p:txBody>
          </p:sp>
        </p:gr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4017" t="12117"/>
            <a:stretch/>
          </p:blipFill>
          <p:spPr>
            <a:xfrm>
              <a:off x="4037972" y="4690922"/>
              <a:ext cx="2732969" cy="17335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635" y="1371277"/>
              <a:ext cx="2590800" cy="17621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7972" y="1371277"/>
              <a:ext cx="2732969" cy="17621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0635" y="4690920"/>
              <a:ext cx="2590800" cy="1739859"/>
            </a:xfrm>
            <a:prstGeom prst="rect">
              <a:avLst/>
            </a:prstGeom>
          </p:spPr>
        </p:pic>
      </p:grpSp>
    </p:spTree>
    <p:extLst>
      <p:ext uri="{BB962C8B-B14F-4D97-AF65-F5344CB8AC3E}">
        <p14:creationId xmlns:p14="http://schemas.microsoft.com/office/powerpoint/2010/main" val="265000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 y="-132280"/>
            <a:ext cx="12191999" cy="7127444"/>
            <a:chOff x="-1" y="-132280"/>
            <a:chExt cx="12191999" cy="7127444"/>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8076"/>
            <a:stretch/>
          </p:blipFill>
          <p:spPr>
            <a:xfrm>
              <a:off x="-1" y="-132280"/>
              <a:ext cx="12191999" cy="6990280"/>
            </a:xfrm>
            <a:prstGeom prst="rect">
              <a:avLst/>
            </a:prstGeom>
          </p:spPr>
        </p:pic>
        <p:sp>
          <p:nvSpPr>
            <p:cNvPr id="15" name="TextBox 14">
              <a:extLst>
                <a:ext uri="{FF2B5EF4-FFF2-40B4-BE49-F238E27FC236}">
                  <a16:creationId xmlns:a16="http://schemas.microsoft.com/office/drawing/2014/main" xmlns="" id="{DE232626-7063-499E-AF02-F28697C8072A}"/>
                </a:ext>
              </a:extLst>
            </p:cNvPr>
            <p:cNvSpPr txBox="1"/>
            <p:nvPr/>
          </p:nvSpPr>
          <p:spPr>
            <a:xfrm>
              <a:off x="128790" y="3701955"/>
              <a:ext cx="5488239" cy="329320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4800" b="1" dirty="0" err="1">
                  <a:solidFill>
                    <a:schemeClr val="bg1">
                      <a:lumMod val="95000"/>
                      <a:lumOff val="5000"/>
                    </a:schemeClr>
                  </a:solidFill>
                  <a:latin typeface="NikoshBAN" pitchFamily="2" charset="0"/>
                  <a:cs typeface="NikoshBAN" pitchFamily="2" charset="0"/>
                </a:rPr>
                <a:t>মোহাম্মদ</a:t>
              </a:r>
              <a:r>
                <a:rPr lang="en-US" sz="4800" b="1" dirty="0">
                  <a:solidFill>
                    <a:schemeClr val="bg1">
                      <a:lumMod val="95000"/>
                      <a:lumOff val="5000"/>
                    </a:schemeClr>
                  </a:solidFill>
                  <a:latin typeface="NikoshBAN" pitchFamily="2" charset="0"/>
                  <a:cs typeface="NikoshBAN" pitchFamily="2" charset="0"/>
                </a:rPr>
                <a:t> </a:t>
              </a:r>
              <a:r>
                <a:rPr lang="en-US" sz="4800" b="1" dirty="0" err="1">
                  <a:solidFill>
                    <a:schemeClr val="bg1">
                      <a:lumMod val="95000"/>
                      <a:lumOff val="5000"/>
                    </a:schemeClr>
                  </a:solidFill>
                  <a:latin typeface="NikoshBAN" pitchFamily="2" charset="0"/>
                  <a:cs typeface="NikoshBAN" pitchFamily="2" charset="0"/>
                </a:rPr>
                <a:t>জাহাঙ্গীর</a:t>
              </a:r>
              <a:r>
                <a:rPr lang="en-US" sz="4800" b="1" dirty="0">
                  <a:solidFill>
                    <a:schemeClr val="bg1">
                      <a:lumMod val="95000"/>
                      <a:lumOff val="5000"/>
                    </a:schemeClr>
                  </a:solidFill>
                  <a:latin typeface="NikoshBAN" pitchFamily="2" charset="0"/>
                  <a:cs typeface="NikoshBAN" pitchFamily="2" charset="0"/>
                </a:rPr>
                <a:t> </a:t>
              </a:r>
              <a:r>
                <a:rPr lang="en-US" sz="4800" b="1" dirty="0" err="1">
                  <a:solidFill>
                    <a:schemeClr val="bg1">
                      <a:lumMod val="95000"/>
                      <a:lumOff val="5000"/>
                    </a:schemeClr>
                  </a:solidFill>
                  <a:latin typeface="NikoshBAN" pitchFamily="2" charset="0"/>
                  <a:cs typeface="NikoshBAN" pitchFamily="2" charset="0"/>
                </a:rPr>
                <a:t>আলম</a:t>
              </a:r>
              <a:r>
                <a:rPr lang="en-US" sz="4800" b="1" dirty="0">
                  <a:solidFill>
                    <a:schemeClr val="bg1">
                      <a:lumMod val="95000"/>
                      <a:lumOff val="5000"/>
                    </a:schemeClr>
                  </a:solidFill>
                  <a:latin typeface="NikoshBAN" pitchFamily="2" charset="0"/>
                  <a:cs typeface="NikoshBAN" pitchFamily="2" charset="0"/>
                </a:rPr>
                <a:t>  </a:t>
              </a:r>
              <a:r>
                <a:rPr lang="bn-BD" sz="4800" b="1" dirty="0">
                  <a:solidFill>
                    <a:schemeClr val="bg1">
                      <a:lumMod val="95000"/>
                      <a:lumOff val="5000"/>
                    </a:schemeClr>
                  </a:solidFill>
                  <a:latin typeface="NikoshBAN" pitchFamily="2" charset="0"/>
                  <a:cs typeface="NikoshBAN" pitchFamily="2" charset="0"/>
                </a:rPr>
                <a:t> </a:t>
              </a:r>
            </a:p>
            <a:p>
              <a:r>
                <a:rPr lang="en-US" sz="3200" b="1" dirty="0" err="1">
                  <a:solidFill>
                    <a:schemeClr val="bg1">
                      <a:lumMod val="95000"/>
                      <a:lumOff val="5000"/>
                    </a:schemeClr>
                  </a:solidFill>
                  <a:latin typeface="NikoshBAN" pitchFamily="2" charset="0"/>
                  <a:cs typeface="NikoshBAN" pitchFamily="2" charset="0"/>
                </a:rPr>
                <a:t>মাষ্টার</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ট্রেইনার</a:t>
              </a:r>
              <a:r>
                <a:rPr lang="en-US" sz="3200" b="1" dirty="0">
                  <a:solidFill>
                    <a:schemeClr val="bg1">
                      <a:lumMod val="95000"/>
                      <a:lumOff val="5000"/>
                    </a:schemeClr>
                  </a:solidFill>
                  <a:latin typeface="NikoshBAN" pitchFamily="2" charset="0"/>
                  <a:cs typeface="NikoshBAN" pitchFamily="2" charset="0"/>
                </a:rPr>
                <a:t> ও </a:t>
              </a:r>
              <a:r>
                <a:rPr lang="en-US" sz="3200" b="1" dirty="0" err="1">
                  <a:solidFill>
                    <a:schemeClr val="bg1">
                      <a:lumMod val="95000"/>
                      <a:lumOff val="5000"/>
                    </a:schemeClr>
                  </a:solidFill>
                  <a:latin typeface="NikoshBAN" pitchFamily="2" charset="0"/>
                  <a:cs typeface="NikoshBAN" pitchFamily="2" charset="0"/>
                </a:rPr>
                <a:t>সহকারি</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শিক্ষক</a:t>
              </a:r>
              <a:endParaRPr lang="en-US" sz="3200" b="1" dirty="0">
                <a:solidFill>
                  <a:schemeClr val="bg1">
                    <a:lumMod val="95000"/>
                    <a:lumOff val="5000"/>
                  </a:schemeClr>
                </a:solidFill>
                <a:latin typeface="NikoshBAN" pitchFamily="2" charset="0"/>
                <a:cs typeface="NikoshBAN" pitchFamily="2" charset="0"/>
              </a:endParaRPr>
            </a:p>
            <a:p>
              <a:r>
                <a:rPr lang="en-US" sz="3200" b="1" dirty="0" err="1">
                  <a:solidFill>
                    <a:schemeClr val="bg1">
                      <a:lumMod val="95000"/>
                      <a:lumOff val="5000"/>
                    </a:schemeClr>
                  </a:solidFill>
                  <a:latin typeface="NikoshBAN" pitchFamily="2" charset="0"/>
                  <a:cs typeface="NikoshBAN" pitchFamily="2" charset="0"/>
                </a:rPr>
                <a:t>কাপ্তাই</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আল</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আমিন</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নুরিয়া</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দাখিল</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মাদ্রাসা</a:t>
              </a:r>
              <a:endParaRPr lang="en-US" sz="3200" b="1" dirty="0">
                <a:solidFill>
                  <a:schemeClr val="bg1">
                    <a:lumMod val="95000"/>
                    <a:lumOff val="5000"/>
                  </a:schemeClr>
                </a:solidFill>
                <a:latin typeface="NikoshBAN" pitchFamily="2" charset="0"/>
                <a:cs typeface="NikoshBAN" pitchFamily="2" charset="0"/>
              </a:endParaRPr>
            </a:p>
            <a:p>
              <a:r>
                <a:rPr lang="en-US" sz="3200" b="1" dirty="0" err="1">
                  <a:solidFill>
                    <a:schemeClr val="bg1">
                      <a:lumMod val="95000"/>
                      <a:lumOff val="5000"/>
                    </a:schemeClr>
                  </a:solidFill>
                  <a:latin typeface="NikoshBAN" pitchFamily="2" charset="0"/>
                  <a:cs typeface="NikoshBAN" pitchFamily="2" charset="0"/>
                </a:rPr>
                <a:t>কাপ্তাই</a:t>
              </a:r>
              <a:r>
                <a:rPr lang="en-US" sz="3200" b="1" dirty="0">
                  <a:solidFill>
                    <a:schemeClr val="bg1">
                      <a:lumMod val="95000"/>
                      <a:lumOff val="5000"/>
                    </a:schemeClr>
                  </a:solidFill>
                  <a:latin typeface="NikoshBAN" pitchFamily="2" charset="0"/>
                  <a:cs typeface="NikoshBAN" pitchFamily="2" charset="0"/>
                </a:rPr>
                <a:t>, </a:t>
              </a:r>
              <a:r>
                <a:rPr lang="en-US" sz="3200" b="1" dirty="0" err="1">
                  <a:solidFill>
                    <a:schemeClr val="bg1">
                      <a:lumMod val="95000"/>
                      <a:lumOff val="5000"/>
                    </a:schemeClr>
                  </a:solidFill>
                  <a:latin typeface="NikoshBAN" pitchFamily="2" charset="0"/>
                  <a:cs typeface="NikoshBAN" pitchFamily="2" charset="0"/>
                </a:rPr>
                <a:t>রাঙ্গামাটি</a:t>
              </a:r>
              <a:r>
                <a:rPr lang="bn-BD" sz="3200" b="1" dirty="0">
                  <a:solidFill>
                    <a:schemeClr val="bg1">
                      <a:lumMod val="95000"/>
                      <a:lumOff val="5000"/>
                    </a:schemeClr>
                  </a:solidFill>
                  <a:latin typeface="NikoshBAN" pitchFamily="2" charset="0"/>
                  <a:cs typeface="NikoshBAN" pitchFamily="2" charset="0"/>
                </a:rPr>
                <a:t>।</a:t>
              </a:r>
              <a:endParaRPr lang="en-US" sz="3200" b="1" dirty="0">
                <a:solidFill>
                  <a:schemeClr val="bg1">
                    <a:lumMod val="95000"/>
                    <a:lumOff val="5000"/>
                  </a:schemeClr>
                </a:solidFill>
                <a:latin typeface="NikoshBAN" pitchFamily="2" charset="0"/>
                <a:cs typeface="NikoshBAN" pitchFamily="2" charset="0"/>
              </a:endParaRPr>
            </a:p>
            <a:p>
              <a:r>
                <a:rPr lang="en-US" sz="3200" b="1" dirty="0" err="1">
                  <a:solidFill>
                    <a:schemeClr val="bg1">
                      <a:lumMod val="95000"/>
                      <a:lumOff val="5000"/>
                    </a:schemeClr>
                  </a:solidFill>
                  <a:latin typeface="NikoshBAN" pitchFamily="2" charset="0"/>
                  <a:cs typeface="NikoshBAN" pitchFamily="2" charset="0"/>
                </a:rPr>
                <a:t>মোবাইলঃ</a:t>
              </a:r>
              <a:r>
                <a:rPr lang="en-US" sz="3200" b="1" dirty="0">
                  <a:solidFill>
                    <a:schemeClr val="bg1">
                      <a:lumMod val="95000"/>
                      <a:lumOff val="5000"/>
                    </a:schemeClr>
                  </a:solidFill>
                  <a:latin typeface="NikoshBAN" pitchFamily="2" charset="0"/>
                  <a:cs typeface="NikoshBAN" pitchFamily="2" charset="0"/>
                </a:rPr>
                <a:t> ০১৮১৫৪১১৭৬২</a:t>
              </a:r>
            </a:p>
            <a:p>
              <a:r>
                <a:rPr lang="en-US" sz="2400" b="1" dirty="0">
                  <a:solidFill>
                    <a:schemeClr val="bg1">
                      <a:lumMod val="95000"/>
                      <a:lumOff val="5000"/>
                    </a:schemeClr>
                  </a:solidFill>
                  <a:latin typeface="NikoshBAN" pitchFamily="2" charset="0"/>
                  <a:cs typeface="NikoshBAN" pitchFamily="2" charset="0"/>
                </a:rPr>
                <a:t>Email</a:t>
              </a:r>
              <a:r>
                <a:rPr lang="en-US" sz="2800" b="1" dirty="0">
                  <a:solidFill>
                    <a:schemeClr val="bg1">
                      <a:lumMod val="95000"/>
                      <a:lumOff val="5000"/>
                    </a:schemeClr>
                  </a:solidFill>
                  <a:latin typeface="NikoshBAN" pitchFamily="2" charset="0"/>
                  <a:cs typeface="NikoshBAN" pitchFamily="2" charset="0"/>
                </a:rPr>
                <a:t>. </a:t>
              </a:r>
              <a:r>
                <a:rPr lang="en-US" sz="2000" b="1" dirty="0">
                  <a:solidFill>
                    <a:schemeClr val="bg1">
                      <a:lumMod val="95000"/>
                      <a:lumOff val="5000"/>
                    </a:schemeClr>
                  </a:solidFill>
                  <a:latin typeface="NikoshBAN" pitchFamily="2" charset="0"/>
                  <a:cs typeface="NikoshBAN" pitchFamily="2" charset="0"/>
                </a:rPr>
                <a:t>mjahangirkaptai@gmail.com</a:t>
              </a:r>
              <a:endParaRPr lang="en-US" sz="3200" b="1" dirty="0">
                <a:solidFill>
                  <a:schemeClr val="bg1">
                    <a:lumMod val="95000"/>
                    <a:lumOff val="5000"/>
                  </a:schemeClr>
                </a:solidFill>
                <a:latin typeface="NikoshBAN" pitchFamily="2" charset="0"/>
                <a:cs typeface="NikoshBAN" pitchFamily="2" charset="0"/>
              </a:endParaRPr>
            </a:p>
          </p:txBody>
        </p:sp>
        <p:pic>
          <p:nvPicPr>
            <p:cNvPr id="16" name="Picture 15">
              <a:extLst>
                <a:ext uri="{FF2B5EF4-FFF2-40B4-BE49-F238E27FC236}">
                  <a16:creationId xmlns:a16="http://schemas.microsoft.com/office/drawing/2014/main" xmlns="" id="{062275B4-52A6-4B74-962F-95037540F6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883" y="77042"/>
              <a:ext cx="3183172" cy="3697483"/>
            </a:xfrm>
            <a:prstGeom prst="ellipse">
              <a:avLst/>
            </a:prstGeom>
            <a:ln>
              <a:noFill/>
            </a:ln>
            <a:effectLst>
              <a:softEdge rad="112500"/>
            </a:effectLst>
          </p:spPr>
        </p:pic>
        <p:sp>
          <p:nvSpPr>
            <p:cNvPr id="18" name="Speech Bubble: Rectangle with Corners Rounded 15">
              <a:extLst>
                <a:ext uri="{FF2B5EF4-FFF2-40B4-BE49-F238E27FC236}">
                  <a16:creationId xmlns:a16="http://schemas.microsoft.com/office/drawing/2014/main" xmlns="" id="{7EC4746C-125E-477E-B313-70888A09C866}"/>
                </a:ext>
              </a:extLst>
            </p:cNvPr>
            <p:cNvSpPr/>
            <p:nvPr/>
          </p:nvSpPr>
          <p:spPr>
            <a:xfrm>
              <a:off x="4586860" y="508523"/>
              <a:ext cx="2752913" cy="1059314"/>
            </a:xfrm>
            <a:prstGeom prst="wedgeRoundRect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6000" b="1" dirty="0">
                  <a:solidFill>
                    <a:srgbClr val="002060"/>
                  </a:solidFill>
                  <a:latin typeface="NikoshBAN" pitchFamily="2" charset="0"/>
                  <a:cs typeface="NikoshBAN" pitchFamily="2" charset="0"/>
                </a:rPr>
                <a:t>প</a:t>
              </a:r>
              <a:r>
                <a:rPr lang="en-US" sz="6000" b="1" dirty="0">
                  <a:solidFill>
                    <a:srgbClr val="002060"/>
                  </a:solidFill>
                  <a:latin typeface="NikoshBAN" pitchFamily="2" charset="0"/>
                  <a:cs typeface="NikoshBAN" pitchFamily="2" charset="0"/>
                </a:rPr>
                <a:t>র</a:t>
              </a:r>
              <a:r>
                <a:rPr lang="as-IN" sz="6000" b="1" dirty="0">
                  <a:solidFill>
                    <a:srgbClr val="002060"/>
                  </a:solidFill>
                  <a:latin typeface="NikoshBAN" pitchFamily="2" charset="0"/>
                  <a:cs typeface="NikoshBAN" pitchFamily="2" charset="0"/>
                </a:rPr>
                <a:t>ি</a:t>
              </a:r>
              <a:r>
                <a:rPr lang="en-US" sz="6000" b="1" dirty="0">
                  <a:solidFill>
                    <a:srgbClr val="002060"/>
                  </a:solidFill>
                  <a:latin typeface="NikoshBAN" pitchFamily="2" charset="0"/>
                  <a:cs typeface="NikoshBAN" pitchFamily="2" charset="0"/>
                </a:rPr>
                <a:t>চ</a:t>
              </a:r>
              <a:r>
                <a:rPr lang="as-IN" sz="6000" b="1" dirty="0">
                  <a:solidFill>
                    <a:srgbClr val="002060"/>
                  </a:solidFill>
                  <a:latin typeface="NikoshBAN" pitchFamily="2" charset="0"/>
                  <a:cs typeface="NikoshBAN" pitchFamily="2" charset="0"/>
                </a:rPr>
                <a:t>ি</a:t>
              </a:r>
              <a:r>
                <a:rPr lang="en-US" sz="6000" b="1" dirty="0">
                  <a:solidFill>
                    <a:srgbClr val="002060"/>
                  </a:solidFill>
                  <a:latin typeface="NikoshBAN" pitchFamily="2" charset="0"/>
                  <a:cs typeface="NikoshBAN" pitchFamily="2" charset="0"/>
                </a:rPr>
                <a:t>ত</a:t>
              </a:r>
              <a:r>
                <a:rPr lang="as-IN" sz="6000" b="1" dirty="0">
                  <a:solidFill>
                    <a:srgbClr val="002060"/>
                  </a:solidFill>
                  <a:latin typeface="NikoshBAN" pitchFamily="2" charset="0"/>
                  <a:cs typeface="NikoshBAN" pitchFamily="2" charset="0"/>
                </a:rPr>
                <a:t>ি</a:t>
              </a:r>
              <a:r>
                <a:rPr lang="en-US" sz="6000" b="1" dirty="0">
                  <a:solidFill>
                    <a:srgbClr val="FFFF00"/>
                  </a:solidFill>
                  <a:latin typeface="NikoshBAN" pitchFamily="2" charset="0"/>
                  <a:cs typeface="NikoshBAN" pitchFamily="2" charset="0"/>
                </a:rPr>
                <a:t> </a:t>
              </a:r>
              <a:endParaRPr lang="en-US" sz="6000" dirty="0"/>
            </a:p>
          </p:txBody>
        </p:sp>
        <p:pic>
          <p:nvPicPr>
            <p:cNvPr id="21" name="Picture 20">
              <a:extLst>
                <a:ext uri="{FF2B5EF4-FFF2-40B4-BE49-F238E27FC236}">
                  <a16:creationId xmlns:a16="http://schemas.microsoft.com/office/drawing/2014/main" xmlns="" id="{493A3B11-4A6C-402D-B716-8C7E8FD9C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3852" y="373724"/>
              <a:ext cx="1844067" cy="22968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r="15110"/>
            <a:stretch/>
          </p:blipFill>
          <p:spPr>
            <a:xfrm flipH="1">
              <a:off x="5304972" y="2922304"/>
              <a:ext cx="3599542" cy="4052625"/>
            </a:xfrm>
            <a:prstGeom prst="rect">
              <a:avLst/>
            </a:prstGeom>
            <a:ln>
              <a:noFill/>
            </a:ln>
            <a:effectLst>
              <a:softEdge rad="112500"/>
            </a:effectLst>
          </p:spPr>
        </p:pic>
        <p:sp>
          <p:nvSpPr>
            <p:cNvPr id="13" name="Rectangle 12"/>
            <p:cNvSpPr/>
            <p:nvPr/>
          </p:nvSpPr>
          <p:spPr>
            <a:xfrm>
              <a:off x="8563429" y="2815775"/>
              <a:ext cx="3564788" cy="3231654"/>
            </a:xfrm>
            <a:prstGeom prst="rect">
              <a:avLst/>
            </a:prstGeom>
          </p:spPr>
          <p:txBody>
            <a:bodyPr wrap="square">
              <a:spAutoFit/>
            </a:bodyPr>
            <a:lstStyle/>
            <a:p>
              <a:pPr algn="ctr"/>
              <a:r>
                <a:rPr lang="en-US" sz="4000" b="1" dirty="0" err="1">
                  <a:solidFill>
                    <a:srgbClr val="002060"/>
                  </a:solidFill>
                  <a:latin typeface="NikoshBAN" pitchFamily="2" charset="0"/>
                  <a:cs typeface="NikoshBAN" pitchFamily="2" charset="0"/>
                </a:rPr>
                <a:t>জীব</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বিজ্ঞান</a:t>
              </a:r>
              <a:endParaRPr lang="en-US" sz="4000" b="1" dirty="0">
                <a:solidFill>
                  <a:srgbClr val="002060"/>
                </a:solidFill>
                <a:latin typeface="NikoshBAN" pitchFamily="2" charset="0"/>
                <a:cs typeface="NikoshBAN" pitchFamily="2" charset="0"/>
              </a:endParaRPr>
            </a:p>
            <a:p>
              <a:pPr algn="ctr"/>
              <a:r>
                <a:rPr lang="en-US" sz="4000" b="1" dirty="0">
                  <a:solidFill>
                    <a:srgbClr val="002060"/>
                  </a:solidFill>
                  <a:latin typeface="NikoshBAN" pitchFamily="2" charset="0"/>
                  <a:cs typeface="NikoshBAN" pitchFamily="2" charset="0"/>
                </a:rPr>
                <a:t>৯ম-১০ম </a:t>
              </a:r>
              <a:r>
                <a:rPr lang="en-US" sz="4000" b="1" dirty="0" err="1">
                  <a:solidFill>
                    <a:srgbClr val="002060"/>
                  </a:solidFill>
                  <a:latin typeface="NikoshBAN" pitchFamily="2" charset="0"/>
                  <a:cs typeface="NikoshBAN" pitchFamily="2" charset="0"/>
                </a:rPr>
                <a:t>শ্রেণি</a:t>
              </a:r>
              <a:endParaRPr lang="en-US" sz="4000" b="1" dirty="0">
                <a:solidFill>
                  <a:srgbClr val="002060"/>
                </a:solidFill>
                <a:latin typeface="NikoshBAN" pitchFamily="2" charset="0"/>
                <a:cs typeface="NikoshBAN" pitchFamily="2" charset="0"/>
              </a:endParaRPr>
            </a:p>
            <a:p>
              <a:pPr algn="ctr"/>
              <a:r>
                <a:rPr lang="en-US" sz="4000" b="1" dirty="0" err="1">
                  <a:solidFill>
                    <a:srgbClr val="002060"/>
                  </a:solidFill>
                  <a:latin typeface="NikoshBAN" pitchFamily="2" charset="0"/>
                  <a:cs typeface="NikoshBAN" pitchFamily="2" charset="0"/>
                </a:rPr>
                <a:t>নবম</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অধ্যায়</a:t>
              </a:r>
              <a:r>
                <a:rPr lang="en-US" sz="4000" b="1" dirty="0">
                  <a:solidFill>
                    <a:srgbClr val="002060"/>
                  </a:solidFill>
                  <a:latin typeface="NikoshBAN" pitchFamily="2" charset="0"/>
                  <a:cs typeface="NikoshBAN" pitchFamily="2" charset="0"/>
                </a:rPr>
                <a:t> </a:t>
              </a:r>
              <a:endParaRPr lang="bn-BD" sz="4000" b="1" dirty="0">
                <a:solidFill>
                  <a:srgbClr val="002060"/>
                </a:solidFill>
                <a:latin typeface="NikoshBAN" pitchFamily="2" charset="0"/>
                <a:cs typeface="NikoshBAN" pitchFamily="2" charset="0"/>
              </a:endParaRPr>
            </a:p>
            <a:p>
              <a:pPr algn="ctr"/>
              <a:endParaRPr lang="en-US" sz="4000" b="1" dirty="0">
                <a:solidFill>
                  <a:srgbClr val="002060"/>
                </a:solidFill>
                <a:latin typeface="NikoshBAN" pitchFamily="2" charset="0"/>
                <a:cs typeface="NikoshBAN" pitchFamily="2" charset="0"/>
              </a:endParaRPr>
            </a:p>
            <a:p>
              <a:pPr algn="ctr"/>
              <a:r>
                <a:rPr lang="en-US" sz="4400" b="1" dirty="0" err="1">
                  <a:latin typeface="NikoshBAN" pitchFamily="2" charset="0"/>
                  <a:cs typeface="NikoshBAN" pitchFamily="2" charset="0"/>
                </a:rPr>
                <a:t>অস্থিসংক্রান্ত</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রোগ</a:t>
              </a:r>
              <a:r>
                <a:rPr lang="en-US" sz="4400" b="1" dirty="0">
                  <a:solidFill>
                    <a:srgbClr val="002060"/>
                  </a:solidFill>
                  <a:latin typeface="NikoshBAN" pitchFamily="2" charset="0"/>
                  <a:cs typeface="NikoshBAN" pitchFamily="2" charset="0"/>
                </a:rPr>
                <a:t> </a:t>
              </a:r>
            </a:p>
          </p:txBody>
        </p:sp>
      </p:grpSp>
    </p:spTree>
    <p:extLst>
      <p:ext uri="{BB962C8B-B14F-4D97-AF65-F5344CB8AC3E}">
        <p14:creationId xmlns:p14="http://schemas.microsoft.com/office/powerpoint/2010/main" val="131773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49EB66A-11ED-4818-BF84-E9D39483CC87}"/>
              </a:ext>
            </a:extLst>
          </p:cNvPr>
          <p:cNvSpPr/>
          <p:nvPr/>
        </p:nvSpPr>
        <p:spPr>
          <a:xfrm>
            <a:off x="704538" y="2863125"/>
            <a:ext cx="8786367" cy="1031855"/>
          </a:xfrm>
          <a:prstGeom prst="rect">
            <a:avLst/>
          </a:prstGeom>
        </p:spPr>
        <p:txBody>
          <a:bodyPr wrap="square">
            <a:spAutoFit/>
          </a:bodyPr>
          <a:lstStyle/>
          <a:p>
            <a:r>
              <a:rPr lang="hi-IN" sz="6000" b="1" dirty="0">
                <a:solidFill>
                  <a:srgbClr val="002060"/>
                </a:solidFill>
                <a:latin typeface="NikoshBAN" charset="0"/>
                <a:cs typeface="NikoshBAN" charset="0"/>
              </a:rPr>
              <a:t>এই পাঠ শেষে শিক্ষার্থীরা </a:t>
            </a:r>
            <a:r>
              <a:rPr lang="en-US" sz="6000" b="1" dirty="0">
                <a:solidFill>
                  <a:srgbClr val="002060"/>
                </a:solidFill>
                <a:latin typeface="NikoshBAN" charset="0"/>
              </a:rPr>
              <a:t>..........</a:t>
            </a:r>
          </a:p>
        </p:txBody>
      </p:sp>
      <p:sp>
        <p:nvSpPr>
          <p:cNvPr id="3" name="Title 3">
            <a:extLst>
              <a:ext uri="{FF2B5EF4-FFF2-40B4-BE49-F238E27FC236}">
                <a16:creationId xmlns:a16="http://schemas.microsoft.com/office/drawing/2014/main" xmlns="" id="{F87AF11E-FEA6-4B75-8395-5267EA835D52}"/>
              </a:ext>
            </a:extLst>
          </p:cNvPr>
          <p:cNvSpPr txBox="1">
            <a:spLocks/>
          </p:cNvSpPr>
          <p:nvPr/>
        </p:nvSpPr>
        <p:spPr>
          <a:xfrm>
            <a:off x="677448" y="3771021"/>
            <a:ext cx="11329674" cy="2464893"/>
          </a:xfrm>
          <a:prstGeom prst="rect">
            <a:avLst/>
          </a:prstGeom>
          <a:noFill/>
          <a:ln w="19050">
            <a:solidFill>
              <a:srgbClr val="002060"/>
            </a:solidFill>
          </a:ln>
          <a:effectLst>
            <a:glow rad="63500">
              <a:schemeClr val="accent3">
                <a:satMod val="175000"/>
                <a:alpha val="40000"/>
              </a:schemeClr>
            </a:glow>
            <a:outerShdw dist="50800" dir="1800000" algn="l" rotWithShape="0">
              <a:schemeClr val="tx2">
                <a:lumMod val="60000"/>
                <a:lumOff val="40000"/>
                <a:alpha val="35000"/>
              </a:schemeClr>
            </a:outerShdw>
            <a:softEdge rad="12700"/>
          </a:effectLst>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2300" dirty="0">
              <a:solidFill>
                <a:sysClr val="windowText" lastClr="000000"/>
              </a:solidFill>
              <a:latin typeface="NikoshBAN" pitchFamily="2" charset="0"/>
              <a:cs typeface="NikoshBAN" pitchFamily="2" charset="0"/>
            </a:endParaRPr>
          </a:p>
          <a:p>
            <a:pPr algn="l"/>
            <a:r>
              <a:rPr lang="en-US" sz="16000" b="1" dirty="0">
                <a:solidFill>
                  <a:srgbClr val="002060"/>
                </a:solidFill>
                <a:latin typeface="NikoshBAN" pitchFamily="2" charset="0"/>
                <a:cs typeface="NikoshBAN" pitchFamily="2" charset="0"/>
              </a:rPr>
              <a:t>১</a:t>
            </a:r>
            <a:r>
              <a:rPr lang="en-US" sz="16000" b="1" dirty="0" smtClean="0">
                <a:solidFill>
                  <a:srgbClr val="002060"/>
                </a:solidFill>
                <a:latin typeface="NikoshBAN" pitchFamily="2" charset="0"/>
                <a:cs typeface="NikoshBAN" pitchFamily="2" charset="0"/>
              </a:rPr>
              <a:t>। </a:t>
            </a:r>
            <a:r>
              <a:rPr lang="bn-BD" sz="16000" b="1" dirty="0" smtClean="0">
                <a:solidFill>
                  <a:srgbClr val="002060"/>
                </a:solidFill>
                <a:latin typeface="NikoshBAN" pitchFamily="2" charset="0"/>
                <a:cs typeface="NikoshBAN" pitchFamily="2" charset="0"/>
              </a:rPr>
              <a:t>অস্টিওপোরোসিস </a:t>
            </a:r>
            <a:r>
              <a:rPr lang="en-US" sz="16000" b="1" dirty="0" err="1" smtClean="0">
                <a:solidFill>
                  <a:srgbClr val="002060"/>
                </a:solidFill>
                <a:latin typeface="NikoshBAN" pitchFamily="2" charset="0"/>
                <a:cs typeface="NikoshBAN" pitchFamily="2" charset="0"/>
              </a:rPr>
              <a:t>কী</a:t>
            </a:r>
            <a:r>
              <a:rPr lang="en-US" sz="16000" b="1" dirty="0" smtClean="0">
                <a:solidFill>
                  <a:srgbClr val="002060"/>
                </a:solidFill>
                <a:latin typeface="NikoshBAN" pitchFamily="2" charset="0"/>
                <a:cs typeface="NikoshBAN" pitchFamily="2" charset="0"/>
              </a:rPr>
              <a:t> </a:t>
            </a:r>
            <a:r>
              <a:rPr lang="en-US" sz="16000" b="1" dirty="0" err="1">
                <a:solidFill>
                  <a:srgbClr val="002060"/>
                </a:solidFill>
                <a:latin typeface="NikoshBAN" pitchFamily="2" charset="0"/>
                <a:cs typeface="NikoshBAN" pitchFamily="2" charset="0"/>
              </a:rPr>
              <a:t>তা</a:t>
            </a:r>
            <a:r>
              <a:rPr lang="en-US" sz="16000" b="1" dirty="0">
                <a:solidFill>
                  <a:srgbClr val="002060"/>
                </a:solidFill>
                <a:latin typeface="NikoshBAN" pitchFamily="2" charset="0"/>
                <a:cs typeface="NikoshBAN" pitchFamily="2" charset="0"/>
              </a:rPr>
              <a:t> </a:t>
            </a:r>
            <a:r>
              <a:rPr lang="bn-BD" sz="16000" b="1" dirty="0">
                <a:solidFill>
                  <a:srgbClr val="002060"/>
                </a:solidFill>
                <a:latin typeface="NikoshBAN" pitchFamily="2" charset="0"/>
                <a:cs typeface="NikoshBAN" pitchFamily="2" charset="0"/>
              </a:rPr>
              <a:t>বলতে</a:t>
            </a:r>
            <a:r>
              <a:rPr lang="bn-IN" sz="16000" b="1" dirty="0">
                <a:solidFill>
                  <a:srgbClr val="002060"/>
                </a:solidFill>
                <a:latin typeface="NikoshBAN" pitchFamily="2" charset="0"/>
                <a:cs typeface="NikoshBAN" pitchFamily="2" charset="0"/>
              </a:rPr>
              <a:t> পারবে</a:t>
            </a:r>
            <a:r>
              <a:rPr lang="en-US" sz="16000" b="1" dirty="0">
                <a:solidFill>
                  <a:srgbClr val="002060"/>
                </a:solidFill>
                <a:latin typeface="NikoshBAN" pitchFamily="2" charset="0"/>
                <a:cs typeface="NikoshBAN" pitchFamily="2" charset="0"/>
              </a:rPr>
              <a:t>।</a:t>
            </a:r>
          </a:p>
          <a:p>
            <a:pPr algn="l"/>
            <a:r>
              <a:rPr lang="en-US" sz="16000" b="1" dirty="0" smtClean="0">
                <a:solidFill>
                  <a:srgbClr val="002060"/>
                </a:solidFill>
                <a:latin typeface="NikoshBAN" pitchFamily="2" charset="0"/>
                <a:cs typeface="NikoshBAN" pitchFamily="2" charset="0"/>
              </a:rPr>
              <a:t>২</a:t>
            </a:r>
            <a:r>
              <a:rPr lang="bn-BD" sz="16000" b="1" dirty="0" smtClean="0">
                <a:solidFill>
                  <a:srgbClr val="002060"/>
                </a:solidFill>
                <a:latin typeface="NikoshBAN" pitchFamily="2" charset="0"/>
                <a:cs typeface="NikoshBAN" pitchFamily="2" charset="0"/>
              </a:rPr>
              <a:t>। অস্টিওপোরোসিসের কারণ,লক্ষণ ও প্রতিকার  বর্ণনা</a:t>
            </a:r>
            <a:r>
              <a:rPr lang="en-US" sz="16000" b="1" dirty="0" smtClean="0">
                <a:solidFill>
                  <a:srgbClr val="002060"/>
                </a:solidFill>
                <a:latin typeface="NikoshBAN" pitchFamily="2" charset="0"/>
                <a:cs typeface="NikoshBAN" pitchFamily="2" charset="0"/>
              </a:rPr>
              <a:t> </a:t>
            </a:r>
            <a:r>
              <a:rPr lang="en-US" sz="16000" b="1" dirty="0" err="1">
                <a:solidFill>
                  <a:srgbClr val="002060"/>
                </a:solidFill>
                <a:latin typeface="NikoshBAN" pitchFamily="2" charset="0"/>
                <a:cs typeface="NikoshBAN" pitchFamily="2" charset="0"/>
              </a:rPr>
              <a:t>করতে</a:t>
            </a:r>
            <a:r>
              <a:rPr lang="en-US" sz="16000" b="1" dirty="0">
                <a:solidFill>
                  <a:srgbClr val="002060"/>
                </a:solidFill>
                <a:latin typeface="NikoshBAN" pitchFamily="2" charset="0"/>
                <a:cs typeface="NikoshBAN" pitchFamily="2" charset="0"/>
              </a:rPr>
              <a:t> </a:t>
            </a:r>
            <a:r>
              <a:rPr lang="bn-IN" sz="16000" b="1" dirty="0" smtClean="0">
                <a:solidFill>
                  <a:srgbClr val="002060"/>
                </a:solidFill>
                <a:latin typeface="NikoshBAN" pitchFamily="2" charset="0"/>
                <a:cs typeface="NikoshBAN" pitchFamily="2" charset="0"/>
              </a:rPr>
              <a:t>পারবে</a:t>
            </a:r>
            <a:r>
              <a:rPr lang="en-US" sz="16000" b="1" dirty="0">
                <a:solidFill>
                  <a:srgbClr val="002060"/>
                </a:solidFill>
                <a:latin typeface="NikoshBAN" pitchFamily="2" charset="0"/>
                <a:cs typeface="NikoshBAN" pitchFamily="2" charset="0"/>
              </a:rPr>
              <a:t>।</a:t>
            </a:r>
          </a:p>
          <a:p>
            <a:pPr algn="l"/>
            <a:r>
              <a:rPr lang="en-US" sz="16000" b="1" dirty="0">
                <a:solidFill>
                  <a:srgbClr val="002060"/>
                </a:solidFill>
                <a:latin typeface="NikoshBAN" pitchFamily="2" charset="0"/>
                <a:cs typeface="NikoshBAN" pitchFamily="2" charset="0"/>
              </a:rPr>
              <a:t>3</a:t>
            </a:r>
            <a:r>
              <a:rPr lang="en-US" sz="16000" b="1" dirty="0" smtClean="0">
                <a:solidFill>
                  <a:srgbClr val="002060"/>
                </a:solidFill>
                <a:latin typeface="NikoshBAN" pitchFamily="2" charset="0"/>
                <a:cs typeface="NikoshBAN" pitchFamily="2" charset="0"/>
              </a:rPr>
              <a:t>।</a:t>
            </a:r>
            <a:r>
              <a:rPr lang="bn-BD" sz="16000" b="1" dirty="0">
                <a:solidFill>
                  <a:srgbClr val="002060"/>
                </a:solidFill>
                <a:latin typeface="NikoshBAN" pitchFamily="2" charset="0"/>
                <a:cs typeface="NikoshBAN" pitchFamily="2" charset="0"/>
              </a:rPr>
              <a:t> </a:t>
            </a:r>
            <a:r>
              <a:rPr lang="bn-BD" sz="16000" b="1" dirty="0" smtClean="0">
                <a:solidFill>
                  <a:srgbClr val="002060"/>
                </a:solidFill>
                <a:latin typeface="NikoshBAN" pitchFamily="2" charset="0"/>
                <a:cs typeface="NikoshBAN" pitchFamily="2" charset="0"/>
              </a:rPr>
              <a:t>আরথ্রাইটিসের </a:t>
            </a:r>
            <a:r>
              <a:rPr lang="bn-BD" sz="16000" b="1" dirty="0">
                <a:solidFill>
                  <a:srgbClr val="002060"/>
                </a:solidFill>
                <a:latin typeface="NikoshBAN" pitchFamily="2" charset="0"/>
                <a:cs typeface="NikoshBAN" pitchFamily="2" charset="0"/>
              </a:rPr>
              <a:t>কারণ</a:t>
            </a:r>
            <a:r>
              <a:rPr lang="bn-BD" sz="16000" b="1" dirty="0" smtClean="0">
                <a:solidFill>
                  <a:srgbClr val="002060"/>
                </a:solidFill>
                <a:latin typeface="NikoshBAN" pitchFamily="2" charset="0"/>
                <a:cs typeface="NikoshBAN" pitchFamily="2" charset="0"/>
              </a:rPr>
              <a:t>, লক্ষণ </a:t>
            </a:r>
            <a:r>
              <a:rPr lang="bn-BD" sz="16000" b="1" dirty="0">
                <a:solidFill>
                  <a:srgbClr val="002060"/>
                </a:solidFill>
                <a:latin typeface="NikoshBAN" pitchFamily="2" charset="0"/>
                <a:cs typeface="NikoshBAN" pitchFamily="2" charset="0"/>
              </a:rPr>
              <a:t>ও প্রতিকার  বর্ণনা</a:t>
            </a:r>
            <a:r>
              <a:rPr lang="en-US" sz="16000" b="1" dirty="0">
                <a:solidFill>
                  <a:srgbClr val="002060"/>
                </a:solidFill>
                <a:latin typeface="NikoshBAN" pitchFamily="2" charset="0"/>
                <a:cs typeface="NikoshBAN" pitchFamily="2" charset="0"/>
              </a:rPr>
              <a:t> </a:t>
            </a:r>
            <a:r>
              <a:rPr lang="en-US" sz="16000" b="1" dirty="0" err="1">
                <a:solidFill>
                  <a:srgbClr val="002060"/>
                </a:solidFill>
                <a:latin typeface="NikoshBAN" pitchFamily="2" charset="0"/>
                <a:cs typeface="NikoshBAN" pitchFamily="2" charset="0"/>
              </a:rPr>
              <a:t>করতে</a:t>
            </a:r>
            <a:r>
              <a:rPr lang="en-US" sz="16000" b="1" dirty="0">
                <a:solidFill>
                  <a:srgbClr val="002060"/>
                </a:solidFill>
                <a:latin typeface="NikoshBAN" pitchFamily="2" charset="0"/>
                <a:cs typeface="NikoshBAN" pitchFamily="2" charset="0"/>
              </a:rPr>
              <a:t> </a:t>
            </a:r>
            <a:r>
              <a:rPr lang="bn-IN" sz="16000" b="1" dirty="0">
                <a:solidFill>
                  <a:srgbClr val="002060"/>
                </a:solidFill>
                <a:latin typeface="NikoshBAN" pitchFamily="2" charset="0"/>
                <a:cs typeface="NikoshBAN" pitchFamily="2" charset="0"/>
              </a:rPr>
              <a:t>পারবে</a:t>
            </a:r>
            <a:r>
              <a:rPr lang="en-US" sz="16000" b="1" dirty="0" smtClean="0">
                <a:solidFill>
                  <a:srgbClr val="002060"/>
                </a:solidFill>
                <a:latin typeface="NikoshBAN" pitchFamily="2" charset="0"/>
                <a:cs typeface="NikoshBAN" pitchFamily="2" charset="0"/>
              </a:rPr>
              <a:t>।</a:t>
            </a:r>
            <a:endParaRPr lang="bn-BD" sz="16000" b="1" dirty="0" smtClean="0">
              <a:solidFill>
                <a:srgbClr val="002060"/>
              </a:solidFill>
              <a:latin typeface="NikoshBAN" pitchFamily="2" charset="0"/>
              <a:cs typeface="NikoshBAN" pitchFamily="2" charset="0"/>
            </a:endParaRPr>
          </a:p>
          <a:p>
            <a:pPr algn="l"/>
            <a:r>
              <a:rPr lang="bn-BD" sz="16000" b="1" dirty="0" smtClean="0">
                <a:solidFill>
                  <a:srgbClr val="002060"/>
                </a:solidFill>
                <a:latin typeface="NikoshBAN" pitchFamily="2" charset="0"/>
                <a:cs typeface="NikoshBAN" pitchFamily="2" charset="0"/>
              </a:rPr>
              <a:t>৪। অস্টিওপোরোসিস ও </a:t>
            </a:r>
            <a:r>
              <a:rPr lang="bn-BD" sz="16000" b="1" dirty="0">
                <a:solidFill>
                  <a:srgbClr val="002060"/>
                </a:solidFill>
                <a:latin typeface="NikoshBAN" pitchFamily="2" charset="0"/>
                <a:cs typeface="NikoshBAN" pitchFamily="2" charset="0"/>
              </a:rPr>
              <a:t>আরথ্রাইটিসের </a:t>
            </a:r>
            <a:r>
              <a:rPr lang="bn-BD" sz="16000" b="1" dirty="0" smtClean="0">
                <a:solidFill>
                  <a:srgbClr val="002060"/>
                </a:solidFill>
                <a:latin typeface="NikoshBAN" pitchFamily="2" charset="0"/>
                <a:cs typeface="NikoshBAN" pitchFamily="2" charset="0"/>
              </a:rPr>
              <a:t>কারণ  অনুসন্ধান </a:t>
            </a:r>
            <a:r>
              <a:rPr lang="en-US" sz="16000" b="1" dirty="0" err="1" smtClean="0">
                <a:solidFill>
                  <a:srgbClr val="002060"/>
                </a:solidFill>
                <a:latin typeface="NikoshBAN" pitchFamily="2" charset="0"/>
                <a:cs typeface="NikoshBAN" pitchFamily="2" charset="0"/>
              </a:rPr>
              <a:t>করতে</a:t>
            </a:r>
            <a:r>
              <a:rPr lang="en-US" sz="16000" b="1" dirty="0" smtClean="0">
                <a:solidFill>
                  <a:srgbClr val="002060"/>
                </a:solidFill>
                <a:latin typeface="NikoshBAN" pitchFamily="2" charset="0"/>
                <a:cs typeface="NikoshBAN" pitchFamily="2" charset="0"/>
              </a:rPr>
              <a:t> </a:t>
            </a:r>
            <a:r>
              <a:rPr lang="bn-IN" sz="16000" b="1" dirty="0">
                <a:solidFill>
                  <a:srgbClr val="002060"/>
                </a:solidFill>
                <a:latin typeface="NikoshBAN" pitchFamily="2" charset="0"/>
                <a:cs typeface="NikoshBAN" pitchFamily="2" charset="0"/>
              </a:rPr>
              <a:t>পারবে</a:t>
            </a:r>
            <a:r>
              <a:rPr lang="en-US" sz="16000" b="1" dirty="0">
                <a:solidFill>
                  <a:srgbClr val="002060"/>
                </a:solidFill>
                <a:latin typeface="NikoshBAN" pitchFamily="2" charset="0"/>
                <a:cs typeface="NikoshBAN" pitchFamily="2" charset="0"/>
              </a:rPr>
              <a:t>।</a:t>
            </a:r>
          </a:p>
          <a:p>
            <a:pPr algn="l"/>
            <a:endParaRPr lang="en-US" sz="16000" b="1" dirty="0">
              <a:solidFill>
                <a:srgbClr val="002060"/>
              </a:solidFill>
              <a:latin typeface="NikoshBAN" pitchFamily="2" charset="0"/>
              <a:cs typeface="NikoshBAN" pitchFamily="2" charset="0"/>
            </a:endParaRPr>
          </a:p>
          <a:p>
            <a:r>
              <a:rPr lang="en-US" sz="4000" b="1" dirty="0" smtClean="0">
                <a:latin typeface="Nikosh" pitchFamily="2" charset="0"/>
                <a:cs typeface="Nikosh" pitchFamily="2" charset="0"/>
              </a:rPr>
              <a:t> </a:t>
            </a:r>
            <a:endParaRPr lang="en-US" sz="4000" b="1" dirty="0">
              <a:latin typeface="Nikosh" pitchFamily="2" charset="0"/>
              <a:cs typeface="Nikosh" pitchFamily="2" charset="0"/>
            </a:endParaRPr>
          </a:p>
          <a:p>
            <a:pPr algn="just"/>
            <a:endParaRPr lang="en-US" sz="3800" b="1" dirty="0">
              <a:latin typeface="NikoshBAN" panose="02000000000000000000" pitchFamily="2" charset="0"/>
              <a:ea typeface="NSimSun" panose="02010609030101010101" pitchFamily="49" charset="-122"/>
              <a:cs typeface="NikoshBAN" panose="02000000000000000000" pitchFamily="2" charset="0"/>
            </a:endParaRPr>
          </a:p>
        </p:txBody>
      </p:sp>
      <p:sp>
        <p:nvSpPr>
          <p:cNvPr id="4" name="Cloud Callout 2">
            <a:extLst>
              <a:ext uri="{FF2B5EF4-FFF2-40B4-BE49-F238E27FC236}">
                <a16:creationId xmlns:a16="http://schemas.microsoft.com/office/drawing/2014/main" xmlns="" id="{3FAC8F45-0414-421B-932C-2564728F0990}"/>
              </a:ext>
            </a:extLst>
          </p:cNvPr>
          <p:cNvSpPr/>
          <p:nvPr/>
        </p:nvSpPr>
        <p:spPr>
          <a:xfrm flipH="1">
            <a:off x="707428" y="62132"/>
            <a:ext cx="4708634" cy="2351284"/>
          </a:xfrm>
          <a:prstGeom prst="cloud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6600" b="1" dirty="0">
                <a:solidFill>
                  <a:srgbClr val="CC0066"/>
                </a:solidFill>
                <a:latin typeface="NikoshBAN" pitchFamily="2" charset="0"/>
                <a:cs typeface="NikoshBAN" pitchFamily="2" charset="0"/>
              </a:rPr>
              <a:t>শিখনফল</a:t>
            </a:r>
            <a:endParaRPr lang="en-US" sz="6600" b="1" dirty="0">
              <a:solidFill>
                <a:srgbClr val="CC0066"/>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6164" y="0"/>
            <a:ext cx="6345836" cy="2758190"/>
          </a:xfrm>
          <a:prstGeom prst="rect">
            <a:avLst/>
          </a:prstGeom>
        </p:spPr>
      </p:pic>
    </p:spTree>
    <p:extLst>
      <p:ext uri="{BB962C8B-B14F-4D97-AF65-F5344CB8AC3E}">
        <p14:creationId xmlns:p14="http://schemas.microsoft.com/office/powerpoint/2010/main" val="167975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 calcmode="lin" valueType="num">
                                      <p:cBhvr>
                                        <p:cTn id="24" dur="1000" fill="hold"/>
                                        <p:tgtEl>
                                          <p:spTgt spid="2"/>
                                        </p:tgtEl>
                                        <p:attrNameLst>
                                          <p:attrName>style.rotation</p:attrName>
                                        </p:attrNameLst>
                                      </p:cBhvr>
                                      <p:tavLst>
                                        <p:tav tm="0">
                                          <p:val>
                                            <p:fltVal val="90"/>
                                          </p:val>
                                        </p:tav>
                                        <p:tav tm="100000">
                                          <p:val>
                                            <p:fltVal val="0"/>
                                          </p:val>
                                        </p:tav>
                                      </p:tavLst>
                                    </p:anim>
                                    <p:animEffect transition="in" filter="fade">
                                      <p:cBhvr>
                                        <p:cTn id="25" dur="10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xmlns="" id="{F26655D2-D95A-46A0-BAE0-A287389B34B7}"/>
              </a:ext>
            </a:extLst>
          </p:cNvPr>
          <p:cNvSpPr/>
          <p:nvPr/>
        </p:nvSpPr>
        <p:spPr>
          <a:xfrm>
            <a:off x="4262907" y="488112"/>
            <a:ext cx="1978712" cy="1030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xmlns="" id="{C93CC005-416D-44D8-A495-E8B7DADB99D4}"/>
              </a:ext>
            </a:extLst>
          </p:cNvPr>
          <p:cNvSpPr txBox="1"/>
          <p:nvPr/>
        </p:nvSpPr>
        <p:spPr>
          <a:xfrm>
            <a:off x="132409" y="362047"/>
            <a:ext cx="3816626" cy="584775"/>
          </a:xfrm>
          <a:prstGeom prst="rect">
            <a:avLst/>
          </a:prstGeom>
          <a:noFill/>
        </p:spPr>
        <p:txBody>
          <a:bodyPr wrap="square" rtlCol="0">
            <a:spAutoFit/>
          </a:bodyPr>
          <a:lstStyle/>
          <a:p>
            <a:r>
              <a:rPr lang="en-US" sz="3200" dirty="0" err="1">
                <a:solidFill>
                  <a:srgbClr val="002060"/>
                </a:solidFill>
                <a:latin typeface="NikoshBAN" panose="02000000000000000000" pitchFamily="2" charset="0"/>
                <a:cs typeface="NikoshBAN" panose="02000000000000000000" pitchFamily="2" charset="0"/>
              </a:rPr>
              <a:t>ছবিতে</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কী</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দেখা</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যাচ্ছে</a:t>
            </a:r>
            <a:r>
              <a:rPr lang="en-US" sz="3200" dirty="0">
                <a:solidFill>
                  <a:srgbClr val="002060"/>
                </a:solidFill>
                <a:latin typeface="NikoshBAN" panose="02000000000000000000" pitchFamily="2" charset="0"/>
                <a:cs typeface="NikoshBAN" panose="02000000000000000000" pitchFamily="2" charset="0"/>
              </a:rPr>
              <a:t>  ? </a:t>
            </a:r>
          </a:p>
        </p:txBody>
      </p:sp>
      <p:sp>
        <p:nvSpPr>
          <p:cNvPr id="7" name="TextBox 6">
            <a:extLst>
              <a:ext uri="{FF2B5EF4-FFF2-40B4-BE49-F238E27FC236}">
                <a16:creationId xmlns:a16="http://schemas.microsoft.com/office/drawing/2014/main" xmlns="" id="{D23569A8-BFD2-4E2C-B9F9-B838D61C2AD3}"/>
              </a:ext>
            </a:extLst>
          </p:cNvPr>
          <p:cNvSpPr txBox="1"/>
          <p:nvPr/>
        </p:nvSpPr>
        <p:spPr>
          <a:xfrm>
            <a:off x="132400" y="1531425"/>
            <a:ext cx="5196859" cy="584775"/>
          </a:xfrm>
          <a:prstGeom prst="rect">
            <a:avLst/>
          </a:prstGeom>
          <a:noFill/>
        </p:spPr>
        <p:txBody>
          <a:bodyPr wrap="square" rtlCol="0">
            <a:spAutoFit/>
          </a:bodyPr>
          <a:lstStyle/>
          <a:p>
            <a:r>
              <a:rPr lang="bn-IN" sz="3200" dirty="0">
                <a:solidFill>
                  <a:srgbClr val="002060"/>
                </a:solidFill>
                <a:latin typeface="NikoshBAN" panose="02000000000000000000" pitchFamily="2" charset="0"/>
                <a:cs typeface="NikoshBAN" panose="02000000000000000000" pitchFamily="2" charset="0"/>
              </a:rPr>
              <a:t>মানুষের </a:t>
            </a:r>
            <a:r>
              <a:rPr lang="en-US" sz="3200" dirty="0" err="1" smtClean="0">
                <a:solidFill>
                  <a:srgbClr val="002060"/>
                </a:solidFill>
                <a:latin typeface="NikoshBAN" panose="02000000000000000000" pitchFamily="2" charset="0"/>
                <a:cs typeface="NikoshBAN" panose="02000000000000000000" pitchFamily="2" charset="0"/>
              </a:rPr>
              <a:t>কঙ্কাল</a:t>
            </a:r>
            <a:r>
              <a:rPr lang="en-US" sz="3200" dirty="0" smtClean="0">
                <a:solidFill>
                  <a:srgbClr val="002060"/>
                </a:solidFill>
                <a:latin typeface="NikoshBAN" panose="02000000000000000000" pitchFamily="2" charset="0"/>
                <a:cs typeface="NikoshBAN" panose="02000000000000000000" pitchFamily="2" charset="0"/>
              </a:rPr>
              <a:t> </a:t>
            </a:r>
            <a:r>
              <a:rPr lang="bn-IN" sz="3200" dirty="0" smtClean="0">
                <a:solidFill>
                  <a:srgbClr val="002060"/>
                </a:solidFill>
                <a:latin typeface="NikoshBAN" panose="02000000000000000000" pitchFamily="2" charset="0"/>
                <a:cs typeface="NikoshBAN" panose="02000000000000000000" pitchFamily="2" charset="0"/>
              </a:rPr>
              <a:t>কী </a:t>
            </a:r>
            <a:r>
              <a:rPr lang="bn-BD" sz="3200" dirty="0" smtClean="0">
                <a:solidFill>
                  <a:srgbClr val="002060"/>
                </a:solidFill>
                <a:latin typeface="NikoshBAN" panose="02000000000000000000" pitchFamily="2" charset="0"/>
                <a:cs typeface="NikoshBAN" panose="02000000000000000000" pitchFamily="2" charset="0"/>
              </a:rPr>
              <a:t>দ্বারা গঠিত</a:t>
            </a:r>
            <a:r>
              <a:rPr lang="bn-IN" sz="3200" dirty="0" smtClean="0">
                <a:solidFill>
                  <a:srgbClr val="002060"/>
                </a:solidFill>
                <a:latin typeface="NikoshBAN" panose="02000000000000000000" pitchFamily="2" charset="0"/>
                <a:cs typeface="NikoshBAN" panose="02000000000000000000" pitchFamily="2" charset="0"/>
              </a:rPr>
              <a:t> </a:t>
            </a:r>
            <a:r>
              <a:rPr lang="bn-IN" sz="3200" dirty="0">
                <a:solidFill>
                  <a:srgbClr val="002060"/>
                </a:solidFill>
                <a:latin typeface="NikoshBAN" panose="02000000000000000000" pitchFamily="2" charset="0"/>
                <a:cs typeface="NikoshBAN" panose="02000000000000000000" pitchFamily="2" charset="0"/>
              </a:rPr>
              <a:t>?</a:t>
            </a:r>
            <a:endParaRPr lang="en-US" sz="3200" dirty="0">
              <a:solidFill>
                <a:srgbClr val="002060"/>
              </a:solidFill>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xmlns="" id="{0911E6B5-25E4-4F75-9AD7-75A0B2A8C2E9}"/>
              </a:ext>
            </a:extLst>
          </p:cNvPr>
          <p:cNvSpPr txBox="1"/>
          <p:nvPr/>
        </p:nvSpPr>
        <p:spPr>
          <a:xfrm>
            <a:off x="8492248" y="807048"/>
            <a:ext cx="1126651" cy="584775"/>
          </a:xfrm>
          <a:prstGeom prst="rect">
            <a:avLst/>
          </a:prstGeom>
          <a:noFill/>
        </p:spPr>
        <p:txBody>
          <a:bodyPr wrap="square" rtlCol="0">
            <a:spAutoFit/>
          </a:bodyPr>
          <a:lstStyle/>
          <a:p>
            <a:r>
              <a:rPr lang="en-US" sz="3200" dirty="0" err="1" smtClean="0">
                <a:latin typeface="NikoshBAN" panose="02000000000000000000" pitchFamily="2" charset="0"/>
                <a:cs typeface="NikoshBAN" panose="02000000000000000000" pitchFamily="2" charset="0"/>
              </a:rPr>
              <a:t>অস্থি</a:t>
            </a:r>
            <a:r>
              <a:rPr lang="bn-IN" sz="3200" dirty="0" smtClean="0">
                <a:solidFill>
                  <a:srgbClr val="002060"/>
                </a:solidFill>
                <a:latin typeface="NikoshBAN" panose="02000000000000000000" pitchFamily="2" charset="0"/>
                <a:cs typeface="NikoshBAN" panose="02000000000000000000" pitchFamily="2" charset="0"/>
              </a:rPr>
              <a:t> </a:t>
            </a:r>
            <a:endParaRPr lang="en-US" sz="3200" dirty="0">
              <a:solidFill>
                <a:srgbClr val="002060"/>
              </a:solidFill>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xmlns="" id="{78D58B18-5833-477C-9C0D-38EE679ED297}"/>
              </a:ext>
            </a:extLst>
          </p:cNvPr>
          <p:cNvSpPr txBox="1"/>
          <p:nvPr/>
        </p:nvSpPr>
        <p:spPr>
          <a:xfrm>
            <a:off x="6286327" y="788136"/>
            <a:ext cx="2903091" cy="58477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মান</a:t>
            </a:r>
            <a:r>
              <a:rPr lang="bn-BD" sz="3200" dirty="0" smtClean="0">
                <a:latin typeface="NikoshBAN" panose="02000000000000000000" pitchFamily="2" charset="0"/>
                <a:cs typeface="NikoshBAN" panose="02000000000000000000" pitchFamily="2" charset="0"/>
              </a:rPr>
              <a:t>ব দেহ ও কঙ্কাল </a:t>
            </a:r>
            <a:r>
              <a:rPr lang="en-US" sz="3200" dirty="0" smtClean="0">
                <a:latin typeface="NikoshBAN" panose="02000000000000000000" pitchFamily="2" charset="0"/>
                <a:cs typeface="NikoshBAN" panose="02000000000000000000" pitchFamily="2" charset="0"/>
              </a:rPr>
              <a:t> </a:t>
            </a:r>
            <a:endParaRPr lang="bn-IN" sz="3200"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xmlns="" id="{99F8F25A-8932-4394-A4CF-7150D2E0D9DF}"/>
              </a:ext>
            </a:extLst>
          </p:cNvPr>
          <p:cNvSpPr txBox="1"/>
          <p:nvPr/>
        </p:nvSpPr>
        <p:spPr>
          <a:xfrm>
            <a:off x="0" y="2385882"/>
            <a:ext cx="6778171" cy="1077218"/>
          </a:xfrm>
          <a:prstGeom prst="rect">
            <a:avLst/>
          </a:prstGeom>
          <a:noFill/>
        </p:spPr>
        <p:txBody>
          <a:bodyPr wrap="square" rtlCol="0">
            <a:spAutoFit/>
          </a:bodyPr>
          <a:lstStyle/>
          <a:p>
            <a:r>
              <a:rPr lang="bn-IN" sz="3200" dirty="0">
                <a:solidFill>
                  <a:srgbClr val="002060"/>
                </a:solidFill>
                <a:latin typeface="NikoshBAN" panose="02000000000000000000" pitchFamily="2" charset="0"/>
                <a:cs typeface="NikoshBAN" panose="02000000000000000000" pitchFamily="2" charset="0"/>
              </a:rPr>
              <a:t>মানুষের </a:t>
            </a:r>
            <a:r>
              <a:rPr lang="en-US" sz="3200" dirty="0" err="1" smtClean="0">
                <a:solidFill>
                  <a:srgbClr val="002060"/>
                </a:solidFill>
                <a:latin typeface="NikoshBAN" panose="02000000000000000000" pitchFamily="2" charset="0"/>
                <a:cs typeface="NikoshBAN" panose="02000000000000000000" pitchFamily="2" charset="0"/>
              </a:rPr>
              <a:t>অস্থি</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অঙ্গ-প্রত্যঙ্গ</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সঞ্চালন</a:t>
            </a:r>
            <a:r>
              <a:rPr lang="bn-BD"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চলাফেরায়</a:t>
            </a:r>
            <a:r>
              <a:rPr lang="en-US" sz="3200" dirty="0" smtClean="0">
                <a:solidFill>
                  <a:srgbClr val="002060"/>
                </a:solidFill>
                <a:latin typeface="NikoshBAN" panose="02000000000000000000" pitchFamily="2" charset="0"/>
                <a:cs typeface="NikoshBAN" panose="02000000000000000000" pitchFamily="2" charset="0"/>
              </a:rPr>
              <a:t> </a:t>
            </a:r>
            <a:r>
              <a:rPr lang="bn-BD" sz="3200" dirty="0" smtClean="0">
                <a:solidFill>
                  <a:srgbClr val="002060"/>
                </a:solidFill>
                <a:latin typeface="NikoshBAN" panose="02000000000000000000" pitchFamily="2" charset="0"/>
                <a:cs typeface="NikoshBAN" panose="02000000000000000000" pitchFamily="2" charset="0"/>
              </a:rPr>
              <a:t>যখন সমস্যার সৃষ্টি হয় তখন তাকে কি বলে</a:t>
            </a:r>
            <a:r>
              <a:rPr lang="en-US" sz="3200" dirty="0" smtClean="0">
                <a:solidFill>
                  <a:srgbClr val="002060"/>
                </a:solidFill>
                <a:latin typeface="NikoshBAN" panose="02000000000000000000" pitchFamily="2" charset="0"/>
                <a:cs typeface="NikoshBAN" panose="02000000000000000000" pitchFamily="2" charset="0"/>
              </a:rPr>
              <a:t> ?</a:t>
            </a:r>
            <a:endParaRPr lang="en-US" sz="2400" dirty="0"/>
          </a:p>
        </p:txBody>
      </p:sp>
      <p:sp>
        <p:nvSpPr>
          <p:cNvPr id="8" name="TextBox 7">
            <a:extLst>
              <a:ext uri="{FF2B5EF4-FFF2-40B4-BE49-F238E27FC236}">
                <a16:creationId xmlns:a16="http://schemas.microsoft.com/office/drawing/2014/main" xmlns="" id="{02F42B79-156B-45A9-ABAD-9828DFDC45F5}"/>
              </a:ext>
            </a:extLst>
          </p:cNvPr>
          <p:cNvSpPr txBox="1"/>
          <p:nvPr/>
        </p:nvSpPr>
        <p:spPr>
          <a:xfrm>
            <a:off x="7808686" y="655665"/>
            <a:ext cx="3379506" cy="769441"/>
          </a:xfrm>
          <a:prstGeom prst="rect">
            <a:avLst/>
          </a:prstGeom>
          <a:noFill/>
        </p:spPr>
        <p:txBody>
          <a:bodyPr wrap="square" rtlCol="0">
            <a:spAutoFit/>
          </a:bodyPr>
          <a:lstStyle/>
          <a:p>
            <a:r>
              <a:rPr lang="bn-BD" sz="4400" dirty="0" smtClean="0">
                <a:solidFill>
                  <a:srgbClr val="FF0000"/>
                </a:solidFill>
                <a:latin typeface="NikoshBAN" panose="02000000000000000000" pitchFamily="2" charset="0"/>
                <a:cs typeface="NikoshBAN" panose="02000000000000000000" pitchFamily="2" charset="0"/>
              </a:rPr>
              <a:t>অস্থিসংক্রান্ত রোগ</a:t>
            </a:r>
            <a:endParaRPr lang="en-US" dirty="0">
              <a:solidFill>
                <a:srgbClr val="FF0000"/>
              </a:solidFill>
            </a:endParaRPr>
          </a:p>
        </p:txBody>
      </p:sp>
      <p:sp>
        <p:nvSpPr>
          <p:cNvPr id="16" name="Flowchart: Stored Data 15">
            <a:extLst>
              <a:ext uri="{FF2B5EF4-FFF2-40B4-BE49-F238E27FC236}">
                <a16:creationId xmlns:a16="http://schemas.microsoft.com/office/drawing/2014/main" xmlns="" id="{20C6F2DB-BB7D-4803-B3BB-27AA9EC228AA}"/>
              </a:ext>
            </a:extLst>
          </p:cNvPr>
          <p:cNvSpPr/>
          <p:nvPr/>
        </p:nvSpPr>
        <p:spPr>
          <a:xfrm rot="10800000">
            <a:off x="5078973" y="504101"/>
            <a:ext cx="6579706" cy="1015160"/>
          </a:xfrm>
          <a:prstGeom prst="flowChartOnlineStorage">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8288024" y="1576489"/>
            <a:ext cx="3802376" cy="5190973"/>
            <a:chOff x="8026772" y="1543206"/>
            <a:chExt cx="3686258" cy="4965997"/>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6772" y="1543206"/>
              <a:ext cx="1858069" cy="4965997"/>
            </a:xfrm>
            <a:prstGeom prst="rect">
              <a:avLst/>
            </a:prstGeom>
          </p:spPr>
        </p:pic>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l="6767" r="9257"/>
            <a:stretch/>
          </p:blipFill>
          <p:spPr>
            <a:xfrm>
              <a:off x="9869714" y="1543206"/>
              <a:ext cx="1843316" cy="4959194"/>
            </a:xfrm>
            <a:prstGeom prst="rect">
              <a:avLst/>
            </a:prstGeom>
          </p:spPr>
        </p:pic>
      </p:grpSp>
      <p:grpSp>
        <p:nvGrpSpPr>
          <p:cNvPr id="26" name="Group 25"/>
          <p:cNvGrpSpPr/>
          <p:nvPr/>
        </p:nvGrpSpPr>
        <p:grpSpPr>
          <a:xfrm>
            <a:off x="188689" y="4078514"/>
            <a:ext cx="3904340" cy="2701373"/>
            <a:chOff x="1857828" y="3119034"/>
            <a:chExt cx="6140371" cy="3602797"/>
          </a:xfrm>
        </p:grpSpPr>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53282"/>
            <a:stretch/>
          </p:blipFill>
          <p:spPr>
            <a:xfrm>
              <a:off x="5973629" y="3119034"/>
              <a:ext cx="2024570" cy="1730738"/>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0510" y="4849772"/>
              <a:ext cx="2857500" cy="1853171"/>
            </a:xfrm>
            <a:prstGeom prst="rect">
              <a:avLst/>
            </a:prstGeom>
          </p:spPr>
        </p:pic>
        <p:pic>
          <p:nvPicPr>
            <p:cNvPr id="18" name="Picture 17"/>
            <p:cNvPicPr>
              <a:picLocks noChangeAspect="1"/>
            </p:cNvPicPr>
            <p:nvPr/>
          </p:nvPicPr>
          <p:blipFill rotWithShape="1">
            <a:blip r:embed="rId6">
              <a:extLst>
                <a:ext uri="{28A0092B-C50C-407E-A947-70E740481C1C}">
                  <a14:useLocalDpi xmlns:a14="http://schemas.microsoft.com/office/drawing/2010/main" val="0"/>
                </a:ext>
              </a:extLst>
            </a:blip>
            <a:srcRect l="13055"/>
            <a:stretch/>
          </p:blipFill>
          <p:spPr>
            <a:xfrm>
              <a:off x="1857828" y="4849773"/>
              <a:ext cx="2293257" cy="1872058"/>
            </a:xfrm>
            <a:prstGeom prst="rect">
              <a:avLst/>
            </a:prstGeom>
          </p:spPr>
        </p:pic>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59087" y="3121381"/>
              <a:ext cx="2297329" cy="1728392"/>
            </a:xfrm>
            <a:prstGeom prst="rect">
              <a:avLst/>
            </a:prstGeom>
          </p:spPr>
        </p:pic>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79658" y="3119034"/>
              <a:ext cx="1793969" cy="1730737"/>
            </a:xfrm>
            <a:prstGeom prst="rect">
              <a:avLst/>
            </a:prstGeom>
          </p:spPr>
        </p:pic>
        <p:pic>
          <p:nvPicPr>
            <p:cNvPr id="25" name="Picture 24"/>
            <p:cNvPicPr>
              <a:picLocks noChangeAspect="1"/>
            </p:cNvPicPr>
            <p:nvPr/>
          </p:nvPicPr>
          <p:blipFill rotWithShape="1">
            <a:blip r:embed="rId9">
              <a:extLst>
                <a:ext uri="{28A0092B-C50C-407E-A947-70E740481C1C}">
                  <a14:useLocalDpi xmlns:a14="http://schemas.microsoft.com/office/drawing/2010/main" val="0"/>
                </a:ext>
              </a:extLst>
            </a:blip>
            <a:srcRect l="15015" r="14438"/>
            <a:stretch/>
          </p:blipFill>
          <p:spPr>
            <a:xfrm>
              <a:off x="4159343" y="4849772"/>
              <a:ext cx="1814285" cy="1853171"/>
            </a:xfrm>
            <a:prstGeom prst="rect">
              <a:avLst/>
            </a:prstGeom>
          </p:spPr>
        </p:pic>
      </p:grpSp>
      <p:grpSp>
        <p:nvGrpSpPr>
          <p:cNvPr id="37" name="Group 36"/>
          <p:cNvGrpSpPr/>
          <p:nvPr/>
        </p:nvGrpSpPr>
        <p:grpSpPr>
          <a:xfrm>
            <a:off x="4298294" y="3352800"/>
            <a:ext cx="3886650" cy="3414662"/>
            <a:chOff x="4117291" y="3392082"/>
            <a:chExt cx="3886650" cy="3057696"/>
          </a:xfrm>
        </p:grpSpPr>
        <p:pic>
          <p:nvPicPr>
            <p:cNvPr id="31" name="Picture 30"/>
            <p:cNvPicPr>
              <a:picLocks noChangeAspect="1"/>
            </p:cNvPicPr>
            <p:nvPr/>
          </p:nvPicPr>
          <p:blipFill rotWithShape="1">
            <a:blip r:embed="rId10">
              <a:extLst>
                <a:ext uri="{28A0092B-C50C-407E-A947-70E740481C1C}">
                  <a14:useLocalDpi xmlns:a14="http://schemas.microsoft.com/office/drawing/2010/main" val="0"/>
                </a:ext>
              </a:extLst>
            </a:blip>
            <a:srcRect t="17191" r="2166" b="25186"/>
            <a:stretch/>
          </p:blipFill>
          <p:spPr>
            <a:xfrm rot="5400000">
              <a:off x="4396984" y="4399708"/>
              <a:ext cx="3047039" cy="1031787"/>
            </a:xfrm>
            <a:prstGeom prst="rect">
              <a:avLst/>
            </a:prstGeom>
          </p:spPr>
        </p:pic>
        <p:pic>
          <p:nvPicPr>
            <p:cNvPr id="33" name="Picture 32"/>
            <p:cNvPicPr>
              <a:picLocks noChangeAspect="1"/>
            </p:cNvPicPr>
            <p:nvPr/>
          </p:nvPicPr>
          <p:blipFill rotWithShape="1">
            <a:blip r:embed="rId11">
              <a:extLst>
                <a:ext uri="{28A0092B-C50C-407E-A947-70E740481C1C}">
                  <a14:useLocalDpi xmlns:a14="http://schemas.microsoft.com/office/drawing/2010/main" val="0"/>
                </a:ext>
              </a:extLst>
            </a:blip>
            <a:srcRect l="26622" t="1592" r="22298" b="9948"/>
            <a:stretch/>
          </p:blipFill>
          <p:spPr>
            <a:xfrm>
              <a:off x="4117291" y="3392082"/>
              <a:ext cx="1333113" cy="3047038"/>
            </a:xfrm>
            <a:prstGeom prst="rect">
              <a:avLst/>
            </a:prstGeom>
          </p:spPr>
        </p:pic>
        <p:pic>
          <p:nvPicPr>
            <p:cNvPr id="34" name="Picture 33"/>
            <p:cNvPicPr>
              <a:picLocks noChangeAspect="1"/>
            </p:cNvPicPr>
            <p:nvPr/>
          </p:nvPicPr>
          <p:blipFill rotWithShape="1">
            <a:blip r:embed="rId12">
              <a:extLst>
                <a:ext uri="{28A0092B-C50C-407E-A947-70E740481C1C}">
                  <a14:useLocalDpi xmlns:a14="http://schemas.microsoft.com/office/drawing/2010/main" val="0"/>
                </a:ext>
              </a:extLst>
            </a:blip>
            <a:srcRect l="11672" t="5169" r="12488" b="7107"/>
            <a:stretch/>
          </p:blipFill>
          <p:spPr>
            <a:xfrm>
              <a:off x="6436398" y="3392082"/>
              <a:ext cx="1567543" cy="3057696"/>
            </a:xfrm>
            <a:prstGeom prst="rect">
              <a:avLst/>
            </a:prstGeom>
          </p:spPr>
        </p:pic>
      </p:grpSp>
    </p:spTree>
    <p:extLst>
      <p:ext uri="{BB962C8B-B14F-4D97-AF65-F5344CB8AC3E}">
        <p14:creationId xmlns:p14="http://schemas.microsoft.com/office/powerpoint/2010/main" val="263101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trips(down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75E-6 -7.40741E-7 L -0.47318 0.01574 " pathEditMode="relative" rAng="0" ptsTypes="AA">
                                      <p:cBhvr>
                                        <p:cTn id="18" dur="2000" fill="hold"/>
                                        <p:tgtEl>
                                          <p:spTgt spid="10"/>
                                        </p:tgtEl>
                                        <p:attrNameLst>
                                          <p:attrName>ppt_x</p:attrName>
                                          <p:attrName>ppt_y</p:attrName>
                                        </p:attrNameLst>
                                      </p:cBhvr>
                                      <p:rCtr x="-23659" y="787"/>
                                    </p:animMotion>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15716 0.01226 L -0.15716 0.0125 L -0.1711 0.01875 C -0.17331 0.01944 -0.17513 0.02175 -0.17722 0.02175 C -0.19427 0.02175 -0.21107 0.01967 -0.228 0.01875 C -0.23047 0.01759 -0.23307 0.01643 -0.23555 0.01527 C -0.23724 0.01435 -0.23854 0.01273 -0.24024 0.01226 C -0.24701 0.00879 -0.25664 0.00694 -0.26315 0.00578 L -0.31224 0.00879 L -0.4349 0.01226 C -0.43711 0.01226 -0.43906 0.01458 -0.44115 0.01527 C -0.44727 0.01666 -0.45339 0.01759 -0.45951 0.01875 C -0.46485 0.02083 -0.47136 0.02361 -0.4763 0.02523 C -0.48151 0.02615 -0.48659 0.02731 -0.49167 0.02824 C -0.49479 0.03055 -0.49805 0.03171 -0.50091 0.03518 C -0.503 0.03726 -0.50508 0.03958 -0.50703 0.04166 C -0.50912 0.04282 -0.51133 0.04305 -0.51328 0.04467 C -0.51537 0.04652 -0.51732 0.04907 -0.5194 0.05115 C -0.52097 0.05254 -0.52253 0.05277 -0.52396 0.05462 C -0.52722 0.05856 -0.53307 0.06759 -0.53307 0.06782 C -0.53412 0.07106 -0.5349 0.07476 -0.5362 0.07754 C -0.54831 0.10324 -0.53281 0.06157 -0.54544 0.09398 C -0.55182 0.11041 -0.54466 0.09837 -0.55313 0.11041 C -0.56133 0.13634 -0.55052 0.10486 -0.56081 0.12685 C -0.57097 0.14837 -0.55612 0.12546 -0.56849 0.14282 C -0.57057 0.14976 -0.5711 0.15972 -0.57461 0.16273 L -0.57904 0.16574 L -0.57904 0.16643 L -0.57904 0.16574 " pathEditMode="relative" rAng="0" ptsTypes="AAAAAAAAAAAAAAAAAAAAAAAAAAAAA">
                                      <p:cBhvr>
                                        <p:cTn id="29" dur="2000" fill="hold"/>
                                        <p:tgtEl>
                                          <p:spTgt spid="9"/>
                                        </p:tgtEl>
                                        <p:attrNameLst>
                                          <p:attrName>ppt_x</p:attrName>
                                          <p:attrName>ppt_y</p:attrName>
                                        </p:attrNameLst>
                                      </p:cBhvr>
                                      <p:rCtr x="-21094" y="7384"/>
                                    </p:animMotion>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strips(downLeft)">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0" presetClass="path" presetSubtype="0" accel="50000" decel="50000" fill="hold" grpId="0" nodeType="clickEffect">
                                  <p:stCondLst>
                                    <p:cond delay="0"/>
                                  </p:stCondLst>
                                  <p:childTnLst>
                                    <p:animMotion origin="layout" path="M 3.54167E-6 4.07407E-6 L -0.29688 4.07407E-6 C -0.42995 4.07407E-6 -0.59336 0.09907 -0.59336 0.18032 L -0.59336 0.3618 " pathEditMode="relative" rAng="0" ptsTypes="AAAA">
                                      <p:cBhvr>
                                        <p:cTn id="45" dur="2000" fill="hold"/>
                                        <p:tgtEl>
                                          <p:spTgt spid="8"/>
                                        </p:tgtEl>
                                        <p:attrNameLst>
                                          <p:attrName>ppt_x</p:attrName>
                                          <p:attrName>ppt_y</p:attrName>
                                        </p:attrNameLst>
                                      </p:cBhvr>
                                      <p:rCtr x="-29674" y="18079"/>
                                    </p:animMotion>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strips(downLeft)">
                                      <p:cBhvr>
                                        <p:cTn id="5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2"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41" y="862945"/>
            <a:ext cx="5576341" cy="1815882"/>
          </a:xfrm>
          <a:prstGeom prst="rect">
            <a:avLst/>
          </a:prstGeom>
        </p:spPr>
        <p:txBody>
          <a:bodyPr wrap="square">
            <a:spAutoFit/>
          </a:bodyPr>
          <a:lstStyle/>
          <a:p>
            <a:r>
              <a:rPr lang="en-US" sz="2800" b="1" dirty="0" err="1" smtClean="0">
                <a:solidFill>
                  <a:srgbClr val="002060"/>
                </a:solidFill>
                <a:latin typeface="NikoshBAN" panose="02000000000000000000" pitchFamily="2" charset="0"/>
                <a:cs typeface="NikoshBAN" panose="02000000000000000000" pitchFamily="2" charset="0"/>
              </a:rPr>
              <a:t>অস্থির</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গঠন</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এবং</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দৃঢ়তার</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জন্য</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ক্যালসিয়াম</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একটি</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গুরুত্বপূর্ণ</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উপাদান</a:t>
            </a:r>
            <a:r>
              <a:rPr lang="bn-BD" sz="2800" b="1" dirty="0" smtClean="0">
                <a:solidFill>
                  <a:srgbClr val="002060"/>
                </a:solidFill>
                <a:latin typeface="NikoshBAN" pitchFamily="2" charset="0"/>
                <a:cs typeface="NikoshBAN" pitchFamily="2" charset="0"/>
              </a:rPr>
              <a:t>।</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অস্থির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বৃদ্ধির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জন্য</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চাই</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ভিটামিন</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এবং</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ক্যালসিয়াম</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সমৃদ্ধ</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খাদ্য</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অস্টিওপোরোসিস</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ক্যালসিয়ামের</a:t>
            </a:r>
            <a:r>
              <a:rPr lang="en-US" sz="2800" b="1" dirty="0" smtClean="0">
                <a:solidFill>
                  <a:srgbClr val="002060"/>
                </a:solidFill>
                <a:latin typeface="NikoshBAN" pitchFamily="2" charset="0"/>
                <a:cs typeface="NikoshBAN" pitchFamily="2" charset="0"/>
              </a:rPr>
              <a:t> </a:t>
            </a:r>
            <a:r>
              <a:rPr lang="en-US" sz="2800" b="1" smtClean="0">
                <a:solidFill>
                  <a:srgbClr val="002060"/>
                </a:solidFill>
                <a:latin typeface="NikoshBAN" pitchFamily="2" charset="0"/>
                <a:cs typeface="NikoshBAN" pitchFamily="2" charset="0"/>
              </a:rPr>
              <a:t>অভাবজনিত</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একটি</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রোগ</a:t>
            </a:r>
            <a:r>
              <a:rPr lang="en-US" sz="2800" b="1" dirty="0" smtClean="0">
                <a:solidFill>
                  <a:srgbClr val="002060"/>
                </a:solidFill>
                <a:latin typeface="NikoshBAN" pitchFamily="2" charset="0"/>
                <a:cs typeface="NikoshBAN" pitchFamily="2" charset="0"/>
              </a:rPr>
              <a:t>। </a:t>
            </a:r>
            <a:endParaRPr lang="bn-BD" sz="2800" b="1" dirty="0" smtClean="0">
              <a:solidFill>
                <a:srgbClr val="002060"/>
              </a:solidFill>
              <a:latin typeface="NikoshBAN" pitchFamily="2" charset="0"/>
              <a:cs typeface="NikoshBAN" pitchFamily="2" charset="0"/>
            </a:endParaRPr>
          </a:p>
        </p:txBody>
      </p:sp>
      <p:sp>
        <p:nvSpPr>
          <p:cNvPr id="4" name="Rectangle 3"/>
          <p:cNvSpPr/>
          <p:nvPr/>
        </p:nvSpPr>
        <p:spPr>
          <a:xfrm>
            <a:off x="-51492" y="2944532"/>
            <a:ext cx="5717774" cy="3970318"/>
          </a:xfrm>
          <a:prstGeom prst="rect">
            <a:avLst/>
          </a:prstGeom>
        </p:spPr>
        <p:txBody>
          <a:bodyPr wrap="square">
            <a:spAutoFit/>
          </a:bodyPr>
          <a:lstStyle/>
          <a:p>
            <a:r>
              <a:rPr lang="bn-BD" sz="2800" b="1" dirty="0" smtClean="0">
                <a:solidFill>
                  <a:schemeClr val="tx2">
                    <a:lumMod val="40000"/>
                    <a:lumOff val="60000"/>
                  </a:schemeClr>
                </a:solidFill>
                <a:latin typeface="NikoshBAN" pitchFamily="2" charset="0"/>
                <a:cs typeface="NikoshBAN" pitchFamily="2" charset="0"/>
              </a:rPr>
              <a:t>বয়স্ক পুরুষ ও নারিদের সাধারণত এ রোগটি হয়। যেসব বয়স্ক পুরুষ বহুদিন যাবত স্টেরওয়েড যুক্ত ঔষধ সেবন করেন, তাদের ও নারীদের মেনোপজ (মাসিক চিরতরে বন্ধ হওয়া) হওয়ার পর এ রোগ হওয়ার আশঙ্কা বেশি। যারা অলস জীবনযাপন করেন কিংবা কায়িক পরিশ্রম কম করেন, তাদেরও এ রোগ হওয়ার আশঙ্কা থাকে। তাছাড়া অনেক দিন ধরে আথ্রাইটিসে ভুগলে এ রোগ হওয়ার আশঙ্কা অনেক বেশি হয়। </a:t>
            </a:r>
            <a:endParaRPr lang="en-US" dirty="0">
              <a:solidFill>
                <a:schemeClr val="tx2">
                  <a:lumMod val="40000"/>
                  <a:lumOff val="60000"/>
                </a:schemeClr>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1193" y="725715"/>
            <a:ext cx="6390807" cy="3177842"/>
          </a:xfrm>
          <a:prstGeom prst="rect">
            <a:avLst/>
          </a:prstGeom>
        </p:spPr>
      </p:pic>
      <p:grpSp>
        <p:nvGrpSpPr>
          <p:cNvPr id="26" name="Group 25"/>
          <p:cNvGrpSpPr/>
          <p:nvPr/>
        </p:nvGrpSpPr>
        <p:grpSpPr>
          <a:xfrm>
            <a:off x="-1" y="-571"/>
            <a:ext cx="12192001" cy="726286"/>
            <a:chOff x="0" y="-572"/>
            <a:chExt cx="9629646" cy="1110377"/>
          </a:xfrm>
        </p:grpSpPr>
        <p:sp>
          <p:nvSpPr>
            <p:cNvPr id="42" name="Rectangle: Rounded Corners 72">
              <a:extLst>
                <a:ext uri="{FF2B5EF4-FFF2-40B4-BE49-F238E27FC236}">
                  <a16:creationId xmlns:a16="http://schemas.microsoft.com/office/drawing/2014/main" xmlns="" id="{36C3589B-21D7-4A37-814A-EC61FDDAE5C9}"/>
                </a:ext>
              </a:extLst>
            </p:cNvPr>
            <p:cNvSpPr txBox="1">
              <a:spLocks/>
            </p:cNvSpPr>
            <p:nvPr/>
          </p:nvSpPr>
          <p:spPr>
            <a:xfrm>
              <a:off x="2929980" y="67452"/>
              <a:ext cx="3920525" cy="965208"/>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6000" b="1" dirty="0">
                  <a:solidFill>
                    <a:schemeClr val="bg2">
                      <a:lumMod val="75000"/>
                    </a:schemeClr>
                  </a:solidFill>
                  <a:latin typeface="NikoshBAN" pitchFamily="2" charset="0"/>
                  <a:cs typeface="NikoshBAN" pitchFamily="2" charset="0"/>
                </a:rPr>
                <a:t> </a:t>
              </a:r>
              <a:r>
                <a:rPr lang="bn-BD" sz="4800" b="1" dirty="0" smtClean="0">
                  <a:solidFill>
                    <a:srgbClr val="002060"/>
                  </a:solidFill>
                  <a:latin typeface="NikoshBAN" pitchFamily="2" charset="0"/>
                  <a:cs typeface="NikoshBAN" pitchFamily="2" charset="0"/>
                </a:rPr>
                <a:t>অস্টিওপোরোসিস</a:t>
              </a:r>
              <a:r>
                <a:rPr lang="en-US" sz="4800" b="1" dirty="0" smtClean="0">
                  <a:solidFill>
                    <a:srgbClr val="002060"/>
                  </a:solidFill>
                  <a:latin typeface="NikoshBAN" pitchFamily="2" charset="0"/>
                  <a:cs typeface="NikoshBAN" pitchFamily="2" charset="0"/>
                </a:rPr>
                <a:t>  </a:t>
              </a:r>
              <a:endParaRPr lang="en-US" sz="6000" b="1" dirty="0">
                <a:solidFill>
                  <a:srgbClr val="FF0000"/>
                </a:solidFill>
                <a:latin typeface="NikoshBAN" pitchFamily="2" charset="0"/>
                <a:cs typeface="NikoshBAN" pitchFamily="2"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2"/>
              <a:ext cx="2857500" cy="1110377"/>
            </a:xfrm>
            <a:prstGeom prst="rect">
              <a:avLst/>
            </a:prstGeom>
          </p:spPr>
        </p:pic>
        <p:pic>
          <p:nvPicPr>
            <p:cNvPr id="19" name="Picture 18"/>
            <p:cNvPicPr>
              <a:picLocks noChangeAspect="1"/>
            </p:cNvPicPr>
            <p:nvPr/>
          </p:nvPicPr>
          <p:blipFill rotWithShape="1">
            <a:blip r:embed="rId4">
              <a:extLst>
                <a:ext uri="{28A0092B-C50C-407E-A947-70E740481C1C}">
                  <a14:useLocalDpi xmlns:a14="http://schemas.microsoft.com/office/drawing/2010/main" val="0"/>
                </a:ext>
              </a:extLst>
            </a:blip>
            <a:srcRect t="23766"/>
            <a:stretch/>
          </p:blipFill>
          <p:spPr>
            <a:xfrm>
              <a:off x="6922985" y="13505"/>
              <a:ext cx="2706661" cy="1082222"/>
            </a:xfrm>
            <a:prstGeom prst="rect">
              <a:avLst/>
            </a:prstGeom>
          </p:spPr>
        </p:pic>
      </p:grpSp>
      <p:grpSp>
        <p:nvGrpSpPr>
          <p:cNvPr id="25" name="Group 24"/>
          <p:cNvGrpSpPr/>
          <p:nvPr/>
        </p:nvGrpSpPr>
        <p:grpSpPr>
          <a:xfrm>
            <a:off x="5801193" y="3918857"/>
            <a:ext cx="6326426" cy="2887927"/>
            <a:chOff x="7420107" y="3006303"/>
            <a:chExt cx="4767473" cy="3920401"/>
          </a:xfrm>
        </p:grpSpPr>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44152" y="3027072"/>
              <a:ext cx="2643428" cy="1902272"/>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8230" y="4929344"/>
              <a:ext cx="2419350" cy="1997360"/>
            </a:xfrm>
            <a:prstGeom prst="rect">
              <a:avLst/>
            </a:prstGeom>
          </p:spPr>
        </p:pic>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20107" y="4950114"/>
              <a:ext cx="2647950" cy="1976590"/>
            </a:xfrm>
            <a:prstGeom prst="rect">
              <a:avLst/>
            </a:prstGeom>
          </p:spPr>
        </p:pic>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0107" y="3006303"/>
              <a:ext cx="3574833" cy="1923041"/>
            </a:xfrm>
            <a:prstGeom prst="rect">
              <a:avLst/>
            </a:prstGeom>
          </p:spPr>
        </p:pic>
      </p:grpSp>
    </p:spTree>
    <p:extLst>
      <p:ext uri="{BB962C8B-B14F-4D97-AF65-F5344CB8AC3E}">
        <p14:creationId xmlns:p14="http://schemas.microsoft.com/office/powerpoint/2010/main" val="252708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fltVal val="0"/>
                                          </p:val>
                                        </p:tav>
                                        <p:tav tm="100000">
                                          <p:val>
                                            <p:strVal val="#ppt_w"/>
                                          </p:val>
                                        </p:tav>
                                      </p:tavLst>
                                    </p:anim>
                                    <p:anim calcmode="lin" valueType="num">
                                      <p:cBhvr>
                                        <p:cTn id="8" dur="1000" fill="hold"/>
                                        <p:tgtEl>
                                          <p:spTgt spid="26"/>
                                        </p:tgtEl>
                                        <p:attrNameLst>
                                          <p:attrName>ppt_h</p:attrName>
                                        </p:attrNameLst>
                                      </p:cBhvr>
                                      <p:tavLst>
                                        <p:tav tm="0">
                                          <p:val>
                                            <p:fltVal val="0"/>
                                          </p:val>
                                        </p:tav>
                                        <p:tav tm="100000">
                                          <p:val>
                                            <p:strVal val="#ppt_h"/>
                                          </p:val>
                                        </p:tav>
                                      </p:tavLst>
                                    </p:anim>
                                    <p:anim calcmode="lin" valueType="num">
                                      <p:cBhvr>
                                        <p:cTn id="9" dur="1000" fill="hold"/>
                                        <p:tgtEl>
                                          <p:spTgt spid="26"/>
                                        </p:tgtEl>
                                        <p:attrNameLst>
                                          <p:attrName>style.rotation</p:attrName>
                                        </p:attrNameLst>
                                      </p:cBhvr>
                                      <p:tavLst>
                                        <p:tav tm="0">
                                          <p:val>
                                            <p:fltVal val="90"/>
                                          </p:val>
                                        </p:tav>
                                        <p:tav tm="100000">
                                          <p:val>
                                            <p:fltVal val="0"/>
                                          </p:val>
                                        </p:tav>
                                      </p:tavLst>
                                    </p:anim>
                                    <p:animEffect transition="in" filter="fade">
                                      <p:cBhvr>
                                        <p:cTn id="10" dur="10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edg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2"/>
                                        </p:tgtEl>
                                        <p:attrNameLst>
                                          <p:attrName>style.visibility</p:attrName>
                                        </p:attrNameLst>
                                      </p:cBhvr>
                                      <p:to>
                                        <p:strVal val="visible"/>
                                      </p:to>
                                    </p:set>
                                    <p:anim by="(-#ppt_w*2)" calcmode="lin" valueType="num">
                                      <p:cBhvr rctx="PPT">
                                        <p:cTn id="20" dur="500" autoRev="1" fill="hold">
                                          <p:stCondLst>
                                            <p:cond delay="0"/>
                                          </p:stCondLst>
                                        </p:cTn>
                                        <p:tgtEl>
                                          <p:spTgt spid="2"/>
                                        </p:tgtEl>
                                        <p:attrNameLst>
                                          <p:attrName>ppt_w</p:attrName>
                                        </p:attrNameLst>
                                      </p:cBhvr>
                                    </p:anim>
                                    <p:anim by="(#ppt_w*0.50)" calcmode="lin" valueType="num">
                                      <p:cBhvr>
                                        <p:cTn id="21" dur="500" decel="50000" autoRev="1" fill="hold">
                                          <p:stCondLst>
                                            <p:cond delay="0"/>
                                          </p:stCondLst>
                                        </p:cTn>
                                        <p:tgtEl>
                                          <p:spTgt spid="2"/>
                                        </p:tgtEl>
                                        <p:attrNameLst>
                                          <p:attrName>ppt_x</p:attrName>
                                        </p:attrNameLst>
                                      </p:cBhvr>
                                    </p:anim>
                                    <p:anim from="(-#ppt_h/2)" to="(#ppt_y)" calcmode="lin" valueType="num">
                                      <p:cBhvr>
                                        <p:cTn id="22" dur="1000" fill="hold">
                                          <p:stCondLst>
                                            <p:cond delay="0"/>
                                          </p:stCondLst>
                                        </p:cTn>
                                        <p:tgtEl>
                                          <p:spTgt spid="2"/>
                                        </p:tgtEl>
                                        <p:attrNameLst>
                                          <p:attrName>ppt_y</p:attrName>
                                        </p:attrNameLst>
                                      </p:cBhvr>
                                    </p:anim>
                                    <p:animRot by="21600000">
                                      <p:cBhvr>
                                        <p:cTn id="23" dur="1000" fill="hold">
                                          <p:stCondLst>
                                            <p:cond delay="0"/>
                                          </p:stCondLst>
                                        </p:cTn>
                                        <p:tgtEl>
                                          <p:spTgt spid="2"/>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ppt_w</p:attrName>
                                        </p:attrNameLst>
                                      </p:cBhvr>
                                      <p:tavLst>
                                        <p:tav tm="0">
                                          <p:val>
                                            <p:fltVal val="0"/>
                                          </p:val>
                                        </p:tav>
                                        <p:tav tm="100000">
                                          <p:val>
                                            <p:strVal val="#ppt_w"/>
                                          </p:val>
                                        </p:tav>
                                      </p:tavLst>
                                    </p:anim>
                                    <p:anim calcmode="lin" valueType="num">
                                      <p:cBhvr>
                                        <p:cTn id="29" dur="1000" fill="hold"/>
                                        <p:tgtEl>
                                          <p:spTgt spid="25"/>
                                        </p:tgtEl>
                                        <p:attrNameLst>
                                          <p:attrName>ppt_h</p:attrName>
                                        </p:attrNameLst>
                                      </p:cBhvr>
                                      <p:tavLst>
                                        <p:tav tm="0">
                                          <p:val>
                                            <p:fltVal val="0"/>
                                          </p:val>
                                        </p:tav>
                                        <p:tav tm="100000">
                                          <p:val>
                                            <p:strVal val="#ppt_h"/>
                                          </p:val>
                                        </p:tav>
                                      </p:tavLst>
                                    </p:anim>
                                    <p:anim calcmode="lin" valueType="num">
                                      <p:cBhvr>
                                        <p:cTn id="30" dur="1000" fill="hold"/>
                                        <p:tgtEl>
                                          <p:spTgt spid="25"/>
                                        </p:tgtEl>
                                        <p:attrNameLst>
                                          <p:attrName>style.rotation</p:attrName>
                                        </p:attrNameLst>
                                      </p:cBhvr>
                                      <p:tavLst>
                                        <p:tav tm="0">
                                          <p:val>
                                            <p:fltVal val="90"/>
                                          </p:val>
                                        </p:tav>
                                        <p:tav tm="100000">
                                          <p:val>
                                            <p:fltVal val="0"/>
                                          </p:val>
                                        </p:tav>
                                      </p:tavLst>
                                    </p:anim>
                                    <p:animEffect transition="in" filter="fade">
                                      <p:cBhvr>
                                        <p:cTn id="31" dur="10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35"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2000"/>
                                        <p:tgtEl>
                                          <p:spTgt spid="4"/>
                                        </p:tgtEl>
                                      </p:cBhvr>
                                    </p:animEffect>
                                    <p:anim calcmode="lin" valueType="num">
                                      <p:cBhvr>
                                        <p:cTn id="37" dur="2000" fill="hold"/>
                                        <p:tgtEl>
                                          <p:spTgt spid="4"/>
                                        </p:tgtEl>
                                        <p:attrNameLst>
                                          <p:attrName>style.rotation</p:attrName>
                                        </p:attrNameLst>
                                      </p:cBhvr>
                                      <p:tavLst>
                                        <p:tav tm="0">
                                          <p:val>
                                            <p:fltVal val="720"/>
                                          </p:val>
                                        </p:tav>
                                        <p:tav tm="100000">
                                          <p:val>
                                            <p:fltVal val="0"/>
                                          </p:val>
                                        </p:tav>
                                      </p:tavLst>
                                    </p:anim>
                                    <p:anim calcmode="lin" valueType="num">
                                      <p:cBhvr>
                                        <p:cTn id="38" dur="2000" fill="hold"/>
                                        <p:tgtEl>
                                          <p:spTgt spid="4"/>
                                        </p:tgtEl>
                                        <p:attrNameLst>
                                          <p:attrName>ppt_h</p:attrName>
                                        </p:attrNameLst>
                                      </p:cBhvr>
                                      <p:tavLst>
                                        <p:tav tm="0">
                                          <p:val>
                                            <p:fltVal val="0"/>
                                          </p:val>
                                        </p:tav>
                                        <p:tav tm="100000">
                                          <p:val>
                                            <p:strVal val="#ppt_h"/>
                                          </p:val>
                                        </p:tav>
                                      </p:tavLst>
                                    </p:anim>
                                    <p:anim calcmode="lin" valueType="num">
                                      <p:cBhvr>
                                        <p:cTn id="39"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6618" y="3572653"/>
            <a:ext cx="2595513" cy="3127949"/>
          </a:xfrm>
          <a:prstGeom prst="rect">
            <a:avLst/>
          </a:prstGeom>
        </p:spPr>
      </p:pic>
      <p:sp>
        <p:nvSpPr>
          <p:cNvPr id="6" name="Rectangle: Rounded Corners 72">
            <a:extLst>
              <a:ext uri="{FF2B5EF4-FFF2-40B4-BE49-F238E27FC236}">
                <a16:creationId xmlns:a16="http://schemas.microsoft.com/office/drawing/2014/main" xmlns="" id="{36C3589B-21D7-4A37-814A-EC61FDDAE5C9}"/>
              </a:ext>
            </a:extLst>
          </p:cNvPr>
          <p:cNvSpPr txBox="1">
            <a:spLocks/>
          </p:cNvSpPr>
          <p:nvPr/>
        </p:nvSpPr>
        <p:spPr>
          <a:xfrm>
            <a:off x="181285" y="114156"/>
            <a:ext cx="3815512" cy="643748"/>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bn-BD" sz="3200" b="1" dirty="0" smtClean="0">
                <a:solidFill>
                  <a:srgbClr val="002060"/>
                </a:solidFill>
                <a:latin typeface="NikoshBAN" pitchFamily="2" charset="0"/>
                <a:cs typeface="NikoshBAN" pitchFamily="2" charset="0"/>
              </a:rPr>
              <a:t>অস্টিওপোরোসিস</a:t>
            </a:r>
            <a:r>
              <a:rPr lang="en-US" sz="3200" b="1" dirty="0" err="1" smtClean="0">
                <a:solidFill>
                  <a:srgbClr val="002060"/>
                </a:solidFill>
                <a:latin typeface="NikoshBAN" pitchFamily="2" charset="0"/>
                <a:cs typeface="NikoshBAN" pitchFamily="2" charset="0"/>
              </a:rPr>
              <a:t>ের</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কারণ</a:t>
            </a:r>
            <a:r>
              <a:rPr lang="en-US" sz="4000" b="1" dirty="0" smtClean="0">
                <a:solidFill>
                  <a:srgbClr val="002060"/>
                </a:solidFill>
                <a:latin typeface="NikoshBAN" pitchFamily="2" charset="0"/>
                <a:cs typeface="NikoshBAN" pitchFamily="2" charset="0"/>
              </a:rPr>
              <a:t> </a:t>
            </a:r>
            <a:r>
              <a:rPr lang="en-US" sz="4800" b="1" dirty="0" smtClean="0">
                <a:solidFill>
                  <a:srgbClr val="002060"/>
                </a:solidFill>
                <a:latin typeface="NikoshBAN" pitchFamily="2" charset="0"/>
                <a:cs typeface="NikoshBAN" pitchFamily="2" charset="0"/>
              </a:rPr>
              <a:t>  </a:t>
            </a:r>
            <a:endParaRPr lang="en-US" sz="6000" b="1" dirty="0">
              <a:solidFill>
                <a:srgbClr val="FF0000"/>
              </a:solidFill>
              <a:latin typeface="NikoshBAN" pitchFamily="2" charset="0"/>
              <a:cs typeface="NikoshBAN" pitchFamily="2" charset="0"/>
            </a:endParaRPr>
          </a:p>
        </p:txBody>
      </p:sp>
      <p:sp>
        <p:nvSpPr>
          <p:cNvPr id="2" name="Rectangle 1"/>
          <p:cNvSpPr/>
          <p:nvPr/>
        </p:nvSpPr>
        <p:spPr>
          <a:xfrm>
            <a:off x="155400" y="849480"/>
            <a:ext cx="3647343" cy="2246769"/>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দেহে খনিজ লবণ বিশেষ করে </a:t>
            </a:r>
            <a:r>
              <a:rPr lang="en-US" sz="2800" b="1" dirty="0" err="1" smtClean="0">
                <a:solidFill>
                  <a:srgbClr val="002060"/>
                </a:solidFill>
                <a:latin typeface="NikoshBAN" pitchFamily="2" charset="0"/>
                <a:cs typeface="NikoshBAN" pitchFamily="2" charset="0"/>
              </a:rPr>
              <a:t>ক্যালসিয়ামের</a:t>
            </a:r>
            <a:r>
              <a:rPr lang="en-US" sz="2800" b="1" dirty="0" smtClean="0">
                <a:solidFill>
                  <a:srgbClr val="002060"/>
                </a:solidFill>
                <a:latin typeface="NikoshBAN" pitchFamily="2" charset="0"/>
                <a:cs typeface="NikoshBAN" pitchFamily="2" charset="0"/>
              </a:rPr>
              <a:t> </a:t>
            </a:r>
            <a:r>
              <a:rPr lang="bn-BD" sz="2800" b="1" dirty="0" smtClean="0">
                <a:solidFill>
                  <a:srgbClr val="002060"/>
                </a:solidFill>
                <a:latin typeface="NikoshBAN" pitchFamily="2" charset="0"/>
                <a:cs typeface="NikoshBAN" pitchFamily="2" charset="0"/>
              </a:rPr>
              <a:t>ঘাটতির কারণে এ </a:t>
            </a:r>
            <a:r>
              <a:rPr lang="en-US" sz="2800" b="1" dirty="0" err="1" smtClean="0">
                <a:solidFill>
                  <a:srgbClr val="002060"/>
                </a:solidFill>
                <a:latin typeface="NikoshBAN" pitchFamily="2" charset="0"/>
                <a:cs typeface="NikoshBAN" pitchFamily="2" charset="0"/>
              </a:rPr>
              <a:t>রোগ</a:t>
            </a:r>
            <a:r>
              <a:rPr lang="bn-BD" sz="2800" b="1" dirty="0" smtClean="0">
                <a:solidFill>
                  <a:srgbClr val="002060"/>
                </a:solidFill>
                <a:latin typeface="NikoshBAN" pitchFamily="2" charset="0"/>
                <a:cs typeface="NikoshBAN" pitchFamily="2" charset="0"/>
              </a:rPr>
              <a:t> হয়</a:t>
            </a:r>
            <a:r>
              <a:rPr lang="en-US" sz="2800" b="1" dirty="0" smtClean="0">
                <a:solidFill>
                  <a:srgbClr val="002060"/>
                </a:solidFill>
                <a:latin typeface="NikoshBAN" pitchFamily="2" charset="0"/>
                <a:cs typeface="NikoshBAN" pitchFamily="2" charset="0"/>
              </a:rPr>
              <a:t>।</a:t>
            </a:r>
            <a:r>
              <a:rPr lang="bn-BD"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নারীদের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মেনোপজ</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হওয়ার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পর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অস্থির</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ঘনত্ব</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এবং</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পুরুত</a:t>
            </a:r>
            <a:r>
              <a:rPr lang="bn-BD" sz="2800" b="1" dirty="0" smtClean="0">
                <a:solidFill>
                  <a:srgbClr val="002060"/>
                </a:solidFill>
                <a:latin typeface="NikoshBAN" pitchFamily="2" charset="0"/>
                <a:cs typeface="NikoshBAN" pitchFamily="2" charset="0"/>
              </a:rPr>
              <a:t>্ব</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কমতে</a:t>
            </a:r>
            <a:r>
              <a:rPr lang="en-US" sz="2800" b="1" dirty="0" smtClean="0">
                <a:solidFill>
                  <a:srgbClr val="002060"/>
                </a:solidFill>
                <a:latin typeface="NikoshBAN" pitchFamily="2" charset="0"/>
                <a:cs typeface="NikoshBAN" pitchFamily="2" charset="0"/>
              </a:rPr>
              <a:t> </a:t>
            </a:r>
            <a:r>
              <a:rPr lang="en-US" sz="2800" b="1" dirty="0" err="1" smtClean="0">
                <a:solidFill>
                  <a:srgbClr val="002060"/>
                </a:solidFill>
                <a:latin typeface="NikoshBAN" pitchFamily="2" charset="0"/>
                <a:cs typeface="NikoshBAN" pitchFamily="2" charset="0"/>
              </a:rPr>
              <a:t>থাকে</a:t>
            </a:r>
            <a:r>
              <a:rPr lang="en-US" sz="2800" b="1" dirty="0" smtClean="0">
                <a:solidFill>
                  <a:srgbClr val="002060"/>
                </a:solidFill>
                <a:latin typeface="NikoshBAN" pitchFamily="2" charset="0"/>
                <a:cs typeface="NikoshBAN" pitchFamily="2" charset="0"/>
              </a:rPr>
              <a:t>।  </a:t>
            </a:r>
            <a:endParaRPr lang="bn-BD" sz="2800" b="1" dirty="0">
              <a:solidFill>
                <a:srgbClr val="002060"/>
              </a:solidFill>
              <a:latin typeface="NikoshBAN" pitchFamily="2" charset="0"/>
              <a:cs typeface="NikoshBAN" pitchFamily="2" charset="0"/>
            </a:endParaRPr>
          </a:p>
        </p:txBody>
      </p:sp>
      <p:sp>
        <p:nvSpPr>
          <p:cNvPr id="7" name="Rectangle: Rounded Corners 72">
            <a:extLst>
              <a:ext uri="{FF2B5EF4-FFF2-40B4-BE49-F238E27FC236}">
                <a16:creationId xmlns:a16="http://schemas.microsoft.com/office/drawing/2014/main" xmlns="" id="{36C3589B-21D7-4A37-814A-EC61FDDAE5C9}"/>
              </a:ext>
            </a:extLst>
          </p:cNvPr>
          <p:cNvSpPr txBox="1">
            <a:spLocks/>
          </p:cNvSpPr>
          <p:nvPr/>
        </p:nvSpPr>
        <p:spPr>
          <a:xfrm>
            <a:off x="4329782" y="3572654"/>
            <a:ext cx="3809877" cy="592948"/>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6000" b="1" dirty="0">
                <a:solidFill>
                  <a:schemeClr val="bg2">
                    <a:lumMod val="75000"/>
                  </a:schemeClr>
                </a:solidFill>
                <a:latin typeface="NikoshBAN" pitchFamily="2" charset="0"/>
                <a:cs typeface="NikoshBAN" pitchFamily="2" charset="0"/>
              </a:rPr>
              <a:t> </a:t>
            </a:r>
            <a:r>
              <a:rPr lang="bn-BD" sz="3200" b="1" dirty="0" smtClean="0">
                <a:solidFill>
                  <a:srgbClr val="002060"/>
                </a:solidFill>
                <a:latin typeface="NikoshBAN" pitchFamily="2" charset="0"/>
                <a:cs typeface="NikoshBAN" pitchFamily="2" charset="0"/>
              </a:rPr>
              <a:t>অস্টিওপোরোসিস</a:t>
            </a:r>
            <a:r>
              <a:rPr lang="en-US" sz="3200" b="1" dirty="0" err="1" smtClean="0">
                <a:solidFill>
                  <a:srgbClr val="002060"/>
                </a:solidFill>
                <a:latin typeface="NikoshBAN" pitchFamily="2" charset="0"/>
                <a:cs typeface="NikoshBAN" pitchFamily="2" charset="0"/>
              </a:rPr>
              <a:t>ের</a:t>
            </a:r>
            <a:r>
              <a:rPr lang="en-US" sz="3200" b="1" dirty="0" smtClean="0">
                <a:solidFill>
                  <a:srgbClr val="002060"/>
                </a:solidFill>
                <a:latin typeface="NikoshBAN" pitchFamily="2" charset="0"/>
                <a:cs typeface="NikoshBAN" pitchFamily="2" charset="0"/>
              </a:rPr>
              <a:t> </a:t>
            </a:r>
            <a:r>
              <a:rPr lang="bn-BD" sz="3200" b="1" dirty="0" smtClean="0">
                <a:solidFill>
                  <a:srgbClr val="002060"/>
                </a:solidFill>
                <a:latin typeface="NikoshBAN" pitchFamily="2" charset="0"/>
                <a:cs typeface="NikoshBAN" pitchFamily="2" charset="0"/>
              </a:rPr>
              <a:t>লক্ষণ</a:t>
            </a:r>
            <a:r>
              <a:rPr lang="en-US" sz="3200" b="1" dirty="0" smtClean="0">
                <a:solidFill>
                  <a:srgbClr val="002060"/>
                </a:solidFill>
                <a:latin typeface="NikoshBAN" pitchFamily="2" charset="0"/>
                <a:cs typeface="NikoshBAN" pitchFamily="2" charset="0"/>
              </a:rPr>
              <a:t>   </a:t>
            </a:r>
            <a:endParaRPr lang="en-US" sz="6000" b="1" dirty="0">
              <a:solidFill>
                <a:srgbClr val="FF0000"/>
              </a:solidFill>
              <a:latin typeface="NikoshBAN" pitchFamily="2" charset="0"/>
              <a:cs typeface="NikoshBAN" pitchFamily="2" charset="0"/>
            </a:endParaRPr>
          </a:p>
        </p:txBody>
      </p:sp>
      <p:sp>
        <p:nvSpPr>
          <p:cNvPr id="3" name="Rectangle 2"/>
          <p:cNvSpPr/>
          <p:nvPr/>
        </p:nvSpPr>
        <p:spPr>
          <a:xfrm>
            <a:off x="4570603" y="4397800"/>
            <a:ext cx="4733850" cy="543896"/>
          </a:xfrm>
          <a:prstGeom prst="rect">
            <a:avLst/>
          </a:prstGeom>
        </p:spPr>
        <p:txBody>
          <a:bodyPr wrap="square">
            <a:spAutoFit/>
          </a:bodyPr>
          <a:lstStyle/>
          <a:p>
            <a:r>
              <a:rPr lang="en-US" sz="2800" b="1" dirty="0" err="1" smtClean="0">
                <a:solidFill>
                  <a:schemeClr val="tx2">
                    <a:lumMod val="60000"/>
                    <a:lumOff val="40000"/>
                  </a:schemeClr>
                </a:solidFill>
                <a:latin typeface="NikoshBAN" pitchFamily="2" charset="0"/>
                <a:cs typeface="NikoshBAN" pitchFamily="2" charset="0"/>
              </a:rPr>
              <a:t>অস্থি</a:t>
            </a:r>
            <a:r>
              <a:rPr lang="bn-BD" sz="2800" b="1" dirty="0" smtClean="0">
                <a:solidFill>
                  <a:schemeClr val="tx2">
                    <a:lumMod val="60000"/>
                    <a:lumOff val="40000"/>
                  </a:schemeClr>
                </a:solidFill>
                <a:latin typeface="NikoshBAN" pitchFamily="2" charset="0"/>
                <a:cs typeface="NikoshBAN" pitchFamily="2" charset="0"/>
              </a:rPr>
              <a:t> ভঙ্গুর হয়ে যায়, </a:t>
            </a:r>
            <a:r>
              <a:rPr lang="en-US" sz="2800" b="1" dirty="0" smtClean="0">
                <a:solidFill>
                  <a:schemeClr val="tx2">
                    <a:lumMod val="60000"/>
                    <a:lumOff val="40000"/>
                  </a:schemeClr>
                </a:solidFill>
                <a:latin typeface="NikoshBAN" pitchFamily="2" charset="0"/>
                <a:cs typeface="NikoshBAN" pitchFamily="2" charset="0"/>
              </a:rPr>
              <a:t> </a:t>
            </a:r>
            <a:r>
              <a:rPr lang="en-US" sz="2800" b="1" dirty="0" err="1">
                <a:solidFill>
                  <a:schemeClr val="tx2">
                    <a:lumMod val="60000"/>
                    <a:lumOff val="40000"/>
                  </a:schemeClr>
                </a:solidFill>
                <a:latin typeface="NikoshBAN" pitchFamily="2" charset="0"/>
                <a:cs typeface="NikoshBAN" pitchFamily="2" charset="0"/>
              </a:rPr>
              <a:t>ঘনত্ব</a:t>
            </a:r>
            <a:r>
              <a:rPr lang="en-US" sz="2800" b="1" dirty="0">
                <a:solidFill>
                  <a:schemeClr val="tx2">
                    <a:lumMod val="60000"/>
                    <a:lumOff val="40000"/>
                  </a:schemeClr>
                </a:solidFill>
                <a:latin typeface="NikoshBAN" pitchFamily="2" charset="0"/>
                <a:cs typeface="NikoshBAN" pitchFamily="2" charset="0"/>
              </a:rPr>
              <a:t> </a:t>
            </a:r>
            <a:r>
              <a:rPr lang="bn-BD" sz="2800" b="1" dirty="0" smtClean="0">
                <a:solidFill>
                  <a:schemeClr val="tx2">
                    <a:lumMod val="60000"/>
                    <a:lumOff val="40000"/>
                  </a:schemeClr>
                </a:solidFill>
                <a:latin typeface="NikoshBAN" pitchFamily="2" charset="0"/>
                <a:cs typeface="NikoshBAN" pitchFamily="2" charset="0"/>
              </a:rPr>
              <a:t>কমতে থাকে।</a:t>
            </a:r>
            <a:endParaRPr lang="en-US" sz="2800" dirty="0">
              <a:solidFill>
                <a:schemeClr val="tx2">
                  <a:lumMod val="60000"/>
                  <a:lumOff val="40000"/>
                </a:schemeClr>
              </a:solidFill>
            </a:endParaRPr>
          </a:p>
        </p:txBody>
      </p:sp>
      <p:sp>
        <p:nvSpPr>
          <p:cNvPr id="8" name="Rectangle 7"/>
          <p:cNvSpPr/>
          <p:nvPr/>
        </p:nvSpPr>
        <p:spPr>
          <a:xfrm>
            <a:off x="5771332" y="5603848"/>
            <a:ext cx="4733850" cy="543896"/>
          </a:xfrm>
          <a:prstGeom prst="rect">
            <a:avLst/>
          </a:prstGeom>
        </p:spPr>
        <p:txBody>
          <a:bodyPr wrap="square">
            <a:spAutoFit/>
          </a:bodyPr>
          <a:lstStyle/>
          <a:p>
            <a:r>
              <a:rPr lang="bn-BD" sz="2800" b="1" dirty="0" smtClean="0">
                <a:solidFill>
                  <a:schemeClr val="tx2">
                    <a:lumMod val="40000"/>
                    <a:lumOff val="60000"/>
                  </a:schemeClr>
                </a:solidFill>
                <a:latin typeface="NikoshBAN" pitchFamily="2" charset="0"/>
                <a:cs typeface="NikoshBAN" pitchFamily="2" charset="0"/>
              </a:rPr>
              <a:t>পেশির শক্তি কমতে থাকে।</a:t>
            </a:r>
            <a:endParaRPr lang="en-US" sz="2800" dirty="0">
              <a:solidFill>
                <a:schemeClr val="tx2">
                  <a:lumMod val="40000"/>
                  <a:lumOff val="60000"/>
                </a:schemeClr>
              </a:solidFill>
            </a:endParaRPr>
          </a:p>
        </p:txBody>
      </p:sp>
      <p:sp>
        <p:nvSpPr>
          <p:cNvPr id="9" name="Rectangle 8"/>
          <p:cNvSpPr/>
          <p:nvPr/>
        </p:nvSpPr>
        <p:spPr>
          <a:xfrm>
            <a:off x="5071342" y="4964207"/>
            <a:ext cx="4148639" cy="543896"/>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পিঠের পিছন দিকে ব্যথা অনুভব হয়।</a:t>
            </a:r>
            <a:endParaRPr lang="en-US" sz="2800" dirty="0">
              <a:solidFill>
                <a:schemeClr val="tx2">
                  <a:lumMod val="20000"/>
                  <a:lumOff val="80000"/>
                </a:schemeClr>
              </a:solidFill>
            </a:endParaRPr>
          </a:p>
        </p:txBody>
      </p:sp>
      <p:sp>
        <p:nvSpPr>
          <p:cNvPr id="10" name="Rectangle 9"/>
          <p:cNvSpPr/>
          <p:nvPr/>
        </p:nvSpPr>
        <p:spPr>
          <a:xfrm>
            <a:off x="6303133" y="6159368"/>
            <a:ext cx="3382662" cy="543896"/>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 </a:t>
            </a:r>
            <a:r>
              <a:rPr lang="en-US" sz="2800" b="1" dirty="0" err="1" smtClean="0">
                <a:solidFill>
                  <a:schemeClr val="tx2">
                    <a:lumMod val="20000"/>
                    <a:lumOff val="80000"/>
                  </a:schemeClr>
                </a:solidFill>
                <a:latin typeface="NikoshBAN" pitchFamily="2" charset="0"/>
                <a:cs typeface="NikoshBAN" pitchFamily="2" charset="0"/>
              </a:rPr>
              <a:t>অস্থি</a:t>
            </a:r>
            <a:r>
              <a:rPr lang="bn-BD" sz="2800" b="1" dirty="0" smtClean="0">
                <a:solidFill>
                  <a:schemeClr val="tx2">
                    <a:lumMod val="20000"/>
                    <a:lumOff val="80000"/>
                  </a:schemeClr>
                </a:solidFill>
                <a:latin typeface="NikoshBAN" pitchFamily="2" charset="0"/>
                <a:cs typeface="NikoshBAN" pitchFamily="2" charset="0"/>
              </a:rPr>
              <a:t>তে ব্যথা অনুভব হয়।</a:t>
            </a:r>
            <a:endParaRPr lang="en-US" sz="2800" dirty="0">
              <a:solidFill>
                <a:schemeClr val="tx2">
                  <a:lumMod val="20000"/>
                  <a:lumOff val="80000"/>
                </a:schemeClr>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6797" y="0"/>
            <a:ext cx="7995334" cy="3521466"/>
          </a:xfrm>
          <a:prstGeom prst="rect">
            <a:avLst/>
          </a:prstGeom>
        </p:spPr>
      </p:pic>
      <p:sp>
        <p:nvSpPr>
          <p:cNvPr id="15" name="Curved Right Arrow 14"/>
          <p:cNvSpPr/>
          <p:nvPr/>
        </p:nvSpPr>
        <p:spPr>
          <a:xfrm>
            <a:off x="5161282" y="5488909"/>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a:off x="4023501" y="4236368"/>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Right Arrow 16"/>
          <p:cNvSpPr/>
          <p:nvPr/>
        </p:nvSpPr>
        <p:spPr>
          <a:xfrm>
            <a:off x="5764148" y="6043718"/>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Right Arrow 17"/>
          <p:cNvSpPr/>
          <p:nvPr/>
        </p:nvSpPr>
        <p:spPr>
          <a:xfrm>
            <a:off x="4535583" y="4923269"/>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p:cNvGrpSpPr/>
          <p:nvPr/>
        </p:nvGrpSpPr>
        <p:grpSpPr>
          <a:xfrm>
            <a:off x="-2" y="2975428"/>
            <a:ext cx="3996798" cy="3882572"/>
            <a:chOff x="-2" y="2975428"/>
            <a:chExt cx="3996798" cy="3882572"/>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 y="4916774"/>
              <a:ext cx="3996798" cy="1941226"/>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75428"/>
              <a:ext cx="3996795" cy="1941345"/>
            </a:xfrm>
            <a:prstGeom prst="rect">
              <a:avLst/>
            </a:prstGeom>
          </p:spPr>
        </p:pic>
      </p:grpSp>
    </p:spTree>
    <p:extLst>
      <p:ext uri="{BB962C8B-B14F-4D97-AF65-F5344CB8AC3E}">
        <p14:creationId xmlns:p14="http://schemas.microsoft.com/office/powerpoint/2010/main" val="352964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trips(downLef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 by="(-#ppt_w*2)" calcmode="lin" valueType="num">
                                      <p:cBhvr rctx="PPT">
                                        <p:cTn id="19" dur="500" autoRev="1" fill="hold">
                                          <p:stCondLst>
                                            <p:cond delay="0"/>
                                          </p:stCondLst>
                                        </p:cTn>
                                        <p:tgtEl>
                                          <p:spTgt spid="2"/>
                                        </p:tgtEl>
                                        <p:attrNameLst>
                                          <p:attrName>ppt_w</p:attrName>
                                        </p:attrNameLst>
                                      </p:cBhvr>
                                    </p:anim>
                                    <p:anim by="(#ppt_w*0.50)" calcmode="lin" valueType="num">
                                      <p:cBhvr>
                                        <p:cTn id="20" dur="500" decel="50000" autoRev="1" fill="hold">
                                          <p:stCondLst>
                                            <p:cond delay="0"/>
                                          </p:stCondLst>
                                        </p:cTn>
                                        <p:tgtEl>
                                          <p:spTgt spid="2"/>
                                        </p:tgtEl>
                                        <p:attrNameLst>
                                          <p:attrName>ppt_x</p:attrName>
                                        </p:attrNameLst>
                                      </p:cBhvr>
                                    </p:anim>
                                    <p:anim from="(-#ppt_h/2)" to="(#ppt_y)" calcmode="lin" valueType="num">
                                      <p:cBhvr>
                                        <p:cTn id="21" dur="1000" fill="hold">
                                          <p:stCondLst>
                                            <p:cond delay="0"/>
                                          </p:stCondLst>
                                        </p:cTn>
                                        <p:tgtEl>
                                          <p:spTgt spid="2"/>
                                        </p:tgtEl>
                                        <p:attrNameLst>
                                          <p:attrName>ppt_y</p:attrName>
                                        </p:attrNameLst>
                                      </p:cBhvr>
                                    </p:anim>
                                    <p:animRot by="21600000">
                                      <p:cBhvr>
                                        <p:cTn id="22" dur="1000" fill="hold">
                                          <p:stCondLst>
                                            <p:cond delay="0"/>
                                          </p:stCondLst>
                                        </p:cTn>
                                        <p:tgtEl>
                                          <p:spTgt spid="2"/>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2000"/>
                                        <p:tgtEl>
                                          <p:spTgt spid="7"/>
                                        </p:tgtEl>
                                      </p:cBhvr>
                                    </p:animEffect>
                                    <p:anim calcmode="lin" valueType="num">
                                      <p:cBhvr>
                                        <p:cTn id="42" dur="2000" fill="hold"/>
                                        <p:tgtEl>
                                          <p:spTgt spid="7"/>
                                        </p:tgtEl>
                                        <p:attrNameLst>
                                          <p:attrName>ppt_w</p:attrName>
                                        </p:attrNameLst>
                                      </p:cBhvr>
                                      <p:tavLst>
                                        <p:tav tm="0" fmla="#ppt_w*sin(2.5*pi*$)">
                                          <p:val>
                                            <p:fltVal val="0"/>
                                          </p:val>
                                        </p:tav>
                                        <p:tav tm="100000">
                                          <p:val>
                                            <p:fltVal val="1"/>
                                          </p:val>
                                        </p:tav>
                                      </p:tavLst>
                                    </p:anim>
                                    <p:anim calcmode="lin" valueType="num">
                                      <p:cBhvr>
                                        <p:cTn id="4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fill="hold"/>
                                        <p:tgtEl>
                                          <p:spTgt spid="3"/>
                                        </p:tgtEl>
                                        <p:attrNameLst>
                                          <p:attrName>ppt_x</p:attrName>
                                        </p:attrNameLst>
                                      </p:cBhvr>
                                      <p:tavLst>
                                        <p:tav tm="0">
                                          <p:val>
                                            <p:strVal val="#ppt_x"/>
                                          </p:val>
                                        </p:tav>
                                        <p:tav tm="100000">
                                          <p:val>
                                            <p:strVal val="#ppt_x"/>
                                          </p:val>
                                        </p:tav>
                                      </p:tavLst>
                                    </p:anim>
                                    <p:anim calcmode="lin" valueType="num">
                                      <p:cBhvr additive="base">
                                        <p:cTn id="5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500" fill="hold"/>
                                        <p:tgtEl>
                                          <p:spTgt spid="18"/>
                                        </p:tgtEl>
                                        <p:attrNameLst>
                                          <p:attrName>ppt_x</p:attrName>
                                        </p:attrNameLst>
                                      </p:cBhvr>
                                      <p:tavLst>
                                        <p:tav tm="0">
                                          <p:val>
                                            <p:strVal val="#ppt_x"/>
                                          </p:val>
                                        </p:tav>
                                        <p:tav tm="100000">
                                          <p:val>
                                            <p:strVal val="#ppt_x"/>
                                          </p:val>
                                        </p:tav>
                                      </p:tavLst>
                                    </p:anim>
                                    <p:anim calcmode="lin" valueType="num">
                                      <p:cBhvr additive="base">
                                        <p:cTn id="6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500" fill="hold"/>
                                        <p:tgtEl>
                                          <p:spTgt spid="15"/>
                                        </p:tgtEl>
                                        <p:attrNameLst>
                                          <p:attrName>ppt_x</p:attrName>
                                        </p:attrNameLst>
                                      </p:cBhvr>
                                      <p:tavLst>
                                        <p:tav tm="0">
                                          <p:val>
                                            <p:strVal val="#ppt_x"/>
                                          </p:val>
                                        </p:tav>
                                        <p:tav tm="100000">
                                          <p:val>
                                            <p:strVal val="#ppt_x"/>
                                          </p:val>
                                        </p:tav>
                                      </p:tavLst>
                                    </p:anim>
                                    <p:anim calcmode="lin" valueType="num">
                                      <p:cBhvr additive="base">
                                        <p:cTn id="7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additive="base">
                                        <p:cTn id="84" dur="500" fill="hold"/>
                                        <p:tgtEl>
                                          <p:spTgt spid="17"/>
                                        </p:tgtEl>
                                        <p:attrNameLst>
                                          <p:attrName>ppt_x</p:attrName>
                                        </p:attrNameLst>
                                      </p:cBhvr>
                                      <p:tavLst>
                                        <p:tav tm="0">
                                          <p:val>
                                            <p:strVal val="#ppt_x"/>
                                          </p:val>
                                        </p:tav>
                                        <p:tav tm="100000">
                                          <p:val>
                                            <p:strVal val="#ppt_x"/>
                                          </p:val>
                                        </p:tav>
                                      </p:tavLst>
                                    </p:anim>
                                    <p:anim calcmode="lin" valueType="num">
                                      <p:cBhvr additive="base">
                                        <p:cTn id="8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additive="base">
                                        <p:cTn id="90" dur="500" fill="hold"/>
                                        <p:tgtEl>
                                          <p:spTgt spid="10"/>
                                        </p:tgtEl>
                                        <p:attrNameLst>
                                          <p:attrName>ppt_x</p:attrName>
                                        </p:attrNameLst>
                                      </p:cBhvr>
                                      <p:tavLst>
                                        <p:tav tm="0">
                                          <p:val>
                                            <p:strVal val="#ppt_x"/>
                                          </p:val>
                                        </p:tav>
                                        <p:tav tm="100000">
                                          <p:val>
                                            <p:strVal val="#ppt_x"/>
                                          </p:val>
                                        </p:tav>
                                      </p:tavLst>
                                    </p:anim>
                                    <p:anim calcmode="lin" valueType="num">
                                      <p:cBhvr additive="base">
                                        <p:cTn id="9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7" grpId="0" animBg="1"/>
      <p:bldP spid="3" grpId="0"/>
      <p:bldP spid="8" grpId="0"/>
      <p:bldP spid="9" grpId="0"/>
      <p:bldP spid="10" grpId="0"/>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5400" y="849480"/>
            <a:ext cx="5548714" cy="2246769"/>
          </a:xfrm>
          <a:prstGeom prst="rect">
            <a:avLst/>
          </a:prstGeom>
        </p:spPr>
        <p:txBody>
          <a:bodyPr wrap="square">
            <a:spAutoFit/>
          </a:bodyPr>
          <a:lstStyle/>
          <a:p>
            <a:r>
              <a:rPr lang="en-US" sz="2800" b="1" dirty="0" err="1" smtClean="0">
                <a:solidFill>
                  <a:srgbClr val="002060"/>
                </a:solidFill>
                <a:latin typeface="NikoshBAN" pitchFamily="2" charset="0"/>
                <a:cs typeface="NikoshBAN" pitchFamily="2" charset="0"/>
              </a:rPr>
              <a:t>ঘনত্ব</a:t>
            </a:r>
            <a:r>
              <a:rPr lang="en-US" sz="2800" b="1" dirty="0" smtClean="0">
                <a:solidFill>
                  <a:srgbClr val="002060"/>
                </a:solidFill>
                <a:latin typeface="NikoshBAN" pitchFamily="2" charset="0"/>
                <a:cs typeface="NikoshBAN" pitchFamily="2" charset="0"/>
              </a:rPr>
              <a:t> </a:t>
            </a:r>
            <a:r>
              <a:rPr lang="bn-BD" sz="2800" b="1" dirty="0" smtClean="0">
                <a:solidFill>
                  <a:srgbClr val="002060"/>
                </a:solidFill>
                <a:latin typeface="NikoshBAN" pitchFamily="2" charset="0"/>
                <a:cs typeface="NikoshBAN" pitchFamily="2" charset="0"/>
              </a:rPr>
              <a:t>মাপক যন্ত্রের সাহায্যে অস্থির খনিজ পদার্থের এ রোগ নির্ণয় করা হয়। রোগের প্রাথমিক অবস্থায় তেমন কোনো উপসর্গ দেখা দেয় না। হঠাৎ করেই সামান্য আঘাতে কোমর বা দেহের অন্যান্য কোনো অঙ্গের হাড় ভেঙ্গে যায়।  </a:t>
            </a:r>
            <a:endParaRPr lang="bn-BD" sz="2800" b="1" dirty="0">
              <a:solidFill>
                <a:srgbClr val="002060"/>
              </a:solidFill>
              <a:latin typeface="NikoshBAN" pitchFamily="2" charset="0"/>
              <a:cs typeface="NikoshBAN" pitchFamily="2" charset="0"/>
            </a:endParaRPr>
          </a:p>
        </p:txBody>
      </p:sp>
      <p:sp>
        <p:nvSpPr>
          <p:cNvPr id="11" name="Rectangle: Rounded Corners 72">
            <a:extLst>
              <a:ext uri="{FF2B5EF4-FFF2-40B4-BE49-F238E27FC236}">
                <a16:creationId xmlns:a16="http://schemas.microsoft.com/office/drawing/2014/main" xmlns="" id="{36C3589B-21D7-4A37-814A-EC61FDDAE5C9}"/>
              </a:ext>
            </a:extLst>
          </p:cNvPr>
          <p:cNvSpPr txBox="1">
            <a:spLocks/>
          </p:cNvSpPr>
          <p:nvPr/>
        </p:nvSpPr>
        <p:spPr>
          <a:xfrm>
            <a:off x="72566" y="31166"/>
            <a:ext cx="5021948" cy="592948"/>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6000" b="1" dirty="0">
                <a:solidFill>
                  <a:schemeClr val="bg2">
                    <a:lumMod val="75000"/>
                  </a:schemeClr>
                </a:solidFill>
                <a:latin typeface="NikoshBAN" pitchFamily="2" charset="0"/>
                <a:cs typeface="NikoshBAN" pitchFamily="2" charset="0"/>
              </a:rPr>
              <a:t> </a:t>
            </a:r>
            <a:r>
              <a:rPr lang="bn-BD" sz="4000" b="1" dirty="0" smtClean="0">
                <a:solidFill>
                  <a:srgbClr val="002060"/>
                </a:solidFill>
                <a:latin typeface="NikoshBAN" pitchFamily="2" charset="0"/>
                <a:cs typeface="NikoshBAN" pitchFamily="2" charset="0"/>
              </a:rPr>
              <a:t>অস্টিওপোরোসিস</a:t>
            </a:r>
            <a:r>
              <a:rPr lang="bn-BD" sz="4000" b="1" dirty="0">
                <a:solidFill>
                  <a:srgbClr val="002060"/>
                </a:solidFill>
                <a:latin typeface="NikoshBAN" pitchFamily="2" charset="0"/>
                <a:cs typeface="NikoshBAN" pitchFamily="2" charset="0"/>
              </a:rPr>
              <a:t> </a:t>
            </a:r>
            <a:r>
              <a:rPr lang="bn-BD" sz="4000" b="1" dirty="0" smtClean="0">
                <a:solidFill>
                  <a:srgbClr val="002060"/>
                </a:solidFill>
                <a:latin typeface="NikoshBAN" pitchFamily="2" charset="0"/>
                <a:cs typeface="NikoshBAN" pitchFamily="2" charset="0"/>
              </a:rPr>
              <a:t>রোগ নির্ণয় </a:t>
            </a:r>
            <a:endParaRPr lang="en-US" sz="6000" b="1" dirty="0">
              <a:solidFill>
                <a:srgbClr val="FF0000"/>
              </a:solidFill>
              <a:latin typeface="NikoshBAN" pitchFamily="2" charset="0"/>
              <a:cs typeface="NikoshBAN" pitchFamily="2" charset="0"/>
            </a:endParaRPr>
          </a:p>
        </p:txBody>
      </p:sp>
      <p:sp>
        <p:nvSpPr>
          <p:cNvPr id="13" name="Rectangle 12"/>
          <p:cNvSpPr/>
          <p:nvPr/>
        </p:nvSpPr>
        <p:spPr>
          <a:xfrm>
            <a:off x="3174376" y="3590694"/>
            <a:ext cx="9017624" cy="523220"/>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পঞ্চাশের উপরে পুরুষ ও নারীদের দৈনিক ১২০০মিলিগ্রাম </a:t>
            </a:r>
            <a:r>
              <a:rPr lang="en-US" sz="2800" b="1" dirty="0" err="1" smtClean="0">
                <a:solidFill>
                  <a:schemeClr val="tx2">
                    <a:lumMod val="20000"/>
                    <a:lumOff val="80000"/>
                  </a:schemeClr>
                </a:solidFill>
                <a:latin typeface="NikoshBAN" pitchFamily="2" charset="0"/>
                <a:cs typeface="NikoshBAN" pitchFamily="2" charset="0"/>
              </a:rPr>
              <a:t>ক্যালসিয়াম</a:t>
            </a:r>
            <a:r>
              <a:rPr lang="bn-BD" sz="2800" b="1" dirty="0" smtClean="0">
                <a:solidFill>
                  <a:schemeClr val="tx2">
                    <a:lumMod val="20000"/>
                    <a:lumOff val="80000"/>
                  </a:schemeClr>
                </a:solidFill>
                <a:latin typeface="NikoshBAN" pitchFamily="2" charset="0"/>
                <a:cs typeface="NikoshBAN" pitchFamily="2" charset="0"/>
              </a:rPr>
              <a:t> গ্রহণ করা। </a:t>
            </a:r>
            <a:endParaRPr lang="bn-BD" sz="2800" b="1" dirty="0">
              <a:solidFill>
                <a:schemeClr val="tx2">
                  <a:lumMod val="20000"/>
                  <a:lumOff val="80000"/>
                </a:schemeClr>
              </a:solidFill>
              <a:latin typeface="NikoshBAN" pitchFamily="2" charset="0"/>
              <a:cs typeface="NikoshBAN" pitchFamily="2" charset="0"/>
            </a:endParaRPr>
          </a:p>
        </p:txBody>
      </p:sp>
      <p:sp>
        <p:nvSpPr>
          <p:cNvPr id="15" name="Rectangle 14"/>
          <p:cNvSpPr/>
          <p:nvPr/>
        </p:nvSpPr>
        <p:spPr>
          <a:xfrm>
            <a:off x="4644578" y="4659084"/>
            <a:ext cx="4717142" cy="536142"/>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ননিতোলা দুধ ও দুগ্ধজাত দ্রব্য গ্রহণ করা। </a:t>
            </a:r>
            <a:endParaRPr lang="bn-BD" sz="2800" b="1" dirty="0">
              <a:solidFill>
                <a:schemeClr val="tx2">
                  <a:lumMod val="20000"/>
                  <a:lumOff val="80000"/>
                </a:schemeClr>
              </a:solidFill>
              <a:latin typeface="NikoshBAN" pitchFamily="2" charset="0"/>
              <a:cs typeface="NikoshBAN" pitchFamily="2" charset="0"/>
            </a:endParaRPr>
          </a:p>
        </p:txBody>
      </p:sp>
      <p:sp>
        <p:nvSpPr>
          <p:cNvPr id="16" name="Rectangle 15"/>
          <p:cNvSpPr/>
          <p:nvPr/>
        </p:nvSpPr>
        <p:spPr>
          <a:xfrm>
            <a:off x="3769459" y="4113205"/>
            <a:ext cx="8451571" cy="523220"/>
          </a:xfrm>
          <a:prstGeom prst="rect">
            <a:avLst/>
          </a:prstGeom>
        </p:spPr>
        <p:txBody>
          <a:bodyPr wrap="square">
            <a:spAutoFit/>
          </a:bodyPr>
          <a:lstStyle/>
          <a:p>
            <a:r>
              <a:rPr lang="bn-BD" sz="2800" b="1" dirty="0" smtClean="0">
                <a:solidFill>
                  <a:schemeClr val="tx2">
                    <a:lumMod val="20000"/>
                    <a:lumOff val="80000"/>
                  </a:schemeClr>
                </a:solidFill>
                <a:latin typeface="NikoshBAN" pitchFamily="2" charset="0"/>
                <a:cs typeface="NikoshBAN" pitchFamily="2" charset="0"/>
              </a:rPr>
              <a:t>কমলার রস, সবুজ শাকসবজি, সয়াদ্রব্য ও ক্যালসিয়াম সমৃদ্ধ খাবার খাওয়া।  </a:t>
            </a:r>
            <a:endParaRPr lang="bn-BD" sz="2800" b="1" dirty="0">
              <a:solidFill>
                <a:schemeClr val="tx2">
                  <a:lumMod val="20000"/>
                  <a:lumOff val="80000"/>
                </a:schemeClr>
              </a:solidFill>
              <a:latin typeface="NikoshBAN" pitchFamily="2" charset="0"/>
              <a:cs typeface="NikoshBAN" pitchFamily="2" charset="0"/>
            </a:endParaRPr>
          </a:p>
        </p:txBody>
      </p:sp>
      <p:grpSp>
        <p:nvGrpSpPr>
          <p:cNvPr id="2" name="Group 1"/>
          <p:cNvGrpSpPr/>
          <p:nvPr/>
        </p:nvGrpSpPr>
        <p:grpSpPr>
          <a:xfrm>
            <a:off x="3454400" y="3068653"/>
            <a:ext cx="7982853" cy="584616"/>
            <a:chOff x="3439886" y="3025111"/>
            <a:chExt cx="7982853" cy="584616"/>
          </a:xfrm>
        </p:grpSpPr>
        <p:sp>
          <p:nvSpPr>
            <p:cNvPr id="14" name="Rectangle: Rounded Corners 72">
              <a:extLst>
                <a:ext uri="{FF2B5EF4-FFF2-40B4-BE49-F238E27FC236}">
                  <a16:creationId xmlns:a16="http://schemas.microsoft.com/office/drawing/2014/main" xmlns="" id="{36C3589B-21D7-4A37-814A-EC61FDDAE5C9}"/>
                </a:ext>
              </a:extLst>
            </p:cNvPr>
            <p:cNvSpPr txBox="1">
              <a:spLocks/>
            </p:cNvSpPr>
            <p:nvPr/>
          </p:nvSpPr>
          <p:spPr>
            <a:xfrm>
              <a:off x="9434286" y="3025111"/>
              <a:ext cx="1988453" cy="502524"/>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bn-BD" sz="4000" b="1" dirty="0" smtClean="0">
                  <a:solidFill>
                    <a:srgbClr val="002060"/>
                  </a:solidFill>
                  <a:latin typeface="NikoshBAN" pitchFamily="2" charset="0"/>
                  <a:cs typeface="NikoshBAN" pitchFamily="2" charset="0"/>
                </a:rPr>
                <a:t>প্রতিকার </a:t>
              </a:r>
              <a:r>
                <a:rPr lang="en-US" sz="4000" b="1" dirty="0" smtClean="0">
                  <a:solidFill>
                    <a:srgbClr val="002060"/>
                  </a:solidFill>
                  <a:latin typeface="NikoshBAN" pitchFamily="2" charset="0"/>
                  <a:cs typeface="NikoshBAN" pitchFamily="2" charset="0"/>
                </a:rPr>
                <a:t>   </a:t>
              </a:r>
              <a:endParaRPr lang="en-US" sz="6000" b="1" dirty="0">
                <a:solidFill>
                  <a:srgbClr val="FF0000"/>
                </a:solidFill>
                <a:latin typeface="NikoshBAN" pitchFamily="2" charset="0"/>
                <a:cs typeface="NikoshBAN" pitchFamily="2" charset="0"/>
              </a:endParaRPr>
            </a:p>
          </p:txBody>
        </p:sp>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t="28765" b="34701"/>
            <a:stretch/>
          </p:blipFill>
          <p:spPr>
            <a:xfrm>
              <a:off x="3439886" y="3025111"/>
              <a:ext cx="5689599" cy="584616"/>
            </a:xfrm>
            <a:prstGeom prst="rect">
              <a:avLst/>
            </a:prstGeom>
          </p:spPr>
        </p:pic>
      </p:grpSp>
      <p:sp>
        <p:nvSpPr>
          <p:cNvPr id="6" name="Curved Right Arrow 5"/>
          <p:cNvSpPr/>
          <p:nvPr/>
        </p:nvSpPr>
        <p:spPr>
          <a:xfrm>
            <a:off x="2750964" y="3490638"/>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Right Arrow 18"/>
          <p:cNvSpPr/>
          <p:nvPr/>
        </p:nvSpPr>
        <p:spPr>
          <a:xfrm>
            <a:off x="3777189" y="4576532"/>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Right Arrow 19"/>
          <p:cNvSpPr/>
          <p:nvPr/>
        </p:nvSpPr>
        <p:spPr>
          <a:xfrm>
            <a:off x="3174376" y="4139268"/>
            <a:ext cx="454937" cy="5225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66" y="3096250"/>
            <a:ext cx="2646603" cy="3618780"/>
          </a:xfrm>
          <a:prstGeom prst="rect">
            <a:avLst/>
          </a:prstGeom>
        </p:spPr>
      </p:pic>
      <p:pic>
        <p:nvPicPr>
          <p:cNvPr id="18" name="Picture 17"/>
          <p:cNvPicPr>
            <a:picLocks noChangeAspect="1"/>
          </p:cNvPicPr>
          <p:nvPr/>
        </p:nvPicPr>
        <p:blipFill rotWithShape="1">
          <a:blip r:embed="rId4">
            <a:extLst>
              <a:ext uri="{28A0092B-C50C-407E-A947-70E740481C1C}">
                <a14:useLocalDpi xmlns:a14="http://schemas.microsoft.com/office/drawing/2010/main" val="0"/>
              </a:ext>
            </a:extLst>
          </a:blip>
          <a:srcRect l="11633" t="15448" r="8949"/>
          <a:stretch/>
        </p:blipFill>
        <p:spPr>
          <a:xfrm>
            <a:off x="5704114" y="1"/>
            <a:ext cx="6357255" cy="2973424"/>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9315" y="5125389"/>
            <a:ext cx="8577942" cy="1589641"/>
          </a:xfrm>
          <a:prstGeom prst="rect">
            <a:avLst/>
          </a:prstGeom>
        </p:spPr>
      </p:pic>
    </p:spTree>
    <p:extLst>
      <p:ext uri="{BB962C8B-B14F-4D97-AF65-F5344CB8AC3E}">
        <p14:creationId xmlns:p14="http://schemas.microsoft.com/office/powerpoint/2010/main" val="14760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anim calcmode="lin" valueType="num">
                                      <p:cBhvr>
                                        <p:cTn id="16" dur="2000" fill="hold"/>
                                        <p:tgtEl>
                                          <p:spTgt spid="11"/>
                                        </p:tgtEl>
                                        <p:attrNameLst>
                                          <p:attrName>ppt_w</p:attrName>
                                        </p:attrNameLst>
                                      </p:cBhvr>
                                      <p:tavLst>
                                        <p:tav tm="0" fmla="#ppt_w*sin(2.5*pi*$)">
                                          <p:val>
                                            <p:fltVal val="0"/>
                                          </p:val>
                                        </p:tav>
                                        <p:tav tm="100000">
                                          <p:val>
                                            <p:fltVal val="1"/>
                                          </p:val>
                                        </p:tav>
                                      </p:tavLst>
                                    </p:anim>
                                    <p:anim calcmode="lin" valueType="num">
                                      <p:cBhvr>
                                        <p:cTn id="17"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0"/>
                                        </p:tgtEl>
                                        <p:attrNameLst>
                                          <p:attrName>ppt_y</p:attrName>
                                        </p:attrNameLst>
                                      </p:cBhvr>
                                      <p:tavLst>
                                        <p:tav tm="0">
                                          <p:val>
                                            <p:strVal val="#ppt_y"/>
                                          </p:val>
                                        </p:tav>
                                        <p:tav tm="100000">
                                          <p:val>
                                            <p:strVal val="#ppt_y"/>
                                          </p:val>
                                        </p:tav>
                                      </p:tavLst>
                                    </p:anim>
                                    <p:anim calcmode="lin" valueType="num">
                                      <p:cBhvr>
                                        <p:cTn id="2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plus(in)">
                                      <p:cBhvr>
                                        <p:cTn id="31" dur="20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style.rotation</p:attrName>
                                        </p:attrNameLst>
                                      </p:cBhvr>
                                      <p:tavLst>
                                        <p:tav tm="0">
                                          <p:val>
                                            <p:fltVal val="90"/>
                                          </p:val>
                                        </p:tav>
                                        <p:tav tm="100000">
                                          <p:val>
                                            <p:fltVal val="0"/>
                                          </p:val>
                                        </p:tav>
                                      </p:tavLst>
                                    </p:anim>
                                    <p:animEffect transition="in" filter="fade">
                                      <p:cBhvr>
                                        <p:cTn id="39" dur="10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additive="base">
                                        <p:cTn id="81" dur="500" fill="hold"/>
                                        <p:tgtEl>
                                          <p:spTgt spid="15"/>
                                        </p:tgtEl>
                                        <p:attrNameLst>
                                          <p:attrName>ppt_x</p:attrName>
                                        </p:attrNameLst>
                                      </p:cBhvr>
                                      <p:tavLst>
                                        <p:tav tm="0">
                                          <p:val>
                                            <p:strVal val="#ppt_x"/>
                                          </p:val>
                                        </p:tav>
                                        <p:tav tm="100000">
                                          <p:val>
                                            <p:strVal val="#ppt_x"/>
                                          </p:val>
                                        </p:tav>
                                      </p:tavLst>
                                    </p:anim>
                                    <p:anim calcmode="lin" valueType="num">
                                      <p:cBhvr additive="base">
                                        <p:cTn id="8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5" grpId="0"/>
      <p:bldP spid="16" grpId="0"/>
      <p:bldP spid="6"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2">
            <a:extLst>
              <a:ext uri="{FF2B5EF4-FFF2-40B4-BE49-F238E27FC236}">
                <a16:creationId xmlns:a16="http://schemas.microsoft.com/office/drawing/2014/main" xmlns="" id="{36C3589B-21D7-4A37-814A-EC61FDDAE5C9}"/>
              </a:ext>
            </a:extLst>
          </p:cNvPr>
          <p:cNvSpPr txBox="1">
            <a:spLocks/>
          </p:cNvSpPr>
          <p:nvPr/>
        </p:nvSpPr>
        <p:spPr>
          <a:xfrm>
            <a:off x="406398" y="130622"/>
            <a:ext cx="4946123" cy="507822"/>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6000" b="1" dirty="0">
                <a:solidFill>
                  <a:schemeClr val="bg2">
                    <a:lumMod val="75000"/>
                  </a:schemeClr>
                </a:solidFill>
                <a:latin typeface="NikoshBAN" pitchFamily="2" charset="0"/>
                <a:cs typeface="NikoshBAN" pitchFamily="2" charset="0"/>
              </a:rPr>
              <a:t> </a:t>
            </a:r>
            <a:r>
              <a:rPr lang="bn-BD" sz="3600" b="1" dirty="0" smtClean="0">
                <a:solidFill>
                  <a:srgbClr val="002060"/>
                </a:solidFill>
                <a:latin typeface="NikoshBAN" pitchFamily="2" charset="0"/>
                <a:cs typeface="NikoshBAN" pitchFamily="2" charset="0"/>
              </a:rPr>
              <a:t>অস্টিওপোরোসিস</a:t>
            </a:r>
            <a:r>
              <a:rPr lang="en-US" sz="3600" b="1" dirty="0" err="1" smtClean="0">
                <a:solidFill>
                  <a:srgbClr val="002060"/>
                </a:solidFill>
                <a:latin typeface="NikoshBAN" pitchFamily="2" charset="0"/>
                <a:cs typeface="NikoshBAN" pitchFamily="2" charset="0"/>
              </a:rPr>
              <a:t>ের</a:t>
            </a:r>
            <a:r>
              <a:rPr lang="en-US" sz="3600" b="1" dirty="0" smtClean="0">
                <a:solidFill>
                  <a:srgbClr val="002060"/>
                </a:solidFill>
                <a:latin typeface="NikoshBAN" pitchFamily="2" charset="0"/>
                <a:cs typeface="NikoshBAN" pitchFamily="2" charset="0"/>
              </a:rPr>
              <a:t> </a:t>
            </a:r>
            <a:r>
              <a:rPr lang="bn-BD" sz="3600" b="1" dirty="0" smtClean="0">
                <a:solidFill>
                  <a:srgbClr val="002060"/>
                </a:solidFill>
                <a:latin typeface="NikoshBAN" pitchFamily="2" charset="0"/>
                <a:cs typeface="NikoshBAN" pitchFamily="2" charset="0"/>
              </a:rPr>
              <a:t>প্রতিরোধ </a:t>
            </a:r>
            <a:r>
              <a:rPr lang="en-US" sz="3600" b="1" dirty="0" smtClean="0">
                <a:solidFill>
                  <a:srgbClr val="002060"/>
                </a:solidFill>
                <a:latin typeface="NikoshBAN" pitchFamily="2" charset="0"/>
                <a:cs typeface="NikoshBAN" pitchFamily="2" charset="0"/>
              </a:rPr>
              <a:t> </a:t>
            </a:r>
            <a:endParaRPr lang="en-US" sz="6000" b="1" dirty="0">
              <a:solidFill>
                <a:srgbClr val="FF0000"/>
              </a:solidFill>
              <a:latin typeface="NikoshBAN" pitchFamily="2" charset="0"/>
              <a:cs typeface="NikoshBAN" pitchFamily="2" charset="0"/>
            </a:endParaRPr>
          </a:p>
        </p:txBody>
      </p:sp>
      <p:sp>
        <p:nvSpPr>
          <p:cNvPr id="3" name="Rectangle 2"/>
          <p:cNvSpPr/>
          <p:nvPr/>
        </p:nvSpPr>
        <p:spPr>
          <a:xfrm>
            <a:off x="974530" y="675315"/>
            <a:ext cx="5165014" cy="523220"/>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যথেষ্ট পরিমাণে সূর্যালোকের সংস্পর্শে আসা । </a:t>
            </a:r>
            <a:endParaRPr lang="bn-BD" b="1" dirty="0">
              <a:solidFill>
                <a:srgbClr val="002060"/>
              </a:solidFill>
              <a:latin typeface="NikoshBAN" pitchFamily="2" charset="0"/>
              <a:cs typeface="NikoshBAN" pitchFamily="2" charset="0"/>
            </a:endParaRPr>
          </a:p>
        </p:txBody>
      </p:sp>
      <p:sp>
        <p:nvSpPr>
          <p:cNvPr id="6" name="Rectangle 5"/>
          <p:cNvSpPr/>
          <p:nvPr/>
        </p:nvSpPr>
        <p:spPr>
          <a:xfrm>
            <a:off x="988053" y="1923536"/>
            <a:ext cx="2704587" cy="523220"/>
          </a:xfrm>
          <a:prstGeom prst="rect">
            <a:avLst/>
          </a:prstGeom>
        </p:spPr>
        <p:txBody>
          <a:bodyPr wrap="none">
            <a:spAutoFit/>
          </a:bodyPr>
          <a:lstStyle/>
          <a:p>
            <a:r>
              <a:rPr lang="bn-BD" sz="2800" b="1" dirty="0" smtClean="0">
                <a:solidFill>
                  <a:srgbClr val="002060"/>
                </a:solidFill>
                <a:latin typeface="NikoshBAN" pitchFamily="2" charset="0"/>
                <a:cs typeface="NikoshBAN" pitchFamily="2" charset="0"/>
              </a:rPr>
              <a:t>নিয়মিত ব্যায়াম করা ।</a:t>
            </a:r>
            <a:endParaRPr lang="bn-BD" b="1" dirty="0">
              <a:solidFill>
                <a:srgbClr val="002060"/>
              </a:solidFill>
              <a:latin typeface="NikoshBAN" pitchFamily="2" charset="0"/>
              <a:cs typeface="NikoshBAN" pitchFamily="2" charset="0"/>
            </a:endParaRPr>
          </a:p>
        </p:txBody>
      </p:sp>
      <p:sp>
        <p:nvSpPr>
          <p:cNvPr id="10" name="Rectangle 9"/>
          <p:cNvSpPr/>
          <p:nvPr/>
        </p:nvSpPr>
        <p:spPr>
          <a:xfrm>
            <a:off x="974529" y="1299429"/>
            <a:ext cx="5847185" cy="523220"/>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ক্যালসিয়াম ও ভিটামিন ‘ডি’ সমৃদ্ধ খাদ্য গ্রহণ করা। </a:t>
            </a:r>
            <a:endParaRPr lang="bn-BD" sz="2800" b="1" dirty="0">
              <a:solidFill>
                <a:srgbClr val="002060"/>
              </a:solidFill>
              <a:latin typeface="NikoshBAN" pitchFamily="2" charset="0"/>
              <a:cs typeface="NikoshBAN" pitchFamily="2" charset="0"/>
            </a:endParaRPr>
          </a:p>
        </p:txBody>
      </p:sp>
      <p:sp>
        <p:nvSpPr>
          <p:cNvPr id="11" name="Rectangle 10"/>
          <p:cNvSpPr/>
          <p:nvPr/>
        </p:nvSpPr>
        <p:spPr>
          <a:xfrm>
            <a:off x="988053" y="2547650"/>
            <a:ext cx="4030270" cy="523220"/>
          </a:xfrm>
          <a:prstGeom prst="rect">
            <a:avLst/>
          </a:prstGeom>
        </p:spPr>
        <p:txBody>
          <a:bodyPr wrap="none">
            <a:spAutoFit/>
          </a:bodyPr>
          <a:lstStyle/>
          <a:p>
            <a:r>
              <a:rPr lang="bn-BD" sz="2800" b="1" dirty="0" smtClean="0">
                <a:solidFill>
                  <a:srgbClr val="002060"/>
                </a:solidFill>
                <a:latin typeface="NikoshBAN" pitchFamily="2" charset="0"/>
                <a:cs typeface="NikoshBAN" pitchFamily="2" charset="0"/>
              </a:rPr>
              <a:t>সুষম ও আঁশযুক্ত খাবার গ্রহণ </a:t>
            </a:r>
            <a:r>
              <a:rPr lang="bn-BD" sz="2800" b="1" dirty="0">
                <a:solidFill>
                  <a:srgbClr val="002060"/>
                </a:solidFill>
                <a:latin typeface="NikoshBAN" pitchFamily="2" charset="0"/>
                <a:cs typeface="NikoshBAN" pitchFamily="2" charset="0"/>
              </a:rPr>
              <a:t>করা। </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45" y="3268094"/>
            <a:ext cx="5815779" cy="3516765"/>
          </a:xfrm>
          <a:prstGeom prst="rect">
            <a:avLst/>
          </a:prstGeom>
        </p:spPr>
      </p:pic>
      <p:grpSp>
        <p:nvGrpSpPr>
          <p:cNvPr id="24" name="Group 23"/>
          <p:cNvGrpSpPr/>
          <p:nvPr/>
        </p:nvGrpSpPr>
        <p:grpSpPr>
          <a:xfrm>
            <a:off x="6033501" y="3236687"/>
            <a:ext cx="6042384" cy="3548174"/>
            <a:chOff x="6033501" y="3396343"/>
            <a:chExt cx="6042384" cy="3388517"/>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3501" y="3396344"/>
              <a:ext cx="2936327" cy="3388516"/>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9828" y="3396343"/>
              <a:ext cx="3106057" cy="3388516"/>
            </a:xfrm>
            <a:prstGeom prst="rect">
              <a:avLst/>
            </a:prstGeom>
          </p:spPr>
        </p:pic>
      </p:grpSp>
      <p:sp>
        <p:nvSpPr>
          <p:cNvPr id="2" name="Striped Right Arrow 1"/>
          <p:cNvSpPr/>
          <p:nvPr/>
        </p:nvSpPr>
        <p:spPr>
          <a:xfrm>
            <a:off x="137345" y="685999"/>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riped Right Arrow 16"/>
          <p:cNvSpPr/>
          <p:nvPr/>
        </p:nvSpPr>
        <p:spPr>
          <a:xfrm>
            <a:off x="137345" y="1305636"/>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riped Right Arrow 17"/>
          <p:cNvSpPr/>
          <p:nvPr/>
        </p:nvSpPr>
        <p:spPr>
          <a:xfrm>
            <a:off x="137345" y="1910747"/>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riped Right Arrow 18"/>
          <p:cNvSpPr/>
          <p:nvPr/>
        </p:nvSpPr>
        <p:spPr>
          <a:xfrm>
            <a:off x="137345" y="2538384"/>
            <a:ext cx="770330" cy="501134"/>
          </a:xfrm>
          <a:prstGeom prst="striped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6628967" y="100121"/>
            <a:ext cx="5446918" cy="3167973"/>
            <a:chOff x="6033501" y="100121"/>
            <a:chExt cx="6042384" cy="3167973"/>
          </a:xfrm>
        </p:grpSpPr>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69828" y="100121"/>
              <a:ext cx="3106057" cy="3167973"/>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3501" y="100121"/>
              <a:ext cx="2936328" cy="3167973"/>
            </a:xfrm>
            <a:prstGeom prst="rect">
              <a:avLst/>
            </a:prstGeom>
          </p:spPr>
        </p:pic>
      </p:grpSp>
    </p:spTree>
    <p:extLst>
      <p:ext uri="{BB962C8B-B14F-4D97-AF65-F5344CB8AC3E}">
        <p14:creationId xmlns:p14="http://schemas.microsoft.com/office/powerpoint/2010/main" val="66620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 calcmode="lin" valueType="num">
                                      <p:cBhvr>
                                        <p:cTn id="16" dur="1000" fill="hold"/>
                                        <p:tgtEl>
                                          <p:spTgt spid="25"/>
                                        </p:tgtEl>
                                        <p:attrNameLst>
                                          <p:attrName>style.rotation</p:attrName>
                                        </p:attrNameLst>
                                      </p:cBhvr>
                                      <p:tavLst>
                                        <p:tav tm="0">
                                          <p:val>
                                            <p:fltVal val="90"/>
                                          </p:val>
                                        </p:tav>
                                        <p:tav tm="100000">
                                          <p:val>
                                            <p:fltVal val="0"/>
                                          </p:val>
                                        </p:tav>
                                      </p:tavLst>
                                    </p:anim>
                                    <p:animEffect transition="in" filter="fad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ntr" presetSubtype="1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heel(1)">
                                      <p:cBhvr>
                                        <p:cTn id="70" dur="20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0"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edge">
                                      <p:cBhvr>
                                        <p:cTn id="7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6" grpId="0"/>
      <p:bldP spid="10" grpId="0"/>
      <p:bldP spid="11" grpId="0"/>
      <p:bldP spid="2"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72">
            <a:extLst>
              <a:ext uri="{FF2B5EF4-FFF2-40B4-BE49-F238E27FC236}">
                <a16:creationId xmlns:a16="http://schemas.microsoft.com/office/drawing/2014/main" xmlns="" id="{36C3589B-21D7-4A37-814A-EC61FDDAE5C9}"/>
              </a:ext>
            </a:extLst>
          </p:cNvPr>
          <p:cNvSpPr txBox="1">
            <a:spLocks/>
          </p:cNvSpPr>
          <p:nvPr/>
        </p:nvSpPr>
        <p:spPr>
          <a:xfrm>
            <a:off x="595087" y="101600"/>
            <a:ext cx="7126514" cy="638629"/>
          </a:xfrm>
          <a:prstGeom prst="roundRect">
            <a:avLst>
              <a:gd name="adj" fmla="val 48322"/>
            </a:avLst>
          </a:prstGeom>
          <a:solidFill>
            <a:schemeClr val="tx2">
              <a:lumMod val="75000"/>
            </a:schemeClr>
          </a:solidFill>
          <a:ln w="10795" cap="flat" cmpd="sng" algn="ctr">
            <a:solidFill>
              <a:schemeClr val="bg1"/>
            </a:solidFill>
            <a:prstDash val="solid"/>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l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l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l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lt1"/>
                </a:solidFill>
                <a:latin typeface="+mn-lt"/>
                <a:ea typeface="+mn-ea"/>
                <a:cs typeface="+mn-cs"/>
              </a:defRPr>
            </a:lvl9pPr>
          </a:lstStyle>
          <a:p>
            <a:pPr marL="0" indent="0">
              <a:buNone/>
            </a:pPr>
            <a:r>
              <a:rPr lang="en-US" sz="4800" b="1" dirty="0" err="1" smtClean="0">
                <a:solidFill>
                  <a:srgbClr val="002060"/>
                </a:solidFill>
                <a:latin typeface="NikoshBAN" pitchFamily="2" charset="0"/>
                <a:cs typeface="NikoshBAN" pitchFamily="2" charset="0"/>
              </a:rPr>
              <a:t>রিউমাটয়েড</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আথ্রাইটিস</a:t>
            </a:r>
            <a:r>
              <a:rPr lang="bn-BD" sz="4800" b="1" dirty="0" smtClean="0">
                <a:solidFill>
                  <a:srgbClr val="002060"/>
                </a:solidFill>
                <a:latin typeface="NikoshBAN" pitchFamily="2" charset="0"/>
                <a:cs typeface="NikoshBAN" pitchFamily="2" charset="0"/>
              </a:rPr>
              <a:t> বা </a:t>
            </a:r>
            <a:r>
              <a:rPr lang="en-US" sz="4800" b="1" dirty="0" err="1" smtClean="0">
                <a:solidFill>
                  <a:srgbClr val="002060"/>
                </a:solidFill>
                <a:latin typeface="NikoshBAN" pitchFamily="2" charset="0"/>
                <a:cs typeface="NikoshBAN" pitchFamily="2" charset="0"/>
              </a:rPr>
              <a:t>গেঁটে</a:t>
            </a:r>
            <a:r>
              <a:rPr lang="bn-BD" sz="4800" b="1" dirty="0" smtClean="0">
                <a:solidFill>
                  <a:srgbClr val="002060"/>
                </a:solidFill>
                <a:latin typeface="NikoshBAN" pitchFamily="2" charset="0"/>
                <a:cs typeface="NikoshBAN" pitchFamily="2" charset="0"/>
              </a:rPr>
              <a:t>বাত</a:t>
            </a:r>
            <a:endParaRPr lang="en-US" sz="6000" b="1" dirty="0">
              <a:solidFill>
                <a:srgbClr val="FF0000"/>
              </a:solidFill>
              <a:latin typeface="NikoshBAN" pitchFamily="2" charset="0"/>
              <a:cs typeface="NikoshBAN" pitchFamily="2" charset="0"/>
            </a:endParaRPr>
          </a:p>
        </p:txBody>
      </p:sp>
      <p:sp>
        <p:nvSpPr>
          <p:cNvPr id="2" name="Rectangle 1"/>
          <p:cNvSpPr/>
          <p:nvPr/>
        </p:nvSpPr>
        <p:spPr>
          <a:xfrm>
            <a:off x="406396" y="841608"/>
            <a:ext cx="7924804" cy="3539430"/>
          </a:xfrm>
          <a:prstGeom prst="rect">
            <a:avLst/>
          </a:prstGeom>
        </p:spPr>
        <p:txBody>
          <a:bodyPr wrap="square">
            <a:spAutoFit/>
          </a:bodyPr>
          <a:lstStyle/>
          <a:p>
            <a:r>
              <a:rPr lang="bn-BD" sz="2800" b="1" dirty="0" smtClean="0">
                <a:solidFill>
                  <a:srgbClr val="002060"/>
                </a:solidFill>
                <a:latin typeface="NikoshBAN" pitchFamily="2" charset="0"/>
                <a:cs typeface="NikoshBAN" pitchFamily="2" charset="0"/>
              </a:rPr>
              <a:t>শতাধিক প্রকারের বাতরোগের মধ্যে এটি অন্যতম। সাধারণত বয়স্করা এ রোগে আক্রান্ত হয়। ছেলেমেয়েদের বেলায় গিঁটে ব্যথা বা যন্ত্রণা হওয়া রিউম্যাটিক ফিভার জাতীয় অন্য রোগের লক্ষণ হতে পারে। অস্থিসন্ধির অসুখের প্রকারভেদ অনুসারে চিকিৎসার পার্থক্য হয়। দুজন ব্যক্তি দুটি ভিন্ন প্রকারের অস্থিসন্ধির অসুখে আক্রান্ত হলেও তাদের লক্ষণ আপাত দৃষ্টিতে একইরকম হতে পারে। সেক্ষেত্রে দুজনের ভিন্ন চিকিৎসা প্রয়োজন। </a:t>
            </a:r>
            <a:r>
              <a:rPr lang="bn-BD" sz="2800" b="1" smtClean="0">
                <a:solidFill>
                  <a:srgbClr val="002060"/>
                </a:solidFill>
                <a:latin typeface="NikoshBAN" pitchFamily="2" charset="0"/>
                <a:cs typeface="NikoshBAN" pitchFamily="2" charset="0"/>
              </a:rPr>
              <a:t>এজন্য বিশেষজ্ঞ </a:t>
            </a:r>
            <a:r>
              <a:rPr lang="bn-BD" sz="2800" b="1" dirty="0" smtClean="0">
                <a:solidFill>
                  <a:srgbClr val="002060"/>
                </a:solidFill>
                <a:latin typeface="NikoshBAN" pitchFamily="2" charset="0"/>
                <a:cs typeface="NikoshBAN" pitchFamily="2" charset="0"/>
              </a:rPr>
              <a:t>চিকিৎসকের পরামর্শ ছাড়া বাতের চিকিৎসা করা উচিত নয়। এতে উপকারের চেয়ে অপকার বেশি হতে পারে। </a:t>
            </a:r>
            <a:endParaRPr lang="en-US" dirty="0"/>
          </a:p>
        </p:txBody>
      </p:sp>
      <p:grpSp>
        <p:nvGrpSpPr>
          <p:cNvPr id="19" name="Group 18"/>
          <p:cNvGrpSpPr/>
          <p:nvPr/>
        </p:nvGrpSpPr>
        <p:grpSpPr>
          <a:xfrm>
            <a:off x="103966" y="4318180"/>
            <a:ext cx="8025040" cy="2430963"/>
            <a:chOff x="103966" y="4748617"/>
            <a:chExt cx="8025040" cy="1647826"/>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3336" y="4748618"/>
              <a:ext cx="2545670" cy="1647825"/>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19593" b="22163"/>
            <a:stretch/>
          </p:blipFill>
          <p:spPr>
            <a:xfrm>
              <a:off x="2961466" y="4748617"/>
              <a:ext cx="2621870" cy="164782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66" y="4748617"/>
              <a:ext cx="2857500" cy="1647825"/>
            </a:xfrm>
            <a:prstGeom prst="rect">
              <a:avLst/>
            </a:prstGeom>
          </p:spPr>
        </p:pic>
      </p:grpSp>
      <p:grpSp>
        <p:nvGrpSpPr>
          <p:cNvPr id="18" name="Group 17"/>
          <p:cNvGrpSpPr/>
          <p:nvPr/>
        </p:nvGrpSpPr>
        <p:grpSpPr>
          <a:xfrm>
            <a:off x="8294321" y="101600"/>
            <a:ext cx="3798803" cy="6647543"/>
            <a:chOff x="8331200" y="0"/>
            <a:chExt cx="3686629" cy="6749143"/>
          </a:xfrm>
        </p:grpSpPr>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l="38601"/>
            <a:stretch/>
          </p:blipFill>
          <p:spPr>
            <a:xfrm>
              <a:off x="8331200" y="2013183"/>
              <a:ext cx="3686629" cy="2267843"/>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31200" y="0"/>
              <a:ext cx="3686629" cy="2013183"/>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1201" y="4300537"/>
              <a:ext cx="3686628" cy="2448606"/>
            </a:xfrm>
            <a:prstGeom prst="rect">
              <a:avLst/>
            </a:prstGeom>
          </p:spPr>
        </p:pic>
      </p:grpSp>
    </p:spTree>
    <p:extLst>
      <p:ext uri="{BB962C8B-B14F-4D97-AF65-F5344CB8AC3E}">
        <p14:creationId xmlns:p14="http://schemas.microsoft.com/office/powerpoint/2010/main" val="32490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1000" fill="hold"/>
                                        <p:tgtEl>
                                          <p:spTgt spid="18"/>
                                        </p:tgtEl>
                                        <p:attrNameLst>
                                          <p:attrName>ppt_w</p:attrName>
                                        </p:attrNameLst>
                                      </p:cBhvr>
                                      <p:tavLst>
                                        <p:tav tm="0">
                                          <p:val>
                                            <p:fltVal val="0"/>
                                          </p:val>
                                        </p:tav>
                                        <p:tav tm="100000">
                                          <p:val>
                                            <p:strVal val="#ppt_w"/>
                                          </p:val>
                                        </p:tav>
                                      </p:tavLst>
                                    </p:anim>
                                    <p:anim calcmode="lin" valueType="num">
                                      <p:cBhvr>
                                        <p:cTn id="16" dur="1000" fill="hold"/>
                                        <p:tgtEl>
                                          <p:spTgt spid="18"/>
                                        </p:tgtEl>
                                        <p:attrNameLst>
                                          <p:attrName>ppt_h</p:attrName>
                                        </p:attrNameLst>
                                      </p:cBhvr>
                                      <p:tavLst>
                                        <p:tav tm="0">
                                          <p:val>
                                            <p:fltVal val="0"/>
                                          </p:val>
                                        </p:tav>
                                        <p:tav tm="100000">
                                          <p:val>
                                            <p:strVal val="#ppt_h"/>
                                          </p:val>
                                        </p:tav>
                                      </p:tavLst>
                                    </p:anim>
                                    <p:anim calcmode="lin" valueType="num">
                                      <p:cBhvr>
                                        <p:cTn id="17" dur="1000" fill="hold"/>
                                        <p:tgtEl>
                                          <p:spTgt spid="18"/>
                                        </p:tgtEl>
                                        <p:attrNameLst>
                                          <p:attrName>style.rotation</p:attrName>
                                        </p:attrNameLst>
                                      </p:cBhvr>
                                      <p:tavLst>
                                        <p:tav tm="0">
                                          <p:val>
                                            <p:fltVal val="90"/>
                                          </p:val>
                                        </p:tav>
                                        <p:tav tm="100000">
                                          <p:val>
                                            <p:fltVal val="0"/>
                                          </p:val>
                                        </p:tav>
                                      </p:tavLst>
                                    </p:anim>
                                    <p:animEffect transition="in" filter="fade">
                                      <p:cBhvr>
                                        <p:cTn id="18" dur="1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strips(downLef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amond(in)">
                                      <p:cBhvr>
                                        <p:cTn id="28"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2805</TotalTime>
  <Words>623</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NSimSun</vt:lpstr>
      <vt:lpstr>Arial</vt:lpstr>
      <vt:lpstr>Nikosh</vt:lpstr>
      <vt:lpstr>NikoshBAN</vt:lpstr>
      <vt:lpstr>Trebuchet MS</vt:lpstr>
      <vt:lpstr>Tw Cen MT</vt:lpstr>
      <vt:lpstr>Vrinda</vt:lpstr>
      <vt:lpstr>Wingdings 2</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659</cp:revision>
  <dcterms:created xsi:type="dcterms:W3CDTF">2020-06-06T17:34:34Z</dcterms:created>
  <dcterms:modified xsi:type="dcterms:W3CDTF">2020-07-15T17:59:53Z</dcterms:modified>
</cp:coreProperties>
</file>