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DFF"/>
    <a:srgbClr val="FFFFDD"/>
    <a:srgbClr val="FFFFFF"/>
    <a:srgbClr val="FFFFE1"/>
    <a:srgbClr val="FFFFCD"/>
    <a:srgbClr val="FFFFCC"/>
    <a:srgbClr val="FBFBFB"/>
    <a:srgbClr val="FFFFB9"/>
    <a:srgbClr val="FDEADB"/>
    <a:srgbClr val="F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diagramData" Target="../diagrams/data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diagramQuickStyle" Target="../diagrams/quickStyl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diagramLayout" Target="../diagrams/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71800" y="6613489"/>
            <a:ext cx="8248430" cy="27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8" name="Diagram 7"/>
          <p:cNvGraphicFramePr/>
          <p:nvPr userDrawn="1">
            <p:extLst>
              <p:ext uri="{D42A27DB-BD31-4B8C-83A1-F6EECF244321}">
                <p14:modId xmlns:p14="http://schemas.microsoft.com/office/powerpoint/2010/main" val="1264420737"/>
              </p:ext>
            </p:extLst>
          </p:nvPr>
        </p:nvGraphicFramePr>
        <p:xfrm>
          <a:off x="2" y="0"/>
          <a:ext cx="1219199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microsoft.com/office/2007/relationships/hdphoto" Target="../media/hdphoto4.wdp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3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36.jpe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microsoft.com/office/2007/relationships/hdphoto" Target="../media/hdphoto3.wdp"/><Relationship Id="rId3" Type="http://schemas.openxmlformats.org/officeDocument/2006/relationships/image" Target="../media/image14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0.png"/><Relationship Id="rId15" Type="http://schemas.openxmlformats.org/officeDocument/2006/relationships/image" Target="../media/image17.png"/><Relationship Id="rId10" Type="http://schemas.openxmlformats.org/officeDocument/2006/relationships/image" Target="../media/image120.png"/><Relationship Id="rId19" Type="http://schemas.openxmlformats.org/officeDocument/2006/relationships/image" Target="../media/image19.png"/><Relationship Id="rId4" Type="http://schemas.openxmlformats.org/officeDocument/2006/relationships/image" Target="../media/image15.pn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1226128957"/>
              </p:ext>
            </p:extLst>
          </p:nvPr>
        </p:nvGraphicFramePr>
        <p:xfrm>
          <a:off x="2" y="0"/>
          <a:ext cx="1219199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41" name="TextBox 40"/>
          <p:cNvSpPr txBox="1"/>
          <p:nvPr/>
        </p:nvSpPr>
        <p:spPr>
          <a:xfrm>
            <a:off x="1812130" y="469165"/>
            <a:ext cx="9177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1430"/>
                <a:latin typeface="NikoshBAN" pitchFamily="2" charset="0"/>
                <a:cs typeface="NikoshBAN" pitchFamily="2" charset="0"/>
              </a:rPr>
              <a:t> শি</a:t>
            </a:r>
            <a:r>
              <a:rPr lang="en-US" sz="4800" b="1" dirty="0" err="1" smtClean="0">
                <a:ln w="11430"/>
                <a:latin typeface="NikoshBAN" pitchFamily="2" charset="0"/>
                <a:cs typeface="NikoshBAN" pitchFamily="2" charset="0"/>
              </a:rPr>
              <a:t>ক্ষার্থী</a:t>
            </a:r>
            <a:r>
              <a:rPr lang="en-US" sz="4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4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latin typeface="NikoshBAN" pitchFamily="2" charset="0"/>
                <a:cs typeface="NikoshBAN" pitchFamily="2" charset="0"/>
              </a:rPr>
              <a:t>আজকের পাঠে সবাইকে স্বাগতম </a:t>
            </a:r>
            <a:endParaRPr lang="en-US" sz="4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990578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844684" y="1300009"/>
            <a:ext cx="10462821" cy="2624709"/>
            <a:chOff x="607508" y="1196358"/>
            <a:chExt cx="8570534" cy="2952798"/>
          </a:xfrm>
        </p:grpSpPr>
        <p:grpSp>
          <p:nvGrpSpPr>
            <p:cNvPr id="39" name="Group 38"/>
            <p:cNvGrpSpPr/>
            <p:nvPr/>
          </p:nvGrpSpPr>
          <p:grpSpPr>
            <a:xfrm>
              <a:off x="796155" y="2872393"/>
              <a:ext cx="1002869" cy="1229003"/>
              <a:chOff x="6477425" y="4347517"/>
              <a:chExt cx="1002869" cy="1229003"/>
            </a:xfrm>
          </p:grpSpPr>
          <p:grpSp>
            <p:nvGrpSpPr>
              <p:cNvPr id="93" name="Group 80"/>
              <p:cNvGrpSpPr/>
              <p:nvPr/>
            </p:nvGrpSpPr>
            <p:grpSpPr>
              <a:xfrm>
                <a:off x="7055388" y="4347517"/>
                <a:ext cx="424906" cy="1229003"/>
                <a:chOff x="994368" y="2997313"/>
                <a:chExt cx="424906" cy="1229003"/>
              </a:xfrm>
            </p:grpSpPr>
            <p:sp>
              <p:nvSpPr>
                <p:cNvPr id="95" name="TextBox 94"/>
                <p:cNvSpPr txBox="1"/>
                <p:nvPr/>
              </p:nvSpPr>
              <p:spPr>
                <a:xfrm>
                  <a:off x="1033950" y="2997313"/>
                  <a:ext cx="385324" cy="657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994368" y="3568444"/>
                  <a:ext cx="412741" cy="657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৩</a:t>
                  </a:r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1034260" y="3589668"/>
                  <a:ext cx="356047" cy="47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TextBox 93"/>
              <p:cNvSpPr txBox="1"/>
              <p:nvPr/>
            </p:nvSpPr>
            <p:spPr>
              <a:xfrm>
                <a:off x="6477425" y="4441862"/>
                <a:ext cx="609600" cy="873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45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4445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8331332" y="2932148"/>
              <a:ext cx="846710" cy="1166507"/>
              <a:chOff x="8679852" y="3080642"/>
              <a:chExt cx="846710" cy="1166507"/>
            </a:xfrm>
          </p:grpSpPr>
          <p:grpSp>
            <p:nvGrpSpPr>
              <p:cNvPr id="88" name="Group 80"/>
              <p:cNvGrpSpPr/>
              <p:nvPr/>
            </p:nvGrpSpPr>
            <p:grpSpPr>
              <a:xfrm>
                <a:off x="9019852" y="3080642"/>
                <a:ext cx="506710" cy="1166507"/>
                <a:chOff x="2958832" y="1730438"/>
                <a:chExt cx="506710" cy="1166507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3016947" y="1730438"/>
                  <a:ext cx="330539" cy="657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৩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2958832" y="2239073"/>
                  <a:ext cx="506710" cy="657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4</a:t>
                  </a: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3013907" y="2263038"/>
                  <a:ext cx="411602" cy="706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" name="TextBox 88"/>
              <p:cNvSpPr txBox="1"/>
              <p:nvPr/>
            </p:nvSpPr>
            <p:spPr>
              <a:xfrm>
                <a:off x="8679852" y="3316612"/>
                <a:ext cx="461356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202557" y="2872393"/>
              <a:ext cx="565268" cy="1226262"/>
              <a:chOff x="-1233873" y="3013709"/>
              <a:chExt cx="565268" cy="122626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-1208824" y="3013709"/>
                <a:ext cx="445274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৭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-1233873" y="3582099"/>
                <a:ext cx="547918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২০</a:t>
                </a: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>
                <a:off x="-1229330" y="3584840"/>
                <a:ext cx="56072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7167108" y="2841680"/>
              <a:ext cx="475916" cy="1213924"/>
              <a:chOff x="4487618" y="1611240"/>
              <a:chExt cx="475916" cy="1213924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4550577" y="1611240"/>
                <a:ext cx="369452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507549" y="2167292"/>
                <a:ext cx="451544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4487618" y="2202551"/>
                <a:ext cx="475916" cy="949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2740587" y="2841680"/>
              <a:ext cx="590175" cy="1307476"/>
              <a:chOff x="28617" y="2955516"/>
              <a:chExt cx="590175" cy="1307476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28617" y="2955516"/>
                <a:ext cx="494765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৭৫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9759" y="3605120"/>
                <a:ext cx="549033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১৮</a:t>
                </a: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V="1">
                <a:off x="73839" y="3564447"/>
                <a:ext cx="478767" cy="1413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5742729" y="2882588"/>
              <a:ext cx="515046" cy="1187807"/>
              <a:chOff x="5723989" y="1665888"/>
              <a:chExt cx="515046" cy="1187807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5830574" y="1665888"/>
                <a:ext cx="319907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723989" y="2195823"/>
                <a:ext cx="515046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২৫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5794154" y="2224083"/>
                <a:ext cx="403802" cy="34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/>
            <p:cNvSpPr/>
            <p:nvPr/>
          </p:nvSpPr>
          <p:spPr>
            <a:xfrm>
              <a:off x="607508" y="1196358"/>
              <a:ext cx="7031075" cy="1143000"/>
            </a:xfrm>
            <a:prstGeom prst="rect">
              <a:avLst/>
            </a:prstGeom>
            <a:noFill/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13461" indent="-413461"/>
              <a:r>
                <a:rPr lang="en-GB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১.  </a:t>
              </a:r>
              <a:r>
                <a:rPr lang="en-GB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GB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ভগ্নাংশগুলোর</a:t>
              </a:r>
              <a:r>
                <a:rPr lang="en-GB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মধ্য</a:t>
              </a:r>
              <a:r>
                <a:rPr lang="en-GB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GB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GB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পৃথক</a:t>
              </a:r>
              <a:r>
                <a:rPr lang="en-GB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রে লেখ।  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844684" y="2870038"/>
            <a:ext cx="583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912711" y="2903448"/>
            <a:ext cx="583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48200" y="2939280"/>
            <a:ext cx="583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53200" y="2923587"/>
            <a:ext cx="583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229600" y="2870039"/>
            <a:ext cx="583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898301" y="2930544"/>
            <a:ext cx="583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৬)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" name="Wave 103">
            <a:extLst>
              <a:ext uri="{FF2B5EF4-FFF2-40B4-BE49-F238E27FC236}">
                <a16:creationId xmlns:a16="http://schemas.microsoft.com/office/drawing/2014/main" id="{CF8BDD31-1CD1-4E6E-9F96-31A4F40B4D93}"/>
              </a:ext>
            </a:extLst>
          </p:cNvPr>
          <p:cNvSpPr/>
          <p:nvPr/>
        </p:nvSpPr>
        <p:spPr>
          <a:xfrm>
            <a:off x="1554237" y="870893"/>
            <a:ext cx="8506823" cy="250654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191000" y="-54584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0220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6586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60C7B06A-E4EB-4732-925B-4C457CD86B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1862" y="2545836"/>
            <a:ext cx="1322375" cy="12551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0C7B06A-E4EB-4732-925B-4C457CD86B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1902" y="2530091"/>
            <a:ext cx="1359360" cy="125517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0C7B06A-E4EB-4732-925B-4C457CD86B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1211862" y="1134015"/>
            <a:ext cx="1322375" cy="125517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0C7B06A-E4EB-4732-925B-4C457CD86B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2671902" y="1134015"/>
            <a:ext cx="1359360" cy="125517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0C7B06A-E4EB-4732-925B-4C457CD86B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6311" y="2422531"/>
            <a:ext cx="1322375" cy="125517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0C7B06A-E4EB-4732-925B-4C457CD86B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3462" y="2452499"/>
            <a:ext cx="1359360" cy="125517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0C7B06A-E4EB-4732-925B-4C457CD86B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1276311" y="1200129"/>
            <a:ext cx="1322375" cy="125517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0C7B06A-E4EB-4732-925B-4C457CD86B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2583462" y="1197320"/>
            <a:ext cx="1359360" cy="1255179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D7BD450-5187-4766-AD32-E531A3F28E72}"/>
              </a:ext>
            </a:extLst>
          </p:cNvPr>
          <p:cNvCxnSpPr>
            <a:cxnSpLocks/>
          </p:cNvCxnSpPr>
          <p:nvPr/>
        </p:nvCxnSpPr>
        <p:spPr>
          <a:xfrm>
            <a:off x="2592385" y="1146969"/>
            <a:ext cx="32175" cy="258452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A9C7FA-23FB-4CFB-8BBB-4740754B9895}"/>
              </a:ext>
            </a:extLst>
          </p:cNvPr>
          <p:cNvCxnSpPr>
            <a:cxnSpLocks/>
          </p:cNvCxnSpPr>
          <p:nvPr/>
        </p:nvCxnSpPr>
        <p:spPr>
          <a:xfrm>
            <a:off x="1276311" y="2452499"/>
            <a:ext cx="2757935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612123">
            <a:off x="415768" y="1023066"/>
            <a:ext cx="2740257" cy="54140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612123" flipV="1">
            <a:off x="1760058" y="2333859"/>
            <a:ext cx="2740257" cy="47614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0C7B06A-E4EB-4732-925B-4C457CD86B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600" y="2545836"/>
            <a:ext cx="1322375" cy="125517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0C7B06A-E4EB-4732-925B-4C457CD86B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4640" y="2530091"/>
            <a:ext cx="1359360" cy="125517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0C7B06A-E4EB-4732-925B-4C457CD86B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6324600" y="1134015"/>
            <a:ext cx="1322375" cy="125517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0C7B06A-E4EB-4732-925B-4C457CD86B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7784640" y="1134015"/>
            <a:ext cx="1359360" cy="125517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0C7B06A-E4EB-4732-925B-4C457CD86B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9049" y="2422531"/>
            <a:ext cx="1322375" cy="125517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60C7B06A-E4EB-4732-925B-4C457CD86B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200" y="2452499"/>
            <a:ext cx="1359360" cy="125517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0C7B06A-E4EB-4732-925B-4C457CD86B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6389049" y="1200129"/>
            <a:ext cx="1322375" cy="125517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0C7B06A-E4EB-4732-925B-4C457CD86B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7696200" y="1197320"/>
            <a:ext cx="1359360" cy="1255179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D7BD450-5187-4766-AD32-E531A3F28E72}"/>
              </a:ext>
            </a:extLst>
          </p:cNvPr>
          <p:cNvCxnSpPr>
            <a:cxnSpLocks/>
          </p:cNvCxnSpPr>
          <p:nvPr/>
        </p:nvCxnSpPr>
        <p:spPr>
          <a:xfrm>
            <a:off x="7705123" y="1146969"/>
            <a:ext cx="32175" cy="258452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7A9C7FA-23FB-4CFB-8BBB-4740754B9895}"/>
              </a:ext>
            </a:extLst>
          </p:cNvPr>
          <p:cNvCxnSpPr>
            <a:cxnSpLocks/>
          </p:cNvCxnSpPr>
          <p:nvPr/>
        </p:nvCxnSpPr>
        <p:spPr>
          <a:xfrm>
            <a:off x="6389049" y="2452499"/>
            <a:ext cx="2757935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612123">
            <a:off x="5528506" y="1023066"/>
            <a:ext cx="2740257" cy="54140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612123" flipV="1">
            <a:off x="6872796" y="2333859"/>
            <a:ext cx="2740257" cy="476147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1B1436BB-5770-4177-B42B-0B172E795882}"/>
              </a:ext>
            </a:extLst>
          </p:cNvPr>
          <p:cNvSpPr/>
          <p:nvPr/>
        </p:nvSpPr>
        <p:spPr>
          <a:xfrm>
            <a:off x="4738515" y="172828"/>
            <a:ext cx="24183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ঃ- 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98EB854-90D6-4BCD-AA89-2685EDD2C835}"/>
              </a:ext>
            </a:extLst>
          </p:cNvPr>
          <p:cNvGrpSpPr/>
          <p:nvPr/>
        </p:nvGrpSpPr>
        <p:grpSpPr>
          <a:xfrm>
            <a:off x="2286000" y="3787773"/>
            <a:ext cx="868757" cy="1613742"/>
            <a:chOff x="5337440" y="1375387"/>
            <a:chExt cx="868757" cy="1613742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71A3BB3-BCE2-4510-BD7F-5D5CFFC59C2E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A34324A-7D7E-45F7-A7E0-41341E095CF9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8260982-B71C-4D1F-8800-5264B391794B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CB37733-B6A7-4A86-B156-6FBCB1DBD73D}"/>
              </a:ext>
            </a:extLst>
          </p:cNvPr>
          <p:cNvGrpSpPr/>
          <p:nvPr/>
        </p:nvGrpSpPr>
        <p:grpSpPr>
          <a:xfrm>
            <a:off x="6851095" y="3673429"/>
            <a:ext cx="868757" cy="1613742"/>
            <a:chOff x="5337440" y="1375387"/>
            <a:chExt cx="868757" cy="1613742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72463C4-A78C-42B1-AE8B-B172BBDA6514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E7B80B0-F5E8-43C1-8E2B-8D7291E80414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76A23C4-F721-4799-952D-2C6E1C75AB1A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A5535637-BEB3-48FC-92CF-32AF972D80CC}"/>
              </a:ext>
            </a:extLst>
          </p:cNvPr>
          <p:cNvSpPr/>
          <p:nvPr/>
        </p:nvSpPr>
        <p:spPr>
          <a:xfrm>
            <a:off x="4831782" y="4062354"/>
            <a:ext cx="6483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93EE5A2-CDEE-4269-8652-356589A6C0AC}"/>
              </a:ext>
            </a:extLst>
          </p:cNvPr>
          <p:cNvSpPr/>
          <p:nvPr/>
        </p:nvSpPr>
        <p:spPr>
          <a:xfrm>
            <a:off x="4867715" y="4647001"/>
            <a:ext cx="6483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0E0DB5F-4F5C-46AB-871E-9044CFAC1410}"/>
              </a:ext>
            </a:extLst>
          </p:cNvPr>
          <p:cNvCxnSpPr/>
          <p:nvPr/>
        </p:nvCxnSpPr>
        <p:spPr>
          <a:xfrm>
            <a:off x="4770948" y="4825506"/>
            <a:ext cx="8687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03274915-EFE8-46C8-9574-557CE3A89B13}"/>
              </a:ext>
            </a:extLst>
          </p:cNvPr>
          <p:cNvSpPr/>
          <p:nvPr/>
        </p:nvSpPr>
        <p:spPr>
          <a:xfrm>
            <a:off x="4738515" y="4191000"/>
            <a:ext cx="917034" cy="125528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0622245-4606-400A-A633-FB5779034B9D}"/>
              </a:ext>
            </a:extLst>
          </p:cNvPr>
          <p:cNvSpPr/>
          <p:nvPr/>
        </p:nvSpPr>
        <p:spPr>
          <a:xfrm>
            <a:off x="3961872" y="157774"/>
            <a:ext cx="46053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ভগ্নাংশটি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ঃ-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5" name="Arrow: Curved Right 2">
            <a:extLst>
              <a:ext uri="{FF2B5EF4-FFF2-40B4-BE49-F238E27FC236}">
                <a16:creationId xmlns:a16="http://schemas.microsoft.com/office/drawing/2014/main" id="{314FC1C4-7099-4A68-8359-0B139085852E}"/>
              </a:ext>
            </a:extLst>
          </p:cNvPr>
          <p:cNvSpPr/>
          <p:nvPr/>
        </p:nvSpPr>
        <p:spPr>
          <a:xfrm rot="16838758">
            <a:off x="3461288" y="4428399"/>
            <a:ext cx="733142" cy="2469695"/>
          </a:xfrm>
          <a:prstGeom prst="curvedRightArrow">
            <a:avLst>
              <a:gd name="adj1" fmla="val 10334"/>
              <a:gd name="adj2" fmla="val 36883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Arrow: Curved Left 8">
            <a:extLst>
              <a:ext uri="{FF2B5EF4-FFF2-40B4-BE49-F238E27FC236}">
                <a16:creationId xmlns:a16="http://schemas.microsoft.com/office/drawing/2014/main" id="{53554E39-C917-4EA2-8E27-514A3F7DA623}"/>
              </a:ext>
            </a:extLst>
          </p:cNvPr>
          <p:cNvSpPr/>
          <p:nvPr/>
        </p:nvSpPr>
        <p:spPr>
          <a:xfrm rot="4674912">
            <a:off x="5955793" y="4531641"/>
            <a:ext cx="799526" cy="2318674"/>
          </a:xfrm>
          <a:prstGeom prst="curvedLeftArrow">
            <a:avLst>
              <a:gd name="adj1" fmla="val 10441"/>
              <a:gd name="adj2" fmla="val 26558"/>
              <a:gd name="adj3" fmla="val 1958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EE26E3D-8CEA-493B-A90B-7D367C71CEEE}"/>
              </a:ext>
            </a:extLst>
          </p:cNvPr>
          <p:cNvSpPr/>
          <p:nvPr/>
        </p:nvSpPr>
        <p:spPr>
          <a:xfrm>
            <a:off x="6975176" y="3695630"/>
            <a:ext cx="6483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64C6B54-C398-44BA-914F-B5789CA2A34B}"/>
              </a:ext>
            </a:extLst>
          </p:cNvPr>
          <p:cNvSpPr/>
          <p:nvPr/>
        </p:nvSpPr>
        <p:spPr>
          <a:xfrm>
            <a:off x="2374747" y="3777979"/>
            <a:ext cx="6483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0622245-4606-400A-A633-FB5779034B9D}"/>
              </a:ext>
            </a:extLst>
          </p:cNvPr>
          <p:cNvSpPr/>
          <p:nvPr/>
        </p:nvSpPr>
        <p:spPr>
          <a:xfrm>
            <a:off x="3248142" y="5461335"/>
            <a:ext cx="37101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লব ৭ হর ৪ অপেক্ষা বড়।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6389049" y="5257800"/>
            <a:ext cx="3996855" cy="1027331"/>
            <a:chOff x="6061545" y="5291825"/>
            <a:chExt cx="3996855" cy="1027331"/>
          </a:xfrm>
        </p:grpSpPr>
        <p:grpSp>
          <p:nvGrpSpPr>
            <p:cNvPr id="111" name="Group 110"/>
            <p:cNvGrpSpPr/>
            <p:nvPr/>
          </p:nvGrpSpPr>
          <p:grpSpPr>
            <a:xfrm>
              <a:off x="6061545" y="5291825"/>
              <a:ext cx="684297" cy="1027331"/>
              <a:chOff x="10383815" y="1030069"/>
              <a:chExt cx="684297" cy="1027331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5535637-BEB3-48FC-92CF-32AF972D80CC}"/>
                  </a:ext>
                </a:extLst>
              </p:cNvPr>
              <p:cNvSpPr/>
              <p:nvPr/>
            </p:nvSpPr>
            <p:spPr>
              <a:xfrm>
                <a:off x="10383815" y="1030069"/>
                <a:ext cx="648364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BD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r>
                  <a:rPr lang="bn-IN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93EE5A2-CDEE-4269-8652-356589A6C0AC}"/>
                  </a:ext>
                </a:extLst>
              </p:cNvPr>
              <p:cNvSpPr/>
              <p:nvPr/>
            </p:nvSpPr>
            <p:spPr>
              <a:xfrm>
                <a:off x="10419748" y="1411069"/>
                <a:ext cx="648364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৪ 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E0E0DB5F-4F5C-46AB-871E-9044CFAC1410}"/>
                  </a:ext>
                </a:extLst>
              </p:cNvPr>
              <p:cNvCxnSpPr/>
              <p:nvPr/>
            </p:nvCxnSpPr>
            <p:spPr>
              <a:xfrm>
                <a:off x="10515600" y="1524000"/>
                <a:ext cx="516579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0622245-4606-400A-A633-FB5779034B9D}"/>
                </a:ext>
              </a:extLst>
            </p:cNvPr>
            <p:cNvSpPr/>
            <p:nvPr/>
          </p:nvSpPr>
          <p:spPr>
            <a:xfrm>
              <a:off x="6745443" y="5549883"/>
              <a:ext cx="3312957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হলো অপ্রকৃত ভগ্নাংশ।  </a:t>
              </a:r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136D76A-F4B8-483F-997E-7D52FDA5B64E}"/>
              </a:ext>
            </a:extLst>
          </p:cNvPr>
          <p:cNvGrpSpPr/>
          <p:nvPr/>
        </p:nvGrpSpPr>
        <p:grpSpPr>
          <a:xfrm>
            <a:off x="533400" y="914400"/>
            <a:ext cx="868757" cy="1194376"/>
            <a:chOff x="5337440" y="1517754"/>
            <a:chExt cx="868757" cy="1194376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2276A81-504E-49B7-BC7C-913C1F099720}"/>
                </a:ext>
              </a:extLst>
            </p:cNvPr>
            <p:cNvSpPr/>
            <p:nvPr/>
          </p:nvSpPr>
          <p:spPr>
            <a:xfrm>
              <a:off x="5447637" y="1517754"/>
              <a:ext cx="648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B911276-6AE2-4F02-8D37-771918CBEE75}"/>
                </a:ext>
              </a:extLst>
            </p:cNvPr>
            <p:cNvSpPr/>
            <p:nvPr/>
          </p:nvSpPr>
          <p:spPr>
            <a:xfrm>
              <a:off x="5447637" y="2065799"/>
              <a:ext cx="648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A0EAF51-3B3F-43DE-9D7C-08017E519B77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F9D9B0A-13C1-460C-A661-E2536DBCDAB7}"/>
              </a:ext>
            </a:extLst>
          </p:cNvPr>
          <p:cNvGrpSpPr/>
          <p:nvPr/>
        </p:nvGrpSpPr>
        <p:grpSpPr>
          <a:xfrm>
            <a:off x="533400" y="2656261"/>
            <a:ext cx="868757" cy="1179731"/>
            <a:chOff x="5337440" y="1551207"/>
            <a:chExt cx="868757" cy="1179731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3C0B489-C7E5-4367-82F6-659E3A0E83A6}"/>
                </a:ext>
              </a:extLst>
            </p:cNvPr>
            <p:cNvSpPr/>
            <p:nvPr/>
          </p:nvSpPr>
          <p:spPr>
            <a:xfrm>
              <a:off x="5447637" y="1551207"/>
              <a:ext cx="648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679F553-FB11-4AB9-9D71-0FB7ED4AE8AA}"/>
                </a:ext>
              </a:extLst>
            </p:cNvPr>
            <p:cNvSpPr/>
            <p:nvPr/>
          </p:nvSpPr>
          <p:spPr>
            <a:xfrm>
              <a:off x="5447637" y="2084607"/>
              <a:ext cx="648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7B6E56F-3B44-4CB6-A96B-181F3FF2803A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0D44972-9ED0-4FC6-A54D-24CFDFDEBFCA}"/>
              </a:ext>
            </a:extLst>
          </p:cNvPr>
          <p:cNvGrpSpPr/>
          <p:nvPr/>
        </p:nvGrpSpPr>
        <p:grpSpPr>
          <a:xfrm>
            <a:off x="3855643" y="1009391"/>
            <a:ext cx="868757" cy="1164235"/>
            <a:chOff x="5337440" y="1547895"/>
            <a:chExt cx="868757" cy="1164235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131EA38-315E-4EAB-B133-774FA6907A39}"/>
                </a:ext>
              </a:extLst>
            </p:cNvPr>
            <p:cNvSpPr/>
            <p:nvPr/>
          </p:nvSpPr>
          <p:spPr>
            <a:xfrm>
              <a:off x="5447637" y="1547895"/>
              <a:ext cx="648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739175D-6978-4A4A-90B3-349F16F7CB84}"/>
                </a:ext>
              </a:extLst>
            </p:cNvPr>
            <p:cNvSpPr/>
            <p:nvPr/>
          </p:nvSpPr>
          <p:spPr>
            <a:xfrm>
              <a:off x="5447637" y="2065799"/>
              <a:ext cx="648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20080A1-D998-4657-ACB7-E3D5081AD924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512554A-4864-44F0-9E40-6E7E60DB81D8}"/>
              </a:ext>
            </a:extLst>
          </p:cNvPr>
          <p:cNvGrpSpPr/>
          <p:nvPr/>
        </p:nvGrpSpPr>
        <p:grpSpPr>
          <a:xfrm>
            <a:off x="3804109" y="2761991"/>
            <a:ext cx="868757" cy="1160210"/>
            <a:chOff x="5337440" y="1551920"/>
            <a:chExt cx="868757" cy="116021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D238B3EE-0D32-4F6F-8983-177C9DBC2C84}"/>
                </a:ext>
              </a:extLst>
            </p:cNvPr>
            <p:cNvSpPr/>
            <p:nvPr/>
          </p:nvSpPr>
          <p:spPr>
            <a:xfrm>
              <a:off x="5447637" y="1551920"/>
              <a:ext cx="648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BDF72A6A-AC35-4844-ACF5-C7F07D45F1F7}"/>
                </a:ext>
              </a:extLst>
            </p:cNvPr>
            <p:cNvSpPr/>
            <p:nvPr/>
          </p:nvSpPr>
          <p:spPr>
            <a:xfrm>
              <a:off x="5447637" y="2065799"/>
              <a:ext cx="648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C01D8A5-8228-4B49-B626-27A82171A446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136D76A-F4B8-483F-997E-7D52FDA5B64E}"/>
              </a:ext>
            </a:extLst>
          </p:cNvPr>
          <p:cNvGrpSpPr/>
          <p:nvPr/>
        </p:nvGrpSpPr>
        <p:grpSpPr>
          <a:xfrm>
            <a:off x="5562600" y="994668"/>
            <a:ext cx="868757" cy="1194376"/>
            <a:chOff x="5337440" y="1517754"/>
            <a:chExt cx="868757" cy="1194376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2276A81-504E-49B7-BC7C-913C1F099720}"/>
                </a:ext>
              </a:extLst>
            </p:cNvPr>
            <p:cNvSpPr/>
            <p:nvPr/>
          </p:nvSpPr>
          <p:spPr>
            <a:xfrm>
              <a:off x="5447637" y="1517754"/>
              <a:ext cx="648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EB911276-6AE2-4F02-8D37-771918CBEE75}"/>
                </a:ext>
              </a:extLst>
            </p:cNvPr>
            <p:cNvSpPr/>
            <p:nvPr/>
          </p:nvSpPr>
          <p:spPr>
            <a:xfrm>
              <a:off x="5447637" y="2065799"/>
              <a:ext cx="648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A0EAF51-3B3F-43DE-9D7C-08017E519B77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F9D9B0A-13C1-460C-A661-E2536DBCDAB7}"/>
              </a:ext>
            </a:extLst>
          </p:cNvPr>
          <p:cNvGrpSpPr/>
          <p:nvPr/>
        </p:nvGrpSpPr>
        <p:grpSpPr>
          <a:xfrm>
            <a:off x="5562600" y="2736529"/>
            <a:ext cx="868757" cy="1179731"/>
            <a:chOff x="5337440" y="1551207"/>
            <a:chExt cx="868757" cy="1179731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23C0B489-C7E5-4367-82F6-659E3A0E83A6}"/>
                </a:ext>
              </a:extLst>
            </p:cNvPr>
            <p:cNvSpPr/>
            <p:nvPr/>
          </p:nvSpPr>
          <p:spPr>
            <a:xfrm>
              <a:off x="5447637" y="1551207"/>
              <a:ext cx="648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679F553-FB11-4AB9-9D71-0FB7ED4AE8AA}"/>
                </a:ext>
              </a:extLst>
            </p:cNvPr>
            <p:cNvSpPr/>
            <p:nvPr/>
          </p:nvSpPr>
          <p:spPr>
            <a:xfrm>
              <a:off x="5447637" y="2084607"/>
              <a:ext cx="648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D7B6E56F-3B44-4CB6-A96B-181F3FF2803A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512554A-4864-44F0-9E40-6E7E60DB81D8}"/>
              </a:ext>
            </a:extLst>
          </p:cNvPr>
          <p:cNvGrpSpPr/>
          <p:nvPr/>
        </p:nvGrpSpPr>
        <p:grpSpPr>
          <a:xfrm>
            <a:off x="8833309" y="2842259"/>
            <a:ext cx="868757" cy="1160210"/>
            <a:chOff x="5337440" y="1551920"/>
            <a:chExt cx="868757" cy="1160210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238B3EE-0D32-4F6F-8983-177C9DBC2C84}"/>
                </a:ext>
              </a:extLst>
            </p:cNvPr>
            <p:cNvSpPr/>
            <p:nvPr/>
          </p:nvSpPr>
          <p:spPr>
            <a:xfrm>
              <a:off x="5447637" y="1551920"/>
              <a:ext cx="648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DF72A6A-AC35-4844-ACF5-C7F07D45F1F7}"/>
                </a:ext>
              </a:extLst>
            </p:cNvPr>
            <p:cNvSpPr/>
            <p:nvPr/>
          </p:nvSpPr>
          <p:spPr>
            <a:xfrm>
              <a:off x="5447637" y="2065799"/>
              <a:ext cx="648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8C01D8A5-8228-4B49-B626-27A82171A446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53"/>
          <p:cNvGrpSpPr/>
          <p:nvPr/>
        </p:nvGrpSpPr>
        <p:grpSpPr>
          <a:xfrm>
            <a:off x="1951502" y="871352"/>
            <a:ext cx="1828800" cy="2929721"/>
            <a:chOff x="0" y="285464"/>
            <a:chExt cx="2057400" cy="3295936"/>
          </a:xfrm>
        </p:grpSpPr>
        <p:sp>
          <p:nvSpPr>
            <p:cNvPr id="145" name="Flowchart: Document 144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46" name="Flowchart: Process 145"/>
            <p:cNvSpPr/>
            <p:nvPr/>
          </p:nvSpPr>
          <p:spPr>
            <a:xfrm>
              <a:off x="0" y="285464"/>
              <a:ext cx="2057400" cy="533400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56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556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সুজন</a:t>
              </a:r>
              <a:r>
                <a:rPr lang="en-US" sz="3556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556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7" name="Group 55"/>
          <p:cNvGrpSpPr/>
          <p:nvPr/>
        </p:nvGrpSpPr>
        <p:grpSpPr>
          <a:xfrm>
            <a:off x="4080431" y="890036"/>
            <a:ext cx="1828800" cy="2941852"/>
            <a:chOff x="0" y="271816"/>
            <a:chExt cx="2057400" cy="3309584"/>
          </a:xfrm>
        </p:grpSpPr>
        <p:sp>
          <p:nvSpPr>
            <p:cNvPr id="148" name="Flowchart: Document 14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49" name="Flowchart: Process 148"/>
            <p:cNvSpPr/>
            <p:nvPr/>
          </p:nvSpPr>
          <p:spPr>
            <a:xfrm>
              <a:off x="0" y="271816"/>
              <a:ext cx="2057400" cy="533400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আলিফনুর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0" name="Group 61"/>
          <p:cNvGrpSpPr/>
          <p:nvPr/>
        </p:nvGrpSpPr>
        <p:grpSpPr>
          <a:xfrm>
            <a:off x="6114727" y="895615"/>
            <a:ext cx="1828800" cy="2905458"/>
            <a:chOff x="0" y="312760"/>
            <a:chExt cx="2057400" cy="3268640"/>
          </a:xfrm>
        </p:grpSpPr>
        <p:sp>
          <p:nvSpPr>
            <p:cNvPr id="151" name="Flowchart: Document 150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52" name="Flowchart: Process 151"/>
            <p:cNvSpPr/>
            <p:nvPr/>
          </p:nvSpPr>
          <p:spPr>
            <a:xfrm>
              <a:off x="0" y="312760"/>
              <a:ext cx="2057400" cy="533400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91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91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দ্বিপ</a:t>
              </a:r>
              <a:r>
                <a:rPr lang="en-US" sz="391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91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3" name="Group 64"/>
          <p:cNvGrpSpPr/>
          <p:nvPr/>
        </p:nvGrpSpPr>
        <p:grpSpPr>
          <a:xfrm>
            <a:off x="8261302" y="884481"/>
            <a:ext cx="1828800" cy="2916592"/>
            <a:chOff x="0" y="300234"/>
            <a:chExt cx="2057400" cy="3281166"/>
          </a:xfrm>
        </p:grpSpPr>
        <p:sp>
          <p:nvSpPr>
            <p:cNvPr id="154" name="Flowchart: Document 153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Flowchart: Process 154"/>
            <p:cNvSpPr/>
            <p:nvPr/>
          </p:nvSpPr>
          <p:spPr>
            <a:xfrm>
              <a:off x="0" y="300234"/>
              <a:ext cx="2057400" cy="533400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56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556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556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bn-IN" sz="3556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</a:t>
              </a:r>
              <a:r>
                <a:rPr lang="en-US" sz="3556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bn-IN" sz="3556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endParaRPr lang="en-US" sz="3556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8289630" y="3729739"/>
            <a:ext cx="1018222" cy="1089241"/>
            <a:chOff x="913150" y="2840796"/>
            <a:chExt cx="1145500" cy="1225397"/>
          </a:xfrm>
        </p:grpSpPr>
        <p:sp>
          <p:nvSpPr>
            <p:cNvPr id="157" name="TextBox 156"/>
            <p:cNvSpPr txBox="1"/>
            <p:nvPr/>
          </p:nvSpPr>
          <p:spPr>
            <a:xfrm>
              <a:off x="913150" y="2840796"/>
              <a:ext cx="1143000" cy="71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56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915650" y="3346717"/>
              <a:ext cx="1143000" cy="71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56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159" name="Straight Connector 158"/>
            <p:cNvCxnSpPr/>
            <p:nvPr/>
          </p:nvCxnSpPr>
          <p:spPr>
            <a:xfrm>
              <a:off x="1143000" y="3454542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/>
          <p:nvPr/>
        </p:nvGrpSpPr>
        <p:grpSpPr>
          <a:xfrm>
            <a:off x="6119377" y="3753071"/>
            <a:ext cx="1018222" cy="1034482"/>
            <a:chOff x="913150" y="2840796"/>
            <a:chExt cx="1145500" cy="1163792"/>
          </a:xfrm>
        </p:grpSpPr>
        <p:sp>
          <p:nvSpPr>
            <p:cNvPr id="161" name="TextBox 160"/>
            <p:cNvSpPr txBox="1"/>
            <p:nvPr/>
          </p:nvSpPr>
          <p:spPr>
            <a:xfrm>
              <a:off x="913150" y="284079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915650" y="334671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1143000" y="3440894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4026248" y="3756078"/>
            <a:ext cx="1018222" cy="1034482"/>
            <a:chOff x="913150" y="2840796"/>
            <a:chExt cx="1145500" cy="1163792"/>
          </a:xfrm>
        </p:grpSpPr>
        <p:sp>
          <p:nvSpPr>
            <p:cNvPr id="165" name="TextBox 164"/>
            <p:cNvSpPr txBox="1"/>
            <p:nvPr/>
          </p:nvSpPr>
          <p:spPr>
            <a:xfrm>
              <a:off x="913150" y="284079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915650" y="334671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167" name="Straight Connector 166"/>
            <p:cNvCxnSpPr/>
            <p:nvPr/>
          </p:nvCxnSpPr>
          <p:spPr>
            <a:xfrm>
              <a:off x="1143000" y="3440894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2014188" y="3753071"/>
            <a:ext cx="1018222" cy="1034482"/>
            <a:chOff x="913150" y="2840796"/>
            <a:chExt cx="1145500" cy="1163792"/>
          </a:xfrm>
        </p:grpSpPr>
        <p:sp>
          <p:nvSpPr>
            <p:cNvPr id="169" name="TextBox 168"/>
            <p:cNvSpPr txBox="1"/>
            <p:nvPr/>
          </p:nvSpPr>
          <p:spPr>
            <a:xfrm>
              <a:off x="913150" y="284079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915650" y="334671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1143000" y="3427246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/>
          <p:cNvGrpSpPr/>
          <p:nvPr/>
        </p:nvGrpSpPr>
        <p:grpSpPr>
          <a:xfrm>
            <a:off x="4552971" y="4859493"/>
            <a:ext cx="5135818" cy="951125"/>
            <a:chOff x="1860944" y="4057268"/>
            <a:chExt cx="5777795" cy="1070016"/>
          </a:xfrm>
        </p:grpSpPr>
        <p:sp>
          <p:nvSpPr>
            <p:cNvPr id="173" name="TextBox 172"/>
            <p:cNvSpPr txBox="1"/>
            <p:nvPr/>
          </p:nvSpPr>
          <p:spPr>
            <a:xfrm>
              <a:off x="1860944" y="4264700"/>
              <a:ext cx="5777795" cy="596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44" dirty="0"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en-US" sz="2844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2844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44" dirty="0" err="1"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US" sz="2844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44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2844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44" dirty="0"/>
            </a:p>
          </p:txBody>
        </p:sp>
        <p:grpSp>
          <p:nvGrpSpPr>
            <p:cNvPr id="174" name="Group 51"/>
            <p:cNvGrpSpPr/>
            <p:nvPr/>
          </p:nvGrpSpPr>
          <p:grpSpPr>
            <a:xfrm>
              <a:off x="2061150" y="4057268"/>
              <a:ext cx="929390" cy="1070016"/>
              <a:chOff x="2133600" y="432148"/>
              <a:chExt cx="929390" cy="1070016"/>
            </a:xfrm>
          </p:grpSpPr>
          <p:sp>
            <p:nvSpPr>
              <p:cNvPr id="175" name="TextBox 174"/>
              <p:cNvSpPr txBox="1"/>
              <p:nvPr/>
            </p:nvSpPr>
            <p:spPr>
              <a:xfrm>
                <a:off x="2133600" y="432148"/>
                <a:ext cx="914400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2148590" y="844292"/>
                <a:ext cx="914400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177" name="Straight Connector 176"/>
              <p:cNvCxnSpPr/>
              <p:nvPr/>
            </p:nvCxnSpPr>
            <p:spPr>
              <a:xfrm>
                <a:off x="2363450" y="982640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8" name="Picture 177" descr="aaaa.png"/>
          <p:cNvPicPr>
            <a:picLocks noChangeAspect="1"/>
          </p:cNvPicPr>
          <p:nvPr/>
        </p:nvPicPr>
        <p:blipFill>
          <a:blip r:embed="rId9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01624" y="5029200"/>
            <a:ext cx="561055" cy="541867"/>
          </a:xfrm>
          <a:prstGeom prst="rect">
            <a:avLst/>
          </a:prstGeom>
        </p:spPr>
      </p:pic>
      <p:pic>
        <p:nvPicPr>
          <p:cNvPr id="179" name="Picture 178" descr="aaaa.png"/>
          <p:cNvPicPr>
            <a:picLocks noChangeAspect="1"/>
          </p:cNvPicPr>
          <p:nvPr/>
        </p:nvPicPr>
        <p:blipFill>
          <a:blip r:embed="rId10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45449" y="5029200"/>
            <a:ext cx="561055" cy="541867"/>
          </a:xfrm>
          <a:prstGeom prst="rect">
            <a:avLst/>
          </a:prstGeom>
        </p:spPr>
      </p:pic>
      <p:pic>
        <p:nvPicPr>
          <p:cNvPr id="180" name="Picture 179" descr="aaaa.png"/>
          <p:cNvPicPr>
            <a:picLocks noChangeAspect="1"/>
          </p:cNvPicPr>
          <p:nvPr/>
        </p:nvPicPr>
        <p:blipFill>
          <a:blip r:embed="rId11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94765" y="5560648"/>
            <a:ext cx="557724" cy="468581"/>
          </a:xfrm>
          <a:prstGeom prst="rect">
            <a:avLst/>
          </a:prstGeom>
        </p:spPr>
      </p:pic>
      <p:pic>
        <p:nvPicPr>
          <p:cNvPr id="181" name="Picture 180" descr="aaaa.png"/>
          <p:cNvPicPr>
            <a:picLocks noChangeAspect="1"/>
          </p:cNvPicPr>
          <p:nvPr/>
        </p:nvPicPr>
        <p:blipFill>
          <a:blip r:embed="rId1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3451" y="5561761"/>
            <a:ext cx="555191" cy="473023"/>
          </a:xfrm>
          <a:prstGeom prst="rect">
            <a:avLst/>
          </a:prstGeom>
        </p:spPr>
      </p:pic>
      <p:pic>
        <p:nvPicPr>
          <p:cNvPr id="182" name="Picture 181" descr="aaaa.png"/>
          <p:cNvPicPr>
            <a:picLocks noChangeAspect="1"/>
          </p:cNvPicPr>
          <p:nvPr/>
        </p:nvPicPr>
        <p:blipFill>
          <a:blip r:embed="rId9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3065" y="5043636"/>
            <a:ext cx="561055" cy="541867"/>
          </a:xfrm>
          <a:prstGeom prst="rect">
            <a:avLst/>
          </a:prstGeom>
        </p:spPr>
      </p:pic>
      <p:pic>
        <p:nvPicPr>
          <p:cNvPr id="183" name="Picture 182" descr="aaaa.png"/>
          <p:cNvPicPr>
            <a:picLocks noChangeAspect="1"/>
          </p:cNvPicPr>
          <p:nvPr/>
        </p:nvPicPr>
        <p:blipFill>
          <a:blip r:embed="rId10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6890" y="5043636"/>
            <a:ext cx="561055" cy="541867"/>
          </a:xfrm>
          <a:prstGeom prst="rect">
            <a:avLst/>
          </a:prstGeom>
        </p:spPr>
      </p:pic>
      <p:pic>
        <p:nvPicPr>
          <p:cNvPr id="184" name="Picture 183" descr="aaaa.png"/>
          <p:cNvPicPr>
            <a:picLocks noChangeAspect="1"/>
          </p:cNvPicPr>
          <p:nvPr/>
        </p:nvPicPr>
        <p:blipFill>
          <a:blip r:embed="rId1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2761" y="5575678"/>
            <a:ext cx="555191" cy="473023"/>
          </a:xfrm>
          <a:prstGeom prst="rect">
            <a:avLst/>
          </a:prstGeom>
        </p:spPr>
      </p:pic>
      <p:pic>
        <p:nvPicPr>
          <p:cNvPr id="185" name="Picture 184" descr="aaaa.png"/>
          <p:cNvPicPr>
            <a:picLocks noChangeAspect="1"/>
          </p:cNvPicPr>
          <p:nvPr/>
        </p:nvPicPr>
        <p:blipFill>
          <a:blip r:embed="rId11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06206" y="5574565"/>
            <a:ext cx="557724" cy="468581"/>
          </a:xfrm>
          <a:prstGeom prst="rect">
            <a:avLst/>
          </a:prstGeom>
        </p:spPr>
      </p:pic>
      <p:pic>
        <p:nvPicPr>
          <p:cNvPr id="186" name="Picture 185" descr="aaaa.png"/>
          <p:cNvPicPr>
            <a:picLocks noChangeAspect="1"/>
          </p:cNvPicPr>
          <p:nvPr/>
        </p:nvPicPr>
        <p:blipFill>
          <a:blip r:embed="rId9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6639" y="5058073"/>
            <a:ext cx="561055" cy="541867"/>
          </a:xfrm>
          <a:prstGeom prst="rect">
            <a:avLst/>
          </a:prstGeom>
        </p:spPr>
      </p:pic>
      <p:pic>
        <p:nvPicPr>
          <p:cNvPr id="187" name="Picture 186" descr="aaaa.png"/>
          <p:cNvPicPr>
            <a:picLocks noChangeAspect="1"/>
          </p:cNvPicPr>
          <p:nvPr/>
        </p:nvPicPr>
        <p:blipFill>
          <a:blip r:embed="rId10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0464" y="5058073"/>
            <a:ext cx="561055" cy="541867"/>
          </a:xfrm>
          <a:prstGeom prst="rect">
            <a:avLst/>
          </a:prstGeom>
        </p:spPr>
      </p:pic>
      <p:pic>
        <p:nvPicPr>
          <p:cNvPr id="188" name="Picture 187" descr="aaaa.png"/>
          <p:cNvPicPr>
            <a:picLocks noChangeAspect="1"/>
          </p:cNvPicPr>
          <p:nvPr/>
        </p:nvPicPr>
        <p:blipFill>
          <a:blip r:embed="rId11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9780" y="5589001"/>
            <a:ext cx="557724" cy="468581"/>
          </a:xfrm>
          <a:prstGeom prst="rect">
            <a:avLst/>
          </a:prstGeom>
        </p:spPr>
      </p:pic>
      <p:pic>
        <p:nvPicPr>
          <p:cNvPr id="189" name="Picture 188" descr="aaaa.png"/>
          <p:cNvPicPr>
            <a:picLocks noChangeAspect="1"/>
          </p:cNvPicPr>
          <p:nvPr/>
        </p:nvPicPr>
        <p:blipFill>
          <a:blip r:embed="rId1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8466" y="5590114"/>
            <a:ext cx="555191" cy="473023"/>
          </a:xfrm>
          <a:prstGeom prst="rect">
            <a:avLst/>
          </a:prstGeom>
        </p:spPr>
      </p:pic>
      <p:pic>
        <p:nvPicPr>
          <p:cNvPr id="190" name="Picture 189" descr="aaaa.png"/>
          <p:cNvPicPr>
            <a:picLocks noChangeAspect="1"/>
          </p:cNvPicPr>
          <p:nvPr/>
        </p:nvPicPr>
        <p:blipFill>
          <a:blip r:embed="rId9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60212" y="5059185"/>
            <a:ext cx="561055" cy="541867"/>
          </a:xfrm>
          <a:prstGeom prst="rect">
            <a:avLst/>
          </a:prstGeom>
        </p:spPr>
      </p:pic>
      <p:pic>
        <p:nvPicPr>
          <p:cNvPr id="191" name="Picture 190" descr="aaaa.png"/>
          <p:cNvPicPr>
            <a:picLocks noChangeAspect="1"/>
          </p:cNvPicPr>
          <p:nvPr/>
        </p:nvPicPr>
        <p:blipFill>
          <a:blip r:embed="rId10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4037" y="5059185"/>
            <a:ext cx="561055" cy="541867"/>
          </a:xfrm>
          <a:prstGeom prst="rect">
            <a:avLst/>
          </a:prstGeom>
        </p:spPr>
      </p:pic>
      <p:pic>
        <p:nvPicPr>
          <p:cNvPr id="192" name="Picture 191" descr="aaaa.png"/>
          <p:cNvPicPr>
            <a:picLocks noChangeAspect="1"/>
          </p:cNvPicPr>
          <p:nvPr/>
        </p:nvPicPr>
        <p:blipFill>
          <a:blip r:embed="rId11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53353" y="5590113"/>
            <a:ext cx="557724" cy="468581"/>
          </a:xfrm>
          <a:prstGeom prst="rect">
            <a:avLst/>
          </a:prstGeom>
        </p:spPr>
      </p:pic>
      <p:pic>
        <p:nvPicPr>
          <p:cNvPr id="193" name="Picture 192" descr="aaaa.png"/>
          <p:cNvPicPr>
            <a:picLocks noChangeAspect="1"/>
          </p:cNvPicPr>
          <p:nvPr/>
        </p:nvPicPr>
        <p:blipFill>
          <a:blip r:embed="rId1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039" y="5591226"/>
            <a:ext cx="555191" cy="473023"/>
          </a:xfrm>
          <a:prstGeom prst="rect">
            <a:avLst/>
          </a:prstGeom>
        </p:spPr>
      </p:pic>
      <p:pic>
        <p:nvPicPr>
          <p:cNvPr id="194" name="Picture 193" descr="aaaa.png"/>
          <p:cNvPicPr>
            <a:picLocks noChangeAspect="1"/>
          </p:cNvPicPr>
          <p:nvPr/>
        </p:nvPicPr>
        <p:blipFill>
          <a:blip r:embed="rId9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7110" y="5075843"/>
            <a:ext cx="561055" cy="541867"/>
          </a:xfrm>
          <a:prstGeom prst="rect">
            <a:avLst/>
          </a:prstGeom>
        </p:spPr>
      </p:pic>
      <p:pic>
        <p:nvPicPr>
          <p:cNvPr id="195" name="Picture 194" descr="aaaa.png"/>
          <p:cNvPicPr>
            <a:picLocks noChangeAspect="1"/>
          </p:cNvPicPr>
          <p:nvPr/>
        </p:nvPicPr>
        <p:blipFill>
          <a:blip r:embed="rId10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1455" y="5075843"/>
            <a:ext cx="561055" cy="541867"/>
          </a:xfrm>
          <a:prstGeom prst="rect">
            <a:avLst/>
          </a:prstGeom>
        </p:spPr>
      </p:pic>
      <p:pic>
        <p:nvPicPr>
          <p:cNvPr id="196" name="Picture 195" descr="aaaa.png"/>
          <p:cNvPicPr>
            <a:picLocks noChangeAspect="1"/>
          </p:cNvPicPr>
          <p:nvPr/>
        </p:nvPicPr>
        <p:blipFill>
          <a:blip r:embed="rId1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8937" y="5596793"/>
            <a:ext cx="555191" cy="473023"/>
          </a:xfrm>
          <a:prstGeom prst="rect">
            <a:avLst/>
          </a:prstGeom>
        </p:spPr>
      </p:pic>
      <p:pic>
        <p:nvPicPr>
          <p:cNvPr id="197" name="Picture 196" descr="aaaa.png"/>
          <p:cNvPicPr>
            <a:picLocks noChangeAspect="1"/>
          </p:cNvPicPr>
          <p:nvPr/>
        </p:nvPicPr>
        <p:blipFill>
          <a:blip r:embed="rId11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0251" y="5595679"/>
            <a:ext cx="557724" cy="468581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4089321" y="180316"/>
            <a:ext cx="456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endParaRPr lang="en-US" sz="3600" dirty="0"/>
          </a:p>
        </p:txBody>
      </p:sp>
      <p:sp>
        <p:nvSpPr>
          <p:cNvPr id="199" name="Rectangle 198"/>
          <p:cNvSpPr/>
          <p:nvPr/>
        </p:nvSpPr>
        <p:spPr>
          <a:xfrm>
            <a:off x="3589695" y="205646"/>
            <a:ext cx="5435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ভগ্নাংশগুলো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4583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22696 0.00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3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55112E-17 L -0.00104 -0.3763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88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22695 0.0081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39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55112E-17 L -0.00104 -0.37639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881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20482 0.04652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2315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17748 0.0544 " pathEditMode="relative" rAng="0" ptsTypes="AA">
                                      <p:cBhvr>
                                        <p:cTn id="19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4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07304 -0.51713 " pathEditMode="relative" rAng="0" ptsTypes="AA">
                                      <p:cBhvr>
                                        <p:cTn id="59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000"/>
                            </p:stCondLst>
                            <p:childTnLst>
                              <p:par>
                                <p:cTn id="5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1595 -0.5095 " pathEditMode="relative" rAng="0" ptsTypes="AA">
                                      <p:cBhvr>
                                        <p:cTn id="59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2000"/>
                            </p:stCondLst>
                            <p:childTnLst>
                              <p:par>
                                <p:cTn id="6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2.59259E-6 L 0.28269 -0.58935 " pathEditMode="relative" rAng="0" ptsTypes="AA">
                                      <p:cBhvr>
                                        <p:cTn id="60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-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3000"/>
                            </p:stCondLst>
                            <p:childTnLst>
                              <p:par>
                                <p:cTn id="6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3588 L 0.49687 -0.58981 " pathEditMode="relative" rAng="0" ptsTypes="AA">
                                      <p:cBhvr>
                                        <p:cTn id="60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69" y="-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4000"/>
                            </p:stCondLst>
                            <p:childTnLst>
                              <p:par>
                                <p:cTn id="60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208 L -0.09519 -0.53889 " pathEditMode="relative" rAng="0" ptsTypes="AA">
                                      <p:cBhvr>
                                        <p:cTn id="60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5000"/>
                            </p:stCondLst>
                            <p:childTnLst>
                              <p:par>
                                <p:cTn id="6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1.48148E-6 L -0.03425 -0.51158 " pathEditMode="relative" rAng="0" ptsTypes="AA">
                                      <p:cBhvr>
                                        <p:cTn id="61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-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6000"/>
                            </p:stCondLst>
                            <p:childTnLst>
                              <p:par>
                                <p:cTn id="6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416 L 0.20885 -0.59189 " pathEditMode="relative" rAng="0" ptsTypes="AA">
                                      <p:cBhvr>
                                        <p:cTn id="61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7000"/>
                            </p:stCondLst>
                            <p:childTnLst>
                              <p:par>
                                <p:cTn id="6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 0.00463 L 0.34335 -0.59143 " pathEditMode="relative" rAng="0" ptsTypes="AA">
                                      <p:cBhvr>
                                        <p:cTn id="61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-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8000"/>
                            </p:stCondLst>
                            <p:childTnLst>
                              <p:par>
                                <p:cTn id="6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416 L -0.27448 -0.39351 " pathEditMode="relative" rAng="0" ptsTypes="AA">
                                      <p:cBhvr>
                                        <p:cTn id="6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-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625 L -0.14362 -0.39398 " pathEditMode="relative" rAng="0" ptsTypes="AA">
                                      <p:cBhvr>
                                        <p:cTn id="62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09805 -0.43264 " pathEditMode="relative" rAng="0" ptsTypes="AA">
                                      <p:cBhvr>
                                        <p:cTn id="62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0648 L 0.28112 -0.37708 " pathEditMode="relative" rAng="0" ptsTypes="AA">
                                      <p:cBhvr>
                                        <p:cTn id="62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338 L -0.34818 -0.41644 " pathEditMode="relative" rAng="0" ptsTypes="AA">
                                      <p:cBhvr>
                                        <p:cTn id="63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5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833 L -0.17356 -0.50487 " pathEditMode="relative" rAng="0" ptsTypes="AA">
                                      <p:cBhvr>
                                        <p:cTn id="63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417 L -0.08178 -0.33264 " pathEditMode="relative" rAng="0" ptsTypes="AA">
                                      <p:cBhvr>
                                        <p:cTn id="63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0.16927 -0.44375 " pathEditMode="relative" rAng="0" ptsTypes="AA">
                                      <p:cBhvr>
                                        <p:cTn id="64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1042 L -0.45794 -0.43009 " pathEditMode="relative" rAng="0" ptsTypes="AA">
                                      <p:cBhvr>
                                        <p:cTn id="64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72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1042 L -0.28216 -0.36852 " pathEditMode="relative" rAng="0" ptsTypes="AA">
                                      <p:cBhvr>
                                        <p:cTn id="64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1042 L -0.07591 -0.43889 " pathEditMode="relative" rAng="0" ptsTypes="AA">
                                      <p:cBhvr>
                                        <p:cTn id="65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-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4.44444E-6 L -0.02409 -0.42847 " pathEditMode="relative" rAng="0" ptsTypes="AA">
                                      <p:cBhvr>
                                        <p:cTn id="65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800" decel="100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8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66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6" dur="800" decel="100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7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67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5" dur="800" decel="100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6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4" dur="800" decel="100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5" dur="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0" fill="hold">
                      <p:stCondLst>
                        <p:cond delay="indefinite"/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9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8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>
                      <p:stCondLst>
                        <p:cond delay="indefinite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1" grpId="1"/>
      <p:bldP spid="100" grpId="0"/>
      <p:bldP spid="100" grpId="1"/>
      <p:bldP spid="101" grpId="0"/>
      <p:bldP spid="101" grpId="1"/>
      <p:bldP spid="103" grpId="0" animBg="1"/>
      <p:bldP spid="103" grpId="1" animBg="1"/>
      <p:bldP spid="104" grpId="0"/>
      <p:bldP spid="104" grpId="1"/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  <p:bldP spid="107" grpId="0"/>
      <p:bldP spid="107" grpId="1"/>
      <p:bldP spid="107" grpId="2"/>
      <p:bldP spid="107" grpId="3"/>
      <p:bldP spid="108" grpId="0"/>
      <p:bldP spid="108" grpId="1"/>
      <p:bldP spid="108" grpId="2"/>
      <p:bldP spid="108" grpId="3"/>
      <p:bldP spid="109" grpId="0"/>
      <p:bldP spid="109" grpId="1"/>
      <p:bldP spid="198" grpId="0"/>
      <p:bldP spid="198" grpId="1"/>
      <p:bldP spid="1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38100" y="-1905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1" y="-1905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82F57FD-FF4B-417C-BBF2-3A36124E6186}"/>
              </a:ext>
            </a:extLst>
          </p:cNvPr>
          <p:cNvSpPr/>
          <p:nvPr/>
        </p:nvSpPr>
        <p:spPr>
          <a:xfrm>
            <a:off x="7840221" y="1398538"/>
            <a:ext cx="31253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প্রকৃত ভগ্নাংশ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09CDAE5-8B6F-4459-B2AD-E29DF178600E}"/>
              </a:ext>
            </a:extLst>
          </p:cNvPr>
          <p:cNvGrpSpPr/>
          <p:nvPr/>
        </p:nvGrpSpPr>
        <p:grpSpPr>
          <a:xfrm>
            <a:off x="1859796" y="4269938"/>
            <a:ext cx="922644" cy="1074420"/>
            <a:chOff x="4184508" y="3454944"/>
            <a:chExt cx="922644" cy="107442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9B39A0D-B8B0-439D-878D-C70B3D56306A}"/>
                </a:ext>
              </a:extLst>
            </p:cNvPr>
            <p:cNvSpPr/>
            <p:nvPr/>
          </p:nvSpPr>
          <p:spPr>
            <a:xfrm>
              <a:off x="4184508" y="3454944"/>
              <a:ext cx="92264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7DB43A1-0432-40B8-976A-7B9A3D5DD7B9}"/>
                </a:ext>
              </a:extLst>
            </p:cNvPr>
            <p:cNvSpPr/>
            <p:nvPr/>
          </p:nvSpPr>
          <p:spPr>
            <a:xfrm>
              <a:off x="4184508" y="3883033"/>
              <a:ext cx="92264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047D9E7-399F-40A3-BA0A-42CE2E9705E1}"/>
                </a:ext>
              </a:extLst>
            </p:cNvPr>
            <p:cNvCxnSpPr>
              <a:cxnSpLocks/>
            </p:cNvCxnSpPr>
            <p:nvPr/>
          </p:nvCxnSpPr>
          <p:spPr>
            <a:xfrm>
              <a:off x="4282403" y="3990887"/>
              <a:ext cx="796288" cy="120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0EB58303-96AE-4FF6-A852-46A797708C01}"/>
              </a:ext>
            </a:extLst>
          </p:cNvPr>
          <p:cNvSpPr/>
          <p:nvPr/>
        </p:nvSpPr>
        <p:spPr>
          <a:xfrm>
            <a:off x="4029322" y="1456565"/>
            <a:ext cx="30572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লব ছোট,হর বড়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D1139D-4550-45B3-850B-3A6E1AB21905}"/>
              </a:ext>
            </a:extLst>
          </p:cNvPr>
          <p:cNvSpPr/>
          <p:nvPr/>
        </p:nvSpPr>
        <p:spPr>
          <a:xfrm>
            <a:off x="4315796" y="2851781"/>
            <a:ext cx="26359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লব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হর ছোট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953FE86-C5C4-4E64-90A2-16C7A4283ADB}"/>
              </a:ext>
            </a:extLst>
          </p:cNvPr>
          <p:cNvSpPr/>
          <p:nvPr/>
        </p:nvSpPr>
        <p:spPr>
          <a:xfrm>
            <a:off x="7840221" y="2851781"/>
            <a:ext cx="33574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অপ্রকৃত ভগ্নাংশ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B60284E-CFFF-4EDF-80E5-E29A9E3E0644}"/>
              </a:ext>
            </a:extLst>
          </p:cNvPr>
          <p:cNvSpPr/>
          <p:nvPr/>
        </p:nvSpPr>
        <p:spPr>
          <a:xfrm>
            <a:off x="3969370" y="4566778"/>
            <a:ext cx="29142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মিশ্র ভগ্নাংশ 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59C1C6A-CC3D-43EC-BBF0-E09D8DB9FECD}"/>
              </a:ext>
            </a:extLst>
          </p:cNvPr>
          <p:cNvSpPr/>
          <p:nvPr/>
        </p:nvSpPr>
        <p:spPr>
          <a:xfrm>
            <a:off x="1202073" y="4451028"/>
            <a:ext cx="9226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D8CC95B-7141-4480-AEA7-280E751315C2}"/>
              </a:ext>
            </a:extLst>
          </p:cNvPr>
          <p:cNvSpPr/>
          <p:nvPr/>
        </p:nvSpPr>
        <p:spPr>
          <a:xfrm>
            <a:off x="4765407" y="4583249"/>
            <a:ext cx="23211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পূর্ণ সংখ্যা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06B5ED-5644-4641-89F3-2977FC160208}"/>
              </a:ext>
            </a:extLst>
          </p:cNvPr>
          <p:cNvSpPr/>
          <p:nvPr/>
        </p:nvSpPr>
        <p:spPr>
          <a:xfrm>
            <a:off x="1228311" y="4308366"/>
            <a:ext cx="771451" cy="10114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2C0FBC5-C519-42CC-B420-F7C7C176E47C}"/>
              </a:ext>
            </a:extLst>
          </p:cNvPr>
          <p:cNvSpPr/>
          <p:nvPr/>
        </p:nvSpPr>
        <p:spPr>
          <a:xfrm>
            <a:off x="7478081" y="4578913"/>
            <a:ext cx="31253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প্রকৃত ভগ্নাংশ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4411840-F91B-4E02-99FB-0E18FFC6C340}"/>
              </a:ext>
            </a:extLst>
          </p:cNvPr>
          <p:cNvSpPr/>
          <p:nvPr/>
        </p:nvSpPr>
        <p:spPr>
          <a:xfrm>
            <a:off x="1017387" y="5373469"/>
            <a:ext cx="48810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পূর্ণ সংখ্যাকে বলা হয় </a:t>
            </a:r>
            <a:r>
              <a:rPr lang="bn-IN" sz="36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Arrow: Right 30">
            <a:extLst>
              <a:ext uri="{FF2B5EF4-FFF2-40B4-BE49-F238E27FC236}">
                <a16:creationId xmlns:a16="http://schemas.microsoft.com/office/drawing/2014/main" id="{AC528564-891E-4DAA-BDF7-A9CD303683ED}"/>
              </a:ext>
            </a:extLst>
          </p:cNvPr>
          <p:cNvSpPr/>
          <p:nvPr/>
        </p:nvSpPr>
        <p:spPr>
          <a:xfrm>
            <a:off x="3137539" y="1469160"/>
            <a:ext cx="978914" cy="50508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row: Right 31">
            <a:extLst>
              <a:ext uri="{FF2B5EF4-FFF2-40B4-BE49-F238E27FC236}">
                <a16:creationId xmlns:a16="http://schemas.microsoft.com/office/drawing/2014/main" id="{A00178E6-549F-42C3-A951-EE3929D0ECBD}"/>
              </a:ext>
            </a:extLst>
          </p:cNvPr>
          <p:cNvSpPr/>
          <p:nvPr/>
        </p:nvSpPr>
        <p:spPr>
          <a:xfrm>
            <a:off x="7177523" y="1438527"/>
            <a:ext cx="978914" cy="50508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row: Right 32">
            <a:extLst>
              <a:ext uri="{FF2B5EF4-FFF2-40B4-BE49-F238E27FC236}">
                <a16:creationId xmlns:a16="http://schemas.microsoft.com/office/drawing/2014/main" id="{D8B55507-3562-4201-9800-EFA04D14A32E}"/>
              </a:ext>
            </a:extLst>
          </p:cNvPr>
          <p:cNvSpPr/>
          <p:nvPr/>
        </p:nvSpPr>
        <p:spPr>
          <a:xfrm>
            <a:off x="3137539" y="4581743"/>
            <a:ext cx="978914" cy="50508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row: Right 33">
            <a:extLst>
              <a:ext uri="{FF2B5EF4-FFF2-40B4-BE49-F238E27FC236}">
                <a16:creationId xmlns:a16="http://schemas.microsoft.com/office/drawing/2014/main" id="{A891B348-89AF-468C-93F3-545D779AFB45}"/>
              </a:ext>
            </a:extLst>
          </p:cNvPr>
          <p:cNvSpPr/>
          <p:nvPr/>
        </p:nvSpPr>
        <p:spPr>
          <a:xfrm>
            <a:off x="7177523" y="2906863"/>
            <a:ext cx="978914" cy="50508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row: Right 34">
            <a:extLst>
              <a:ext uri="{FF2B5EF4-FFF2-40B4-BE49-F238E27FC236}">
                <a16:creationId xmlns:a16="http://schemas.microsoft.com/office/drawing/2014/main" id="{1A985F48-DCD1-4B04-B561-C9C72F74C964}"/>
              </a:ext>
            </a:extLst>
          </p:cNvPr>
          <p:cNvSpPr/>
          <p:nvPr/>
        </p:nvSpPr>
        <p:spPr>
          <a:xfrm>
            <a:off x="3137539" y="2950663"/>
            <a:ext cx="978914" cy="50508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0906FFA-C29F-48E7-8539-71F4F26FC744}"/>
              </a:ext>
            </a:extLst>
          </p:cNvPr>
          <p:cNvSpPr/>
          <p:nvPr/>
        </p:nvSpPr>
        <p:spPr>
          <a:xfrm>
            <a:off x="1890943" y="4116301"/>
            <a:ext cx="1003619" cy="13589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row: Curved Right 37">
            <a:extLst>
              <a:ext uri="{FF2B5EF4-FFF2-40B4-BE49-F238E27FC236}">
                <a16:creationId xmlns:a16="http://schemas.microsoft.com/office/drawing/2014/main" id="{EA060656-3F1C-4846-8D12-EDD100E4808A}"/>
              </a:ext>
            </a:extLst>
          </p:cNvPr>
          <p:cNvSpPr/>
          <p:nvPr/>
        </p:nvSpPr>
        <p:spPr>
          <a:xfrm>
            <a:off x="533400" y="4834286"/>
            <a:ext cx="896670" cy="1131315"/>
          </a:xfrm>
          <a:prstGeom prst="curvedRightArrow">
            <a:avLst>
              <a:gd name="adj1" fmla="val 10633"/>
              <a:gd name="adj2" fmla="val 50000"/>
              <a:gd name="adj3" fmla="val 25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8" name="Group 26"/>
          <p:cNvGrpSpPr/>
          <p:nvPr/>
        </p:nvGrpSpPr>
        <p:grpSpPr>
          <a:xfrm>
            <a:off x="2036072" y="1143000"/>
            <a:ext cx="826124" cy="1100594"/>
            <a:chOff x="2133600" y="184240"/>
            <a:chExt cx="929390" cy="1238169"/>
          </a:xfrm>
        </p:grpSpPr>
        <p:sp>
          <p:nvSpPr>
            <p:cNvPr id="89" name="TextBox 88"/>
            <p:cNvSpPr txBox="1"/>
            <p:nvPr/>
          </p:nvSpPr>
          <p:spPr>
            <a:xfrm>
              <a:off x="2133600" y="184240"/>
              <a:ext cx="914400" cy="727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148590" y="695286"/>
              <a:ext cx="914400" cy="727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NikoshBAN" pitchFamily="2" charset="0"/>
                  <a:cs typeface="NikoshBAN" pitchFamily="2" charset="0"/>
                </a:rPr>
                <a:t>5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2363450" y="771193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Arrow: Left 4">
            <a:extLst>
              <a:ext uri="{FF2B5EF4-FFF2-40B4-BE49-F238E27FC236}">
                <a16:creationId xmlns:a16="http://schemas.microsoft.com/office/drawing/2014/main" id="{DCF016A3-2DCF-4738-BA7E-37D63098BDA3}"/>
              </a:ext>
            </a:extLst>
          </p:cNvPr>
          <p:cNvSpPr/>
          <p:nvPr/>
        </p:nvSpPr>
        <p:spPr>
          <a:xfrm>
            <a:off x="1585060" y="1342986"/>
            <a:ext cx="638842" cy="151333"/>
          </a:xfrm>
          <a:prstGeom prst="lef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3" name="Arrow: Left 36">
            <a:extLst>
              <a:ext uri="{FF2B5EF4-FFF2-40B4-BE49-F238E27FC236}">
                <a16:creationId xmlns:a16="http://schemas.microsoft.com/office/drawing/2014/main" id="{A400AF85-F34E-4476-B176-878609CB25FF}"/>
              </a:ext>
            </a:extLst>
          </p:cNvPr>
          <p:cNvSpPr/>
          <p:nvPr/>
        </p:nvSpPr>
        <p:spPr>
          <a:xfrm>
            <a:off x="1514705" y="1841142"/>
            <a:ext cx="709196" cy="161069"/>
          </a:xfrm>
          <a:prstGeom prst="lef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C99B687-8E2C-4F90-9058-1AA995DDD150}"/>
              </a:ext>
            </a:extLst>
          </p:cNvPr>
          <p:cNvSpPr txBox="1"/>
          <p:nvPr/>
        </p:nvSpPr>
        <p:spPr>
          <a:xfrm>
            <a:off x="505086" y="1144936"/>
            <a:ext cx="1394364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44" dirty="0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284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4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EA3AEC1-67FD-4962-AE0C-B7E6249850EF}"/>
              </a:ext>
            </a:extLst>
          </p:cNvPr>
          <p:cNvSpPr txBox="1"/>
          <p:nvPr/>
        </p:nvSpPr>
        <p:spPr>
          <a:xfrm>
            <a:off x="572586" y="1696136"/>
            <a:ext cx="966770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44" dirty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284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44" dirty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284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6" name="Group 30"/>
          <p:cNvGrpSpPr/>
          <p:nvPr/>
        </p:nvGrpSpPr>
        <p:grpSpPr>
          <a:xfrm>
            <a:off x="1988521" y="2667000"/>
            <a:ext cx="836874" cy="1143000"/>
            <a:chOff x="2121507" y="122886"/>
            <a:chExt cx="941483" cy="1285874"/>
          </a:xfrm>
        </p:grpSpPr>
        <p:sp>
          <p:nvSpPr>
            <p:cNvPr id="97" name="TextBox 96"/>
            <p:cNvSpPr txBox="1"/>
            <p:nvPr/>
          </p:nvSpPr>
          <p:spPr>
            <a:xfrm>
              <a:off x="2121507" y="122886"/>
              <a:ext cx="914400" cy="72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148590" y="681638"/>
              <a:ext cx="914400" cy="72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2363450" y="717718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Arrow: Left 37">
            <a:extLst>
              <a:ext uri="{FF2B5EF4-FFF2-40B4-BE49-F238E27FC236}">
                <a16:creationId xmlns:a16="http://schemas.microsoft.com/office/drawing/2014/main" id="{2B2AFB12-A0E6-4ADD-9652-281B11B5D998}"/>
              </a:ext>
            </a:extLst>
          </p:cNvPr>
          <p:cNvSpPr/>
          <p:nvPr/>
        </p:nvSpPr>
        <p:spPr>
          <a:xfrm>
            <a:off x="1571385" y="2911967"/>
            <a:ext cx="604224" cy="160154"/>
          </a:xfrm>
          <a:prstGeom prst="lef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1" name="Arrow: Left 38">
            <a:extLst>
              <a:ext uri="{FF2B5EF4-FFF2-40B4-BE49-F238E27FC236}">
                <a16:creationId xmlns:a16="http://schemas.microsoft.com/office/drawing/2014/main" id="{AE262938-E137-49A5-A175-805D80A2B69E}"/>
              </a:ext>
            </a:extLst>
          </p:cNvPr>
          <p:cNvSpPr/>
          <p:nvPr/>
        </p:nvSpPr>
        <p:spPr>
          <a:xfrm>
            <a:off x="1571385" y="3363653"/>
            <a:ext cx="632196" cy="159972"/>
          </a:xfrm>
          <a:prstGeom prst="lef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445E597-C479-4A91-A6F9-E006D1CB61D1}"/>
              </a:ext>
            </a:extLst>
          </p:cNvPr>
          <p:cNvSpPr txBox="1"/>
          <p:nvPr/>
        </p:nvSpPr>
        <p:spPr>
          <a:xfrm>
            <a:off x="522194" y="2743200"/>
            <a:ext cx="1077166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44" dirty="0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284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44" dirty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284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A1935E5-6461-4CEF-A806-45C0F95C9B54}"/>
              </a:ext>
            </a:extLst>
          </p:cNvPr>
          <p:cNvSpPr txBox="1"/>
          <p:nvPr/>
        </p:nvSpPr>
        <p:spPr>
          <a:xfrm>
            <a:off x="500944" y="3216462"/>
            <a:ext cx="1339366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44" dirty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284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en-US" sz="284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800262" y="76200"/>
            <a:ext cx="2915299" cy="64633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চল জেনে নেই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05" name="Arrow: Curved Right 37">
            <a:extLst>
              <a:ext uri="{FF2B5EF4-FFF2-40B4-BE49-F238E27FC236}">
                <a16:creationId xmlns:a16="http://schemas.microsoft.com/office/drawing/2014/main" id="{EA060656-3F1C-4846-8D12-EDD100E4808A}"/>
              </a:ext>
            </a:extLst>
          </p:cNvPr>
          <p:cNvSpPr/>
          <p:nvPr/>
        </p:nvSpPr>
        <p:spPr>
          <a:xfrm rot="16200000" flipH="1">
            <a:off x="3254168" y="2353560"/>
            <a:ext cx="894574" cy="3722290"/>
          </a:xfrm>
          <a:prstGeom prst="curvedRightArrow">
            <a:avLst>
              <a:gd name="adj1" fmla="val 10633"/>
              <a:gd name="adj2" fmla="val 50000"/>
              <a:gd name="adj3" fmla="val 25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Arrow: Curved Right 37">
            <a:extLst>
              <a:ext uri="{FF2B5EF4-FFF2-40B4-BE49-F238E27FC236}">
                <a16:creationId xmlns:a16="http://schemas.microsoft.com/office/drawing/2014/main" id="{EA060656-3F1C-4846-8D12-EDD100E4808A}"/>
              </a:ext>
            </a:extLst>
          </p:cNvPr>
          <p:cNvSpPr/>
          <p:nvPr/>
        </p:nvSpPr>
        <p:spPr>
          <a:xfrm rot="16200000" flipH="1">
            <a:off x="5346334" y="1106851"/>
            <a:ext cx="928974" cy="6056762"/>
          </a:xfrm>
          <a:prstGeom prst="curvedRightArrow">
            <a:avLst>
              <a:gd name="adj1" fmla="val 10633"/>
              <a:gd name="adj2" fmla="val 50000"/>
              <a:gd name="adj3" fmla="val 25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306B5ED-5644-4641-89F3-2977FC160208}"/>
              </a:ext>
            </a:extLst>
          </p:cNvPr>
          <p:cNvSpPr/>
          <p:nvPr/>
        </p:nvSpPr>
        <p:spPr>
          <a:xfrm>
            <a:off x="1372479" y="4053011"/>
            <a:ext cx="1560112" cy="15625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Wave 107">
            <a:extLst>
              <a:ext uri="{FF2B5EF4-FFF2-40B4-BE49-F238E27FC236}">
                <a16:creationId xmlns:a16="http://schemas.microsoft.com/office/drawing/2014/main" id="{CF8BDD31-1CD1-4E6E-9F96-31A4F40B4D93}"/>
              </a:ext>
            </a:extLst>
          </p:cNvPr>
          <p:cNvSpPr/>
          <p:nvPr/>
        </p:nvSpPr>
        <p:spPr>
          <a:xfrm>
            <a:off x="1599704" y="685800"/>
            <a:ext cx="8506823" cy="250654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9648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  <p:bldP spid="43" grpId="0"/>
      <p:bldP spid="44" grpId="0"/>
      <p:bldP spid="45" grpId="0"/>
      <p:bldP spid="46" grpId="0"/>
      <p:bldP spid="47" grpId="0"/>
      <p:bldP spid="47" grpId="1"/>
      <p:bldP spid="48" grpId="0" animBg="1"/>
      <p:bldP spid="48" grpId="1" animBg="1"/>
      <p:bldP spid="49" grpId="0"/>
      <p:bldP spid="49" grpId="1"/>
      <p:bldP spid="50" grpId="0"/>
      <p:bldP spid="50" grpId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6" grpId="1" animBg="1"/>
      <p:bldP spid="87" grpId="0" animBg="1"/>
      <p:bldP spid="87" grpId="1" animBg="1"/>
      <p:bldP spid="92" grpId="0" animBg="1"/>
      <p:bldP spid="93" grpId="0" animBg="1"/>
      <p:bldP spid="94" grpId="0"/>
      <p:bldP spid="95" grpId="0"/>
      <p:bldP spid="100" grpId="0" animBg="1"/>
      <p:bldP spid="101" grpId="0" animBg="1"/>
      <p:bldP spid="102" grpId="0"/>
      <p:bldP spid="103" grpId="0"/>
      <p:bldP spid="105" grpId="0" animBg="1"/>
      <p:bldP spid="105" grpId="1" animBg="1"/>
      <p:bldP spid="106" grpId="0" animBg="1"/>
      <p:bldP spid="106" grpId="1" animBg="1"/>
      <p:bldP spid="1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9" name="Picture 38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9999" y="5156732"/>
            <a:ext cx="1080655" cy="9144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1B456F0-9587-4A74-BEAE-1F88A9A445A7}"/>
              </a:ext>
            </a:extLst>
          </p:cNvPr>
          <p:cNvSpPr/>
          <p:nvPr/>
        </p:nvSpPr>
        <p:spPr>
          <a:xfrm>
            <a:off x="5274065" y="1422975"/>
            <a:ext cx="12250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হর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B48D377-5B95-4467-BE98-DA6AD25468AE}"/>
              </a:ext>
            </a:extLst>
          </p:cNvPr>
          <p:cNvSpPr/>
          <p:nvPr/>
        </p:nvSpPr>
        <p:spPr>
          <a:xfrm>
            <a:off x="1205410" y="1131805"/>
            <a:ext cx="39729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মিশ্র ভগ্নাংশ =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97ECFA-A350-410F-8893-A582F9AA3C58}"/>
              </a:ext>
            </a:extLst>
          </p:cNvPr>
          <p:cNvSpPr/>
          <p:nvPr/>
        </p:nvSpPr>
        <p:spPr>
          <a:xfrm>
            <a:off x="3840820" y="838200"/>
            <a:ext cx="42155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পূর্ণ সংখ্যা 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হর + লব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AF8B134-F3DD-43CF-A7F9-389EFD9D4331}"/>
              </a:ext>
            </a:extLst>
          </p:cNvPr>
          <p:cNvCxnSpPr/>
          <p:nvPr/>
        </p:nvCxnSpPr>
        <p:spPr>
          <a:xfrm>
            <a:off x="4236472" y="1432563"/>
            <a:ext cx="3705689" cy="208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F30C1415-6ACC-458E-A1D5-97AF69BB0064}"/>
              </a:ext>
            </a:extLst>
          </p:cNvPr>
          <p:cNvSpPr/>
          <p:nvPr/>
        </p:nvSpPr>
        <p:spPr>
          <a:xfrm>
            <a:off x="7668656" y="1161071"/>
            <a:ext cx="29993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অপ্রকৃত ভগ্নাংশ 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4EBC15B-3DB3-4324-82A9-8375E88EC0D9}"/>
              </a:ext>
            </a:extLst>
          </p:cNvPr>
          <p:cNvSpPr/>
          <p:nvPr/>
        </p:nvSpPr>
        <p:spPr>
          <a:xfrm>
            <a:off x="1981199" y="76200"/>
            <a:ext cx="956653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ংশকে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অপ্রকৃত ভগ্নাংশে প্রকাশ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EE100EA-1411-486F-9974-0DB6DE1FCA1D}"/>
              </a:ext>
            </a:extLst>
          </p:cNvPr>
          <p:cNvSpPr/>
          <p:nvPr/>
        </p:nvSpPr>
        <p:spPr>
          <a:xfrm>
            <a:off x="1570810" y="2381200"/>
            <a:ext cx="64323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দ্বারা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সংখ্যাটিকে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বসাই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CF9CA17-9C8D-466F-8812-F0FC480A22B2}"/>
              </a:ext>
            </a:extLst>
          </p:cNvPr>
          <p:cNvSpPr/>
          <p:nvPr/>
        </p:nvSpPr>
        <p:spPr>
          <a:xfrm>
            <a:off x="1537699" y="3501572"/>
            <a:ext cx="3535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হর একই থাকবে।  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47F77A1-0967-4279-83E9-22EB7A89E32B}"/>
              </a:ext>
            </a:extLst>
          </p:cNvPr>
          <p:cNvGrpSpPr/>
          <p:nvPr/>
        </p:nvGrpSpPr>
        <p:grpSpPr>
          <a:xfrm>
            <a:off x="8907389" y="3224682"/>
            <a:ext cx="869879" cy="1277033"/>
            <a:chOff x="2168742" y="4010297"/>
            <a:chExt cx="869879" cy="127703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FE30077-DC78-4BAC-8E77-45ABF25A08E4}"/>
                </a:ext>
              </a:extLst>
            </p:cNvPr>
            <p:cNvSpPr/>
            <p:nvPr/>
          </p:nvSpPr>
          <p:spPr>
            <a:xfrm>
              <a:off x="2168742" y="4010297"/>
              <a:ext cx="86987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62474B0-40B8-44EB-8E13-9BEDD22BE3A5}"/>
                </a:ext>
              </a:extLst>
            </p:cNvPr>
            <p:cNvSpPr/>
            <p:nvPr/>
          </p:nvSpPr>
          <p:spPr>
            <a:xfrm>
              <a:off x="2168743" y="4640999"/>
              <a:ext cx="86987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EA25536-1747-4F94-BA98-A9ECE2E030D6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377F9AF4-02B9-4FA3-B761-64431E0A7DB0}"/>
              </a:ext>
            </a:extLst>
          </p:cNvPr>
          <p:cNvSpPr/>
          <p:nvPr/>
        </p:nvSpPr>
        <p:spPr>
          <a:xfrm>
            <a:off x="8415151" y="3501441"/>
            <a:ext cx="581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306B5ED-5644-4641-89F3-2977FC160208}"/>
              </a:ext>
            </a:extLst>
          </p:cNvPr>
          <p:cNvSpPr/>
          <p:nvPr/>
        </p:nvSpPr>
        <p:spPr>
          <a:xfrm>
            <a:off x="8397895" y="3543362"/>
            <a:ext cx="520813" cy="6889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306B5ED-5644-4641-89F3-2977FC160208}"/>
              </a:ext>
            </a:extLst>
          </p:cNvPr>
          <p:cNvSpPr/>
          <p:nvPr/>
        </p:nvSpPr>
        <p:spPr>
          <a:xfrm>
            <a:off x="9083022" y="3944363"/>
            <a:ext cx="520813" cy="6889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306B5ED-5644-4641-89F3-2977FC160208}"/>
              </a:ext>
            </a:extLst>
          </p:cNvPr>
          <p:cNvSpPr/>
          <p:nvPr/>
        </p:nvSpPr>
        <p:spPr>
          <a:xfrm>
            <a:off x="9094442" y="3152961"/>
            <a:ext cx="520813" cy="6889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894A203-AFED-49D4-AA8B-A3D5458E7EEB}"/>
              </a:ext>
            </a:extLst>
          </p:cNvPr>
          <p:cNvSpPr/>
          <p:nvPr/>
        </p:nvSpPr>
        <p:spPr>
          <a:xfrm>
            <a:off x="9875068" y="3487953"/>
            <a:ext cx="581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BA8A4ED-593E-49F2-B062-2E0DA9202791}"/>
              </a:ext>
            </a:extLst>
          </p:cNvPr>
          <p:cNvGrpSpPr/>
          <p:nvPr/>
        </p:nvGrpSpPr>
        <p:grpSpPr>
          <a:xfrm>
            <a:off x="10470845" y="3061263"/>
            <a:ext cx="869878" cy="1376545"/>
            <a:chOff x="2168743" y="3910785"/>
            <a:chExt cx="869878" cy="1376545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9C84F55-E21E-4627-A2B6-BA471E2FC00F}"/>
                </a:ext>
              </a:extLst>
            </p:cNvPr>
            <p:cNvSpPr/>
            <p:nvPr/>
          </p:nvSpPr>
          <p:spPr>
            <a:xfrm>
              <a:off x="2306857" y="3910785"/>
              <a:ext cx="59244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CA9B5EF-0D91-449E-A698-D247CFF11BD2}"/>
                </a:ext>
              </a:extLst>
            </p:cNvPr>
            <p:cNvSpPr/>
            <p:nvPr/>
          </p:nvSpPr>
          <p:spPr>
            <a:xfrm>
              <a:off x="2168743" y="4640999"/>
              <a:ext cx="86987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49EFDB5-925C-4D08-891F-23E238761D39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Elbow Connector 90"/>
          <p:cNvCxnSpPr/>
          <p:nvPr/>
        </p:nvCxnSpPr>
        <p:spPr>
          <a:xfrm rot="16200000" flipV="1">
            <a:off x="7811029" y="3111047"/>
            <a:ext cx="1692359" cy="808136"/>
          </a:xfrm>
          <a:prstGeom prst="bentConnector3">
            <a:avLst>
              <a:gd name="adj1" fmla="val -654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377F9AF4-02B9-4FA3-B761-64431E0A7DB0}"/>
              </a:ext>
            </a:extLst>
          </p:cNvPr>
          <p:cNvSpPr/>
          <p:nvPr/>
        </p:nvSpPr>
        <p:spPr>
          <a:xfrm>
            <a:off x="7962395" y="2054052"/>
            <a:ext cx="581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A4F52D1-3715-4E8A-8D9A-07A9C9A3D7A0}"/>
              </a:ext>
            </a:extLst>
          </p:cNvPr>
          <p:cNvSpPr/>
          <p:nvPr/>
        </p:nvSpPr>
        <p:spPr>
          <a:xfrm>
            <a:off x="8219975" y="2046238"/>
            <a:ext cx="7358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A4F52D1-3715-4E8A-8D9A-07A9C9A3D7A0}"/>
              </a:ext>
            </a:extLst>
          </p:cNvPr>
          <p:cNvSpPr/>
          <p:nvPr/>
        </p:nvSpPr>
        <p:spPr>
          <a:xfrm>
            <a:off x="8675557" y="2069861"/>
            <a:ext cx="4296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4861827-8DA9-4B49-B80E-C41C24C401BD}"/>
              </a:ext>
            </a:extLst>
          </p:cNvPr>
          <p:cNvSpPr/>
          <p:nvPr/>
        </p:nvSpPr>
        <p:spPr>
          <a:xfrm>
            <a:off x="8995187" y="2027195"/>
            <a:ext cx="5610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894A203-AFED-49D4-AA8B-A3D5458E7EEB}"/>
              </a:ext>
            </a:extLst>
          </p:cNvPr>
          <p:cNvSpPr/>
          <p:nvPr/>
        </p:nvSpPr>
        <p:spPr>
          <a:xfrm>
            <a:off x="9777266" y="2007750"/>
            <a:ext cx="581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894A203-AFED-49D4-AA8B-A3D5458E7EEB}"/>
              </a:ext>
            </a:extLst>
          </p:cNvPr>
          <p:cNvSpPr/>
          <p:nvPr/>
        </p:nvSpPr>
        <p:spPr>
          <a:xfrm>
            <a:off x="10496359" y="2007750"/>
            <a:ext cx="581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8" name="Straight Arrow Connector 97"/>
          <p:cNvCxnSpPr>
            <a:stCxn id="83" idx="0"/>
          </p:cNvCxnSpPr>
          <p:nvPr/>
        </p:nvCxnSpPr>
        <p:spPr>
          <a:xfrm flipV="1">
            <a:off x="8658302" y="2613770"/>
            <a:ext cx="231832" cy="9295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5" idx="0"/>
          </p:cNvCxnSpPr>
          <p:nvPr/>
        </p:nvCxnSpPr>
        <p:spPr>
          <a:xfrm flipV="1">
            <a:off x="9354849" y="2585523"/>
            <a:ext cx="233786" cy="5674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2CA9B5EF-0D91-449E-A698-D247CFF11BD2}"/>
              </a:ext>
            </a:extLst>
          </p:cNvPr>
          <p:cNvSpPr/>
          <p:nvPr/>
        </p:nvSpPr>
        <p:spPr>
          <a:xfrm>
            <a:off x="8914533" y="3855384"/>
            <a:ext cx="8698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894A203-AFED-49D4-AA8B-A3D5458E7EEB}"/>
              </a:ext>
            </a:extLst>
          </p:cNvPr>
          <p:cNvSpPr/>
          <p:nvPr/>
        </p:nvSpPr>
        <p:spPr>
          <a:xfrm>
            <a:off x="10514173" y="2007855"/>
            <a:ext cx="581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4861827-8DA9-4B49-B80E-C41C24C401BD}"/>
              </a:ext>
            </a:extLst>
          </p:cNvPr>
          <p:cNvSpPr/>
          <p:nvPr/>
        </p:nvSpPr>
        <p:spPr>
          <a:xfrm>
            <a:off x="9304428" y="2013707"/>
            <a:ext cx="6926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47F77A1-0967-4279-83E9-22EB7A89E32B}"/>
              </a:ext>
            </a:extLst>
          </p:cNvPr>
          <p:cNvGrpSpPr/>
          <p:nvPr/>
        </p:nvGrpSpPr>
        <p:grpSpPr>
          <a:xfrm>
            <a:off x="2759081" y="4817983"/>
            <a:ext cx="869879" cy="1277033"/>
            <a:chOff x="2168742" y="4010297"/>
            <a:chExt cx="869879" cy="1277033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FE30077-DC78-4BAC-8E77-45ABF25A08E4}"/>
                </a:ext>
              </a:extLst>
            </p:cNvPr>
            <p:cNvSpPr/>
            <p:nvPr/>
          </p:nvSpPr>
          <p:spPr>
            <a:xfrm>
              <a:off x="2168742" y="4010297"/>
              <a:ext cx="86987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62474B0-40B8-44EB-8E13-9BEDD22BE3A5}"/>
                </a:ext>
              </a:extLst>
            </p:cNvPr>
            <p:cNvSpPr/>
            <p:nvPr/>
          </p:nvSpPr>
          <p:spPr>
            <a:xfrm>
              <a:off x="2168743" y="4640999"/>
              <a:ext cx="86987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EA25536-1747-4F94-BA98-A9ECE2E030D6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F43D526-1218-4B9C-A7A8-9A6E995B9423}"/>
              </a:ext>
            </a:extLst>
          </p:cNvPr>
          <p:cNvSpPr/>
          <p:nvPr/>
        </p:nvSpPr>
        <p:spPr>
          <a:xfrm>
            <a:off x="3677880" y="5133778"/>
            <a:ext cx="581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77F9AF4-02B9-4FA3-B761-64431E0A7DB0}"/>
              </a:ext>
            </a:extLst>
          </p:cNvPr>
          <p:cNvSpPr/>
          <p:nvPr/>
        </p:nvSpPr>
        <p:spPr>
          <a:xfrm>
            <a:off x="2266843" y="5094742"/>
            <a:ext cx="581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5E09A80-9236-481A-B064-4E64154ABA20}"/>
              </a:ext>
            </a:extLst>
          </p:cNvPr>
          <p:cNvCxnSpPr>
            <a:cxnSpLocks/>
          </p:cNvCxnSpPr>
          <p:nvPr/>
        </p:nvCxnSpPr>
        <p:spPr>
          <a:xfrm>
            <a:off x="4259369" y="5494948"/>
            <a:ext cx="3342842" cy="275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5CAA234-CB94-4E0B-90DD-4082FF614764}"/>
              </a:ext>
            </a:extLst>
          </p:cNvPr>
          <p:cNvSpPr/>
          <p:nvPr/>
        </p:nvSpPr>
        <p:spPr>
          <a:xfrm>
            <a:off x="6001221" y="4835875"/>
            <a:ext cx="581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 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4861827-8DA9-4B49-B80E-C41C24C401BD}"/>
              </a:ext>
            </a:extLst>
          </p:cNvPr>
          <p:cNvSpPr/>
          <p:nvPr/>
        </p:nvSpPr>
        <p:spPr>
          <a:xfrm>
            <a:off x="4876027" y="4837092"/>
            <a:ext cx="14076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 + 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A4F52D1-3715-4E8A-8D9A-07A9C9A3D7A0}"/>
              </a:ext>
            </a:extLst>
          </p:cNvPr>
          <p:cNvSpPr/>
          <p:nvPr/>
        </p:nvSpPr>
        <p:spPr>
          <a:xfrm>
            <a:off x="4080868" y="4835875"/>
            <a:ext cx="14076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9613AD4-696C-4F5A-AA2E-DB34E78617AF}"/>
              </a:ext>
            </a:extLst>
          </p:cNvPr>
          <p:cNvSpPr/>
          <p:nvPr/>
        </p:nvSpPr>
        <p:spPr>
          <a:xfrm>
            <a:off x="5134689" y="5464314"/>
            <a:ext cx="581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  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894A203-AFED-49D4-AA8B-A3D5458E7EEB}"/>
              </a:ext>
            </a:extLst>
          </p:cNvPr>
          <p:cNvSpPr/>
          <p:nvPr/>
        </p:nvSpPr>
        <p:spPr>
          <a:xfrm>
            <a:off x="7722344" y="5154766"/>
            <a:ext cx="581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BA8A4ED-593E-49F2-B062-2E0DA9202791}"/>
              </a:ext>
            </a:extLst>
          </p:cNvPr>
          <p:cNvGrpSpPr/>
          <p:nvPr/>
        </p:nvGrpSpPr>
        <p:grpSpPr>
          <a:xfrm>
            <a:off x="8297789" y="4845297"/>
            <a:ext cx="884166" cy="1284847"/>
            <a:chOff x="2154455" y="4002483"/>
            <a:chExt cx="884166" cy="1284847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9C84F55-E21E-4627-A2B6-BA471E2FC00F}"/>
                </a:ext>
              </a:extLst>
            </p:cNvPr>
            <p:cNvSpPr/>
            <p:nvPr/>
          </p:nvSpPr>
          <p:spPr>
            <a:xfrm>
              <a:off x="2154455" y="4002483"/>
              <a:ext cx="86987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১৩  </a:t>
              </a:r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CA9B5EF-0D91-449E-A698-D247CFF11BD2}"/>
                </a:ext>
              </a:extLst>
            </p:cNvPr>
            <p:cNvSpPr/>
            <p:nvPr/>
          </p:nvSpPr>
          <p:spPr>
            <a:xfrm>
              <a:off x="2168743" y="4640999"/>
              <a:ext cx="86987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49EFDB5-925C-4D08-891F-23E238761D39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DD50F47-6954-437A-8ADD-33C38C123DE1}"/>
              </a:ext>
            </a:extLst>
          </p:cNvPr>
          <p:cNvSpPr/>
          <p:nvPr/>
        </p:nvSpPr>
        <p:spPr>
          <a:xfrm>
            <a:off x="1992459" y="4310031"/>
            <a:ext cx="17800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 w="0"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উদাহরণঃ</a:t>
            </a:r>
          </a:p>
        </p:txBody>
      </p:sp>
      <p:sp>
        <p:nvSpPr>
          <p:cNvPr id="120" name="Rectangular Callout 119"/>
          <p:cNvSpPr/>
          <p:nvPr/>
        </p:nvSpPr>
        <p:spPr>
          <a:xfrm>
            <a:off x="8043875" y="2069860"/>
            <a:ext cx="3454313" cy="2563437"/>
          </a:xfrm>
          <a:prstGeom prst="wedgeRectCallout">
            <a:avLst>
              <a:gd name="adj1" fmla="val 20548"/>
              <a:gd name="adj2" fmla="val 748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1456392" y="2247415"/>
            <a:ext cx="6487458" cy="19577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00664 0.16528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1263 -0.00857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5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5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500"/>
                            </p:stCondLst>
                            <p:childTnLst>
                              <p:par>
                                <p:cTn id="1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4" grpId="0"/>
      <p:bldP spid="46" grpId="0"/>
      <p:bldP spid="47" grpId="0"/>
      <p:bldP spid="82" grpId="0"/>
      <p:bldP spid="83" grpId="0" animBg="1"/>
      <p:bldP spid="84" grpId="0" animBg="1"/>
      <p:bldP spid="85" grpId="0" animBg="1"/>
      <p:bldP spid="86" grpId="0"/>
      <p:bldP spid="92" grpId="0"/>
      <p:bldP spid="93" grpId="0"/>
      <p:bldP spid="94" grpId="0"/>
      <p:bldP spid="95" grpId="0"/>
      <p:bldP spid="96" grpId="0"/>
      <p:bldP spid="97" grpId="0"/>
      <p:bldP spid="100" grpId="0"/>
      <p:bldP spid="100" grpId="1"/>
      <p:bldP spid="101" grpId="0"/>
      <p:bldP spid="101" grpId="1"/>
      <p:bldP spid="102" grpId="0"/>
      <p:bldP spid="107" grpId="0"/>
      <p:bldP spid="108" grpId="0"/>
      <p:bldP spid="110" grpId="0"/>
      <p:bldP spid="111" grpId="0"/>
      <p:bldP spid="112" grpId="0"/>
      <p:bldP spid="113" grpId="0"/>
      <p:bldP spid="114" grpId="0"/>
      <p:bldP spid="119" grpId="0"/>
      <p:bldP spid="120" grpId="0" animBg="1"/>
      <p:bldP spid="1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aphicFrame>
        <p:nvGraphicFramePr>
          <p:cNvPr id="188" name="Table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835840"/>
              </p:ext>
            </p:extLst>
          </p:nvPr>
        </p:nvGraphicFramePr>
        <p:xfrm>
          <a:off x="2858341" y="1244514"/>
          <a:ext cx="5418665" cy="32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63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9" name="Table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947123"/>
              </p:ext>
            </p:extLst>
          </p:nvPr>
        </p:nvGraphicFramePr>
        <p:xfrm>
          <a:off x="2874332" y="1244515"/>
          <a:ext cx="5418665" cy="335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90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90" name="Group 189"/>
          <p:cNvGrpSpPr/>
          <p:nvPr/>
        </p:nvGrpSpPr>
        <p:grpSpPr>
          <a:xfrm>
            <a:off x="8485930" y="1157980"/>
            <a:ext cx="1018222" cy="1083008"/>
            <a:chOff x="913150" y="2881740"/>
            <a:chExt cx="1145500" cy="1218384"/>
          </a:xfrm>
        </p:grpSpPr>
        <p:sp>
          <p:nvSpPr>
            <p:cNvPr id="191" name="TextBox 190"/>
            <p:cNvSpPr txBox="1"/>
            <p:nvPr/>
          </p:nvSpPr>
          <p:spPr>
            <a:xfrm>
              <a:off x="913150" y="2881740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915650" y="3442252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193" name="Straight Connector 192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4" name="Table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155589"/>
              </p:ext>
            </p:extLst>
          </p:nvPr>
        </p:nvGraphicFramePr>
        <p:xfrm>
          <a:off x="2858341" y="2704723"/>
          <a:ext cx="5418666" cy="32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963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5" name="Table 1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458895"/>
              </p:ext>
            </p:extLst>
          </p:nvPr>
        </p:nvGraphicFramePr>
        <p:xfrm>
          <a:off x="2858341" y="3364781"/>
          <a:ext cx="5418666" cy="32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963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6" name="Table 1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0545"/>
              </p:ext>
            </p:extLst>
          </p:nvPr>
        </p:nvGraphicFramePr>
        <p:xfrm>
          <a:off x="2874333" y="3360215"/>
          <a:ext cx="774095" cy="32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63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7" name="Table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365517"/>
              </p:ext>
            </p:extLst>
          </p:nvPr>
        </p:nvGraphicFramePr>
        <p:xfrm>
          <a:off x="2874332" y="2688172"/>
          <a:ext cx="5418666" cy="367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774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98" name="Group 197"/>
          <p:cNvGrpSpPr/>
          <p:nvPr/>
        </p:nvGrpSpPr>
        <p:grpSpPr>
          <a:xfrm>
            <a:off x="2079490" y="3795123"/>
            <a:ext cx="7327311" cy="960265"/>
            <a:chOff x="2162745" y="5031628"/>
            <a:chExt cx="6934200" cy="1080298"/>
          </a:xfrm>
        </p:grpSpPr>
        <p:sp>
          <p:nvSpPr>
            <p:cNvPr id="199" name="TextBox 198"/>
            <p:cNvSpPr txBox="1"/>
            <p:nvPr/>
          </p:nvSpPr>
          <p:spPr>
            <a:xfrm>
              <a:off x="2162745" y="5239060"/>
              <a:ext cx="6934200" cy="596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44" dirty="0">
                  <a:latin typeface="NikoshBAN" pitchFamily="2" charset="0"/>
                  <a:cs typeface="NikoshBAN" pitchFamily="2" charset="0"/>
                </a:rPr>
                <a:t>                    ,          </a:t>
              </a:r>
              <a:r>
                <a:rPr lang="bn-BD" sz="2844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44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2844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44" dirty="0" err="1"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US" sz="2844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44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2844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44" dirty="0"/>
            </a:p>
          </p:txBody>
        </p:sp>
        <p:grpSp>
          <p:nvGrpSpPr>
            <p:cNvPr id="200" name="Group 59"/>
            <p:cNvGrpSpPr/>
            <p:nvPr/>
          </p:nvGrpSpPr>
          <p:grpSpPr>
            <a:xfrm>
              <a:off x="3076730" y="5031628"/>
              <a:ext cx="929390" cy="1067772"/>
              <a:chOff x="2133600" y="432148"/>
              <a:chExt cx="929390" cy="1067772"/>
            </a:xfrm>
          </p:grpSpPr>
          <p:sp>
            <p:nvSpPr>
              <p:cNvPr id="205" name="TextBox 204"/>
              <p:cNvSpPr txBox="1"/>
              <p:nvPr/>
            </p:nvSpPr>
            <p:spPr>
              <a:xfrm>
                <a:off x="2133600" y="432148"/>
                <a:ext cx="914400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৮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2148590" y="842048"/>
                <a:ext cx="914400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207" name="Straight Connector 206"/>
              <p:cNvCxnSpPr/>
              <p:nvPr/>
            </p:nvCxnSpPr>
            <p:spPr>
              <a:xfrm>
                <a:off x="2363450" y="968992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64"/>
            <p:cNvGrpSpPr/>
            <p:nvPr/>
          </p:nvGrpSpPr>
          <p:grpSpPr>
            <a:xfrm>
              <a:off x="3886200" y="5031628"/>
              <a:ext cx="920484" cy="1080298"/>
              <a:chOff x="2148590" y="432148"/>
              <a:chExt cx="920484" cy="1080298"/>
            </a:xfrm>
          </p:grpSpPr>
          <p:sp>
            <p:nvSpPr>
              <p:cNvPr id="202" name="TextBox 201"/>
              <p:cNvSpPr txBox="1"/>
              <p:nvPr/>
            </p:nvSpPr>
            <p:spPr>
              <a:xfrm>
                <a:off x="2154674" y="432148"/>
                <a:ext cx="914400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১১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2148590" y="854574"/>
                <a:ext cx="914400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৭</a:t>
                </a:r>
              </a:p>
            </p:txBody>
          </p:sp>
          <p:cxnSp>
            <p:nvCxnSpPr>
              <p:cNvPr id="204" name="Straight Connector 203"/>
              <p:cNvCxnSpPr/>
              <p:nvPr/>
            </p:nvCxnSpPr>
            <p:spPr>
              <a:xfrm>
                <a:off x="2363450" y="955344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08" name="Table 2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776613"/>
              </p:ext>
            </p:extLst>
          </p:nvPr>
        </p:nvGraphicFramePr>
        <p:xfrm>
          <a:off x="2845017" y="1815110"/>
          <a:ext cx="5418665" cy="32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79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9" name="Table 2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982122"/>
              </p:ext>
            </p:extLst>
          </p:nvPr>
        </p:nvGraphicFramePr>
        <p:xfrm>
          <a:off x="2856119" y="1820733"/>
          <a:ext cx="1083733" cy="32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63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10" name="Group 209"/>
          <p:cNvGrpSpPr/>
          <p:nvPr/>
        </p:nvGrpSpPr>
        <p:grpSpPr>
          <a:xfrm>
            <a:off x="8483708" y="2711451"/>
            <a:ext cx="1018222" cy="1034482"/>
            <a:chOff x="913150" y="2840796"/>
            <a:chExt cx="1145500" cy="1163792"/>
          </a:xfrm>
        </p:grpSpPr>
        <p:sp>
          <p:nvSpPr>
            <p:cNvPr id="211" name="TextBox 210"/>
            <p:cNvSpPr txBox="1"/>
            <p:nvPr/>
          </p:nvSpPr>
          <p:spPr>
            <a:xfrm>
              <a:off x="913150" y="284079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১১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915650" y="334671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৭</a:t>
              </a:r>
            </a:p>
          </p:txBody>
        </p:sp>
        <p:cxnSp>
          <p:nvCxnSpPr>
            <p:cNvPr id="213" name="Straight Connector 212"/>
            <p:cNvCxnSpPr/>
            <p:nvPr/>
          </p:nvCxnSpPr>
          <p:spPr>
            <a:xfrm>
              <a:off x="1143000" y="3413598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TextBox 213"/>
          <p:cNvSpPr txBox="1"/>
          <p:nvPr/>
        </p:nvSpPr>
        <p:spPr>
          <a:xfrm>
            <a:off x="3724153" y="358733"/>
            <a:ext cx="456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endParaRPr lang="en-US" sz="3600" dirty="0"/>
          </a:p>
        </p:txBody>
      </p:sp>
      <p:graphicFrame>
        <p:nvGraphicFramePr>
          <p:cNvPr id="215" name="Table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377018"/>
              </p:ext>
            </p:extLst>
          </p:nvPr>
        </p:nvGraphicFramePr>
        <p:xfrm>
          <a:off x="3648428" y="3363137"/>
          <a:ext cx="774095" cy="32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63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6" name="Table 2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066860"/>
              </p:ext>
            </p:extLst>
          </p:nvPr>
        </p:nvGraphicFramePr>
        <p:xfrm>
          <a:off x="4422523" y="3366059"/>
          <a:ext cx="774095" cy="32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63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7" name="Table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230781"/>
              </p:ext>
            </p:extLst>
          </p:nvPr>
        </p:nvGraphicFramePr>
        <p:xfrm>
          <a:off x="5196618" y="3368981"/>
          <a:ext cx="774095" cy="32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63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8" name="Table 2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050060"/>
              </p:ext>
            </p:extLst>
          </p:nvPr>
        </p:nvGraphicFramePr>
        <p:xfrm>
          <a:off x="3939853" y="1822372"/>
          <a:ext cx="1083733" cy="32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63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9" name="Table 2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252385"/>
              </p:ext>
            </p:extLst>
          </p:nvPr>
        </p:nvGraphicFramePr>
        <p:xfrm>
          <a:off x="5023586" y="1824011"/>
          <a:ext cx="1083733" cy="32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63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0" name="TextBox 219"/>
          <p:cNvSpPr txBox="1"/>
          <p:nvPr/>
        </p:nvSpPr>
        <p:spPr>
          <a:xfrm>
            <a:off x="9506374" y="1231580"/>
            <a:ext cx="1083733" cy="47538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489" dirty="0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2489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89" dirty="0">
                <a:latin typeface="NikoshBAN" pitchFamily="2" charset="0"/>
                <a:cs typeface="NikoshBAN" pitchFamily="2" charset="0"/>
              </a:rPr>
              <a:t>বড় </a:t>
            </a:r>
            <a:endParaRPr lang="en-US" sz="2489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1" name="Straight Arrow Connector 220"/>
          <p:cNvCxnSpPr/>
          <p:nvPr/>
        </p:nvCxnSpPr>
        <p:spPr>
          <a:xfrm>
            <a:off x="9125046" y="1448514"/>
            <a:ext cx="338667" cy="1412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9591294" y="2809308"/>
            <a:ext cx="1083733" cy="47538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489" dirty="0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2489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89" dirty="0">
                <a:latin typeface="NikoshBAN" pitchFamily="2" charset="0"/>
                <a:cs typeface="NikoshBAN" pitchFamily="2" charset="0"/>
              </a:rPr>
              <a:t>বড় </a:t>
            </a:r>
            <a:endParaRPr lang="en-US" sz="2489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3" name="Straight Arrow Connector 222"/>
          <p:cNvCxnSpPr/>
          <p:nvPr/>
        </p:nvCxnSpPr>
        <p:spPr>
          <a:xfrm>
            <a:off x="9209965" y="3026242"/>
            <a:ext cx="338667" cy="1412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4" name="Rectangle 223"/>
          <p:cNvSpPr/>
          <p:nvPr/>
        </p:nvSpPr>
        <p:spPr>
          <a:xfrm>
            <a:off x="1752600" y="4942582"/>
            <a:ext cx="9448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sp>
        <p:nvSpPr>
          <p:cNvPr id="225" name="Rectangle 224"/>
          <p:cNvSpPr/>
          <p:nvPr/>
        </p:nvSpPr>
        <p:spPr>
          <a:xfrm>
            <a:off x="3797300" y="457200"/>
            <a:ext cx="5435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ভগ্নাংশগুলো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10287724" y="1872035"/>
            <a:ext cx="825499" cy="807607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ক্লিক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27" name="Table 2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702486"/>
              </p:ext>
            </p:extLst>
          </p:nvPr>
        </p:nvGraphicFramePr>
        <p:xfrm>
          <a:off x="2385485" y="1892299"/>
          <a:ext cx="7620002" cy="767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6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1201317610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1019245780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1505613902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4202436482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4268691032"/>
                    </a:ext>
                  </a:extLst>
                </a:gridCol>
              </a:tblGrid>
              <a:tr h="767081"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8" name="Rectangle 227"/>
          <p:cNvSpPr/>
          <p:nvPr/>
        </p:nvSpPr>
        <p:spPr>
          <a:xfrm>
            <a:off x="2390711" y="1892485"/>
            <a:ext cx="622299" cy="7536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29" name="Rectangle 228"/>
          <p:cNvSpPr/>
          <p:nvPr/>
        </p:nvSpPr>
        <p:spPr>
          <a:xfrm>
            <a:off x="2972183" y="1892485"/>
            <a:ext cx="622299" cy="7536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30" name="Rectangle 229"/>
          <p:cNvSpPr/>
          <p:nvPr/>
        </p:nvSpPr>
        <p:spPr>
          <a:xfrm>
            <a:off x="3599554" y="1892485"/>
            <a:ext cx="622299" cy="7536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31" name="Rectangle 230"/>
          <p:cNvSpPr/>
          <p:nvPr/>
        </p:nvSpPr>
        <p:spPr>
          <a:xfrm>
            <a:off x="4191070" y="1900238"/>
            <a:ext cx="545503" cy="7587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32" name="Rectangle 231"/>
          <p:cNvSpPr/>
          <p:nvPr/>
        </p:nvSpPr>
        <p:spPr>
          <a:xfrm>
            <a:off x="4729304" y="1898623"/>
            <a:ext cx="622299" cy="76035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33" name="Rectangle 232"/>
          <p:cNvSpPr/>
          <p:nvPr/>
        </p:nvSpPr>
        <p:spPr>
          <a:xfrm>
            <a:off x="5338502" y="1899021"/>
            <a:ext cx="598221" cy="75996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34" name="Rectangle 233"/>
          <p:cNvSpPr/>
          <p:nvPr/>
        </p:nvSpPr>
        <p:spPr>
          <a:xfrm>
            <a:off x="5932600" y="1885950"/>
            <a:ext cx="622299" cy="7601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35" name="Rectangle 234"/>
          <p:cNvSpPr/>
          <p:nvPr/>
        </p:nvSpPr>
        <p:spPr>
          <a:xfrm>
            <a:off x="6558319" y="1892485"/>
            <a:ext cx="522153" cy="7536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36" name="Rectangle 235"/>
          <p:cNvSpPr/>
          <p:nvPr/>
        </p:nvSpPr>
        <p:spPr>
          <a:xfrm>
            <a:off x="7085677" y="1884954"/>
            <a:ext cx="588565" cy="7536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37" name="Rectangle 236"/>
          <p:cNvSpPr/>
          <p:nvPr/>
        </p:nvSpPr>
        <p:spPr>
          <a:xfrm>
            <a:off x="3695796" y="333492"/>
            <a:ext cx="543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এসো নিচের ভগ্নাংশগুলো রং করি।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1424414" y="1758598"/>
            <a:ext cx="1018222" cy="1034482"/>
            <a:chOff x="913150" y="2840796"/>
            <a:chExt cx="1145500" cy="1163792"/>
          </a:xfrm>
        </p:grpSpPr>
        <p:sp>
          <p:nvSpPr>
            <p:cNvPr id="239" name="TextBox 238"/>
            <p:cNvSpPr txBox="1"/>
            <p:nvPr/>
          </p:nvSpPr>
          <p:spPr>
            <a:xfrm>
              <a:off x="913150" y="284079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915650" y="334671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241" name="Straight Connector 240"/>
            <p:cNvCxnSpPr/>
            <p:nvPr/>
          </p:nvCxnSpPr>
          <p:spPr>
            <a:xfrm>
              <a:off x="1143000" y="3427246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2" name="TextBox 241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1223436" y="1959394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3" name="Picture 242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78"/>
          <a:stretch/>
        </p:blipFill>
        <p:spPr>
          <a:xfrm>
            <a:off x="10078110" y="391591"/>
            <a:ext cx="1182557" cy="1136422"/>
          </a:xfrm>
          <a:prstGeom prst="rect">
            <a:avLst/>
          </a:prstGeom>
        </p:spPr>
      </p:pic>
      <p:sp>
        <p:nvSpPr>
          <p:cNvPr id="244" name="TextBox 243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4458982" y="1355031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6810156" y="1355030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9161330" y="1355029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2256263" y="1347909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8" name="Straight Connector 247"/>
          <p:cNvCxnSpPr/>
          <p:nvPr/>
        </p:nvCxnSpPr>
        <p:spPr>
          <a:xfrm>
            <a:off x="2385485" y="1887365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4729385" y="1905160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7073285" y="1905000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9417185" y="1905000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Oval 251"/>
          <p:cNvSpPr/>
          <p:nvPr/>
        </p:nvSpPr>
        <p:spPr>
          <a:xfrm>
            <a:off x="10357575" y="3367687"/>
            <a:ext cx="825499" cy="807607"/>
          </a:xfrm>
          <a:prstGeom prst="ellipse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53" name="Table 2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191273"/>
              </p:ext>
            </p:extLst>
          </p:nvPr>
        </p:nvGraphicFramePr>
        <p:xfrm>
          <a:off x="2385485" y="3399205"/>
          <a:ext cx="7620002" cy="767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6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1201317610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1019245780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1505613902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4202436482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4268691032"/>
                    </a:ext>
                  </a:extLst>
                </a:gridCol>
              </a:tblGrid>
              <a:tr h="767081"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4" name="Rectangle 253"/>
          <p:cNvSpPr/>
          <p:nvPr/>
        </p:nvSpPr>
        <p:spPr>
          <a:xfrm>
            <a:off x="2390711" y="3399391"/>
            <a:ext cx="622299" cy="75363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55" name="Rectangle 254"/>
          <p:cNvSpPr/>
          <p:nvPr/>
        </p:nvSpPr>
        <p:spPr>
          <a:xfrm>
            <a:off x="2972183" y="3399391"/>
            <a:ext cx="622299" cy="75363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56" name="Rectangle 255"/>
          <p:cNvSpPr/>
          <p:nvPr/>
        </p:nvSpPr>
        <p:spPr>
          <a:xfrm>
            <a:off x="3599555" y="3399391"/>
            <a:ext cx="555176" cy="75363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57" name="Rectangle 256"/>
          <p:cNvSpPr/>
          <p:nvPr/>
        </p:nvSpPr>
        <p:spPr>
          <a:xfrm>
            <a:off x="4176476" y="3405529"/>
            <a:ext cx="545503" cy="74507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58" name="Rectangle 257"/>
          <p:cNvSpPr/>
          <p:nvPr/>
        </p:nvSpPr>
        <p:spPr>
          <a:xfrm>
            <a:off x="4729304" y="3405529"/>
            <a:ext cx="622299" cy="760359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259" name="Group 258"/>
          <p:cNvGrpSpPr/>
          <p:nvPr/>
        </p:nvGrpSpPr>
        <p:grpSpPr>
          <a:xfrm>
            <a:off x="1424414" y="3265504"/>
            <a:ext cx="1018222" cy="1034482"/>
            <a:chOff x="913150" y="2840796"/>
            <a:chExt cx="1145500" cy="1163792"/>
          </a:xfrm>
        </p:grpSpPr>
        <p:sp>
          <p:nvSpPr>
            <p:cNvPr id="260" name="TextBox 259"/>
            <p:cNvSpPr txBox="1"/>
            <p:nvPr/>
          </p:nvSpPr>
          <p:spPr>
            <a:xfrm>
              <a:off x="913150" y="284079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2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915650" y="334671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3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62" name="Straight Connector 261"/>
            <p:cNvCxnSpPr/>
            <p:nvPr/>
          </p:nvCxnSpPr>
          <p:spPr>
            <a:xfrm>
              <a:off x="1143000" y="3427246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3" name="TextBox 262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1223436" y="3466300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3998385" y="2861937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5674785" y="2861936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7427385" y="2861935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2256263" y="2854815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8" name="Straight Connector 267"/>
          <p:cNvCxnSpPr/>
          <p:nvPr/>
        </p:nvCxnSpPr>
        <p:spPr>
          <a:xfrm>
            <a:off x="2385485" y="3394271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4119036" y="3394271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5911851" y="3381012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662377" y="3396737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Oval 271"/>
          <p:cNvSpPr/>
          <p:nvPr/>
        </p:nvSpPr>
        <p:spPr>
          <a:xfrm>
            <a:off x="10287724" y="5618508"/>
            <a:ext cx="825499" cy="807607"/>
          </a:xfrm>
          <a:prstGeom prst="ellipse">
            <a:avLst/>
          </a:prstGeom>
          <a:solidFill>
            <a:srgbClr val="29C7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73" name="Table 2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691352"/>
              </p:ext>
            </p:extLst>
          </p:nvPr>
        </p:nvGraphicFramePr>
        <p:xfrm>
          <a:off x="2383263" y="4738754"/>
          <a:ext cx="9144000" cy="767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2013176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1924578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5056139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0243648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6869103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6335513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405277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2276432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826598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63328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6230883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151580020"/>
                    </a:ext>
                  </a:extLst>
                </a:gridCol>
              </a:tblGrid>
              <a:tr h="767081"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4" name="Rectangle 273"/>
          <p:cNvSpPr/>
          <p:nvPr/>
        </p:nvSpPr>
        <p:spPr>
          <a:xfrm>
            <a:off x="2414013" y="4754193"/>
            <a:ext cx="406598" cy="753636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75" name="Rectangle 274"/>
          <p:cNvSpPr/>
          <p:nvPr/>
        </p:nvSpPr>
        <p:spPr>
          <a:xfrm>
            <a:off x="2835380" y="4753223"/>
            <a:ext cx="521880" cy="746699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76" name="Rectangle 275"/>
          <p:cNvSpPr/>
          <p:nvPr/>
        </p:nvSpPr>
        <p:spPr>
          <a:xfrm>
            <a:off x="3357511" y="4753031"/>
            <a:ext cx="498567" cy="753636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77" name="Rectangle 276"/>
          <p:cNvSpPr/>
          <p:nvPr/>
        </p:nvSpPr>
        <p:spPr>
          <a:xfrm>
            <a:off x="3814236" y="4763098"/>
            <a:ext cx="437040" cy="736824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78" name="Rectangle 277"/>
          <p:cNvSpPr/>
          <p:nvPr/>
        </p:nvSpPr>
        <p:spPr>
          <a:xfrm>
            <a:off x="4254055" y="4764751"/>
            <a:ext cx="390347" cy="735172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79" name="Rectangle 278"/>
          <p:cNvSpPr/>
          <p:nvPr/>
        </p:nvSpPr>
        <p:spPr>
          <a:xfrm>
            <a:off x="4652436" y="4761881"/>
            <a:ext cx="479276" cy="738041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80" name="Rectangle 279"/>
          <p:cNvSpPr/>
          <p:nvPr/>
        </p:nvSpPr>
        <p:spPr>
          <a:xfrm>
            <a:off x="5109636" y="4768207"/>
            <a:ext cx="498567" cy="731716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81" name="Rectangle 280"/>
          <p:cNvSpPr/>
          <p:nvPr/>
        </p:nvSpPr>
        <p:spPr>
          <a:xfrm>
            <a:off x="5566836" y="4771473"/>
            <a:ext cx="475985" cy="729215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82" name="Rectangle 281"/>
          <p:cNvSpPr/>
          <p:nvPr/>
        </p:nvSpPr>
        <p:spPr>
          <a:xfrm>
            <a:off x="6024036" y="4765043"/>
            <a:ext cx="471540" cy="707070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283" name="Group 282"/>
          <p:cNvGrpSpPr/>
          <p:nvPr/>
        </p:nvGrpSpPr>
        <p:grpSpPr>
          <a:xfrm>
            <a:off x="1424414" y="4625844"/>
            <a:ext cx="1018222" cy="1034482"/>
            <a:chOff x="913150" y="2840796"/>
            <a:chExt cx="1145500" cy="1163792"/>
          </a:xfrm>
        </p:grpSpPr>
        <p:sp>
          <p:nvSpPr>
            <p:cNvPr id="284" name="TextBox 283"/>
            <p:cNvSpPr txBox="1"/>
            <p:nvPr/>
          </p:nvSpPr>
          <p:spPr>
            <a:xfrm>
              <a:off x="913150" y="284079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3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915650" y="334671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5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86" name="Straight Connector 285"/>
            <p:cNvCxnSpPr/>
            <p:nvPr/>
          </p:nvCxnSpPr>
          <p:spPr>
            <a:xfrm>
              <a:off x="1143000" y="3427246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7" name="TextBox 286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1223436" y="4826640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4455585" y="4222277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6692903" y="4222276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8978903" y="4222275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2256263" y="4215155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2" name="Straight Connector 291"/>
          <p:cNvCxnSpPr/>
          <p:nvPr/>
        </p:nvCxnSpPr>
        <p:spPr>
          <a:xfrm>
            <a:off x="2385485" y="4754611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4661783" y="4761125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6955845" y="4739420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9225343" y="4746286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11499600" y="4734652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Rectangle 296"/>
          <p:cNvSpPr/>
          <p:nvPr/>
        </p:nvSpPr>
        <p:spPr>
          <a:xfrm>
            <a:off x="6490582" y="4746286"/>
            <a:ext cx="432841" cy="753636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98" name="Rectangle 297"/>
          <p:cNvSpPr/>
          <p:nvPr/>
        </p:nvSpPr>
        <p:spPr>
          <a:xfrm>
            <a:off x="6999448" y="4757033"/>
            <a:ext cx="455437" cy="715938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99" name="Rectangle 298"/>
          <p:cNvSpPr/>
          <p:nvPr/>
        </p:nvSpPr>
        <p:spPr>
          <a:xfrm>
            <a:off x="7437933" y="4755590"/>
            <a:ext cx="471540" cy="719071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00" name="Rectangle 299"/>
          <p:cNvSpPr/>
          <p:nvPr/>
        </p:nvSpPr>
        <p:spPr>
          <a:xfrm>
            <a:off x="7890224" y="4746891"/>
            <a:ext cx="471540" cy="753636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01" name="Rectangle 300"/>
          <p:cNvSpPr/>
          <p:nvPr/>
        </p:nvSpPr>
        <p:spPr>
          <a:xfrm>
            <a:off x="8373431" y="4755068"/>
            <a:ext cx="471540" cy="744854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02" name="Rectangle 301"/>
          <p:cNvSpPr/>
          <p:nvPr/>
        </p:nvSpPr>
        <p:spPr>
          <a:xfrm>
            <a:off x="8820390" y="4753031"/>
            <a:ext cx="404953" cy="746891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11260667" y="4199370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9238725" y="4746286"/>
            <a:ext cx="440476" cy="753636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05" name="Rectangle 304"/>
          <p:cNvSpPr/>
          <p:nvPr/>
        </p:nvSpPr>
        <p:spPr>
          <a:xfrm>
            <a:off x="9679201" y="4759545"/>
            <a:ext cx="453022" cy="713426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06" name="Rectangle 305"/>
          <p:cNvSpPr/>
          <p:nvPr/>
        </p:nvSpPr>
        <p:spPr>
          <a:xfrm>
            <a:off x="10136051" y="4768360"/>
            <a:ext cx="459985" cy="704611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58" name="TextBox 157"/>
          <p:cNvSpPr txBox="1"/>
          <p:nvPr/>
        </p:nvSpPr>
        <p:spPr>
          <a:xfrm>
            <a:off x="3757897" y="268069"/>
            <a:ext cx="5300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81255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0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</p:childTnLst>
        </p:cTn>
      </p:par>
    </p:tnLst>
    <p:bldLst>
      <p:bldP spid="214" grpId="0"/>
      <p:bldP spid="214" grpId="1"/>
      <p:bldP spid="220" grpId="0"/>
      <p:bldP spid="220" grpId="1"/>
      <p:bldP spid="222" grpId="0"/>
      <p:bldP spid="222" grpId="1"/>
      <p:bldP spid="224" grpId="0"/>
      <p:bldP spid="224" grpId="1"/>
      <p:bldP spid="225" grpId="0"/>
      <p:bldP spid="225" grpId="1"/>
      <p:bldP spid="226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/>
      <p:bldP spid="242" grpId="0"/>
      <p:bldP spid="244" grpId="0"/>
      <p:bldP spid="245" grpId="0"/>
      <p:bldP spid="246" grpId="0"/>
      <p:bldP spid="247" grpId="0"/>
      <p:bldP spid="252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63" grpId="0"/>
      <p:bldP spid="264" grpId="0"/>
      <p:bldP spid="265" grpId="0"/>
      <p:bldP spid="266" grpId="0"/>
      <p:bldP spid="267" grpId="0"/>
      <p:bldP spid="272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7" grpId="0"/>
      <p:bldP spid="288" grpId="0"/>
      <p:bldP spid="289" grpId="0"/>
      <p:bldP spid="290" grpId="0"/>
      <p:bldP spid="291" grpId="0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/>
      <p:bldP spid="304" grpId="0" animBg="1"/>
      <p:bldP spid="305" grpId="0" animBg="1"/>
      <p:bldP spid="306" grpId="0" animBg="1"/>
      <p:bldP spid="158" grpId="0"/>
      <p:bldP spid="15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DC9AB17-B72E-47D3-B3FB-28C1F397A764}"/>
              </a:ext>
            </a:extLst>
          </p:cNvPr>
          <p:cNvSpPr/>
          <p:nvPr/>
        </p:nvSpPr>
        <p:spPr>
          <a:xfrm>
            <a:off x="3607997" y="1539661"/>
            <a:ext cx="4957124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অপ্রকৃত ভগ্নাংশে প্রকাশ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  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cap="none" spc="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57F5EB0-442C-40B1-94E4-E6F5D8615900}"/>
                  </a:ext>
                </a:extLst>
              </p:cNvPr>
              <p:cNvSpPr/>
              <p:nvPr/>
            </p:nvSpPr>
            <p:spPr>
              <a:xfrm>
                <a:off x="1023351" y="2530595"/>
                <a:ext cx="3392683" cy="9526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৩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57F5EB0-442C-40B1-94E4-E6F5D86159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51" y="2530595"/>
                <a:ext cx="3392683" cy="952633"/>
              </a:xfrm>
              <a:prstGeom prst="rect">
                <a:avLst/>
              </a:prstGeom>
              <a:blipFill>
                <a:blip r:embed="rId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63E47D8-360F-493E-92B2-3A8FA5679C6E}"/>
                  </a:ext>
                </a:extLst>
              </p:cNvPr>
              <p:cNvSpPr/>
              <p:nvPr/>
            </p:nvSpPr>
            <p:spPr>
              <a:xfrm>
                <a:off x="4416034" y="2567354"/>
                <a:ext cx="3392683" cy="91467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(২)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63E47D8-360F-493E-92B2-3A8FA5679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034" y="2567354"/>
                <a:ext cx="3392683" cy="914674"/>
              </a:xfrm>
              <a:prstGeom prst="rect">
                <a:avLst/>
              </a:prstGeom>
              <a:blipFill>
                <a:blip r:embed="rId4"/>
                <a:stretch>
                  <a:fillRect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0BA3475-E902-4ACA-8C48-B52B03190F7D}"/>
                  </a:ext>
                </a:extLst>
              </p:cNvPr>
              <p:cNvSpPr/>
              <p:nvPr/>
            </p:nvSpPr>
            <p:spPr>
              <a:xfrm>
                <a:off x="7648953" y="2572210"/>
                <a:ext cx="3392683" cy="92147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(৩)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৪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0BA3475-E902-4ACA-8C48-B52B03190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953" y="2572210"/>
                <a:ext cx="3392683" cy="921471"/>
              </a:xfrm>
              <a:prstGeom prst="rect">
                <a:avLst/>
              </a:prstGeom>
              <a:blipFill>
                <a:blip r:embed="rId5"/>
                <a:stretch>
                  <a:fillRect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02C8EC7-CC70-4077-B080-5FDF06F8B26A}"/>
                  </a:ext>
                </a:extLst>
              </p:cNvPr>
              <p:cNvSpPr/>
              <p:nvPr/>
            </p:nvSpPr>
            <p:spPr>
              <a:xfrm>
                <a:off x="1023351" y="3901522"/>
                <a:ext cx="3392683" cy="91467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(৪)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02C8EC7-CC70-4077-B080-5FDF06F8B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51" y="3901522"/>
                <a:ext cx="3392683" cy="914674"/>
              </a:xfrm>
              <a:prstGeom prst="rect">
                <a:avLst/>
              </a:prstGeom>
              <a:blipFill>
                <a:blip r:embed="rId6"/>
                <a:stretch>
                  <a:fillRect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B7D42D4-73AE-4776-9228-18EA82FBF88F}"/>
                  </a:ext>
                </a:extLst>
              </p:cNvPr>
              <p:cNvSpPr/>
              <p:nvPr/>
            </p:nvSpPr>
            <p:spPr>
              <a:xfrm>
                <a:off x="4568433" y="3897226"/>
                <a:ext cx="3392683" cy="9232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(৫)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B7D42D4-73AE-4776-9228-18EA82FBF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433" y="3897226"/>
                <a:ext cx="3392683" cy="923266"/>
              </a:xfrm>
              <a:prstGeom prst="rect">
                <a:avLst/>
              </a:prstGeom>
              <a:blipFill>
                <a:blip r:embed="rId7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Wave 43">
            <a:extLst>
              <a:ext uri="{FF2B5EF4-FFF2-40B4-BE49-F238E27FC236}">
                <a16:creationId xmlns:a16="http://schemas.microsoft.com/office/drawing/2014/main" id="{706D4F93-9CA2-43FB-B4CE-5308450168E8}"/>
              </a:ext>
            </a:extLst>
          </p:cNvPr>
          <p:cNvSpPr/>
          <p:nvPr/>
        </p:nvSpPr>
        <p:spPr>
          <a:xfrm>
            <a:off x="2286000" y="969774"/>
            <a:ext cx="7028422" cy="225285"/>
          </a:xfrm>
          <a:prstGeom prst="wave">
            <a:avLst>
              <a:gd name="adj1" fmla="val 20000"/>
              <a:gd name="adj2" fmla="val -10000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906142" y="11478"/>
            <a:ext cx="384631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4979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4A50E350-AE39-401C-8397-53C634F04550}"/>
              </a:ext>
            </a:extLst>
          </p:cNvPr>
          <p:cNvSpPr/>
          <p:nvPr/>
        </p:nvSpPr>
        <p:spPr>
          <a:xfrm>
            <a:off x="5108220" y="115669"/>
            <a:ext cx="27660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ঃ-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0FDA08-8610-4C1F-8428-A1A04D42CA78}"/>
              </a:ext>
            </a:extLst>
          </p:cNvPr>
          <p:cNvSpPr/>
          <p:nvPr/>
        </p:nvSpPr>
        <p:spPr>
          <a:xfrm>
            <a:off x="1612008" y="1978264"/>
            <a:ext cx="3571614" cy="9556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B0CB28-4ACA-42D7-A870-FFD44CE2006F}"/>
              </a:ext>
            </a:extLst>
          </p:cNvPr>
          <p:cNvSpPr/>
          <p:nvPr/>
        </p:nvSpPr>
        <p:spPr>
          <a:xfrm>
            <a:off x="6481269" y="1978691"/>
            <a:ext cx="3547288" cy="9556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41BA0F-B612-4728-BAF7-AB1A34B83660}"/>
              </a:ext>
            </a:extLst>
          </p:cNvPr>
          <p:cNvSpPr/>
          <p:nvPr/>
        </p:nvSpPr>
        <p:spPr>
          <a:xfrm>
            <a:off x="1605973" y="1981684"/>
            <a:ext cx="914702" cy="95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36729D0-C4F3-40E6-BDCA-F8B6E2047504}"/>
              </a:ext>
            </a:extLst>
          </p:cNvPr>
          <p:cNvSpPr/>
          <p:nvPr/>
        </p:nvSpPr>
        <p:spPr>
          <a:xfrm>
            <a:off x="2527162" y="1992424"/>
            <a:ext cx="890671" cy="95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8EEB76-FF23-4E7D-8DB8-243954D89797}"/>
              </a:ext>
            </a:extLst>
          </p:cNvPr>
          <p:cNvSpPr/>
          <p:nvPr/>
        </p:nvSpPr>
        <p:spPr>
          <a:xfrm>
            <a:off x="3413325" y="1992425"/>
            <a:ext cx="890671" cy="95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B9F8F8-ACCA-4993-9BDA-FA24354BFA27}"/>
              </a:ext>
            </a:extLst>
          </p:cNvPr>
          <p:cNvSpPr/>
          <p:nvPr/>
        </p:nvSpPr>
        <p:spPr>
          <a:xfrm>
            <a:off x="4297057" y="2000134"/>
            <a:ext cx="890671" cy="9573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C367BB-41B9-4F26-B58D-2846A155BB66}"/>
              </a:ext>
            </a:extLst>
          </p:cNvPr>
          <p:cNvSpPr/>
          <p:nvPr/>
        </p:nvSpPr>
        <p:spPr>
          <a:xfrm>
            <a:off x="9137886" y="1980959"/>
            <a:ext cx="890671" cy="95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9AD84B-6ACB-40A2-A13B-BAE10F95E053}"/>
              </a:ext>
            </a:extLst>
          </p:cNvPr>
          <p:cNvSpPr/>
          <p:nvPr/>
        </p:nvSpPr>
        <p:spPr>
          <a:xfrm>
            <a:off x="8271696" y="2000134"/>
            <a:ext cx="890671" cy="9430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17BCF0-990C-4D5C-9AF1-2C902B811A30}"/>
              </a:ext>
            </a:extLst>
          </p:cNvPr>
          <p:cNvSpPr/>
          <p:nvPr/>
        </p:nvSpPr>
        <p:spPr>
          <a:xfrm>
            <a:off x="7387964" y="1978155"/>
            <a:ext cx="890671" cy="95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530179F-046D-43C0-846B-629838D599F9}"/>
              </a:ext>
            </a:extLst>
          </p:cNvPr>
          <p:cNvSpPr/>
          <p:nvPr/>
        </p:nvSpPr>
        <p:spPr>
          <a:xfrm>
            <a:off x="6491258" y="1988985"/>
            <a:ext cx="890671" cy="95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EE8AEF-0F19-43D8-95F9-78B066FA8350}"/>
              </a:ext>
            </a:extLst>
          </p:cNvPr>
          <p:cNvGrpSpPr/>
          <p:nvPr/>
        </p:nvGrpSpPr>
        <p:grpSpPr>
          <a:xfrm>
            <a:off x="2748263" y="3330714"/>
            <a:ext cx="868757" cy="1208310"/>
            <a:chOff x="5337440" y="1565375"/>
            <a:chExt cx="868757" cy="120831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7BD3FB9-0766-490A-A5BB-531198F722AA}"/>
                </a:ext>
              </a:extLst>
            </p:cNvPr>
            <p:cNvSpPr/>
            <p:nvPr/>
          </p:nvSpPr>
          <p:spPr>
            <a:xfrm>
              <a:off x="5447637" y="1565375"/>
              <a:ext cx="64836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AC7D68E-9E3C-402F-A196-C5787D9F817A}"/>
                </a:ext>
              </a:extLst>
            </p:cNvPr>
            <p:cNvSpPr/>
            <p:nvPr/>
          </p:nvSpPr>
          <p:spPr>
            <a:xfrm>
              <a:off x="5447637" y="2065799"/>
              <a:ext cx="64836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E7B628-697A-4BCC-8C84-6EBC12E925AA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F61948E-2244-4BDB-8D68-D3F14AC09C61}"/>
              </a:ext>
            </a:extLst>
          </p:cNvPr>
          <p:cNvGrpSpPr/>
          <p:nvPr/>
        </p:nvGrpSpPr>
        <p:grpSpPr>
          <a:xfrm>
            <a:off x="6688075" y="3254514"/>
            <a:ext cx="868757" cy="1241286"/>
            <a:chOff x="5337440" y="1534529"/>
            <a:chExt cx="868757" cy="1241286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0822A6F-269A-486A-A5C8-CF630037599E}"/>
                </a:ext>
              </a:extLst>
            </p:cNvPr>
            <p:cNvSpPr/>
            <p:nvPr/>
          </p:nvSpPr>
          <p:spPr>
            <a:xfrm>
              <a:off x="5447637" y="1534529"/>
              <a:ext cx="64836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598219D-233C-4EB8-9973-D21094BA23AC}"/>
                </a:ext>
              </a:extLst>
            </p:cNvPr>
            <p:cNvSpPr/>
            <p:nvPr/>
          </p:nvSpPr>
          <p:spPr>
            <a:xfrm>
              <a:off x="5447637" y="2129484"/>
              <a:ext cx="6483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631C5DC-11D1-4405-A4F1-9242D5519DDD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45BDA50-C4CD-4898-944C-B1C10D1D1FAA}"/>
              </a:ext>
            </a:extLst>
          </p:cNvPr>
          <p:cNvGrpSpPr/>
          <p:nvPr/>
        </p:nvGrpSpPr>
        <p:grpSpPr>
          <a:xfrm>
            <a:off x="4510007" y="3406914"/>
            <a:ext cx="868757" cy="1241286"/>
            <a:chOff x="5337440" y="1570470"/>
            <a:chExt cx="868757" cy="1241286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DD3265A-FFEE-4C17-AAA0-C87282D8323B}"/>
                </a:ext>
              </a:extLst>
            </p:cNvPr>
            <p:cNvSpPr/>
            <p:nvPr/>
          </p:nvSpPr>
          <p:spPr>
            <a:xfrm>
              <a:off x="5447637" y="1570470"/>
              <a:ext cx="64836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9619B53-D212-492E-8479-5F4CB96ECE3C}"/>
                </a:ext>
              </a:extLst>
            </p:cNvPr>
            <p:cNvSpPr/>
            <p:nvPr/>
          </p:nvSpPr>
          <p:spPr>
            <a:xfrm>
              <a:off x="5447637" y="2103870"/>
              <a:ext cx="64836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5710672-C799-4E79-99A7-CA7E381CB191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86D11D9A-EC52-4294-9CFE-0C589D67C55D}"/>
              </a:ext>
            </a:extLst>
          </p:cNvPr>
          <p:cNvSpPr/>
          <p:nvPr/>
        </p:nvSpPr>
        <p:spPr>
          <a:xfrm>
            <a:off x="1511085" y="3518089"/>
            <a:ext cx="868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4400" cap="none" spc="0" dirty="0">
              <a:ln w="0"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Callout: Left Arrow 28">
            <a:extLst>
              <a:ext uri="{FF2B5EF4-FFF2-40B4-BE49-F238E27FC236}">
                <a16:creationId xmlns:a16="http://schemas.microsoft.com/office/drawing/2014/main" id="{25A822EF-7E28-44F4-9F13-3E519B2474C7}"/>
              </a:ext>
            </a:extLst>
          </p:cNvPr>
          <p:cNvSpPr/>
          <p:nvPr/>
        </p:nvSpPr>
        <p:spPr>
          <a:xfrm>
            <a:off x="5841037" y="3330279"/>
            <a:ext cx="1813809" cy="1208745"/>
          </a:xfrm>
          <a:prstGeom prst="leftArrowCallou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allout: Right Arrow 29">
            <a:extLst>
              <a:ext uri="{FF2B5EF4-FFF2-40B4-BE49-F238E27FC236}">
                <a16:creationId xmlns:a16="http://schemas.microsoft.com/office/drawing/2014/main" id="{04F1FED2-33CA-4742-AC1B-304415F62E36}"/>
              </a:ext>
            </a:extLst>
          </p:cNvPr>
          <p:cNvSpPr/>
          <p:nvPr/>
        </p:nvSpPr>
        <p:spPr>
          <a:xfrm>
            <a:off x="2652562" y="3322253"/>
            <a:ext cx="1628595" cy="1216771"/>
          </a:xfrm>
          <a:prstGeom prst="rightArrowCallou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6CC4F52-7E18-49F4-A33D-5BA497C14CC9}"/>
              </a:ext>
            </a:extLst>
          </p:cNvPr>
          <p:cNvGrpSpPr/>
          <p:nvPr/>
        </p:nvGrpSpPr>
        <p:grpSpPr>
          <a:xfrm>
            <a:off x="5695359" y="3322253"/>
            <a:ext cx="3553632" cy="1319029"/>
            <a:chOff x="7688276" y="3118285"/>
            <a:chExt cx="3724752" cy="166952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16A83D5-E827-437C-80C4-10602C821EA9}"/>
                </a:ext>
              </a:extLst>
            </p:cNvPr>
            <p:cNvSpPr/>
            <p:nvPr/>
          </p:nvSpPr>
          <p:spPr>
            <a:xfrm>
              <a:off x="7865740" y="3542742"/>
              <a:ext cx="3547288" cy="6176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অপ্রকৃত ভগ্নাংশ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5" name="Arrow: Left 31">
              <a:extLst>
                <a:ext uri="{FF2B5EF4-FFF2-40B4-BE49-F238E27FC236}">
                  <a16:creationId xmlns:a16="http://schemas.microsoft.com/office/drawing/2014/main" id="{07E51009-8FDA-4C7B-A28F-6D5C1704AB06}"/>
                </a:ext>
              </a:extLst>
            </p:cNvPr>
            <p:cNvSpPr/>
            <p:nvPr/>
          </p:nvSpPr>
          <p:spPr>
            <a:xfrm>
              <a:off x="7688276" y="3118285"/>
              <a:ext cx="3688768" cy="1669526"/>
            </a:xfrm>
            <a:prstGeom prst="leftArrow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2975619-AC63-4F04-A3B4-56031024FD05}"/>
              </a:ext>
            </a:extLst>
          </p:cNvPr>
          <p:cNvGrpSpPr/>
          <p:nvPr/>
        </p:nvGrpSpPr>
        <p:grpSpPr>
          <a:xfrm>
            <a:off x="5462488" y="5052668"/>
            <a:ext cx="3254543" cy="1263554"/>
            <a:chOff x="6339789" y="4410082"/>
            <a:chExt cx="3254543" cy="1631893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DC4CA10-5AB5-44D2-9600-C70B8B47F7C6}"/>
                </a:ext>
              </a:extLst>
            </p:cNvPr>
            <p:cNvSpPr/>
            <p:nvPr/>
          </p:nvSpPr>
          <p:spPr>
            <a:xfrm>
              <a:off x="6710264" y="4815986"/>
              <a:ext cx="286659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মিশ্র ভগ্নাংশ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8" name="Arrow: Left 32">
              <a:extLst>
                <a:ext uri="{FF2B5EF4-FFF2-40B4-BE49-F238E27FC236}">
                  <a16:creationId xmlns:a16="http://schemas.microsoft.com/office/drawing/2014/main" id="{2D9F1434-101B-4301-9F4F-8E501E48A5F6}"/>
                </a:ext>
              </a:extLst>
            </p:cNvPr>
            <p:cNvSpPr/>
            <p:nvPr/>
          </p:nvSpPr>
          <p:spPr>
            <a:xfrm>
              <a:off x="6339789" y="4410082"/>
              <a:ext cx="3254543" cy="1631893"/>
            </a:xfrm>
            <a:prstGeom prst="leftArrow">
              <a:avLst>
                <a:gd name="adj1" fmla="val 50000"/>
                <a:gd name="adj2" fmla="val 57349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FB410EE9-B106-4B98-B240-2F8347175360}"/>
              </a:ext>
            </a:extLst>
          </p:cNvPr>
          <p:cNvSpPr/>
          <p:nvPr/>
        </p:nvSpPr>
        <p:spPr>
          <a:xfrm>
            <a:off x="2085150" y="3459029"/>
            <a:ext cx="753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Wave 99">
            <a:extLst>
              <a:ext uri="{FF2B5EF4-FFF2-40B4-BE49-F238E27FC236}">
                <a16:creationId xmlns:a16="http://schemas.microsoft.com/office/drawing/2014/main" id="{706D4F93-9CA2-43FB-B4CE-5308450168E8}"/>
              </a:ext>
            </a:extLst>
          </p:cNvPr>
          <p:cNvSpPr/>
          <p:nvPr/>
        </p:nvSpPr>
        <p:spPr>
          <a:xfrm>
            <a:off x="2652562" y="770605"/>
            <a:ext cx="7028422" cy="225285"/>
          </a:xfrm>
          <a:prstGeom prst="wave">
            <a:avLst>
              <a:gd name="adj1" fmla="val 20000"/>
              <a:gd name="adj2" fmla="val -10000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Flowchart: Document 100"/>
          <p:cNvSpPr/>
          <p:nvPr/>
        </p:nvSpPr>
        <p:spPr>
          <a:xfrm>
            <a:off x="2032000" y="1173536"/>
            <a:ext cx="1828800" cy="2733568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2" name="Flowchart: Process 101"/>
          <p:cNvSpPr/>
          <p:nvPr/>
        </p:nvSpPr>
        <p:spPr>
          <a:xfrm>
            <a:off x="2032000" y="1161773"/>
            <a:ext cx="1828800" cy="47413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56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556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উত্তম</a:t>
            </a:r>
            <a:endParaRPr lang="en-US" sz="3556" dirty="0">
              <a:solidFill>
                <a:schemeClr val="tx1"/>
              </a:solidFill>
            </a:endParaRPr>
          </a:p>
        </p:txBody>
      </p:sp>
      <p:sp>
        <p:nvSpPr>
          <p:cNvPr id="103" name="Flowchart: Document 102"/>
          <p:cNvSpPr/>
          <p:nvPr/>
        </p:nvSpPr>
        <p:spPr>
          <a:xfrm>
            <a:off x="4096954" y="1173537"/>
            <a:ext cx="1828800" cy="2695781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4" name="Flowchart: Process 103"/>
          <p:cNvSpPr/>
          <p:nvPr/>
        </p:nvSpPr>
        <p:spPr>
          <a:xfrm>
            <a:off x="4089538" y="1161773"/>
            <a:ext cx="1828800" cy="47413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556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আলিফনুর </a:t>
            </a:r>
            <a:endParaRPr lang="en-US" sz="3556" dirty="0">
              <a:solidFill>
                <a:schemeClr val="tx1"/>
              </a:solidFill>
            </a:endParaRPr>
          </a:p>
        </p:txBody>
      </p:sp>
      <p:sp>
        <p:nvSpPr>
          <p:cNvPr id="105" name="Flowchart: Document 104"/>
          <p:cNvSpPr/>
          <p:nvPr/>
        </p:nvSpPr>
        <p:spPr>
          <a:xfrm>
            <a:off x="6186804" y="1295747"/>
            <a:ext cx="1828800" cy="2612223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6" name="Flowchart: Process 105"/>
          <p:cNvSpPr/>
          <p:nvPr/>
        </p:nvSpPr>
        <p:spPr>
          <a:xfrm>
            <a:off x="6163733" y="1173905"/>
            <a:ext cx="1828800" cy="47413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56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556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দ্বিপ</a:t>
            </a:r>
            <a:endParaRPr lang="en-US" sz="3556" dirty="0">
              <a:solidFill>
                <a:schemeClr val="tx1"/>
              </a:solidFill>
            </a:endParaRPr>
          </a:p>
        </p:txBody>
      </p:sp>
      <p:sp>
        <p:nvSpPr>
          <p:cNvPr id="107" name="Flowchart: Document 106"/>
          <p:cNvSpPr/>
          <p:nvPr/>
        </p:nvSpPr>
        <p:spPr>
          <a:xfrm>
            <a:off x="8352048" y="1173536"/>
            <a:ext cx="1828800" cy="2733568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8" name="Flowchart: Process 107"/>
          <p:cNvSpPr/>
          <p:nvPr/>
        </p:nvSpPr>
        <p:spPr>
          <a:xfrm>
            <a:off x="8328978" y="1173905"/>
            <a:ext cx="1828800" cy="47413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56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556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রাহাত </a:t>
            </a:r>
            <a:endParaRPr lang="en-US" sz="3556" dirty="0">
              <a:solidFill>
                <a:schemeClr val="tx1"/>
              </a:solidFill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4482563" y="4917922"/>
            <a:ext cx="5702924" cy="871107"/>
            <a:chOff x="1685182" y="4095968"/>
            <a:chExt cx="6069766" cy="979995"/>
          </a:xfrm>
        </p:grpSpPr>
        <p:sp>
          <p:nvSpPr>
            <p:cNvPr id="110" name="TextBox 109"/>
            <p:cNvSpPr txBox="1"/>
            <p:nvPr/>
          </p:nvSpPr>
          <p:spPr>
            <a:xfrm>
              <a:off x="1685182" y="4264700"/>
              <a:ext cx="6069766" cy="596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44" dirty="0">
                  <a:latin typeface="NikoshBAN" pitchFamily="2" charset="0"/>
                  <a:cs typeface="NikoshBAN" pitchFamily="2" charset="0"/>
                </a:rPr>
                <a:t>    1      </a:t>
              </a:r>
              <a:r>
                <a:rPr lang="bn-BD" sz="2844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44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2844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44" dirty="0" err="1"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US" sz="2844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44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2844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44" dirty="0"/>
            </a:p>
          </p:txBody>
        </p:sp>
        <p:grpSp>
          <p:nvGrpSpPr>
            <p:cNvPr id="111" name="Group 51"/>
            <p:cNvGrpSpPr/>
            <p:nvPr/>
          </p:nvGrpSpPr>
          <p:grpSpPr>
            <a:xfrm>
              <a:off x="2164446" y="4095968"/>
              <a:ext cx="921630" cy="979995"/>
              <a:chOff x="2236896" y="470848"/>
              <a:chExt cx="921630" cy="979995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2236896" y="470848"/>
                <a:ext cx="914400" cy="596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44" dirty="0">
                    <a:latin typeface="NikoshBAN" pitchFamily="2" charset="0"/>
                    <a:cs typeface="NikoshBAN" pitchFamily="2" charset="0"/>
                  </a:rPr>
                  <a:t>1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244126" y="854574"/>
                <a:ext cx="914400" cy="596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44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114" name="Straight Connector 113"/>
              <p:cNvCxnSpPr>
                <a:cxnSpLocks/>
              </p:cNvCxnSpPr>
              <p:nvPr/>
            </p:nvCxnSpPr>
            <p:spPr>
              <a:xfrm flipV="1">
                <a:off x="2472634" y="965626"/>
                <a:ext cx="482805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5" name="Picture 114" descr="aaaa.png"/>
          <p:cNvPicPr>
            <a:picLocks noChangeAspect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46645" y="5215743"/>
            <a:ext cx="1102922" cy="1016000"/>
          </a:xfrm>
          <a:prstGeom prst="rect">
            <a:avLst/>
          </a:prstGeom>
        </p:spPr>
      </p:pic>
      <p:pic>
        <p:nvPicPr>
          <p:cNvPr id="116" name="Picture 115" descr="aaaa.png"/>
          <p:cNvPicPr>
            <a:picLocks noChangeAspect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33578" y="5203529"/>
            <a:ext cx="1102922" cy="1016000"/>
          </a:xfrm>
          <a:prstGeom prst="rect">
            <a:avLst/>
          </a:prstGeom>
        </p:spPr>
      </p:pic>
      <p:pic>
        <p:nvPicPr>
          <p:cNvPr id="117" name="Picture 116" descr="aaaa.png"/>
          <p:cNvPicPr>
            <a:picLocks noChangeAspect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3863" y="5217965"/>
            <a:ext cx="1102922" cy="1016000"/>
          </a:xfrm>
          <a:prstGeom prst="rect">
            <a:avLst/>
          </a:prstGeom>
        </p:spPr>
      </p:pic>
      <p:pic>
        <p:nvPicPr>
          <p:cNvPr id="118" name="Picture 117" descr="aaaa.png"/>
          <p:cNvPicPr>
            <a:picLocks noChangeAspect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40823" y="5232400"/>
            <a:ext cx="1102922" cy="1016000"/>
          </a:xfrm>
          <a:prstGeom prst="rect">
            <a:avLst/>
          </a:prstGeom>
        </p:spPr>
      </p:pic>
      <p:pic>
        <p:nvPicPr>
          <p:cNvPr id="119" name="Picture 118" descr="aaaa.png"/>
          <p:cNvPicPr>
            <a:picLocks noChangeAspect="1"/>
          </p:cNvPicPr>
          <p:nvPr/>
        </p:nvPicPr>
        <p:blipFill>
          <a:blip r:embed="rId4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4641" y="5189093"/>
            <a:ext cx="561055" cy="541867"/>
          </a:xfrm>
          <a:prstGeom prst="rect">
            <a:avLst/>
          </a:prstGeom>
        </p:spPr>
      </p:pic>
      <p:pic>
        <p:nvPicPr>
          <p:cNvPr id="120" name="Picture 119" descr="aaaa.png"/>
          <p:cNvPicPr>
            <a:picLocks noChangeAspect="1"/>
          </p:cNvPicPr>
          <p:nvPr/>
        </p:nvPicPr>
        <p:blipFill>
          <a:blip r:embed="rId5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88893" y="5189093"/>
            <a:ext cx="561055" cy="541867"/>
          </a:xfrm>
          <a:prstGeom prst="rect">
            <a:avLst/>
          </a:prstGeom>
        </p:spPr>
      </p:pic>
      <p:pic>
        <p:nvPicPr>
          <p:cNvPr id="121" name="Picture 120" descr="aaaa.png"/>
          <p:cNvPicPr>
            <a:picLocks noChangeAspect="1"/>
          </p:cNvPicPr>
          <p:nvPr/>
        </p:nvPicPr>
        <p:blipFill>
          <a:blip r:embed="rId6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9393" y="5732153"/>
            <a:ext cx="557724" cy="468581"/>
          </a:xfrm>
          <a:prstGeom prst="rect">
            <a:avLst/>
          </a:prstGeom>
        </p:spPr>
      </p:pic>
      <p:pic>
        <p:nvPicPr>
          <p:cNvPr id="122" name="Picture 121" descr="aaaa.png"/>
          <p:cNvPicPr>
            <a:picLocks noChangeAspect="1"/>
          </p:cNvPicPr>
          <p:nvPr/>
        </p:nvPicPr>
        <p:blipFill>
          <a:blip r:embed="rId7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95948" y="5721134"/>
            <a:ext cx="555191" cy="473023"/>
          </a:xfrm>
          <a:prstGeom prst="rect">
            <a:avLst/>
          </a:prstGeom>
        </p:spPr>
      </p:pic>
      <p:grpSp>
        <p:nvGrpSpPr>
          <p:cNvPr id="123" name="Group 122"/>
          <p:cNvGrpSpPr/>
          <p:nvPr/>
        </p:nvGrpSpPr>
        <p:grpSpPr>
          <a:xfrm>
            <a:off x="3998875" y="3749172"/>
            <a:ext cx="1244738" cy="937429"/>
            <a:chOff x="6719340" y="4300184"/>
            <a:chExt cx="1400330" cy="1054608"/>
          </a:xfrm>
        </p:grpSpPr>
        <p:grpSp>
          <p:nvGrpSpPr>
            <p:cNvPr id="124" name="Group 80"/>
            <p:cNvGrpSpPr/>
            <p:nvPr/>
          </p:nvGrpSpPr>
          <p:grpSpPr>
            <a:xfrm>
              <a:off x="6974170" y="4300184"/>
              <a:ext cx="1145500" cy="1054608"/>
              <a:chOff x="913150" y="2949980"/>
              <a:chExt cx="1145500" cy="1054608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913150" y="2949980"/>
                <a:ext cx="1143000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915650" y="3346716"/>
                <a:ext cx="1143000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128" name="Straight Connector 127"/>
              <p:cNvCxnSpPr/>
              <p:nvPr/>
            </p:nvCxnSpPr>
            <p:spPr>
              <a:xfrm>
                <a:off x="1143000" y="3481838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TextBox 124"/>
            <p:cNvSpPr txBox="1"/>
            <p:nvPr/>
          </p:nvSpPr>
          <p:spPr>
            <a:xfrm>
              <a:off x="6719340" y="4480810"/>
              <a:ext cx="6096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962017" y="3745823"/>
            <a:ext cx="1220311" cy="973824"/>
            <a:chOff x="6746820" y="4259240"/>
            <a:chExt cx="1372850" cy="1095552"/>
          </a:xfrm>
        </p:grpSpPr>
        <p:grpSp>
          <p:nvGrpSpPr>
            <p:cNvPr id="130" name="Group 80"/>
            <p:cNvGrpSpPr/>
            <p:nvPr/>
          </p:nvGrpSpPr>
          <p:grpSpPr>
            <a:xfrm>
              <a:off x="6974170" y="4259240"/>
              <a:ext cx="1145500" cy="1095552"/>
              <a:chOff x="913150" y="2909036"/>
              <a:chExt cx="1145500" cy="1095552"/>
            </a:xfrm>
          </p:grpSpPr>
          <p:sp>
            <p:nvSpPr>
              <p:cNvPr id="132" name="TextBox 131"/>
              <p:cNvSpPr txBox="1"/>
              <p:nvPr/>
            </p:nvSpPr>
            <p:spPr>
              <a:xfrm>
                <a:off x="913150" y="2909036"/>
                <a:ext cx="1143000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915650" y="3346716"/>
                <a:ext cx="1143000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>
                <a:off x="1143000" y="3454542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TextBox 130"/>
            <p:cNvSpPr txBox="1"/>
            <p:nvPr/>
          </p:nvSpPr>
          <p:spPr>
            <a:xfrm>
              <a:off x="6746820" y="4452350"/>
              <a:ext cx="6096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055132" y="3761633"/>
            <a:ext cx="1244738" cy="961692"/>
            <a:chOff x="6719340" y="4272888"/>
            <a:chExt cx="1400330" cy="1081904"/>
          </a:xfrm>
        </p:grpSpPr>
        <p:grpSp>
          <p:nvGrpSpPr>
            <p:cNvPr id="136" name="Group 80"/>
            <p:cNvGrpSpPr/>
            <p:nvPr/>
          </p:nvGrpSpPr>
          <p:grpSpPr>
            <a:xfrm>
              <a:off x="6974170" y="4272888"/>
              <a:ext cx="1145500" cy="1081904"/>
              <a:chOff x="913150" y="2922684"/>
              <a:chExt cx="1145500" cy="1081904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913150" y="2922684"/>
                <a:ext cx="1143000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915650" y="3346716"/>
                <a:ext cx="1143000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>
                <a:off x="1143000" y="3481838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7" name="TextBox 136"/>
            <p:cNvSpPr txBox="1"/>
            <p:nvPr/>
          </p:nvSpPr>
          <p:spPr>
            <a:xfrm>
              <a:off x="6719340" y="4480809"/>
              <a:ext cx="6096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8337906" y="3776637"/>
            <a:ext cx="1244738" cy="937429"/>
            <a:chOff x="6719340" y="4300184"/>
            <a:chExt cx="1400330" cy="1054608"/>
          </a:xfrm>
        </p:grpSpPr>
        <p:grpSp>
          <p:nvGrpSpPr>
            <p:cNvPr id="142" name="Group 80"/>
            <p:cNvGrpSpPr/>
            <p:nvPr/>
          </p:nvGrpSpPr>
          <p:grpSpPr>
            <a:xfrm>
              <a:off x="6974170" y="4300184"/>
              <a:ext cx="1145500" cy="1054608"/>
              <a:chOff x="913150" y="2949980"/>
              <a:chExt cx="1145500" cy="1054608"/>
            </a:xfrm>
          </p:grpSpPr>
          <p:sp>
            <p:nvSpPr>
              <p:cNvPr id="144" name="TextBox 143"/>
              <p:cNvSpPr txBox="1"/>
              <p:nvPr/>
            </p:nvSpPr>
            <p:spPr>
              <a:xfrm>
                <a:off x="913150" y="2949980"/>
                <a:ext cx="1143000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915650" y="3346716"/>
                <a:ext cx="1143000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>
                <a:off x="1143000" y="3495486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" name="TextBox 142"/>
            <p:cNvSpPr txBox="1"/>
            <p:nvPr/>
          </p:nvSpPr>
          <p:spPr>
            <a:xfrm>
              <a:off x="6719340" y="4480810"/>
              <a:ext cx="6096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4149698" y="132611"/>
            <a:ext cx="4156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endParaRPr lang="en-US" sz="3600" dirty="0"/>
          </a:p>
        </p:txBody>
      </p:sp>
      <p:sp>
        <p:nvSpPr>
          <p:cNvPr id="148" name="Rectangle 147"/>
          <p:cNvSpPr/>
          <p:nvPr/>
        </p:nvSpPr>
        <p:spPr>
          <a:xfrm>
            <a:off x="4144188" y="152400"/>
            <a:ext cx="5435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ভগ্নাংশগুলো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800600" y="4539024"/>
            <a:ext cx="243968" cy="513644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131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18802 0.25486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1273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17812 0.25347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12662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05899 -0.40532 " pathEditMode="relative" rAng="0" ptsTypes="AA">
                                      <p:cBhvr>
                                        <p:cTn id="34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-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00"/>
                            </p:stCondLst>
                            <p:childTnLst>
                              <p:par>
                                <p:cTn id="3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0095 -0.38843 " pathEditMode="relative" rAng="0" ptsTypes="AA">
                                      <p:cBhvr>
                                        <p:cTn id="34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000"/>
                            </p:stCondLst>
                            <p:childTnLst>
                              <p:par>
                                <p:cTn id="3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8256 -0.40162 " pathEditMode="relative" rAng="0" ptsTypes="AA">
                                      <p:cBhvr>
                                        <p:cTn id="3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3000"/>
                            </p:stCondLst>
                            <p:childTnLst>
                              <p:par>
                                <p:cTn id="3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15312 -0.41482 " pathEditMode="relative" rAng="0" ptsTypes="AA">
                                      <p:cBhvr>
                                        <p:cTn id="35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186 L -0.45885 -0.50717 " pathEditMode="relative" rAng="0" ptsTypes="AA">
                                      <p:cBhvr>
                                        <p:cTn id="35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21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000"/>
                            </p:stCondLst>
                            <p:childTnLst>
                              <p:par>
                                <p:cTn id="3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31354 -0.50717 " pathEditMode="relative" rAng="0" ptsTypes="AA">
                                      <p:cBhvr>
                                        <p:cTn id="35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-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6000"/>
                            </p:stCondLst>
                            <p:childTnLst>
                              <p:par>
                                <p:cTn id="3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2.59259E-6 L -0.10104 -0.57917 " pathEditMode="relative" rAng="0" ptsTypes="AA">
                                      <p:cBhvr>
                                        <p:cTn id="36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-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7000"/>
                            </p:stCondLst>
                            <p:childTnLst>
                              <p:par>
                                <p:cTn id="3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022E-16 L 0.03907 -0.56875 " pathEditMode="relative" rAng="0" ptsTypes="AA">
                                      <p:cBhvr>
                                        <p:cTn id="36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8000"/>
                            </p:stCondLst>
                            <p:childTnLst>
                              <p:par>
                                <p:cTn id="3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9000"/>
                            </p:stCondLst>
                            <p:childTnLst>
                              <p:par>
                                <p:cTn id="3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3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7" grpId="2" animBg="1"/>
      <p:bldP spid="90" grpId="0"/>
      <p:bldP spid="90" grpId="1"/>
      <p:bldP spid="90" grpId="2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9" grpId="0"/>
      <p:bldP spid="99" grpId="1"/>
      <p:bldP spid="99" grpId="2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47" grpId="0"/>
      <p:bldP spid="147" grpId="1"/>
      <p:bldP spid="148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6586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3EE100EA-1411-486F-9974-0DB6DE1FCA1D}"/>
              </a:ext>
            </a:extLst>
          </p:cNvPr>
          <p:cNvSpPr/>
          <p:nvPr/>
        </p:nvSpPr>
        <p:spPr>
          <a:xfrm>
            <a:off x="1153827" y="4083357"/>
            <a:ext cx="43543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১. লবকে হর দ্বারা ভাগ করি।  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C1E088-6B8D-452B-8441-7AC191890828}"/>
              </a:ext>
            </a:extLst>
          </p:cNvPr>
          <p:cNvSpPr/>
          <p:nvPr/>
        </p:nvSpPr>
        <p:spPr>
          <a:xfrm>
            <a:off x="3185676" y="1601926"/>
            <a:ext cx="33531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অপ্রকৃত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D724C58-32FE-4BA9-A074-4D80C221615C}"/>
              </a:ext>
            </a:extLst>
          </p:cNvPr>
          <p:cNvGrpSpPr/>
          <p:nvPr/>
        </p:nvGrpSpPr>
        <p:grpSpPr>
          <a:xfrm>
            <a:off x="6449306" y="1349514"/>
            <a:ext cx="869879" cy="1250352"/>
            <a:chOff x="2168743" y="4036978"/>
            <a:chExt cx="869879" cy="125035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B4AC5DC-9215-45C7-A952-C6DD99FAAD20}"/>
                </a:ext>
              </a:extLst>
            </p:cNvPr>
            <p:cNvSpPr/>
            <p:nvPr/>
          </p:nvSpPr>
          <p:spPr>
            <a:xfrm>
              <a:off x="2168745" y="4036978"/>
              <a:ext cx="86987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১৩  </a:t>
              </a:r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366AAFF-C4C2-4898-B169-0F7D9FC2E53C}"/>
                </a:ext>
              </a:extLst>
            </p:cNvPr>
            <p:cNvSpPr/>
            <p:nvPr/>
          </p:nvSpPr>
          <p:spPr>
            <a:xfrm>
              <a:off x="2168743" y="4640999"/>
              <a:ext cx="86987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91FC32D-1113-48EF-990F-656DD47F5B50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0CC6B54E-A3B7-4270-984C-8B25FF576AB3}"/>
              </a:ext>
            </a:extLst>
          </p:cNvPr>
          <p:cNvSpPr/>
          <p:nvPr/>
        </p:nvSpPr>
        <p:spPr>
          <a:xfrm>
            <a:off x="10833787" y="1578114"/>
            <a:ext cx="581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2C9E646-15D7-4480-BCE5-27D382838B91}"/>
              </a:ext>
            </a:extLst>
          </p:cNvPr>
          <p:cNvGrpSpPr/>
          <p:nvPr/>
        </p:nvGrpSpPr>
        <p:grpSpPr>
          <a:xfrm>
            <a:off x="9004987" y="1563468"/>
            <a:ext cx="1742103" cy="722532"/>
            <a:chOff x="7813406" y="1615065"/>
            <a:chExt cx="1742103" cy="72253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A2FC26C-8E23-4288-AAA4-582D03447CF3}"/>
                </a:ext>
              </a:extLst>
            </p:cNvPr>
            <p:cNvSpPr/>
            <p:nvPr/>
          </p:nvSpPr>
          <p:spPr>
            <a:xfrm>
              <a:off x="7813406" y="1691266"/>
              <a:ext cx="58148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5002046-14E8-473B-85CB-B2D18AD0C3DA}"/>
                </a:ext>
              </a:extLst>
            </p:cNvPr>
            <p:cNvSpPr/>
            <p:nvPr/>
          </p:nvSpPr>
          <p:spPr>
            <a:xfrm>
              <a:off x="8345678" y="1615065"/>
              <a:ext cx="1209831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১৩ 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0A59F23E-F4DA-4BB1-9F98-B36CFE34D8B7}"/>
              </a:ext>
            </a:extLst>
          </p:cNvPr>
          <p:cNvSpPr/>
          <p:nvPr/>
        </p:nvSpPr>
        <p:spPr>
          <a:xfrm>
            <a:off x="9543071" y="1959114"/>
            <a:ext cx="12098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  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03041AA-7629-440A-AEAE-E436D4082D93}"/>
              </a:ext>
            </a:extLst>
          </p:cNvPr>
          <p:cNvCxnSpPr>
            <a:cxnSpLocks/>
          </p:cNvCxnSpPr>
          <p:nvPr/>
        </p:nvCxnSpPr>
        <p:spPr>
          <a:xfrm flipH="1">
            <a:off x="9528420" y="2711701"/>
            <a:ext cx="12502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796AE1C5-6FF7-412A-8BB1-9B29DD646B42}"/>
              </a:ext>
            </a:extLst>
          </p:cNvPr>
          <p:cNvSpPr/>
          <p:nvPr/>
        </p:nvSpPr>
        <p:spPr>
          <a:xfrm>
            <a:off x="10014004" y="2551907"/>
            <a:ext cx="581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 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CD3AD2D-3222-428F-9817-D90AF019704F}"/>
              </a:ext>
            </a:extLst>
          </p:cNvPr>
          <p:cNvSpPr/>
          <p:nvPr/>
        </p:nvSpPr>
        <p:spPr>
          <a:xfrm>
            <a:off x="9988436" y="2551907"/>
            <a:ext cx="581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 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D741E78-875E-4D98-ACF5-9D0C90D2ABF1}"/>
              </a:ext>
            </a:extLst>
          </p:cNvPr>
          <p:cNvSpPr/>
          <p:nvPr/>
        </p:nvSpPr>
        <p:spPr>
          <a:xfrm>
            <a:off x="10818791" y="1578114"/>
            <a:ext cx="581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99B0A4D-603B-454F-8CA4-DE630C502EA0}"/>
              </a:ext>
            </a:extLst>
          </p:cNvPr>
          <p:cNvSpPr/>
          <p:nvPr/>
        </p:nvSpPr>
        <p:spPr>
          <a:xfrm>
            <a:off x="6628270" y="1959114"/>
            <a:ext cx="5814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 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03B63D4-60C4-42B8-AE57-FD80AABF8EB2}"/>
              </a:ext>
            </a:extLst>
          </p:cNvPr>
          <p:cNvSpPr/>
          <p:nvPr/>
        </p:nvSpPr>
        <p:spPr>
          <a:xfrm>
            <a:off x="5804587" y="2873514"/>
            <a:ext cx="581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 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612FF44-E2FB-4D75-9E11-09B70C1ED3CF}"/>
              </a:ext>
            </a:extLst>
          </p:cNvPr>
          <p:cNvCxnSpPr>
            <a:cxnSpLocks/>
          </p:cNvCxnSpPr>
          <p:nvPr/>
        </p:nvCxnSpPr>
        <p:spPr>
          <a:xfrm flipH="1">
            <a:off x="6763205" y="3200400"/>
            <a:ext cx="9034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5C45E7-1E7F-4320-898F-00FCFC3BD058}"/>
              </a:ext>
            </a:extLst>
          </p:cNvPr>
          <p:cNvGrpSpPr/>
          <p:nvPr/>
        </p:nvGrpSpPr>
        <p:grpSpPr>
          <a:xfrm>
            <a:off x="8065771" y="3276600"/>
            <a:ext cx="2983229" cy="584775"/>
            <a:chOff x="6577003" y="3392060"/>
            <a:chExt cx="3167505" cy="89502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BDAF75A-4A66-4C71-83F5-B07C50C61503}"/>
                </a:ext>
              </a:extLst>
            </p:cNvPr>
            <p:cNvSpPr/>
            <p:nvPr/>
          </p:nvSpPr>
          <p:spPr>
            <a:xfrm>
              <a:off x="6577003" y="3392060"/>
              <a:ext cx="3128282" cy="8950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মিশ্র ভগ্নাংশ   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7" name="Speech Bubble: Oval 41">
              <a:extLst>
                <a:ext uri="{FF2B5EF4-FFF2-40B4-BE49-F238E27FC236}">
                  <a16:creationId xmlns:a16="http://schemas.microsoft.com/office/drawing/2014/main" id="{D456ADB0-2329-419B-90B9-7B325E4FD5BC}"/>
                </a:ext>
              </a:extLst>
            </p:cNvPr>
            <p:cNvSpPr/>
            <p:nvPr/>
          </p:nvSpPr>
          <p:spPr>
            <a:xfrm>
              <a:off x="6616234" y="3392060"/>
              <a:ext cx="3128274" cy="848318"/>
            </a:xfrm>
            <a:prstGeom prst="wedgeEllipseCallout">
              <a:avLst>
                <a:gd name="adj1" fmla="val -62929"/>
                <a:gd name="adj2" fmla="val -5282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4A5BD836-74A3-4EAF-8C62-37EEEC3674DD}"/>
              </a:ext>
            </a:extLst>
          </p:cNvPr>
          <p:cNvSpPr/>
          <p:nvPr/>
        </p:nvSpPr>
        <p:spPr>
          <a:xfrm>
            <a:off x="1153827" y="4668132"/>
            <a:ext cx="91516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২.ভাগফলকে পূর্ণসংখ্যা অংশে এবং ভাগশেষকে লব হিসেবে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লিখি।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CF9CA17-9C8D-466F-8812-F0FC480A22B2}"/>
              </a:ext>
            </a:extLst>
          </p:cNvPr>
          <p:cNvSpPr/>
          <p:nvPr/>
        </p:nvSpPr>
        <p:spPr>
          <a:xfrm>
            <a:off x="1153827" y="5168484"/>
            <a:ext cx="30239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৩. হর একই থাকবে।  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988AD0F-E346-4140-9CB8-0FFF353D5D98}"/>
              </a:ext>
            </a:extLst>
          </p:cNvPr>
          <p:cNvSpPr/>
          <p:nvPr/>
        </p:nvSpPr>
        <p:spPr>
          <a:xfrm>
            <a:off x="228600" y="152400"/>
            <a:ext cx="11333871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ংশকে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ভগ্নাংশ বা পূর্ণ সংখ্যায় প্রকাশ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cap="none" spc="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306B5ED-5644-4641-89F3-2977FC160208}"/>
              </a:ext>
            </a:extLst>
          </p:cNvPr>
          <p:cNvSpPr/>
          <p:nvPr/>
        </p:nvSpPr>
        <p:spPr>
          <a:xfrm>
            <a:off x="6313250" y="2708802"/>
            <a:ext cx="1439330" cy="94697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1066800" y="3962400"/>
            <a:ext cx="8595876" cy="19398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c 92"/>
          <p:cNvSpPr/>
          <p:nvPr/>
        </p:nvSpPr>
        <p:spPr>
          <a:xfrm>
            <a:off x="8672985" y="1581960"/>
            <a:ext cx="1143000" cy="1175080"/>
          </a:xfrm>
          <a:prstGeom prst="arc">
            <a:avLst>
              <a:gd name="adj1" fmla="val 17378482"/>
              <a:gd name="adj2" fmla="val 411508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c 93"/>
          <p:cNvSpPr/>
          <p:nvPr/>
        </p:nvSpPr>
        <p:spPr>
          <a:xfrm rot="10800000">
            <a:off x="10436178" y="1559105"/>
            <a:ext cx="1143000" cy="1175080"/>
          </a:xfrm>
          <a:prstGeom prst="arc">
            <a:avLst>
              <a:gd name="adj1" fmla="val 17378482"/>
              <a:gd name="adj2" fmla="val 411508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9005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37787 0.1884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942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25169 0.00973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237 0.1713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3" grpId="0"/>
      <p:bldP spid="47" grpId="0"/>
      <p:bldP spid="49" grpId="0"/>
      <p:bldP spid="50" grpId="0"/>
      <p:bldP spid="50" grpId="1"/>
      <p:bldP spid="81" grpId="0"/>
      <p:bldP spid="81" grpId="1"/>
      <p:bldP spid="82" grpId="0"/>
      <p:bldP spid="82" grpId="1"/>
      <p:bldP spid="83" grpId="0"/>
      <p:bldP spid="88" grpId="0"/>
      <p:bldP spid="89" grpId="0"/>
      <p:bldP spid="91" grpId="0" animBg="1"/>
      <p:bldP spid="92" grpId="0" animBg="1"/>
      <p:bldP spid="93" grpId="0" animBg="1"/>
      <p:bldP spid="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38100" y="-1905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4037" y="-1905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077228"/>
              </p:ext>
            </p:extLst>
          </p:nvPr>
        </p:nvGraphicFramePr>
        <p:xfrm>
          <a:off x="2096604" y="1540941"/>
          <a:ext cx="5418666" cy="32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520389"/>
              </p:ext>
            </p:extLst>
          </p:nvPr>
        </p:nvGraphicFramePr>
        <p:xfrm>
          <a:off x="2089947" y="1533205"/>
          <a:ext cx="5418666" cy="32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63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7652404" y="1550892"/>
            <a:ext cx="1244738" cy="949561"/>
            <a:chOff x="6719340" y="4286536"/>
            <a:chExt cx="1400330" cy="1068256"/>
          </a:xfrm>
        </p:grpSpPr>
        <p:grpSp>
          <p:nvGrpSpPr>
            <p:cNvPr id="40" name="Group 80"/>
            <p:cNvGrpSpPr/>
            <p:nvPr/>
          </p:nvGrpSpPr>
          <p:grpSpPr>
            <a:xfrm>
              <a:off x="6974170" y="4286536"/>
              <a:ext cx="1145500" cy="1068256"/>
              <a:chOff x="913150" y="2936332"/>
              <a:chExt cx="1145500" cy="1068256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913150" y="2936332"/>
                <a:ext cx="1143000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2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915650" y="3346716"/>
                <a:ext cx="1143000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1143000" y="3509134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6719340" y="4548555"/>
              <a:ext cx="6096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989609"/>
              </p:ext>
            </p:extLst>
          </p:nvPr>
        </p:nvGraphicFramePr>
        <p:xfrm>
          <a:off x="2096604" y="2105114"/>
          <a:ext cx="5418666" cy="32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63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624856"/>
              </p:ext>
            </p:extLst>
          </p:nvPr>
        </p:nvGraphicFramePr>
        <p:xfrm>
          <a:off x="2084947" y="2101894"/>
          <a:ext cx="3620957" cy="32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636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8AE89C"/>
                        </a:solidFill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8AE89C"/>
                        </a:solidFill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44519"/>
              </p:ext>
            </p:extLst>
          </p:nvPr>
        </p:nvGraphicFramePr>
        <p:xfrm>
          <a:off x="2096604" y="2971800"/>
          <a:ext cx="5418666" cy="32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963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713559"/>
              </p:ext>
            </p:extLst>
          </p:nvPr>
        </p:nvGraphicFramePr>
        <p:xfrm>
          <a:off x="2096604" y="2971800"/>
          <a:ext cx="5412012" cy="32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0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9636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66CC"/>
                        </a:solidFill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66CC"/>
                        </a:solidFill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66CC"/>
                        </a:solidFill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66CC"/>
                        </a:solidFill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66CC"/>
                        </a:solidFill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66CC"/>
                        </a:solidFill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588277"/>
              </p:ext>
            </p:extLst>
          </p:nvPr>
        </p:nvGraphicFramePr>
        <p:xfrm>
          <a:off x="2096604" y="3524530"/>
          <a:ext cx="5418666" cy="32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963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60293"/>
              </p:ext>
            </p:extLst>
          </p:nvPr>
        </p:nvGraphicFramePr>
        <p:xfrm>
          <a:off x="2105489" y="3524530"/>
          <a:ext cx="5418666" cy="32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9636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66CC"/>
                        </a:solidFill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66CC"/>
                        </a:solidFill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66CC"/>
                        </a:solidFill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66CC"/>
                        </a:solidFill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66CC"/>
                        </a:solidFill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66CC"/>
                        </a:solidFill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1" name="Group 80"/>
          <p:cNvGrpSpPr/>
          <p:nvPr/>
        </p:nvGrpSpPr>
        <p:grpSpPr>
          <a:xfrm>
            <a:off x="7652404" y="2993923"/>
            <a:ext cx="1244738" cy="949561"/>
            <a:chOff x="6719340" y="4286536"/>
            <a:chExt cx="1400330" cy="1068256"/>
          </a:xfrm>
        </p:grpSpPr>
        <p:grpSp>
          <p:nvGrpSpPr>
            <p:cNvPr id="82" name="Group 80"/>
            <p:cNvGrpSpPr/>
            <p:nvPr/>
          </p:nvGrpSpPr>
          <p:grpSpPr>
            <a:xfrm>
              <a:off x="6974170" y="4286536"/>
              <a:ext cx="1145500" cy="1068256"/>
              <a:chOff x="913150" y="2936332"/>
              <a:chExt cx="1145500" cy="1068256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913150" y="2936332"/>
                <a:ext cx="1143000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915650" y="3346716"/>
                <a:ext cx="1143000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6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1143000" y="3495486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/>
            <p:cNvSpPr txBox="1"/>
            <p:nvPr/>
          </p:nvSpPr>
          <p:spPr>
            <a:xfrm>
              <a:off x="6719340" y="4504878"/>
              <a:ext cx="6096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584159" y="3935013"/>
            <a:ext cx="6411258" cy="1100394"/>
            <a:chOff x="947888" y="4888012"/>
            <a:chExt cx="6934200" cy="1237942"/>
          </a:xfrm>
        </p:grpSpPr>
        <p:sp>
          <p:nvSpPr>
            <p:cNvPr id="88" name="TextBox 87"/>
            <p:cNvSpPr txBox="1"/>
            <p:nvPr/>
          </p:nvSpPr>
          <p:spPr>
            <a:xfrm>
              <a:off x="947888" y="5193935"/>
              <a:ext cx="6934200" cy="657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1    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,   1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89" name="Group 59"/>
            <p:cNvGrpSpPr/>
            <p:nvPr/>
          </p:nvGrpSpPr>
          <p:grpSpPr>
            <a:xfrm>
              <a:off x="2193636" y="4888012"/>
              <a:ext cx="914401" cy="1233736"/>
              <a:chOff x="2391006" y="303677"/>
              <a:chExt cx="914401" cy="1233736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2391006" y="303677"/>
                <a:ext cx="914400" cy="727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391007" y="810291"/>
                <a:ext cx="914400" cy="727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cxnSp>
            <p:nvCxnSpPr>
              <p:cNvPr id="96" name="Straight Connector 95"/>
              <p:cNvCxnSpPr>
                <a:cxnSpLocks/>
              </p:cNvCxnSpPr>
              <p:nvPr/>
            </p:nvCxnSpPr>
            <p:spPr>
              <a:xfrm>
                <a:off x="2719799" y="932765"/>
                <a:ext cx="3383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64"/>
            <p:cNvGrpSpPr/>
            <p:nvPr/>
          </p:nvGrpSpPr>
          <p:grpSpPr>
            <a:xfrm>
              <a:off x="3492904" y="4918823"/>
              <a:ext cx="933778" cy="1207131"/>
              <a:chOff x="2625974" y="349478"/>
              <a:chExt cx="933778" cy="1207131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2645354" y="349478"/>
                <a:ext cx="914398" cy="727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625974" y="829486"/>
                <a:ext cx="914399" cy="727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৬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2854573" y="947755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TextBox 96"/>
          <p:cNvSpPr txBox="1"/>
          <p:nvPr/>
        </p:nvSpPr>
        <p:spPr>
          <a:xfrm>
            <a:off x="3083560" y="278592"/>
            <a:ext cx="456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endParaRPr lang="en-US" sz="3600" dirty="0"/>
          </a:p>
        </p:txBody>
      </p:sp>
      <p:sp>
        <p:nvSpPr>
          <p:cNvPr id="98" name="Rectangle 97"/>
          <p:cNvSpPr/>
          <p:nvPr/>
        </p:nvSpPr>
        <p:spPr>
          <a:xfrm>
            <a:off x="3085328" y="268069"/>
            <a:ext cx="5655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ভগ্নাংশগুলো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143000" y="5218093"/>
            <a:ext cx="952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306B5ED-5644-4641-89F3-2977FC160208}"/>
              </a:ext>
            </a:extLst>
          </p:cNvPr>
          <p:cNvSpPr/>
          <p:nvPr/>
        </p:nvSpPr>
        <p:spPr>
          <a:xfrm>
            <a:off x="7659060" y="1744355"/>
            <a:ext cx="423059" cy="70115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306B5ED-5644-4641-89F3-2977FC160208}"/>
              </a:ext>
            </a:extLst>
          </p:cNvPr>
          <p:cNvSpPr/>
          <p:nvPr/>
        </p:nvSpPr>
        <p:spPr>
          <a:xfrm>
            <a:off x="7657950" y="3172875"/>
            <a:ext cx="423059" cy="70115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3306B5ED-5644-4641-89F3-2977FC160208}"/>
              </a:ext>
            </a:extLst>
          </p:cNvPr>
          <p:cNvSpPr/>
          <p:nvPr/>
        </p:nvSpPr>
        <p:spPr>
          <a:xfrm>
            <a:off x="8074004" y="3066756"/>
            <a:ext cx="688996" cy="84022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306B5ED-5644-4641-89F3-2977FC160208}"/>
              </a:ext>
            </a:extLst>
          </p:cNvPr>
          <p:cNvSpPr/>
          <p:nvPr/>
        </p:nvSpPr>
        <p:spPr>
          <a:xfrm>
            <a:off x="8088775" y="1660537"/>
            <a:ext cx="688996" cy="84022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7896122" y="2435723"/>
            <a:ext cx="584237" cy="3864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8738073" y="2155587"/>
            <a:ext cx="634527" cy="263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924800" y="3880752"/>
            <a:ext cx="584237" cy="3864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8763000" y="3611796"/>
            <a:ext cx="609600" cy="393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D8CC95B-7141-4480-AEA7-280E751315C2}"/>
              </a:ext>
            </a:extLst>
          </p:cNvPr>
          <p:cNvSpPr/>
          <p:nvPr/>
        </p:nvSpPr>
        <p:spPr>
          <a:xfrm>
            <a:off x="8289572" y="2532773"/>
            <a:ext cx="17566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পূর্ণ সংখ্যা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D8CC95B-7141-4480-AEA7-280E751315C2}"/>
              </a:ext>
            </a:extLst>
          </p:cNvPr>
          <p:cNvSpPr/>
          <p:nvPr/>
        </p:nvSpPr>
        <p:spPr>
          <a:xfrm>
            <a:off x="8345181" y="3988621"/>
            <a:ext cx="17566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পূর্ণ সংখ্যা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2C0FBC5-C519-42CC-B420-F7C7C176E47C}"/>
              </a:ext>
            </a:extLst>
          </p:cNvPr>
          <p:cNvSpPr/>
          <p:nvPr/>
        </p:nvSpPr>
        <p:spPr>
          <a:xfrm>
            <a:off x="9331729" y="3359423"/>
            <a:ext cx="18315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প্রকৃত ভগ্নাংশ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2C0FBC5-C519-42CC-B420-F7C7C176E47C}"/>
              </a:ext>
            </a:extLst>
          </p:cNvPr>
          <p:cNvSpPr/>
          <p:nvPr/>
        </p:nvSpPr>
        <p:spPr>
          <a:xfrm>
            <a:off x="9372600" y="1981200"/>
            <a:ext cx="18315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প্রকৃত ভগ্নাংশ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9957700" y="1957814"/>
            <a:ext cx="825499" cy="807607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ক্লিক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3" name="Table 112"/>
          <p:cNvGraphicFramePr>
            <a:graphicFrameLocks noGrp="1"/>
          </p:cNvGraphicFramePr>
          <p:nvPr>
            <p:extLst/>
          </p:nvPr>
        </p:nvGraphicFramePr>
        <p:xfrm>
          <a:off x="1598228" y="1992145"/>
          <a:ext cx="7620002" cy="767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6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1201317610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1019245780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1505613902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4202436482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4268691032"/>
                    </a:ext>
                  </a:extLst>
                </a:gridCol>
              </a:tblGrid>
              <a:tr h="767081"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4" name="Rectangle 113"/>
          <p:cNvSpPr/>
          <p:nvPr/>
        </p:nvSpPr>
        <p:spPr>
          <a:xfrm>
            <a:off x="1603454" y="1992331"/>
            <a:ext cx="622299" cy="7536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5" name="Rectangle 114"/>
          <p:cNvSpPr/>
          <p:nvPr/>
        </p:nvSpPr>
        <p:spPr>
          <a:xfrm>
            <a:off x="2184926" y="1992331"/>
            <a:ext cx="622299" cy="7536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6" name="Rectangle 115"/>
          <p:cNvSpPr/>
          <p:nvPr/>
        </p:nvSpPr>
        <p:spPr>
          <a:xfrm>
            <a:off x="2812297" y="1992331"/>
            <a:ext cx="622299" cy="7536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7" name="Rectangle 116"/>
          <p:cNvSpPr/>
          <p:nvPr/>
        </p:nvSpPr>
        <p:spPr>
          <a:xfrm>
            <a:off x="3403813" y="2000084"/>
            <a:ext cx="545503" cy="7587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8" name="Rectangle 117"/>
          <p:cNvSpPr/>
          <p:nvPr/>
        </p:nvSpPr>
        <p:spPr>
          <a:xfrm>
            <a:off x="3942047" y="1998469"/>
            <a:ext cx="622299" cy="76035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9" name="Rectangle 118"/>
          <p:cNvSpPr/>
          <p:nvPr/>
        </p:nvSpPr>
        <p:spPr>
          <a:xfrm>
            <a:off x="4551245" y="1998867"/>
            <a:ext cx="598221" cy="75996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0" name="Rectangle 119"/>
          <p:cNvSpPr/>
          <p:nvPr/>
        </p:nvSpPr>
        <p:spPr>
          <a:xfrm>
            <a:off x="5145343" y="1985796"/>
            <a:ext cx="622299" cy="7601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1" name="Rectangle 120"/>
          <p:cNvSpPr/>
          <p:nvPr/>
        </p:nvSpPr>
        <p:spPr>
          <a:xfrm>
            <a:off x="5771062" y="1992331"/>
            <a:ext cx="522153" cy="7536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2" name="Rectangle 121"/>
          <p:cNvSpPr/>
          <p:nvPr/>
        </p:nvSpPr>
        <p:spPr>
          <a:xfrm>
            <a:off x="6298420" y="1984800"/>
            <a:ext cx="588565" cy="7536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3" name="Rectangle 122"/>
          <p:cNvSpPr/>
          <p:nvPr/>
        </p:nvSpPr>
        <p:spPr>
          <a:xfrm>
            <a:off x="2977169" y="259532"/>
            <a:ext cx="5646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এসো নিচের ভগ্নাংশগুলো রং করি।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453006" y="1858444"/>
            <a:ext cx="1018222" cy="1034482"/>
            <a:chOff x="913150" y="2840796"/>
            <a:chExt cx="1145500" cy="1163792"/>
          </a:xfrm>
        </p:grpSpPr>
        <p:sp>
          <p:nvSpPr>
            <p:cNvPr id="125" name="TextBox 124"/>
            <p:cNvSpPr txBox="1"/>
            <p:nvPr/>
          </p:nvSpPr>
          <p:spPr>
            <a:xfrm>
              <a:off x="913150" y="284079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9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915650" y="334671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1143000" y="3427246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3671725" y="1454877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6022899" y="1454876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8374073" y="1454875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1469006" y="1447755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1598228" y="1987211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3942128" y="2005006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6286028" y="2004846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629928" y="1981200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>
          <a:xfrm>
            <a:off x="9991038" y="3367317"/>
            <a:ext cx="825499" cy="807607"/>
          </a:xfrm>
          <a:prstGeom prst="ellipse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7" name="Table 136"/>
          <p:cNvGraphicFramePr>
            <a:graphicFrameLocks noGrp="1"/>
          </p:cNvGraphicFramePr>
          <p:nvPr>
            <p:extLst/>
          </p:nvPr>
        </p:nvGraphicFramePr>
        <p:xfrm>
          <a:off x="1619249" y="3399205"/>
          <a:ext cx="7620002" cy="767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6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1201317610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1019245780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1505613902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4202436482"/>
                    </a:ext>
                  </a:extLst>
                </a:gridCol>
                <a:gridCol w="586154">
                  <a:extLst>
                    <a:ext uri="{9D8B030D-6E8A-4147-A177-3AD203B41FA5}">
                      <a16:colId xmlns:a16="http://schemas.microsoft.com/office/drawing/2014/main" val="4268691032"/>
                    </a:ext>
                  </a:extLst>
                </a:gridCol>
              </a:tblGrid>
              <a:tr h="767081"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" name="Rectangle 137"/>
          <p:cNvSpPr/>
          <p:nvPr/>
        </p:nvSpPr>
        <p:spPr>
          <a:xfrm>
            <a:off x="1624475" y="3399391"/>
            <a:ext cx="622299" cy="75363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39" name="Rectangle 138"/>
          <p:cNvSpPr/>
          <p:nvPr/>
        </p:nvSpPr>
        <p:spPr>
          <a:xfrm>
            <a:off x="2205947" y="3399391"/>
            <a:ext cx="622299" cy="75363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0" name="Rectangle 139"/>
          <p:cNvSpPr/>
          <p:nvPr/>
        </p:nvSpPr>
        <p:spPr>
          <a:xfrm>
            <a:off x="2833319" y="3399391"/>
            <a:ext cx="555176" cy="75363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1" name="Rectangle 140"/>
          <p:cNvSpPr/>
          <p:nvPr/>
        </p:nvSpPr>
        <p:spPr>
          <a:xfrm>
            <a:off x="3410240" y="3405529"/>
            <a:ext cx="545503" cy="74507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2" name="Rectangle 141"/>
          <p:cNvSpPr/>
          <p:nvPr/>
        </p:nvSpPr>
        <p:spPr>
          <a:xfrm>
            <a:off x="3963068" y="3405529"/>
            <a:ext cx="622299" cy="741669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143" name="Group 142"/>
          <p:cNvGrpSpPr/>
          <p:nvPr/>
        </p:nvGrpSpPr>
        <p:grpSpPr>
          <a:xfrm>
            <a:off x="474027" y="3265504"/>
            <a:ext cx="1018222" cy="1034482"/>
            <a:chOff x="913150" y="2840796"/>
            <a:chExt cx="1145500" cy="1163792"/>
          </a:xfrm>
        </p:grpSpPr>
        <p:sp>
          <p:nvSpPr>
            <p:cNvPr id="144" name="TextBox 143"/>
            <p:cNvSpPr txBox="1"/>
            <p:nvPr/>
          </p:nvSpPr>
          <p:spPr>
            <a:xfrm>
              <a:off x="913150" y="284079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6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915650" y="334671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3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1143000" y="3427246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3232149" y="2861937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4908549" y="2861936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6661149" y="2861935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1490027" y="2854815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>
            <a:off x="1619249" y="3394271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388495" y="3381012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5145615" y="3381012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6896141" y="3418985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9984171" y="4747377"/>
            <a:ext cx="825499" cy="807607"/>
          </a:xfrm>
          <a:prstGeom prst="ellipse">
            <a:avLst/>
          </a:prstGeom>
          <a:solidFill>
            <a:srgbClr val="29C7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6" name="Table 155"/>
          <p:cNvGraphicFramePr>
            <a:graphicFrameLocks noGrp="1"/>
          </p:cNvGraphicFramePr>
          <p:nvPr>
            <p:extLst/>
          </p:nvPr>
        </p:nvGraphicFramePr>
        <p:xfrm>
          <a:off x="1617027" y="4738754"/>
          <a:ext cx="7772400" cy="767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2013176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1924578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5056139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0243648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6869103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6335513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405277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2276432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82659885"/>
                    </a:ext>
                  </a:extLst>
                </a:gridCol>
              </a:tblGrid>
              <a:tr h="767081"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7" name="Rectangle 156"/>
          <p:cNvSpPr/>
          <p:nvPr/>
        </p:nvSpPr>
        <p:spPr>
          <a:xfrm>
            <a:off x="1647777" y="4754193"/>
            <a:ext cx="406598" cy="753636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58" name="Rectangle 157"/>
          <p:cNvSpPr/>
          <p:nvPr/>
        </p:nvSpPr>
        <p:spPr>
          <a:xfrm>
            <a:off x="2069144" y="4753223"/>
            <a:ext cx="521880" cy="746699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59" name="Rectangle 158"/>
          <p:cNvSpPr/>
          <p:nvPr/>
        </p:nvSpPr>
        <p:spPr>
          <a:xfrm>
            <a:off x="2591275" y="4753031"/>
            <a:ext cx="498567" cy="753636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0" name="Rectangle 159"/>
          <p:cNvSpPr/>
          <p:nvPr/>
        </p:nvSpPr>
        <p:spPr>
          <a:xfrm>
            <a:off x="3048000" y="4763098"/>
            <a:ext cx="437040" cy="736824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1" name="Rectangle 160"/>
          <p:cNvSpPr/>
          <p:nvPr/>
        </p:nvSpPr>
        <p:spPr>
          <a:xfrm>
            <a:off x="3487819" y="4764751"/>
            <a:ext cx="390347" cy="735172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2" name="Rectangle 161"/>
          <p:cNvSpPr/>
          <p:nvPr/>
        </p:nvSpPr>
        <p:spPr>
          <a:xfrm>
            <a:off x="3886200" y="4761881"/>
            <a:ext cx="479276" cy="738041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3" name="Rectangle 162"/>
          <p:cNvSpPr/>
          <p:nvPr/>
        </p:nvSpPr>
        <p:spPr>
          <a:xfrm>
            <a:off x="4343400" y="4768207"/>
            <a:ext cx="498567" cy="731716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4" name="Rectangle 163"/>
          <p:cNvSpPr/>
          <p:nvPr/>
        </p:nvSpPr>
        <p:spPr>
          <a:xfrm>
            <a:off x="4800600" y="4771473"/>
            <a:ext cx="475985" cy="729215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5" name="Rectangle 164"/>
          <p:cNvSpPr/>
          <p:nvPr/>
        </p:nvSpPr>
        <p:spPr>
          <a:xfrm>
            <a:off x="5257800" y="4765043"/>
            <a:ext cx="471540" cy="707070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166" name="Group 165"/>
          <p:cNvGrpSpPr/>
          <p:nvPr/>
        </p:nvGrpSpPr>
        <p:grpSpPr>
          <a:xfrm>
            <a:off x="474027" y="4625844"/>
            <a:ext cx="1018222" cy="1034482"/>
            <a:chOff x="913150" y="2840796"/>
            <a:chExt cx="1145500" cy="1163792"/>
          </a:xfrm>
        </p:grpSpPr>
        <p:sp>
          <p:nvSpPr>
            <p:cNvPr id="167" name="TextBox 166"/>
            <p:cNvSpPr txBox="1"/>
            <p:nvPr/>
          </p:nvSpPr>
          <p:spPr>
            <a:xfrm>
              <a:off x="913150" y="284079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16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915650" y="334671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5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1143000" y="3427246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TextBox 169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3689349" y="4222277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5926667" y="4222276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8212667" y="4222275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C7F0F1A-9499-4D24-A69E-99AAFF74DA7C}"/>
              </a:ext>
            </a:extLst>
          </p:cNvPr>
          <p:cNvSpPr txBox="1"/>
          <p:nvPr/>
        </p:nvSpPr>
        <p:spPr>
          <a:xfrm>
            <a:off x="1490027" y="4215155"/>
            <a:ext cx="47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4" name="Straight Connector 173"/>
          <p:cNvCxnSpPr/>
          <p:nvPr/>
        </p:nvCxnSpPr>
        <p:spPr>
          <a:xfrm>
            <a:off x="1619249" y="4724400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3895547" y="4724400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6189609" y="4739420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8459107" y="4746286"/>
            <a:ext cx="0" cy="772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5724347" y="4746286"/>
            <a:ext cx="471540" cy="753636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79" name="Rectangle 178"/>
          <p:cNvSpPr/>
          <p:nvPr/>
        </p:nvSpPr>
        <p:spPr>
          <a:xfrm>
            <a:off x="6217109" y="4757033"/>
            <a:ext cx="471540" cy="715938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0" name="Rectangle 179"/>
          <p:cNvSpPr/>
          <p:nvPr/>
        </p:nvSpPr>
        <p:spPr>
          <a:xfrm>
            <a:off x="6671697" y="4755590"/>
            <a:ext cx="471540" cy="719071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1" name="Rectangle 180"/>
          <p:cNvSpPr/>
          <p:nvPr/>
        </p:nvSpPr>
        <p:spPr>
          <a:xfrm>
            <a:off x="7123988" y="4746891"/>
            <a:ext cx="471540" cy="753636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2" name="Rectangle 181"/>
          <p:cNvSpPr/>
          <p:nvPr/>
        </p:nvSpPr>
        <p:spPr>
          <a:xfrm>
            <a:off x="7607195" y="4755068"/>
            <a:ext cx="471540" cy="744854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3" name="Rectangle 182"/>
          <p:cNvSpPr/>
          <p:nvPr/>
        </p:nvSpPr>
        <p:spPr>
          <a:xfrm>
            <a:off x="8054154" y="4753031"/>
            <a:ext cx="404953" cy="746891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4" name="Rectangle 183"/>
          <p:cNvSpPr/>
          <p:nvPr/>
        </p:nvSpPr>
        <p:spPr>
          <a:xfrm>
            <a:off x="8472489" y="4746286"/>
            <a:ext cx="440476" cy="753636"/>
          </a:xfrm>
          <a:prstGeom prst="rect">
            <a:avLst/>
          </a:prstGeom>
          <a:solidFill>
            <a:srgbClr val="29C7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5" name="Rectangle 184"/>
          <p:cNvSpPr/>
          <p:nvPr/>
        </p:nvSpPr>
        <p:spPr>
          <a:xfrm>
            <a:off x="4586553" y="3404764"/>
            <a:ext cx="559061" cy="74243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86" name="Picture 18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409" y="368947"/>
            <a:ext cx="1336766" cy="1401973"/>
          </a:xfrm>
          <a:prstGeom prst="rect">
            <a:avLst/>
          </a:prstGeom>
        </p:spPr>
      </p:pic>
      <p:sp>
        <p:nvSpPr>
          <p:cNvPr id="187" name="TextBox 186"/>
          <p:cNvSpPr txBox="1"/>
          <p:nvPr/>
        </p:nvSpPr>
        <p:spPr>
          <a:xfrm>
            <a:off x="3071291" y="263757"/>
            <a:ext cx="5300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453712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4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471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2" fill="hold">
                      <p:stCondLst>
                        <p:cond delay="0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8" fill="hold">
                      <p:stCondLst>
                        <p:cond delay="indefinite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</p:childTnLst>
        </p:cTn>
      </p:par>
    </p:tnLst>
    <p:bldLst>
      <p:bldP spid="97" grpId="0"/>
      <p:bldP spid="97" grpId="1"/>
      <p:bldP spid="98" grpId="0"/>
      <p:bldP spid="98" grpId="1"/>
      <p:bldP spid="99" grpId="0"/>
      <p:bldP spid="99" grpId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/>
      <p:bldP spid="128" grpId="0"/>
      <p:bldP spid="129" grpId="0"/>
      <p:bldP spid="130" grpId="0"/>
      <p:bldP spid="131" grpId="0"/>
      <p:bldP spid="136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7" grpId="0"/>
      <p:bldP spid="148" grpId="0"/>
      <p:bldP spid="149" grpId="0"/>
      <p:bldP spid="150" grpId="0"/>
      <p:bldP spid="15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70" grpId="0"/>
      <p:bldP spid="171" grpId="0"/>
      <p:bldP spid="172" grpId="0"/>
      <p:bldP spid="173" grpId="0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/>
      <p:bldP spid="18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0E314C8-686C-4699-BB19-F1475848B4E5}"/>
                  </a:ext>
                </a:extLst>
              </p:cNvPr>
              <p:cNvSpPr/>
              <p:nvPr/>
            </p:nvSpPr>
            <p:spPr>
              <a:xfrm>
                <a:off x="1869370" y="2590285"/>
                <a:ext cx="2202804" cy="9232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0E314C8-686C-4699-BB19-F1475848B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370" y="2590285"/>
                <a:ext cx="2202804" cy="923266"/>
              </a:xfrm>
              <a:prstGeom prst="rect">
                <a:avLst/>
              </a:prstGeom>
              <a:blipFill>
                <a:blip r:embed="rId8"/>
                <a:stretch>
                  <a:fillRect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A1E7DE4A-3EE2-458C-A56E-F770940151D7}"/>
              </a:ext>
            </a:extLst>
          </p:cNvPr>
          <p:cNvSpPr/>
          <p:nvPr/>
        </p:nvSpPr>
        <p:spPr>
          <a:xfrm>
            <a:off x="2325676" y="1385518"/>
            <a:ext cx="613952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 পূর্ণ সংখ্যায় প্রকাশ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cap="none" spc="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C716B6B-7F1F-4DA4-ADC9-3ED00FB48542}"/>
                  </a:ext>
                </a:extLst>
              </p:cNvPr>
              <p:cNvSpPr/>
              <p:nvPr/>
            </p:nvSpPr>
            <p:spPr>
              <a:xfrm>
                <a:off x="5297438" y="2590285"/>
                <a:ext cx="2202804" cy="9119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(২)</a:t>
                </a:r>
                <a:r>
                  <a:rPr lang="en-US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C716B6B-7F1F-4DA4-ADC9-3ED00FB48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438" y="2590285"/>
                <a:ext cx="2202804" cy="911981"/>
              </a:xfrm>
              <a:prstGeom prst="rect">
                <a:avLst/>
              </a:prstGeom>
              <a:blipFill>
                <a:blip r:embed="rId9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3DDEE69-82AF-4E9B-8B0D-F12E1BF293DC}"/>
                  </a:ext>
                </a:extLst>
              </p:cNvPr>
              <p:cNvSpPr/>
              <p:nvPr/>
            </p:nvSpPr>
            <p:spPr>
              <a:xfrm>
                <a:off x="8465196" y="2590285"/>
                <a:ext cx="2202804" cy="9137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(৩)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en-US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3DDEE69-82AF-4E9B-8B0D-F12E1BF29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196" y="2590285"/>
                <a:ext cx="2202804" cy="913776"/>
              </a:xfrm>
              <a:prstGeom prst="rect">
                <a:avLst/>
              </a:prstGeom>
              <a:blipFill>
                <a:blip r:embed="rId10"/>
                <a:stretch>
                  <a:fillRect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FE27AB0-F1F1-4317-9FDD-CFF67EF489D6}"/>
                  </a:ext>
                </a:extLst>
              </p:cNvPr>
              <p:cNvSpPr/>
              <p:nvPr/>
            </p:nvSpPr>
            <p:spPr>
              <a:xfrm>
                <a:off x="2027458" y="4496029"/>
                <a:ext cx="2202804" cy="91467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(৪)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৩৫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FE27AB0-F1F1-4317-9FDD-CFF67EF48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458" y="4496029"/>
                <a:ext cx="2202804" cy="914674"/>
              </a:xfrm>
              <a:prstGeom prst="rect">
                <a:avLst/>
              </a:prstGeom>
              <a:blipFill>
                <a:blip r:embed="rId11"/>
                <a:stretch>
                  <a:fillRect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C151B73-7509-45E0-9555-749F18BE2A5D}"/>
                  </a:ext>
                </a:extLst>
              </p:cNvPr>
              <p:cNvSpPr/>
              <p:nvPr/>
            </p:nvSpPr>
            <p:spPr>
              <a:xfrm>
                <a:off x="5432247" y="4496029"/>
                <a:ext cx="2202804" cy="92147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(৫)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en-US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C151B73-7509-45E0-9555-749F18BE2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247" y="4496029"/>
                <a:ext cx="2202804" cy="921471"/>
              </a:xfrm>
              <a:prstGeom prst="rect">
                <a:avLst/>
              </a:prstGeom>
              <a:blipFill>
                <a:blip r:embed="rId12"/>
                <a:stretch>
                  <a:fillRect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Wave 45">
            <a:extLst>
              <a:ext uri="{FF2B5EF4-FFF2-40B4-BE49-F238E27FC236}">
                <a16:creationId xmlns:a16="http://schemas.microsoft.com/office/drawing/2014/main" id="{706D4F93-9CA2-43FB-B4CE-5308450168E8}"/>
              </a:ext>
            </a:extLst>
          </p:cNvPr>
          <p:cNvSpPr/>
          <p:nvPr/>
        </p:nvSpPr>
        <p:spPr>
          <a:xfrm>
            <a:off x="2534678" y="835168"/>
            <a:ext cx="7028422" cy="225285"/>
          </a:xfrm>
          <a:prstGeom prst="wave">
            <a:avLst>
              <a:gd name="adj1" fmla="val 20000"/>
              <a:gd name="adj2" fmla="val -10000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191000" y="-28295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049936867"/>
              </p:ext>
            </p:extLst>
          </p:nvPr>
        </p:nvGraphicFramePr>
        <p:xfrm>
          <a:off x="2" y="0"/>
          <a:ext cx="1219199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990600" y="3056032"/>
            <a:ext cx="57152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আবুল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কালাম আজাদ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সহকারি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800" dirty="0">
              <a:ln w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57699" y="107187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237704" y="1774078"/>
            <a:ext cx="685800" cy="5097989"/>
            <a:chOff x="5319712" y="2286000"/>
            <a:chExt cx="685800" cy="4114800"/>
          </a:xfrm>
        </p:grpSpPr>
        <p:grpSp>
          <p:nvGrpSpPr>
            <p:cNvPr id="48" name="Group 47"/>
            <p:cNvGrpSpPr/>
            <p:nvPr/>
          </p:nvGrpSpPr>
          <p:grpSpPr>
            <a:xfrm>
              <a:off x="5319712" y="2352192"/>
              <a:ext cx="685800" cy="4048608"/>
              <a:chOff x="5181600" y="2057400"/>
              <a:chExt cx="1066800" cy="4048608"/>
            </a:xfrm>
          </p:grpSpPr>
          <p:sp>
            <p:nvSpPr>
              <p:cNvPr id="50" name="Curved Left Arrow 49"/>
              <p:cNvSpPr/>
              <p:nvPr/>
            </p:nvSpPr>
            <p:spPr>
              <a:xfrm>
                <a:off x="5181600" y="2067408"/>
                <a:ext cx="533400" cy="4038600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Curved Left Arrow 80"/>
              <p:cNvSpPr/>
              <p:nvPr/>
            </p:nvSpPr>
            <p:spPr>
              <a:xfrm flipH="1">
                <a:off x="5715000" y="2057400"/>
                <a:ext cx="533400" cy="4038600"/>
              </a:xfrm>
              <a:prstGeom prst="curvedLeftArrow">
                <a:avLst>
                  <a:gd name="adj1" fmla="val 25296"/>
                  <a:gd name="adj2" fmla="val 50000"/>
                  <a:gd name="adj3" fmla="val 364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Flowchart: Sort 48"/>
            <p:cNvSpPr/>
            <p:nvPr/>
          </p:nvSpPr>
          <p:spPr>
            <a:xfrm>
              <a:off x="5562600" y="2286000"/>
              <a:ext cx="152400" cy="4081522"/>
            </a:xfrm>
            <a:prstGeom prst="flowChartSort">
              <a:avLst/>
            </a:prstGeom>
            <a:gradFill flip="none" rotWithShape="1">
              <a:gsLst>
                <a:gs pos="0">
                  <a:srgbClr val="FF0000"/>
                </a:gs>
                <a:gs pos="30000">
                  <a:srgbClr val="00B050"/>
                </a:gs>
                <a:gs pos="59000">
                  <a:srgbClr val="FFC00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7318538" y="3006215"/>
            <a:ext cx="36066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   </a:t>
            </a:r>
            <a:endParaRPr lang="bn-BD" sz="28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ঃ ৬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endParaRPr lang="bn-IN" sz="20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পাঠের শিরোনাম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ঃ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800" i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৫০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1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৩/02/২০20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endParaRPr lang="bn-IN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865677" y="426010"/>
            <a:ext cx="2124127" cy="2267850"/>
            <a:chOff x="1111924" y="963003"/>
            <a:chExt cx="1972937" cy="2267850"/>
          </a:xfrm>
        </p:grpSpPr>
        <p:sp>
          <p:nvSpPr>
            <p:cNvPr id="87" name="Bevel 86"/>
            <p:cNvSpPr/>
            <p:nvPr/>
          </p:nvSpPr>
          <p:spPr>
            <a:xfrm>
              <a:off x="1111924" y="963003"/>
              <a:ext cx="1972937" cy="2267850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58FCC53-ACF5-410D-B494-BADDE22A7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6552" y="1116152"/>
              <a:ext cx="1626868" cy="19820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89" name="Group 88"/>
          <p:cNvGrpSpPr/>
          <p:nvPr/>
        </p:nvGrpSpPr>
        <p:grpSpPr>
          <a:xfrm>
            <a:off x="8886825" y="431869"/>
            <a:ext cx="2059809" cy="2269840"/>
            <a:chOff x="9058275" y="967656"/>
            <a:chExt cx="1918009" cy="2269840"/>
          </a:xfrm>
        </p:grpSpPr>
        <p:sp>
          <p:nvSpPr>
            <p:cNvPr id="90" name="Bevel 89"/>
            <p:cNvSpPr/>
            <p:nvPr/>
          </p:nvSpPr>
          <p:spPr>
            <a:xfrm>
              <a:off x="9058275" y="967656"/>
              <a:ext cx="1918009" cy="2269840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91" name="Picture 90" descr="Screen Clippi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9724" y="1114573"/>
              <a:ext cx="1604910" cy="19715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379299986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40" name="TextBox 39"/>
          <p:cNvSpPr txBox="1"/>
          <p:nvPr/>
        </p:nvSpPr>
        <p:spPr>
          <a:xfrm>
            <a:off x="1872760" y="111520"/>
            <a:ext cx="871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গণিত বইয়ের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৪০ ও ৪১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বের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12" t="5177" r="5968"/>
          <a:stretch/>
        </p:blipFill>
        <p:spPr>
          <a:xfrm>
            <a:off x="1371600" y="926736"/>
            <a:ext cx="3505200" cy="5402626"/>
          </a:xfrm>
          <a:prstGeom prst="rect">
            <a:avLst/>
          </a:prstGeom>
        </p:spPr>
      </p:pic>
      <p:pic>
        <p:nvPicPr>
          <p:cNvPr id="42" name="Picture 41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4" t="2019" r="2780" b="1"/>
          <a:stretch/>
        </p:blipFill>
        <p:spPr>
          <a:xfrm>
            <a:off x="4800600" y="926735"/>
            <a:ext cx="3505200" cy="5402627"/>
          </a:xfrm>
          <a:prstGeom prst="rect">
            <a:avLst/>
          </a:prstGeom>
        </p:spPr>
      </p:pic>
      <p:pic>
        <p:nvPicPr>
          <p:cNvPr id="43" name="Picture 42" descr="Screen Clippi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915"/>
          <a:stretch/>
        </p:blipFill>
        <p:spPr>
          <a:xfrm>
            <a:off x="8259096" y="921970"/>
            <a:ext cx="3323304" cy="250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9023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Wave 36">
            <a:extLst>
              <a:ext uri="{FF2B5EF4-FFF2-40B4-BE49-F238E27FC236}">
                <a16:creationId xmlns:a16="http://schemas.microsoft.com/office/drawing/2014/main" id="{706D4F93-9CA2-43FB-B4CE-5308450168E8}"/>
              </a:ext>
            </a:extLst>
          </p:cNvPr>
          <p:cNvSpPr/>
          <p:nvPr/>
        </p:nvSpPr>
        <p:spPr>
          <a:xfrm>
            <a:off x="2534678" y="917715"/>
            <a:ext cx="7028422" cy="225285"/>
          </a:xfrm>
          <a:prstGeom prst="wave">
            <a:avLst>
              <a:gd name="adj1" fmla="val 20000"/>
              <a:gd name="adj2" fmla="val -10000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191000" y="-28295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124168"/>
              </p:ext>
            </p:extLst>
          </p:nvPr>
        </p:nvGraphicFramePr>
        <p:xfrm>
          <a:off x="1840875" y="2721603"/>
          <a:ext cx="2167467" cy="56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3" name="Group 26"/>
          <p:cNvGrpSpPr/>
          <p:nvPr/>
        </p:nvGrpSpPr>
        <p:grpSpPr>
          <a:xfrm>
            <a:off x="2519320" y="3434640"/>
            <a:ext cx="826124" cy="972481"/>
            <a:chOff x="2133600" y="429904"/>
            <a:chExt cx="929390" cy="1094041"/>
          </a:xfrm>
        </p:grpSpPr>
        <p:sp>
          <p:nvSpPr>
            <p:cNvPr id="44" name="TextBox 43"/>
            <p:cNvSpPr txBox="1"/>
            <p:nvPr/>
          </p:nvSpPr>
          <p:spPr>
            <a:xfrm>
              <a:off x="2133600" y="429904"/>
              <a:ext cx="914400" cy="71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56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48590" y="804469"/>
              <a:ext cx="914400" cy="71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56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363450" y="989556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731150"/>
              </p:ext>
            </p:extLst>
          </p:nvPr>
        </p:nvGraphicFramePr>
        <p:xfrm>
          <a:off x="4631267" y="2283008"/>
          <a:ext cx="2167468" cy="56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777590"/>
              </p:ext>
            </p:extLst>
          </p:nvPr>
        </p:nvGraphicFramePr>
        <p:xfrm>
          <a:off x="4631267" y="3015416"/>
          <a:ext cx="2167468" cy="56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9" name="Group 42"/>
          <p:cNvGrpSpPr/>
          <p:nvPr/>
        </p:nvGrpSpPr>
        <p:grpSpPr>
          <a:xfrm>
            <a:off x="5239919" y="3556701"/>
            <a:ext cx="989188" cy="960350"/>
            <a:chOff x="4037534" y="2883202"/>
            <a:chExt cx="1112836" cy="1080393"/>
          </a:xfrm>
        </p:grpSpPr>
        <p:grpSp>
          <p:nvGrpSpPr>
            <p:cNvPr id="50" name="Group 34"/>
            <p:cNvGrpSpPr/>
            <p:nvPr/>
          </p:nvGrpSpPr>
          <p:grpSpPr>
            <a:xfrm>
              <a:off x="4220980" y="2883202"/>
              <a:ext cx="929390" cy="1080393"/>
              <a:chOff x="2133600" y="443552"/>
              <a:chExt cx="929390" cy="1080393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2133600" y="443552"/>
                <a:ext cx="914401" cy="719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56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48589" y="804470"/>
                <a:ext cx="914401" cy="719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56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2363450" y="989556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Box 80"/>
            <p:cNvSpPr txBox="1"/>
            <p:nvPr/>
          </p:nvSpPr>
          <p:spPr>
            <a:xfrm>
              <a:off x="4037534" y="3092970"/>
              <a:ext cx="533401" cy="657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sz="1778" dirty="0">
                <a:latin typeface="Nikosh2" pitchFamily="2" charset="0"/>
                <a:cs typeface="Nikosh2" pitchFamily="2" charset="0"/>
              </a:endParaRPr>
            </a:p>
          </p:txBody>
        </p:sp>
      </p:grp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67321"/>
              </p:ext>
            </p:extLst>
          </p:nvPr>
        </p:nvGraphicFramePr>
        <p:xfrm>
          <a:off x="7380573" y="2255248"/>
          <a:ext cx="2167465" cy="56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761451"/>
              </p:ext>
            </p:extLst>
          </p:nvPr>
        </p:nvGraphicFramePr>
        <p:xfrm>
          <a:off x="7409444" y="3024296"/>
          <a:ext cx="2167465" cy="56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7" name="Group 30"/>
          <p:cNvGrpSpPr/>
          <p:nvPr/>
        </p:nvGrpSpPr>
        <p:grpSpPr>
          <a:xfrm>
            <a:off x="8072342" y="3584623"/>
            <a:ext cx="826124" cy="984614"/>
            <a:chOff x="2133600" y="416256"/>
            <a:chExt cx="929390" cy="1107690"/>
          </a:xfrm>
        </p:grpSpPr>
        <p:sp>
          <p:nvSpPr>
            <p:cNvPr id="88" name="TextBox 87"/>
            <p:cNvSpPr txBox="1"/>
            <p:nvPr/>
          </p:nvSpPr>
          <p:spPr>
            <a:xfrm>
              <a:off x="2133600" y="416256"/>
              <a:ext cx="914400" cy="71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56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148590" y="804470"/>
              <a:ext cx="914400" cy="71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56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2363450" y="97703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 Box 104"/>
          <p:cNvSpPr txBox="1">
            <a:spLocks noChangeArrowheads="1"/>
          </p:cNvSpPr>
          <p:nvPr/>
        </p:nvSpPr>
        <p:spPr bwMode="auto">
          <a:xfrm>
            <a:off x="4495800" y="1307054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2" name="AutoShape 10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476986" y="4824479"/>
            <a:ext cx="1196161" cy="1119121"/>
          </a:xfrm>
          <a:prstGeom prst="beve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133"/>
          </a:p>
        </p:txBody>
      </p:sp>
      <p:grpSp>
        <p:nvGrpSpPr>
          <p:cNvPr id="93" name="Group 26"/>
          <p:cNvGrpSpPr/>
          <p:nvPr/>
        </p:nvGrpSpPr>
        <p:grpSpPr>
          <a:xfrm>
            <a:off x="2532644" y="3434640"/>
            <a:ext cx="826124" cy="972481"/>
            <a:chOff x="2133600" y="429904"/>
            <a:chExt cx="929390" cy="1094041"/>
          </a:xfrm>
        </p:grpSpPr>
        <p:sp>
          <p:nvSpPr>
            <p:cNvPr id="94" name="TextBox 93"/>
            <p:cNvSpPr txBox="1"/>
            <p:nvPr/>
          </p:nvSpPr>
          <p:spPr>
            <a:xfrm>
              <a:off x="2133600" y="429904"/>
              <a:ext cx="914400" cy="71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56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148590" y="804469"/>
              <a:ext cx="914400" cy="71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56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2363450" y="989556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290405"/>
              </p:ext>
            </p:extLst>
          </p:nvPr>
        </p:nvGraphicFramePr>
        <p:xfrm>
          <a:off x="1840875" y="2721603"/>
          <a:ext cx="2167467" cy="56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8" name="Group 26"/>
          <p:cNvGrpSpPr/>
          <p:nvPr/>
        </p:nvGrpSpPr>
        <p:grpSpPr>
          <a:xfrm>
            <a:off x="2519320" y="3434640"/>
            <a:ext cx="826124" cy="972481"/>
            <a:chOff x="2133600" y="429904"/>
            <a:chExt cx="929390" cy="1094041"/>
          </a:xfrm>
        </p:grpSpPr>
        <p:sp>
          <p:nvSpPr>
            <p:cNvPr id="99" name="TextBox 98"/>
            <p:cNvSpPr txBox="1"/>
            <p:nvPr/>
          </p:nvSpPr>
          <p:spPr>
            <a:xfrm>
              <a:off x="2133600" y="429904"/>
              <a:ext cx="914400" cy="71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56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148590" y="804469"/>
              <a:ext cx="914400" cy="71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56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2363450" y="989556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57530"/>
              </p:ext>
            </p:extLst>
          </p:nvPr>
        </p:nvGraphicFramePr>
        <p:xfrm>
          <a:off x="4631267" y="2283008"/>
          <a:ext cx="2167468" cy="56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46990"/>
              </p:ext>
            </p:extLst>
          </p:nvPr>
        </p:nvGraphicFramePr>
        <p:xfrm>
          <a:off x="4631267" y="3015416"/>
          <a:ext cx="2167468" cy="56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4" name="Group 42"/>
          <p:cNvGrpSpPr/>
          <p:nvPr/>
        </p:nvGrpSpPr>
        <p:grpSpPr>
          <a:xfrm>
            <a:off x="5239919" y="3556701"/>
            <a:ext cx="989188" cy="960350"/>
            <a:chOff x="4037534" y="2883202"/>
            <a:chExt cx="1112836" cy="1080393"/>
          </a:xfrm>
        </p:grpSpPr>
        <p:grpSp>
          <p:nvGrpSpPr>
            <p:cNvPr id="105" name="Group 34"/>
            <p:cNvGrpSpPr/>
            <p:nvPr/>
          </p:nvGrpSpPr>
          <p:grpSpPr>
            <a:xfrm>
              <a:off x="4220980" y="2883202"/>
              <a:ext cx="929390" cy="1080393"/>
              <a:chOff x="2133600" y="443552"/>
              <a:chExt cx="929390" cy="1080393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2133600" y="443552"/>
                <a:ext cx="914401" cy="719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56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2148589" y="804470"/>
                <a:ext cx="914401" cy="719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56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2363450" y="989556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TextBox 105"/>
            <p:cNvSpPr txBox="1"/>
            <p:nvPr/>
          </p:nvSpPr>
          <p:spPr>
            <a:xfrm>
              <a:off x="4037534" y="3092970"/>
              <a:ext cx="533401" cy="657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sz="1778" dirty="0">
                <a:latin typeface="Nikosh2" pitchFamily="2" charset="0"/>
                <a:cs typeface="Nikosh2" pitchFamily="2" charset="0"/>
              </a:endParaRPr>
            </a:p>
          </p:txBody>
        </p:sp>
      </p:grpSp>
      <p:graphicFrame>
        <p:nvGraphicFramePr>
          <p:cNvPr id="110" name="Table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50940"/>
              </p:ext>
            </p:extLst>
          </p:nvPr>
        </p:nvGraphicFramePr>
        <p:xfrm>
          <a:off x="7380573" y="2255248"/>
          <a:ext cx="2167465" cy="56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1" name="Table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402838"/>
              </p:ext>
            </p:extLst>
          </p:nvPr>
        </p:nvGraphicFramePr>
        <p:xfrm>
          <a:off x="7409444" y="3024296"/>
          <a:ext cx="2167465" cy="56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2" name="Group 30"/>
          <p:cNvGrpSpPr/>
          <p:nvPr/>
        </p:nvGrpSpPr>
        <p:grpSpPr>
          <a:xfrm>
            <a:off x="8072342" y="3584623"/>
            <a:ext cx="826124" cy="984614"/>
            <a:chOff x="2133600" y="416256"/>
            <a:chExt cx="929390" cy="1107690"/>
          </a:xfrm>
        </p:grpSpPr>
        <p:sp>
          <p:nvSpPr>
            <p:cNvPr id="113" name="TextBox 112"/>
            <p:cNvSpPr txBox="1"/>
            <p:nvPr/>
          </p:nvSpPr>
          <p:spPr>
            <a:xfrm>
              <a:off x="2133600" y="416256"/>
              <a:ext cx="914400" cy="71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56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148590" y="804470"/>
              <a:ext cx="914400" cy="71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56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2363450" y="97703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 Box 104"/>
          <p:cNvSpPr txBox="1">
            <a:spLocks noChangeArrowheads="1"/>
          </p:cNvSpPr>
          <p:nvPr/>
        </p:nvSpPr>
        <p:spPr bwMode="auto">
          <a:xfrm>
            <a:off x="4495800" y="1315776"/>
            <a:ext cx="4707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7" name="AutoShape 10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365887" y="4796874"/>
            <a:ext cx="1196161" cy="1119121"/>
          </a:xfrm>
          <a:prstGeom prst="beve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133"/>
          </a:p>
        </p:txBody>
      </p:sp>
      <p:grpSp>
        <p:nvGrpSpPr>
          <p:cNvPr id="118" name="Group 30"/>
          <p:cNvGrpSpPr/>
          <p:nvPr/>
        </p:nvGrpSpPr>
        <p:grpSpPr>
          <a:xfrm>
            <a:off x="8051243" y="3581867"/>
            <a:ext cx="826124" cy="984614"/>
            <a:chOff x="2133600" y="416256"/>
            <a:chExt cx="929390" cy="1107690"/>
          </a:xfrm>
        </p:grpSpPr>
        <p:sp>
          <p:nvSpPr>
            <p:cNvPr id="119" name="TextBox 118"/>
            <p:cNvSpPr txBox="1"/>
            <p:nvPr/>
          </p:nvSpPr>
          <p:spPr>
            <a:xfrm>
              <a:off x="2133600" y="416256"/>
              <a:ext cx="914400" cy="71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56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148590" y="804470"/>
              <a:ext cx="914400" cy="71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56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2363450" y="97703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2" name="Table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761400"/>
              </p:ext>
            </p:extLst>
          </p:nvPr>
        </p:nvGraphicFramePr>
        <p:xfrm>
          <a:off x="1840875" y="2721603"/>
          <a:ext cx="2167467" cy="56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3" name="Group 26"/>
          <p:cNvGrpSpPr/>
          <p:nvPr/>
        </p:nvGrpSpPr>
        <p:grpSpPr>
          <a:xfrm>
            <a:off x="2519320" y="3434640"/>
            <a:ext cx="826124" cy="972481"/>
            <a:chOff x="2133600" y="429904"/>
            <a:chExt cx="929390" cy="1094041"/>
          </a:xfrm>
        </p:grpSpPr>
        <p:sp>
          <p:nvSpPr>
            <p:cNvPr id="124" name="TextBox 123"/>
            <p:cNvSpPr txBox="1"/>
            <p:nvPr/>
          </p:nvSpPr>
          <p:spPr>
            <a:xfrm>
              <a:off x="2133600" y="429904"/>
              <a:ext cx="914400" cy="71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56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148590" y="804469"/>
              <a:ext cx="914400" cy="71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56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2363450" y="989556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7" name="Table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501162"/>
              </p:ext>
            </p:extLst>
          </p:nvPr>
        </p:nvGraphicFramePr>
        <p:xfrm>
          <a:off x="4631267" y="2283008"/>
          <a:ext cx="2167468" cy="56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8" name="Table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480922"/>
              </p:ext>
            </p:extLst>
          </p:nvPr>
        </p:nvGraphicFramePr>
        <p:xfrm>
          <a:off x="4631267" y="3015416"/>
          <a:ext cx="2167468" cy="56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9" name="Group 42"/>
          <p:cNvGrpSpPr/>
          <p:nvPr/>
        </p:nvGrpSpPr>
        <p:grpSpPr>
          <a:xfrm>
            <a:off x="5239919" y="3556701"/>
            <a:ext cx="989188" cy="960350"/>
            <a:chOff x="4037534" y="2883202"/>
            <a:chExt cx="1112836" cy="1080393"/>
          </a:xfrm>
        </p:grpSpPr>
        <p:grpSp>
          <p:nvGrpSpPr>
            <p:cNvPr id="130" name="Group 34"/>
            <p:cNvGrpSpPr/>
            <p:nvPr/>
          </p:nvGrpSpPr>
          <p:grpSpPr>
            <a:xfrm>
              <a:off x="4220980" y="2883202"/>
              <a:ext cx="929390" cy="1080393"/>
              <a:chOff x="2133600" y="443552"/>
              <a:chExt cx="929390" cy="1080393"/>
            </a:xfrm>
          </p:grpSpPr>
          <p:sp>
            <p:nvSpPr>
              <p:cNvPr id="132" name="TextBox 131"/>
              <p:cNvSpPr txBox="1"/>
              <p:nvPr/>
            </p:nvSpPr>
            <p:spPr>
              <a:xfrm>
                <a:off x="2133600" y="443552"/>
                <a:ext cx="914401" cy="719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56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2148589" y="804470"/>
                <a:ext cx="914401" cy="719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56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>
                <a:off x="2363450" y="989556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TextBox 130"/>
            <p:cNvSpPr txBox="1"/>
            <p:nvPr/>
          </p:nvSpPr>
          <p:spPr>
            <a:xfrm>
              <a:off x="4037534" y="3092970"/>
              <a:ext cx="533401" cy="657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sz="1778" dirty="0">
                <a:latin typeface="Nikosh2" pitchFamily="2" charset="0"/>
                <a:cs typeface="Nikosh2" pitchFamily="2" charset="0"/>
              </a:endParaRPr>
            </a:p>
          </p:txBody>
        </p:sp>
      </p:grpSp>
      <p:graphicFrame>
        <p:nvGraphicFramePr>
          <p:cNvPr id="135" name="Table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854643"/>
              </p:ext>
            </p:extLst>
          </p:nvPr>
        </p:nvGraphicFramePr>
        <p:xfrm>
          <a:off x="7380573" y="2255248"/>
          <a:ext cx="2167465" cy="56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6" name="Table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022304"/>
              </p:ext>
            </p:extLst>
          </p:nvPr>
        </p:nvGraphicFramePr>
        <p:xfrm>
          <a:off x="7409444" y="3024296"/>
          <a:ext cx="2167465" cy="56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3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7" name="Group 30"/>
          <p:cNvGrpSpPr/>
          <p:nvPr/>
        </p:nvGrpSpPr>
        <p:grpSpPr>
          <a:xfrm>
            <a:off x="8072342" y="3584623"/>
            <a:ext cx="826124" cy="984614"/>
            <a:chOff x="2133600" y="416256"/>
            <a:chExt cx="929390" cy="1107690"/>
          </a:xfrm>
        </p:grpSpPr>
        <p:sp>
          <p:nvSpPr>
            <p:cNvPr id="138" name="TextBox 137"/>
            <p:cNvSpPr txBox="1"/>
            <p:nvPr/>
          </p:nvSpPr>
          <p:spPr>
            <a:xfrm>
              <a:off x="2133600" y="416256"/>
              <a:ext cx="914400" cy="71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56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148590" y="804470"/>
              <a:ext cx="914400" cy="71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56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140" name="Straight Connector 139"/>
            <p:cNvCxnSpPr/>
            <p:nvPr/>
          </p:nvCxnSpPr>
          <p:spPr>
            <a:xfrm>
              <a:off x="2363450" y="97703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Text Box 104"/>
          <p:cNvSpPr txBox="1">
            <a:spLocks noChangeArrowheads="1"/>
          </p:cNvSpPr>
          <p:nvPr/>
        </p:nvSpPr>
        <p:spPr bwMode="auto">
          <a:xfrm>
            <a:off x="4522096" y="1328028"/>
            <a:ext cx="43021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নিচে মিশ্র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2" name="AutoShape 10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365887" y="4796874"/>
            <a:ext cx="1196161" cy="1119121"/>
          </a:xfrm>
          <a:prstGeom prst="beve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133"/>
          </a:p>
        </p:txBody>
      </p:sp>
      <p:grpSp>
        <p:nvGrpSpPr>
          <p:cNvPr id="143" name="Group 42"/>
          <p:cNvGrpSpPr/>
          <p:nvPr/>
        </p:nvGrpSpPr>
        <p:grpSpPr>
          <a:xfrm>
            <a:off x="5232783" y="3555374"/>
            <a:ext cx="989188" cy="960350"/>
            <a:chOff x="4037534" y="2883202"/>
            <a:chExt cx="1112836" cy="1080393"/>
          </a:xfrm>
        </p:grpSpPr>
        <p:grpSp>
          <p:nvGrpSpPr>
            <p:cNvPr id="144" name="Group 34"/>
            <p:cNvGrpSpPr/>
            <p:nvPr/>
          </p:nvGrpSpPr>
          <p:grpSpPr>
            <a:xfrm>
              <a:off x="4220980" y="2883202"/>
              <a:ext cx="929390" cy="1080393"/>
              <a:chOff x="2133600" y="443552"/>
              <a:chExt cx="929390" cy="1080393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2133600" y="443552"/>
                <a:ext cx="914401" cy="719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56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148589" y="804470"/>
                <a:ext cx="914401" cy="719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56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148" name="Straight Connector 147"/>
              <p:cNvCxnSpPr/>
              <p:nvPr/>
            </p:nvCxnSpPr>
            <p:spPr>
              <a:xfrm>
                <a:off x="2363450" y="989556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TextBox 144"/>
            <p:cNvSpPr txBox="1"/>
            <p:nvPr/>
          </p:nvSpPr>
          <p:spPr>
            <a:xfrm>
              <a:off x="4037534" y="3092970"/>
              <a:ext cx="533401" cy="657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sz="1778" dirty="0">
                <a:latin typeface="Nikosh2" pitchFamily="2" charset="0"/>
                <a:cs typeface="Nikosh2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20CA4E32-E3B8-4033-B52F-64C1F84A230F}"/>
                  </a:ext>
                </a:extLst>
              </p:cNvPr>
              <p:cNvSpPr/>
              <p:nvPr/>
            </p:nvSpPr>
            <p:spPr>
              <a:xfrm>
                <a:off x="2912089" y="3124200"/>
                <a:ext cx="6079512" cy="7965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3200" dirty="0" smtClean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kumimoji="0" lang="bn-IN" sz="3200" b="0" i="0" u="none" strike="noStrike" kern="1200" cap="none" spc="0" normalizeH="0" baseline="0" noProof="0" dirty="0" smtClean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৩</a:t>
                </a:r>
                <a:r>
                  <a:rPr kumimoji="0" lang="bn-BD" sz="3200" b="0" i="0" u="none" strike="noStrike" kern="1200" cap="none" spc="0" normalizeH="0" baseline="0" noProof="0" dirty="0" smtClean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32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kumimoji="0" lang="bn-IN" sz="32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kumimoji="0" lang="bn-IN" sz="3200" b="0" i="1" u="none" strike="noStrike" kern="1200" cap="none" spc="0" normalizeH="0" baseline="0" noProof="0" smtClean="0">
                        <a:ln w="0"/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kumimoji="0" lang="bn-IN" sz="32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কে অপ্রকৃত ভগ্নাংশে প্রকাশ কর। </a:t>
                </a:r>
                <a:endParaRPr kumimoji="0" lang="en-US" sz="32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20CA4E32-E3B8-4033-B52F-64C1F84A2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089" y="3124200"/>
                <a:ext cx="6079512" cy="796500"/>
              </a:xfrm>
              <a:prstGeom prst="rect">
                <a:avLst/>
              </a:prstGeom>
              <a:blipFill>
                <a:blip r:embed="rId3"/>
                <a:stretch>
                  <a:fillRect l="-2608" b="-1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984F28B-CCB4-4B48-98D7-FD23D29E79A8}"/>
                  </a:ext>
                </a:extLst>
              </p:cNvPr>
              <p:cNvSpPr/>
              <p:nvPr/>
            </p:nvSpPr>
            <p:spPr>
              <a:xfrm>
                <a:off x="2912088" y="4038600"/>
                <a:ext cx="5523676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3200" dirty="0" smtClean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 </a:t>
                </a:r>
                <a:r>
                  <a:rPr kumimoji="0" lang="bn-IN" sz="3200" b="0" i="0" u="none" strike="noStrike" kern="1200" cap="none" spc="0" normalizeH="0" baseline="0" noProof="0" dirty="0" smtClean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32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kumimoji="0" lang="bn-IN" sz="32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kumimoji="0" lang="bn-IN" sz="3200" b="0" i="1" u="none" strike="noStrike" kern="1200" cap="none" spc="0" normalizeH="0" baseline="0" noProof="0" smtClean="0">
                        <a:ln w="0"/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kumimoji="0" lang="bn-IN" sz="32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কে মিশ্র ভগ্নাংশে প্রকাশ কর।   </a:t>
                </a:r>
                <a:endParaRPr kumimoji="0" lang="en-US" sz="32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984F28B-CCB4-4B48-98D7-FD23D29E7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088" y="4038600"/>
                <a:ext cx="5523676" cy="830997"/>
              </a:xfrm>
              <a:prstGeom prst="rect">
                <a:avLst/>
              </a:prstGeom>
              <a:blipFill>
                <a:blip r:embed="rId4"/>
                <a:stretch>
                  <a:fillRect l="-2870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 150">
            <a:extLst>
              <a:ext uri="{FF2B5EF4-FFF2-40B4-BE49-F238E27FC236}">
                <a16:creationId xmlns:a16="http://schemas.microsoft.com/office/drawing/2014/main" id="{431074E6-6713-46F5-8C03-8E1466055099}"/>
              </a:ext>
            </a:extLst>
          </p:cNvPr>
          <p:cNvSpPr/>
          <p:nvPr/>
        </p:nvSpPr>
        <p:spPr>
          <a:xfrm>
            <a:off x="2912088" y="2421525"/>
            <a:ext cx="80442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মিশ্র ভগ্নাংশকে অপ্রকৃত ভগ্নাংশে প্রকাশ করার সুত্রটি লেখ। 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1088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0116 L 0.25586 0.207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2" y="10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21107 0.19445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60" y="972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02305 0.20023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1000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1" grpId="1"/>
      <p:bldP spid="92" grpId="0" animBg="1"/>
      <p:bldP spid="92" grpId="1" animBg="1"/>
      <p:bldP spid="92" grpId="2" animBg="1"/>
      <p:bldP spid="116" grpId="0"/>
      <p:bldP spid="116" grpId="1"/>
      <p:bldP spid="116" grpId="2"/>
      <p:bldP spid="117" grpId="0" animBg="1"/>
      <p:bldP spid="117" grpId="1" animBg="1"/>
      <p:bldP spid="117" grpId="2" animBg="1"/>
      <p:bldP spid="141" grpId="0"/>
      <p:bldP spid="141" grpId="1"/>
      <p:bldP spid="142" grpId="0" animBg="1"/>
      <p:bldP spid="142" grpId="1" animBg="1"/>
      <p:bldP spid="149" grpId="0"/>
      <p:bldP spid="150" grpId="0"/>
      <p:bldP spid="1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5DB3DC8-0A3B-40F3-9F3D-000572EE1A39}"/>
                  </a:ext>
                </a:extLst>
              </p:cNvPr>
              <p:cNvSpPr/>
              <p:nvPr/>
            </p:nvSpPr>
            <p:spPr>
              <a:xfrm>
                <a:off x="102476" y="2307360"/>
                <a:ext cx="2639494" cy="82939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IN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endParaRPr lang="en-US" sz="32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5DB3DC8-0A3B-40F3-9F3D-000572EE1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6" y="2307360"/>
                <a:ext cx="2639494" cy="829394"/>
              </a:xfrm>
              <a:prstGeom prst="rect">
                <a:avLst/>
              </a:prstGeom>
              <a:blipFill>
                <a:blip r:embed="rId3"/>
                <a:stretch>
                  <a:fillRect b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8B44343-73DB-48F9-A5F3-D5BA478F2162}"/>
              </a:ext>
            </a:extLst>
          </p:cNvPr>
          <p:cNvSpPr/>
          <p:nvPr/>
        </p:nvSpPr>
        <p:spPr>
          <a:xfrm>
            <a:off x="5449935" y="1320080"/>
            <a:ext cx="641991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ভগ্নাংশ বা পূর্ণ সংখ্যায় প্রকাশ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cap="none" spc="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B7EF965-7FE4-4696-9A85-B322865004F1}"/>
                  </a:ext>
                </a:extLst>
              </p:cNvPr>
              <p:cNvSpPr/>
              <p:nvPr/>
            </p:nvSpPr>
            <p:spPr>
              <a:xfrm>
                <a:off x="2643475" y="2329321"/>
                <a:ext cx="2621887" cy="7965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(২)</a:t>
                </a:r>
                <a:r>
                  <a:rPr lang="en-US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৪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2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32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B7EF965-7FE4-4696-9A85-B32286500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475" y="2329321"/>
                <a:ext cx="2621887" cy="796500"/>
              </a:xfrm>
              <a:prstGeom prst="rect">
                <a:avLst/>
              </a:prstGeom>
              <a:blipFill>
                <a:blip r:embed="rId4"/>
                <a:stretch>
                  <a:fillRect b="-14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B451416-E70D-4F35-8BA8-CF6D1C6E69C9}"/>
                  </a:ext>
                </a:extLst>
              </p:cNvPr>
              <p:cNvSpPr/>
              <p:nvPr/>
            </p:nvSpPr>
            <p:spPr>
              <a:xfrm>
                <a:off x="120141" y="3407420"/>
                <a:ext cx="2447188" cy="8225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(৩)</a:t>
                </a:r>
                <a:r>
                  <a:rPr lang="en-US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32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32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B451416-E70D-4F35-8BA8-CF6D1C6E6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1" y="3407420"/>
                <a:ext cx="2447188" cy="822533"/>
              </a:xfrm>
              <a:prstGeom prst="rect">
                <a:avLst/>
              </a:prstGeom>
              <a:blipFill>
                <a:blip r:embed="rId5"/>
                <a:stretch>
                  <a:fillRect b="-1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EBE5EF15-D55A-42D4-8CD7-5E42EA7CA34B}"/>
              </a:ext>
            </a:extLst>
          </p:cNvPr>
          <p:cNvSpPr/>
          <p:nvPr/>
        </p:nvSpPr>
        <p:spPr>
          <a:xfrm>
            <a:off x="762000" y="1337207"/>
            <a:ext cx="4595648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অপ্রকৃত ভগ্নাংশে প্রকাশ 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   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cap="none" spc="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3BA2F1E-A39A-4F68-B6BA-CB28D6AE7C05}"/>
                  </a:ext>
                </a:extLst>
              </p:cNvPr>
              <p:cNvSpPr/>
              <p:nvPr/>
            </p:nvSpPr>
            <p:spPr>
              <a:xfrm>
                <a:off x="5770522" y="2167485"/>
                <a:ext cx="2202804" cy="8209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IN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IN" sz="32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32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3BA2F1E-A39A-4F68-B6BA-CB28D6AE7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22" y="2167485"/>
                <a:ext cx="2202804" cy="820930"/>
              </a:xfrm>
              <a:prstGeom prst="rect">
                <a:avLst/>
              </a:prstGeom>
              <a:blipFill>
                <a:blip r:embed="rId6"/>
                <a:stretch>
                  <a:fillRect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46EF74C-A630-4BBF-B452-400222ADF6FF}"/>
                  </a:ext>
                </a:extLst>
              </p:cNvPr>
              <p:cNvSpPr/>
              <p:nvPr/>
            </p:nvSpPr>
            <p:spPr>
              <a:xfrm>
                <a:off x="8767632" y="2146699"/>
                <a:ext cx="2202804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(২)</a:t>
                </a:r>
                <a:r>
                  <a:rPr lang="en-US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2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32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46EF74C-A630-4BBF-B452-400222ADF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632" y="2146699"/>
                <a:ext cx="2202804" cy="830997"/>
              </a:xfrm>
              <a:prstGeom prst="rect">
                <a:avLst/>
              </a:prstGeom>
              <a:blipFill>
                <a:blip r:embed="rId7"/>
                <a:stretch>
                  <a:fillRect b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95DBE30-6878-4E78-AFB5-1273ECA590A3}"/>
                  </a:ext>
                </a:extLst>
              </p:cNvPr>
              <p:cNvSpPr/>
              <p:nvPr/>
            </p:nvSpPr>
            <p:spPr>
              <a:xfrm>
                <a:off x="5868951" y="3030293"/>
                <a:ext cx="2202804" cy="82939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(৩)</a:t>
                </a:r>
                <a:r>
                  <a:rPr lang="en-US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১৬</m:t>
                        </m:r>
                      </m:num>
                      <m:den>
                        <m:r>
                          <a:rPr lang="bn-IN" sz="32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32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95DBE30-6878-4E78-AFB5-1273ECA59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951" y="3030293"/>
                <a:ext cx="2202804" cy="829394"/>
              </a:xfrm>
              <a:prstGeom prst="rect">
                <a:avLst/>
              </a:prstGeom>
              <a:blipFill>
                <a:blip r:embed="rId8"/>
                <a:stretch>
                  <a:fillRect b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821DFFE-ED4C-4330-89C7-1D8A40153394}"/>
                  </a:ext>
                </a:extLst>
              </p:cNvPr>
              <p:cNvSpPr/>
              <p:nvPr/>
            </p:nvSpPr>
            <p:spPr>
              <a:xfrm>
                <a:off x="2640724" y="3444990"/>
                <a:ext cx="2447188" cy="82939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(৪)</a:t>
                </a:r>
                <a:r>
                  <a:rPr lang="en-US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32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821DFFE-ED4C-4330-89C7-1D8A401533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724" y="3444990"/>
                <a:ext cx="2447188" cy="829394"/>
              </a:xfrm>
              <a:prstGeom prst="rect">
                <a:avLst/>
              </a:prstGeom>
              <a:blipFill>
                <a:blip r:embed="rId9"/>
                <a:stretch>
                  <a:fillRect b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7B701E6-D819-4474-8C53-3902E1647053}"/>
                  </a:ext>
                </a:extLst>
              </p:cNvPr>
              <p:cNvSpPr/>
              <p:nvPr/>
            </p:nvSpPr>
            <p:spPr>
              <a:xfrm>
                <a:off x="8904829" y="3092808"/>
                <a:ext cx="2202804" cy="82939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(৪)</a:t>
                </a:r>
                <a:r>
                  <a:rPr lang="en-US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২১</m:t>
                        </m:r>
                      </m:num>
                      <m:den>
                        <m:r>
                          <a:rPr lang="bn-IN" sz="32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32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7B701E6-D819-4474-8C53-3902E1647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829" y="3092808"/>
                <a:ext cx="2202804" cy="829394"/>
              </a:xfrm>
              <a:prstGeom prst="rect">
                <a:avLst/>
              </a:prstGeom>
              <a:blipFill>
                <a:blip r:embed="rId10"/>
                <a:stretch>
                  <a:fillRect b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F84C089-B873-482E-9086-DB4C33C41215}"/>
              </a:ext>
            </a:extLst>
          </p:cNvPr>
          <p:cNvCxnSpPr/>
          <p:nvPr/>
        </p:nvCxnSpPr>
        <p:spPr>
          <a:xfrm>
            <a:off x="5357648" y="1320080"/>
            <a:ext cx="0" cy="29098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805" y="4707644"/>
            <a:ext cx="3238044" cy="1541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9529" y="4114800"/>
            <a:ext cx="2475560" cy="206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622490">
            <a:off x="7091123" y="4192422"/>
            <a:ext cx="2745664" cy="206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"/>
          <p:cNvSpPr txBox="1"/>
          <p:nvPr/>
        </p:nvSpPr>
        <p:spPr>
          <a:xfrm>
            <a:off x="3989928" y="15157"/>
            <a:ext cx="36787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বাড়ির কাজ 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Wave 81">
            <a:extLst>
              <a:ext uri="{FF2B5EF4-FFF2-40B4-BE49-F238E27FC236}">
                <a16:creationId xmlns:a16="http://schemas.microsoft.com/office/drawing/2014/main" id="{706D4F93-9CA2-43FB-B4CE-5308450168E8}"/>
              </a:ext>
            </a:extLst>
          </p:cNvPr>
          <p:cNvSpPr/>
          <p:nvPr/>
        </p:nvSpPr>
        <p:spPr>
          <a:xfrm>
            <a:off x="2534678" y="917715"/>
            <a:ext cx="7028422" cy="225285"/>
          </a:xfrm>
          <a:prstGeom prst="wave">
            <a:avLst>
              <a:gd name="adj1" fmla="val 20000"/>
              <a:gd name="adj2" fmla="val -10000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67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39624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1532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7551D35-901A-42FA-BB22-06FD8EA9FA84}"/>
              </a:ext>
            </a:extLst>
          </p:cNvPr>
          <p:cNvSpPr txBox="1"/>
          <p:nvPr/>
        </p:nvSpPr>
        <p:spPr>
          <a:xfrm>
            <a:off x="1351982" y="413395"/>
            <a:ext cx="2414623" cy="261839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F84442-974E-4575-B577-12B327A06363}"/>
              </a:ext>
            </a:extLst>
          </p:cNvPr>
          <p:cNvSpPr txBox="1"/>
          <p:nvPr/>
        </p:nvSpPr>
        <p:spPr>
          <a:xfrm>
            <a:off x="8498163" y="387405"/>
            <a:ext cx="2414623" cy="2618393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15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EEC31F-424F-484F-BADA-BF71380C7794}"/>
              </a:ext>
            </a:extLst>
          </p:cNvPr>
          <p:cNvSpPr txBox="1"/>
          <p:nvPr/>
        </p:nvSpPr>
        <p:spPr>
          <a:xfrm>
            <a:off x="8558176" y="3875882"/>
            <a:ext cx="2294598" cy="261839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15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C41888-3BD1-4D84-8BB8-A67C64D7D610}"/>
              </a:ext>
            </a:extLst>
          </p:cNvPr>
          <p:cNvSpPr txBox="1"/>
          <p:nvPr/>
        </p:nvSpPr>
        <p:spPr>
          <a:xfrm>
            <a:off x="1299989" y="3879378"/>
            <a:ext cx="2518611" cy="2618393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15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71800" y="762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4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1430"/>
                <a:latin typeface="NikoshBAN" pitchFamily="2" charset="0"/>
                <a:cs typeface="NikoshBAN" pitchFamily="2" charset="0"/>
              </a:rPr>
              <a:t>আজকে</a:t>
            </a:r>
            <a:r>
              <a:rPr lang="bn-BD" sz="4800" b="1" dirty="0" smtClean="0">
                <a:ln w="11430"/>
                <a:latin typeface="NikoshBAN" pitchFamily="2" charset="0"/>
                <a:cs typeface="NikoshBAN" pitchFamily="2" charset="0"/>
              </a:rPr>
              <a:t>র</a:t>
            </a:r>
            <a:r>
              <a:rPr lang="bn-IN" sz="4800" b="1" dirty="0" smtClean="0">
                <a:ln w="11430"/>
                <a:latin typeface="NikoshBAN" pitchFamily="2" charset="0"/>
                <a:cs typeface="NikoshBAN" pitchFamily="2" charset="0"/>
              </a:rPr>
              <a:t> মত সবাইকে </a:t>
            </a:r>
            <a:endParaRPr lang="en-US" sz="4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477" y="1923149"/>
            <a:ext cx="2665860" cy="3142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888179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3.54167E-6 0.5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5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60377 -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95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-0.00046 L -2.70833E-6 -0.505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54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6 2.5925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8" name="Google Shape;303;p36"/>
          <p:cNvSpPr/>
          <p:nvPr/>
        </p:nvSpPr>
        <p:spPr>
          <a:xfrm>
            <a:off x="3010172" y="1060294"/>
            <a:ext cx="6514828" cy="4413227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isometricOffAxis2Righ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30981" y="164791"/>
            <a:ext cx="7510987" cy="74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বলতো-ভিডিওতে আমরা কী দেখলাম?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10000" y="5778354"/>
            <a:ext cx="4038600" cy="6053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, ভ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গ্নাংশ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360938" y="207767"/>
            <a:ext cx="5288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360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9380904" y="5516063"/>
            <a:ext cx="2426418" cy="136562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323" y="927238"/>
            <a:ext cx="1828800" cy="4800764"/>
          </a:xfrm>
          <a:prstGeom prst="rect">
            <a:avLst/>
          </a:prstGeom>
        </p:spPr>
      </p:pic>
      <p:pic>
        <p:nvPicPr>
          <p:cNvPr id="2" name="Frac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05173" y="1295400"/>
            <a:ext cx="600070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9453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3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9" grpId="0"/>
      <p:bldP spid="50" grpId="0" uiExpand="1" build="p" animBg="1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7" name="Picture 36" descr="aaaa.png"/>
          <p:cNvPicPr>
            <a:picLocks noChangeAspect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28976" y="1803400"/>
            <a:ext cx="626980" cy="648837"/>
          </a:xfrm>
          <a:prstGeom prst="rect">
            <a:avLst/>
          </a:prstGeom>
        </p:spPr>
      </p:pic>
      <p:pic>
        <p:nvPicPr>
          <p:cNvPr id="38" name="Picture 37" descr="aaaa.png"/>
          <p:cNvPicPr>
            <a:picLocks noChangeAspect="1"/>
          </p:cNvPicPr>
          <p:nvPr/>
        </p:nvPicPr>
        <p:blipFill>
          <a:blip r:embed="rId4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7273" y="1815012"/>
            <a:ext cx="626980" cy="648837"/>
          </a:xfrm>
          <a:prstGeom prst="rect">
            <a:avLst/>
          </a:prstGeom>
        </p:spPr>
      </p:pic>
      <p:pic>
        <p:nvPicPr>
          <p:cNvPr id="39" name="Picture 38" descr="aaaa.png"/>
          <p:cNvPicPr>
            <a:picLocks noChangeAspect="1"/>
          </p:cNvPicPr>
          <p:nvPr/>
        </p:nvPicPr>
        <p:blipFill>
          <a:blip r:embed="rId5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45746" y="2443972"/>
            <a:ext cx="620428" cy="566403"/>
          </a:xfrm>
          <a:prstGeom prst="rect">
            <a:avLst/>
          </a:prstGeom>
        </p:spPr>
      </p:pic>
      <p:pic>
        <p:nvPicPr>
          <p:cNvPr id="40" name="Picture 39" descr="aaaa.png"/>
          <p:cNvPicPr>
            <a:picLocks noChangeAspect="1"/>
          </p:cNvPicPr>
          <p:nvPr/>
        </p:nvPicPr>
        <p:blipFill>
          <a:blip r:embed="rId6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0970" y="2444969"/>
            <a:ext cx="623257" cy="561084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3375145" y="1178017"/>
            <a:ext cx="1018222" cy="1034482"/>
            <a:chOff x="913150" y="2840796"/>
            <a:chExt cx="1145500" cy="1163792"/>
          </a:xfrm>
        </p:grpSpPr>
        <p:sp>
          <p:nvSpPr>
            <p:cNvPr id="42" name="TextBox 41"/>
            <p:cNvSpPr txBox="1"/>
            <p:nvPr/>
          </p:nvSpPr>
          <p:spPr>
            <a:xfrm>
              <a:off x="913150" y="284079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15650" y="334671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143000" y="3454542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618466" y="3968649"/>
            <a:ext cx="3230134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 descr="t.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41593" y="1803400"/>
            <a:ext cx="2215024" cy="1927892"/>
          </a:xfrm>
          <a:prstGeom prst="rect">
            <a:avLst/>
          </a:prstGeom>
        </p:spPr>
      </p:pic>
      <p:pic>
        <p:nvPicPr>
          <p:cNvPr id="47" name="Picture 46" descr="t.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850" y="2305765"/>
            <a:ext cx="2215024" cy="192789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509001" y="473637"/>
            <a:ext cx="3681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endParaRPr lang="en-US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3981864" y="459138"/>
            <a:ext cx="5934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আপেলটিকে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কয়টি অংশে ভাগ করা হল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572000" y="3963445"/>
            <a:ext cx="3971192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 হল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544173" y="1211246"/>
            <a:ext cx="1018222" cy="1034482"/>
            <a:chOff x="913150" y="2840796"/>
            <a:chExt cx="1145500" cy="1163792"/>
          </a:xfrm>
        </p:grpSpPr>
        <p:sp>
          <p:nvSpPr>
            <p:cNvPr id="83" name="TextBox 82"/>
            <p:cNvSpPr txBox="1"/>
            <p:nvPr/>
          </p:nvSpPr>
          <p:spPr>
            <a:xfrm>
              <a:off x="913150" y="284079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15650" y="334671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1143000" y="3454542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7551659" y="2475325"/>
            <a:ext cx="1018222" cy="1034482"/>
            <a:chOff x="913150" y="2840796"/>
            <a:chExt cx="1145500" cy="1163792"/>
          </a:xfrm>
        </p:grpSpPr>
        <p:sp>
          <p:nvSpPr>
            <p:cNvPr id="87" name="TextBox 86"/>
            <p:cNvSpPr txBox="1"/>
            <p:nvPr/>
          </p:nvSpPr>
          <p:spPr>
            <a:xfrm>
              <a:off x="913150" y="284079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915650" y="334671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1143000" y="3454542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3388252" y="2696810"/>
            <a:ext cx="1018222" cy="1034482"/>
            <a:chOff x="913150" y="2840796"/>
            <a:chExt cx="1145500" cy="1163792"/>
          </a:xfrm>
        </p:grpSpPr>
        <p:sp>
          <p:nvSpPr>
            <p:cNvPr id="91" name="TextBox 90"/>
            <p:cNvSpPr txBox="1"/>
            <p:nvPr/>
          </p:nvSpPr>
          <p:spPr>
            <a:xfrm>
              <a:off x="913150" y="284079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15650" y="334671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1143000" y="3454542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Box 93"/>
          <p:cNvSpPr txBox="1"/>
          <p:nvPr/>
        </p:nvSpPr>
        <p:spPr>
          <a:xfrm>
            <a:off x="3981864" y="450432"/>
            <a:ext cx="5246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আপেলটি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একটি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 কী পড়া হয়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3188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00052 0.2062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-0.12734 0.0111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5 0.00231 L -0.075 -0.0666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344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199 L 0.07187 -0.0643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222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7.40741E-7 L -0.07211 0.04491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1" y="224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0.075 0.0444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 tmFilter="0,0; .5, 0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50" grpId="0"/>
      <p:bldP spid="50" grpId="1"/>
      <p:bldP spid="81" grpId="0"/>
      <p:bldP spid="81" grpId="1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6586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58A32C30-A555-4ABB-83B5-B1CF902142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525" y="4462962"/>
            <a:ext cx="2404416" cy="2404416"/>
          </a:xfrm>
          <a:prstGeom prst="rect">
            <a:avLst/>
          </a:prstGeom>
        </p:spPr>
      </p:pic>
      <p:sp>
        <p:nvSpPr>
          <p:cNvPr id="46" name="Rectangle: Rounded Corners 4">
            <a:extLst>
              <a:ext uri="{FF2B5EF4-FFF2-40B4-BE49-F238E27FC236}">
                <a16:creationId xmlns:a16="http://schemas.microsoft.com/office/drawing/2014/main" id="{C4001AA1-4F8B-4463-AF9A-3F1FC127CCCF}"/>
              </a:ext>
            </a:extLst>
          </p:cNvPr>
          <p:cNvSpPr/>
          <p:nvPr/>
        </p:nvSpPr>
        <p:spPr>
          <a:xfrm>
            <a:off x="2889068" y="3333752"/>
            <a:ext cx="5912069" cy="2027464"/>
          </a:xfrm>
          <a:prstGeom prst="snip2SameRect">
            <a:avLst>
              <a:gd name="adj1" fmla="val 39922"/>
              <a:gd name="adj2" fmla="val 0"/>
            </a:avLst>
          </a:prstGeom>
          <a:solidFill>
            <a:srgbClr val="7DD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: Rounded Corners 3">
            <a:extLst>
              <a:ext uri="{FF2B5EF4-FFF2-40B4-BE49-F238E27FC236}">
                <a16:creationId xmlns:a16="http://schemas.microsoft.com/office/drawing/2014/main" id="{DDE3C631-5D87-427D-9718-003D0455270D}"/>
              </a:ext>
            </a:extLst>
          </p:cNvPr>
          <p:cNvSpPr/>
          <p:nvPr/>
        </p:nvSpPr>
        <p:spPr>
          <a:xfrm>
            <a:off x="2889068" y="3324475"/>
            <a:ext cx="5912069" cy="2027464"/>
          </a:xfrm>
          <a:prstGeom prst="snip2SameRect">
            <a:avLst>
              <a:gd name="adj1" fmla="val 40627"/>
              <a:gd name="adj2" fmla="val 0"/>
            </a:avLst>
          </a:prstGeom>
          <a:solidFill>
            <a:srgbClr val="7DD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F5D0BEF-0333-4A85-BB8C-827C2484A747}"/>
              </a:ext>
            </a:extLst>
          </p:cNvPr>
          <p:cNvGrpSpPr/>
          <p:nvPr/>
        </p:nvGrpSpPr>
        <p:grpSpPr>
          <a:xfrm>
            <a:off x="2677886" y="1025211"/>
            <a:ext cx="6426926" cy="2308541"/>
            <a:chOff x="3807650" y="235516"/>
            <a:chExt cx="4696691" cy="238299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40B9442-1DC1-422F-BF73-E1EEB666CBB3}"/>
                </a:ext>
              </a:extLst>
            </p:cNvPr>
            <p:cNvSpPr/>
            <p:nvPr/>
          </p:nvSpPr>
          <p:spPr>
            <a:xfrm>
              <a:off x="3865418" y="235516"/>
              <a:ext cx="4475018" cy="2244438"/>
            </a:xfrm>
            <a:prstGeom prst="rect">
              <a:avLst/>
            </a:prstGeom>
            <a:solidFill>
              <a:srgbClr val="FFFF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5">
              <a:extLst>
                <a:ext uri="{FF2B5EF4-FFF2-40B4-BE49-F238E27FC236}">
                  <a16:creationId xmlns:a16="http://schemas.microsoft.com/office/drawing/2014/main" id="{B7097A5A-D8E9-4A27-BF40-BC4E1BE88AE6}"/>
                </a:ext>
              </a:extLst>
            </p:cNvPr>
            <p:cNvSpPr/>
            <p:nvPr/>
          </p:nvSpPr>
          <p:spPr>
            <a:xfrm>
              <a:off x="3807650" y="2410690"/>
              <a:ext cx="4696691" cy="207817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91401BE8-0D5E-4F5F-AA74-D4E7FA8199FE}"/>
              </a:ext>
            </a:extLst>
          </p:cNvPr>
          <p:cNvSpPr txBox="1"/>
          <p:nvPr/>
        </p:nvSpPr>
        <p:spPr>
          <a:xfrm>
            <a:off x="387972" y="76200"/>
            <a:ext cx="10737334" cy="759182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185"/>
              </a:lnSpc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শিক্ষার্থী বন্ধুরা, আজকের পাঠ কী হতে পারে ধারণা করতে পারো</a:t>
            </a:r>
            <a:r>
              <a:rPr lang="bn-IN" sz="40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>
                <a:ln w="11430">
                  <a:noFill/>
                </a:ln>
                <a:solidFill>
                  <a:srgbClr val="080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1430">
                  <a:noFill/>
                </a:ln>
                <a:solidFill>
                  <a:srgbClr val="080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4400" b="1" dirty="0">
              <a:ln w="11430">
                <a:noFill/>
              </a:ln>
              <a:solidFill>
                <a:srgbClr val="0808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3020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3.33333E-6 0.329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294 L 3.33333E-6 -4.07407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38100" y="-1905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1" y="-1905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3972367" y="533400"/>
            <a:ext cx="4123944" cy="1107996"/>
          </a:xfrm>
          <a:prstGeom prst="rect">
            <a:avLst/>
          </a:prstGeom>
          <a:solidFill>
            <a:srgbClr val="66FFFF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6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27892" y="2192236"/>
            <a:ext cx="520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পাঠশেষে শিক্ষার্থীরা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.....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27893" y="2912223"/>
            <a:ext cx="9940370" cy="58477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 2"/>
              </a:rPr>
              <a:t>১৯.৩.১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  <a:endParaRPr lang="en-US" sz="3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B50EE03-8771-47F9-8C52-07B7B0F7D699}"/>
              </a:ext>
            </a:extLst>
          </p:cNvPr>
          <p:cNvSpPr/>
          <p:nvPr/>
        </p:nvSpPr>
        <p:spPr>
          <a:xfrm>
            <a:off x="1109003" y="3438024"/>
            <a:ext cx="977493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ংশকে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ংশে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িশ্র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8864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9" name="Picture 38" descr="aaaa.png"/>
          <p:cNvPicPr>
            <a:picLocks noChangeAspect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93194" y="1697645"/>
            <a:ext cx="880533" cy="1622275"/>
          </a:xfrm>
          <a:prstGeom prst="rect">
            <a:avLst/>
          </a:prstGeom>
        </p:spPr>
      </p:pic>
      <p:pic>
        <p:nvPicPr>
          <p:cNvPr id="40" name="Picture 39" descr="aaaa.png"/>
          <p:cNvPicPr>
            <a:picLocks noChangeAspect="1"/>
          </p:cNvPicPr>
          <p:nvPr/>
        </p:nvPicPr>
        <p:blipFill>
          <a:blip r:embed="rId4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73727" y="1697646"/>
            <a:ext cx="880533" cy="1622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96592" y="3319919"/>
                <a:ext cx="415177" cy="10610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556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3556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3556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3556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592" y="3319919"/>
                <a:ext cx="415177" cy="10610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3153651" y="4379085"/>
            <a:ext cx="3123702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44" dirty="0">
                <a:latin typeface="NikoshBAN" panose="02000000000000000000" pitchFamily="2" charset="0"/>
                <a:cs typeface="NikoshBAN" panose="02000000000000000000" pitchFamily="2" charset="0"/>
              </a:rPr>
              <a:t>দুই ভাগের এক</a:t>
            </a:r>
            <a:r>
              <a:rPr lang="en-US" sz="284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284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880716" y="3317940"/>
                <a:ext cx="415177" cy="10610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556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3556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3556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3556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716" y="3317940"/>
                <a:ext cx="415177" cy="10610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6833786" y="4380852"/>
            <a:ext cx="3123702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44" dirty="0">
                <a:latin typeface="NikoshBAN" panose="02000000000000000000" pitchFamily="2" charset="0"/>
                <a:cs typeface="NikoshBAN" panose="02000000000000000000" pitchFamily="2" charset="0"/>
              </a:rPr>
              <a:t>দুই ভাগের এক</a:t>
            </a:r>
            <a:r>
              <a:rPr lang="en-US" sz="284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284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 descr="t.3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73727" y="1702634"/>
            <a:ext cx="2215024" cy="192789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245805" y="152400"/>
            <a:ext cx="4184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endParaRPr lang="en-US" sz="3600" dirty="0"/>
          </a:p>
        </p:txBody>
      </p:sp>
      <p:sp>
        <p:nvSpPr>
          <p:cNvPr id="47" name="TextBox 12"/>
          <p:cNvSpPr txBox="1"/>
          <p:nvPr/>
        </p:nvSpPr>
        <p:spPr>
          <a:xfrm>
            <a:off x="2813509" y="228600"/>
            <a:ext cx="7607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প্রিয়াংকাকে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C558CAE-639D-402E-813E-13620F111E37}"/>
              </a:ext>
            </a:extLst>
          </p:cNvPr>
          <p:cNvGrpSpPr/>
          <p:nvPr/>
        </p:nvGrpSpPr>
        <p:grpSpPr>
          <a:xfrm>
            <a:off x="4389043" y="3124200"/>
            <a:ext cx="868757" cy="1148730"/>
            <a:chOff x="5337440" y="1624955"/>
            <a:chExt cx="868757" cy="1148730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018ACD9-B135-4545-86FE-3D66441089CF}"/>
                </a:ext>
              </a:extLst>
            </p:cNvPr>
            <p:cNvSpPr/>
            <p:nvPr/>
          </p:nvSpPr>
          <p:spPr>
            <a:xfrm>
              <a:off x="5447637" y="1624955"/>
              <a:ext cx="64836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 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2708B0D-8C0F-4792-B05E-02C77116AFA5}"/>
                </a:ext>
              </a:extLst>
            </p:cNvPr>
            <p:cNvSpPr/>
            <p:nvPr/>
          </p:nvSpPr>
          <p:spPr>
            <a:xfrm>
              <a:off x="5447637" y="2065799"/>
              <a:ext cx="64836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bn-IN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E912F74-6DD1-4E06-B60A-1A31BF3174E7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136D76A-F4B8-483F-997E-7D52FDA5B64E}"/>
              </a:ext>
            </a:extLst>
          </p:cNvPr>
          <p:cNvGrpSpPr/>
          <p:nvPr/>
        </p:nvGrpSpPr>
        <p:grpSpPr>
          <a:xfrm>
            <a:off x="5836843" y="1447800"/>
            <a:ext cx="868757" cy="1255931"/>
            <a:chOff x="5337440" y="1517754"/>
            <a:chExt cx="868757" cy="1255931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2276A81-504E-49B7-BC7C-913C1F099720}"/>
                </a:ext>
              </a:extLst>
            </p:cNvPr>
            <p:cNvSpPr/>
            <p:nvPr/>
          </p:nvSpPr>
          <p:spPr>
            <a:xfrm>
              <a:off x="5447637" y="1517754"/>
              <a:ext cx="64836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 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B911276-6AE2-4F02-8D37-771918CBEE75}"/>
                </a:ext>
              </a:extLst>
            </p:cNvPr>
            <p:cNvSpPr/>
            <p:nvPr/>
          </p:nvSpPr>
          <p:spPr>
            <a:xfrm>
              <a:off x="5447637" y="2065799"/>
              <a:ext cx="64836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A0EAF51-3B3F-43DE-9D7C-08017E519B77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0F63D8D-0ABC-47DF-B506-C45D9C1E2DDA}"/>
              </a:ext>
            </a:extLst>
          </p:cNvPr>
          <p:cNvGrpSpPr/>
          <p:nvPr/>
        </p:nvGrpSpPr>
        <p:grpSpPr>
          <a:xfrm>
            <a:off x="2204307" y="3048000"/>
            <a:ext cx="868757" cy="1246468"/>
            <a:chOff x="5337440" y="1527217"/>
            <a:chExt cx="868757" cy="1246468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362AD1E-91BD-4A4E-BCAA-1CB32D31EAC8}"/>
                </a:ext>
              </a:extLst>
            </p:cNvPr>
            <p:cNvSpPr/>
            <p:nvPr/>
          </p:nvSpPr>
          <p:spPr>
            <a:xfrm>
              <a:off x="5447637" y="1527217"/>
              <a:ext cx="64836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  </a:t>
              </a:r>
              <a:endParaRPr lang="en-US" sz="400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7E875A6-29D9-47BC-927C-84906B7BDE5D}"/>
                </a:ext>
              </a:extLst>
            </p:cNvPr>
            <p:cNvSpPr/>
            <p:nvPr/>
          </p:nvSpPr>
          <p:spPr>
            <a:xfrm>
              <a:off x="5447637" y="2065799"/>
              <a:ext cx="64836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bn-IN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67EC08E-F3EB-4E10-AF6B-A6C5C04E47AF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F9D9B0A-13C1-460C-A661-E2536DBCDAB7}"/>
              </a:ext>
            </a:extLst>
          </p:cNvPr>
          <p:cNvGrpSpPr/>
          <p:nvPr/>
        </p:nvGrpSpPr>
        <p:grpSpPr>
          <a:xfrm>
            <a:off x="5965294" y="2981488"/>
            <a:ext cx="868757" cy="1241286"/>
            <a:chOff x="5337440" y="1551207"/>
            <a:chExt cx="868757" cy="1241286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3C0B489-C7E5-4367-82F6-659E3A0E83A6}"/>
                </a:ext>
              </a:extLst>
            </p:cNvPr>
            <p:cNvSpPr/>
            <p:nvPr/>
          </p:nvSpPr>
          <p:spPr>
            <a:xfrm>
              <a:off x="5447637" y="1551207"/>
              <a:ext cx="64836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 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679F553-FB11-4AB9-9D71-0FB7ED4AE8AA}"/>
                </a:ext>
              </a:extLst>
            </p:cNvPr>
            <p:cNvSpPr/>
            <p:nvPr/>
          </p:nvSpPr>
          <p:spPr>
            <a:xfrm>
              <a:off x="5447637" y="2084607"/>
              <a:ext cx="64836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7B6E56F-3B44-4CB6-A96B-181F3FF2803A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0D44972-9ED0-4FC6-A54D-24CFDFDEBFCA}"/>
              </a:ext>
            </a:extLst>
          </p:cNvPr>
          <p:cNvGrpSpPr/>
          <p:nvPr/>
        </p:nvGrpSpPr>
        <p:grpSpPr>
          <a:xfrm>
            <a:off x="9372600" y="1452634"/>
            <a:ext cx="868757" cy="1225790"/>
            <a:chOff x="5337440" y="1547895"/>
            <a:chExt cx="868757" cy="122579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131EA38-315E-4EAB-B133-774FA6907A39}"/>
                </a:ext>
              </a:extLst>
            </p:cNvPr>
            <p:cNvSpPr/>
            <p:nvPr/>
          </p:nvSpPr>
          <p:spPr>
            <a:xfrm>
              <a:off x="5447637" y="1547895"/>
              <a:ext cx="64836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 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739175D-6978-4A4A-90B3-349F16F7CB84}"/>
                </a:ext>
              </a:extLst>
            </p:cNvPr>
            <p:cNvSpPr/>
            <p:nvPr/>
          </p:nvSpPr>
          <p:spPr>
            <a:xfrm>
              <a:off x="5447637" y="2065799"/>
              <a:ext cx="64836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20080A1-D998-4657-ACB7-E3D5081AD924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512554A-4864-44F0-9E40-6E7E60DB81D8}"/>
              </a:ext>
            </a:extLst>
          </p:cNvPr>
          <p:cNvGrpSpPr/>
          <p:nvPr/>
        </p:nvGrpSpPr>
        <p:grpSpPr>
          <a:xfrm>
            <a:off x="9196251" y="3062522"/>
            <a:ext cx="868757" cy="1221765"/>
            <a:chOff x="5337440" y="1551920"/>
            <a:chExt cx="868757" cy="1221765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238B3EE-0D32-4F6F-8983-177C9DBC2C84}"/>
                </a:ext>
              </a:extLst>
            </p:cNvPr>
            <p:cNvSpPr/>
            <p:nvPr/>
          </p:nvSpPr>
          <p:spPr>
            <a:xfrm>
              <a:off x="5447637" y="1551920"/>
              <a:ext cx="64836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 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DF72A6A-AC35-4844-ACF5-C7F07D45F1F7}"/>
                </a:ext>
              </a:extLst>
            </p:cNvPr>
            <p:cNvSpPr/>
            <p:nvPr/>
          </p:nvSpPr>
          <p:spPr>
            <a:xfrm>
              <a:off x="5447637" y="2065799"/>
              <a:ext cx="64836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C01D8A5-8228-4B49-B626-27A82171A446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B8FC6D3-1DF4-45BE-80DC-E6A2942630DE}"/>
              </a:ext>
            </a:extLst>
          </p:cNvPr>
          <p:cNvSpPr/>
          <p:nvPr/>
        </p:nvSpPr>
        <p:spPr>
          <a:xfrm>
            <a:off x="4851671" y="5137035"/>
            <a:ext cx="31253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প্রকৃত ভগ্নাংশ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545842" y="152400"/>
            <a:ext cx="4184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endParaRPr lang="en-US" sz="3600" dirty="0"/>
          </a:p>
        </p:txBody>
      </p:sp>
      <p:sp>
        <p:nvSpPr>
          <p:cNvPr id="113" name="TextBox 12"/>
          <p:cNvSpPr txBox="1"/>
          <p:nvPr/>
        </p:nvSpPr>
        <p:spPr>
          <a:xfrm>
            <a:off x="4550605" y="228600"/>
            <a:ext cx="600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ভগ্নাংশগুলো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4" name="Flowchart: Terminator 113"/>
          <p:cNvSpPr/>
          <p:nvPr/>
        </p:nvSpPr>
        <p:spPr>
          <a:xfrm>
            <a:off x="5039031" y="152400"/>
            <a:ext cx="2359738" cy="69809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alt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 </a:t>
            </a:r>
            <a:r>
              <a:rPr lang="bn-BD" alt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1524000" y="4572000"/>
            <a:ext cx="10058400" cy="19851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ভগ্নাংশঃ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IN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বস্তুকে কয়েকটি সমান অংশে ভাগ করে তার </a:t>
            </a:r>
            <a:r>
              <a:rPr lang="bn-IN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bn-IN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নেওয়া হলো তা </a:t>
            </a:r>
            <a:r>
              <a:rPr lang="bn-IN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bn-IN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মাধ্যমকে ভগ্নাংশ বলে</a:t>
            </a:r>
            <a:r>
              <a:rPr lang="hi-IN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bn-IN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আপেলকে সমান চার ভাগে ভাগ করে তার এক ভাগ করিম খেল</a:t>
            </a:r>
            <a:r>
              <a:rPr lang="hi-IN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alt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</a:t>
            </a:r>
            <a:r>
              <a:rPr lang="bn-IN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ভগ্নাংশটি হলো 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১/৪।</a:t>
            </a:r>
            <a:endParaRPr lang="hi-IN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78" b="84630" l="83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3661" r="48625" b="18561"/>
          <a:stretch/>
        </p:blipFill>
        <p:spPr>
          <a:xfrm>
            <a:off x="2438400" y="1219200"/>
            <a:ext cx="1143000" cy="24384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78" b="84630" l="83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75" t="3661" r="5714" b="18561"/>
          <a:stretch/>
        </p:blipFill>
        <p:spPr>
          <a:xfrm>
            <a:off x="4012162" y="1219200"/>
            <a:ext cx="1245637" cy="24384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778" b="84630" l="83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3661" r="48625" b="18561"/>
          <a:stretch/>
        </p:blipFill>
        <p:spPr>
          <a:xfrm>
            <a:off x="2869163" y="1219200"/>
            <a:ext cx="1143000" cy="24384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778" b="84630" l="83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75" t="3661" r="5714" b="18561"/>
          <a:stretch/>
        </p:blipFill>
        <p:spPr>
          <a:xfrm>
            <a:off x="4012162" y="1219200"/>
            <a:ext cx="1245637" cy="24384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78" b="84630" l="83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3661" r="48625" b="47728"/>
          <a:stretch/>
        </p:blipFill>
        <p:spPr>
          <a:xfrm>
            <a:off x="6629400" y="1219200"/>
            <a:ext cx="1143000" cy="1524000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78" b="84630" l="83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75" t="3661" r="5714" b="47728"/>
          <a:stretch/>
        </p:blipFill>
        <p:spPr>
          <a:xfrm>
            <a:off x="8355562" y="1219200"/>
            <a:ext cx="1245637" cy="1524000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78" b="84630" l="83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49842" r="48625" b="18561"/>
          <a:stretch/>
        </p:blipFill>
        <p:spPr>
          <a:xfrm>
            <a:off x="6629400" y="3124200"/>
            <a:ext cx="1143000" cy="990600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78" b="84630" l="83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75" t="52272" r="5714" b="18561"/>
          <a:stretch/>
        </p:blipFill>
        <p:spPr>
          <a:xfrm>
            <a:off x="8355562" y="3124200"/>
            <a:ext cx="1245637" cy="914400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778" b="84630" l="83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3661" r="48625" b="47728"/>
          <a:stretch/>
        </p:blipFill>
        <p:spPr>
          <a:xfrm>
            <a:off x="7212563" y="1219200"/>
            <a:ext cx="1143000" cy="152400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778" b="84630" l="83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75" t="3661" r="5714" b="47728"/>
          <a:stretch/>
        </p:blipFill>
        <p:spPr>
          <a:xfrm>
            <a:off x="8355562" y="1219200"/>
            <a:ext cx="1245637" cy="152400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778" b="84630" l="83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49842" r="48625" b="18561"/>
          <a:stretch/>
        </p:blipFill>
        <p:spPr>
          <a:xfrm>
            <a:off x="7212563" y="2667000"/>
            <a:ext cx="1143000" cy="990600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778" b="84630" l="83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75" t="52272" r="5714" b="18561"/>
          <a:stretch/>
        </p:blipFill>
        <p:spPr>
          <a:xfrm>
            <a:off x="8355562" y="2743200"/>
            <a:ext cx="1245637" cy="91440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84AE5E4B-854A-4F33-970C-904633676C1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766294">
            <a:off x="3011150" y="2550880"/>
            <a:ext cx="2189797" cy="384639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84AE5E4B-854A-4F33-970C-904633676C1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766294">
            <a:off x="7354549" y="2595681"/>
            <a:ext cx="2189797" cy="384639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39DCC218-3E35-493B-84C9-8743D6D5BC40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41280">
            <a:off x="7224205" y="2188913"/>
            <a:ext cx="1561157" cy="4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00156 0.2717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1332 0.00231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14544 0.0004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1111 L 0.00703 0.27778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1111 L 0.00703 0.27778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000"/>
                            </p:stCondLst>
                            <p:childTnLst>
                              <p:par>
                                <p:cTn id="18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0.15599 -0.0044 " pathEditMode="relative" rAng="0" ptsTypes="AA">
                                      <p:cBhvr>
                                        <p:cTn id="18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000"/>
                            </p:stCondLst>
                            <p:childTnLst>
                              <p:par>
                                <p:cTn id="1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000"/>
                            </p:stCondLst>
                            <p:childTnLst>
                              <p:par>
                                <p:cTn id="1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7000"/>
                            </p:stCondLst>
                            <p:childTnLst>
                              <p:par>
                                <p:cTn id="2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2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6" grpId="0"/>
      <p:bldP spid="46" grpId="1"/>
      <p:bldP spid="47" grpId="0"/>
      <p:bldP spid="47" grpId="1"/>
      <p:bldP spid="108" grpId="0"/>
      <p:bldP spid="112" grpId="0"/>
      <p:bldP spid="112" grpId="1"/>
      <p:bldP spid="113" grpId="0"/>
      <p:bldP spid="114" grpId="0"/>
      <p:bldP spid="114" grpId="1"/>
      <p:bldP spid="115" grpId="0"/>
      <p:bldP spid="1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9" name="Pie 38"/>
          <p:cNvSpPr/>
          <p:nvPr/>
        </p:nvSpPr>
        <p:spPr>
          <a:xfrm>
            <a:off x="2545005" y="1130862"/>
            <a:ext cx="2126382" cy="2032000"/>
          </a:xfrm>
          <a:prstGeom prst="pie">
            <a:avLst>
              <a:gd name="adj1" fmla="val 8829251"/>
              <a:gd name="adj2" fmla="val 1620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573876" y="1145298"/>
            <a:ext cx="2032000" cy="203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 flipH="1">
            <a:off x="2760418" y="2120213"/>
            <a:ext cx="829458" cy="5829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574329" y="2120214"/>
            <a:ext cx="920507" cy="4741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89876" y="1145298"/>
            <a:ext cx="0" cy="9749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099085" y="3260804"/>
            <a:ext cx="1018222" cy="949561"/>
            <a:chOff x="913150" y="2936332"/>
            <a:chExt cx="1145500" cy="1068256"/>
          </a:xfrm>
        </p:grpSpPr>
        <p:sp>
          <p:nvSpPr>
            <p:cNvPr id="45" name="TextBox 44"/>
            <p:cNvSpPr txBox="1"/>
            <p:nvPr/>
          </p:nvSpPr>
          <p:spPr>
            <a:xfrm>
              <a:off x="913150" y="2936332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15650" y="334671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143000" y="3481838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Pie 47"/>
          <p:cNvSpPr/>
          <p:nvPr/>
        </p:nvSpPr>
        <p:spPr>
          <a:xfrm>
            <a:off x="5405907" y="1158622"/>
            <a:ext cx="2030889" cy="2032000"/>
          </a:xfrm>
          <a:prstGeom prst="pie">
            <a:avLst>
              <a:gd name="adj1" fmla="val 10776617"/>
              <a:gd name="adj2" fmla="val 55881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405352" y="1158622"/>
            <a:ext cx="2032000" cy="203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6392481" y="1158622"/>
            <a:ext cx="28871" cy="20453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405352" y="2174622"/>
            <a:ext cx="20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Pie 81"/>
          <p:cNvSpPr/>
          <p:nvPr/>
        </p:nvSpPr>
        <p:spPr>
          <a:xfrm>
            <a:off x="8300116" y="1158622"/>
            <a:ext cx="2030889" cy="2032000"/>
          </a:xfrm>
          <a:prstGeom prst="pie">
            <a:avLst>
              <a:gd name="adj1" fmla="val 8089767"/>
              <a:gd name="adj2" fmla="val 2785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8301227" y="1158622"/>
            <a:ext cx="2032000" cy="203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8598807" y="1456202"/>
            <a:ext cx="1436841" cy="14368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598807" y="1469526"/>
            <a:ext cx="1436841" cy="14368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301227" y="2174622"/>
            <a:ext cx="20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9317227" y="1158622"/>
            <a:ext cx="0" cy="20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8819379" y="3220998"/>
            <a:ext cx="1018222" cy="985955"/>
            <a:chOff x="913150" y="2895388"/>
            <a:chExt cx="1145500" cy="1109200"/>
          </a:xfrm>
        </p:grpSpPr>
        <p:sp>
          <p:nvSpPr>
            <p:cNvPr id="89" name="TextBox 88"/>
            <p:cNvSpPr txBox="1"/>
            <p:nvPr/>
          </p:nvSpPr>
          <p:spPr>
            <a:xfrm>
              <a:off x="913150" y="2895388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5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15650" y="334671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8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1143000" y="3454542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542094" y="4010083"/>
            <a:ext cx="6827108" cy="1123312"/>
            <a:chOff x="513827" y="3813949"/>
            <a:chExt cx="6069766" cy="1263727"/>
          </a:xfrm>
        </p:grpSpPr>
        <p:sp>
          <p:nvSpPr>
            <p:cNvPr id="93" name="TextBox 92"/>
            <p:cNvSpPr txBox="1"/>
            <p:nvPr/>
          </p:nvSpPr>
          <p:spPr>
            <a:xfrm>
              <a:off x="513827" y="4144780"/>
              <a:ext cx="6069766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           ,        ,        </a:t>
              </a:r>
              <a:r>
                <a:rPr lang="en-US" sz="3200" dirty="0" err="1">
                  <a:ln w="0"/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n w="0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762000" y="3813949"/>
              <a:ext cx="929390" cy="1222843"/>
              <a:chOff x="2133600" y="308749"/>
              <a:chExt cx="929390" cy="1222843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2133600" y="308749"/>
                <a:ext cx="914400" cy="727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148590" y="804470"/>
                <a:ext cx="914400" cy="727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2363820" y="908822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1596281" y="3813950"/>
              <a:ext cx="914400" cy="1263726"/>
              <a:chOff x="2177151" y="308750"/>
              <a:chExt cx="914400" cy="1263726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2177151" y="308750"/>
                <a:ext cx="914400" cy="727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2177151" y="845354"/>
                <a:ext cx="914400" cy="727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2363450" y="908822"/>
                <a:ext cx="545890" cy="1756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>
              <a:off x="2328470" y="3813950"/>
              <a:ext cx="933140" cy="1222843"/>
              <a:chOff x="2114860" y="308750"/>
              <a:chExt cx="933140" cy="1222843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2133600" y="308750"/>
                <a:ext cx="914400" cy="727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114860" y="804470"/>
                <a:ext cx="914400" cy="727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8</a:t>
                </a:r>
              </a:p>
            </p:txBody>
          </p:sp>
          <p:cxnSp>
            <p:nvCxnSpPr>
              <p:cNvPr id="99" name="Straight Connector 98"/>
              <p:cNvCxnSpPr/>
              <p:nvPr/>
            </p:nvCxnSpPr>
            <p:spPr>
              <a:xfrm>
                <a:off x="2343460" y="908822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Group 105"/>
          <p:cNvGrpSpPr/>
          <p:nvPr/>
        </p:nvGrpSpPr>
        <p:grpSpPr>
          <a:xfrm>
            <a:off x="5810190" y="3242557"/>
            <a:ext cx="1018222" cy="973824"/>
            <a:chOff x="913150" y="2909036"/>
            <a:chExt cx="1145500" cy="1095552"/>
          </a:xfrm>
        </p:grpSpPr>
        <p:sp>
          <p:nvSpPr>
            <p:cNvPr id="107" name="TextBox 106"/>
            <p:cNvSpPr txBox="1"/>
            <p:nvPr/>
          </p:nvSpPr>
          <p:spPr>
            <a:xfrm>
              <a:off x="913150" y="290903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15650" y="334671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1143000" y="3454542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/>
          <p:cNvSpPr txBox="1"/>
          <p:nvPr/>
        </p:nvSpPr>
        <p:spPr>
          <a:xfrm>
            <a:off x="4407237" y="331399"/>
            <a:ext cx="4908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endParaRPr lang="en-US" sz="3600" dirty="0"/>
          </a:p>
        </p:txBody>
      </p:sp>
      <p:sp>
        <p:nvSpPr>
          <p:cNvPr id="111" name="Rectangle 110"/>
          <p:cNvSpPr/>
          <p:nvPr/>
        </p:nvSpPr>
        <p:spPr>
          <a:xfrm>
            <a:off x="4467766" y="360959"/>
            <a:ext cx="5435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ভগ্নাংশগুলো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2594996" y="4137553"/>
            <a:ext cx="7266328" cy="1021187"/>
            <a:chOff x="437246" y="3844833"/>
            <a:chExt cx="6069766" cy="1148835"/>
          </a:xfrm>
        </p:grpSpPr>
        <p:sp>
          <p:nvSpPr>
            <p:cNvPr id="113" name="TextBox 112"/>
            <p:cNvSpPr txBox="1"/>
            <p:nvPr/>
          </p:nvSpPr>
          <p:spPr>
            <a:xfrm>
              <a:off x="437246" y="4144780"/>
              <a:ext cx="6069766" cy="596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44" dirty="0">
                  <a:latin typeface="NikoshBAN" pitchFamily="2" charset="0"/>
                  <a:cs typeface="NikoshBAN" pitchFamily="2" charset="0"/>
                </a:rPr>
                <a:t>               ,    </a:t>
              </a:r>
              <a:r>
                <a:rPr lang="bn-BD" sz="2844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44" dirty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2844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44" dirty="0">
                  <a:latin typeface="NikoshBAN" pitchFamily="2" charset="0"/>
                  <a:cs typeface="NikoshBAN" pitchFamily="2" charset="0"/>
                </a:rPr>
                <a:t>,   </a:t>
              </a:r>
              <a:r>
                <a:rPr lang="bn-BD" sz="2844" dirty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2844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44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2844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44" dirty="0" err="1"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US" sz="2844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44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2844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44" dirty="0"/>
            </a:p>
          </p:txBody>
        </p:sp>
        <p:grpSp>
          <p:nvGrpSpPr>
            <p:cNvPr id="114" name="Group 51"/>
            <p:cNvGrpSpPr/>
            <p:nvPr/>
          </p:nvGrpSpPr>
          <p:grpSpPr>
            <a:xfrm>
              <a:off x="762000" y="3884022"/>
              <a:ext cx="929390" cy="1109646"/>
              <a:chOff x="2133600" y="378822"/>
              <a:chExt cx="929390" cy="1109646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2133600" y="378822"/>
                <a:ext cx="914400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48590" y="830596"/>
                <a:ext cx="914400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2363449" y="925802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59"/>
            <p:cNvGrpSpPr/>
            <p:nvPr/>
          </p:nvGrpSpPr>
          <p:grpSpPr>
            <a:xfrm>
              <a:off x="1552730" y="3844833"/>
              <a:ext cx="929390" cy="1122708"/>
              <a:chOff x="2133600" y="339633"/>
              <a:chExt cx="929390" cy="1122708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2133600" y="339633"/>
                <a:ext cx="914400" cy="657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2148590" y="804470"/>
                <a:ext cx="914400" cy="657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122" name="Straight Connector 121"/>
              <p:cNvCxnSpPr/>
              <p:nvPr/>
            </p:nvCxnSpPr>
            <p:spPr>
              <a:xfrm>
                <a:off x="2352630" y="899628"/>
                <a:ext cx="56463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64"/>
            <p:cNvGrpSpPr/>
            <p:nvPr/>
          </p:nvGrpSpPr>
          <p:grpSpPr>
            <a:xfrm>
              <a:off x="2347210" y="3884022"/>
              <a:ext cx="929390" cy="1109646"/>
              <a:chOff x="2133600" y="378822"/>
              <a:chExt cx="929390" cy="1109646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2133600" y="378822"/>
                <a:ext cx="914400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148590" y="830596"/>
                <a:ext cx="914400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19" name="Straight Connector 118"/>
              <p:cNvCxnSpPr/>
              <p:nvPr/>
            </p:nvCxnSpPr>
            <p:spPr>
              <a:xfrm>
                <a:off x="2352630" y="925802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" name="Group 125"/>
          <p:cNvGrpSpPr/>
          <p:nvPr/>
        </p:nvGrpSpPr>
        <p:grpSpPr>
          <a:xfrm>
            <a:off x="8542534" y="1318153"/>
            <a:ext cx="1056695" cy="1534069"/>
            <a:chOff x="896098" y="2922653"/>
            <a:chExt cx="1188782" cy="1725827"/>
          </a:xfrm>
        </p:grpSpPr>
        <p:sp>
          <p:nvSpPr>
            <p:cNvPr id="127" name="TextBox 126"/>
            <p:cNvSpPr txBox="1"/>
            <p:nvPr/>
          </p:nvSpPr>
          <p:spPr>
            <a:xfrm>
              <a:off x="896098" y="2922653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941880" y="3436610"/>
              <a:ext cx="1143000" cy="121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৩</a:t>
              </a:r>
            </a:p>
            <a:p>
              <a:pPr algn="ctr"/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1141750" y="3505158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8541573" y="2248316"/>
            <a:ext cx="1018222" cy="1034482"/>
            <a:chOff x="913150" y="2840796"/>
            <a:chExt cx="1145500" cy="1163792"/>
          </a:xfrm>
        </p:grpSpPr>
        <p:sp>
          <p:nvSpPr>
            <p:cNvPr id="131" name="TextBox 130"/>
            <p:cNvSpPr txBox="1"/>
            <p:nvPr/>
          </p:nvSpPr>
          <p:spPr>
            <a:xfrm>
              <a:off x="913150" y="284079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৩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915650" y="334671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1143000" y="3427246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8579148" y="3328141"/>
            <a:ext cx="1018222" cy="1034482"/>
            <a:chOff x="913150" y="2840796"/>
            <a:chExt cx="1145500" cy="1163792"/>
          </a:xfrm>
        </p:grpSpPr>
        <p:sp>
          <p:nvSpPr>
            <p:cNvPr id="135" name="TextBox 134"/>
            <p:cNvSpPr txBox="1"/>
            <p:nvPr/>
          </p:nvSpPr>
          <p:spPr>
            <a:xfrm>
              <a:off x="913150" y="284079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915650" y="334671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৭</a:t>
              </a:r>
            </a:p>
          </p:txBody>
        </p:sp>
        <p:cxnSp>
          <p:nvCxnSpPr>
            <p:cNvPr id="137" name="Straight Connector 136"/>
            <p:cNvCxnSpPr/>
            <p:nvPr/>
          </p:nvCxnSpPr>
          <p:spPr>
            <a:xfrm>
              <a:off x="1143000" y="3427246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4480729" y="349569"/>
            <a:ext cx="456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endParaRPr lang="en-US" sz="3600" dirty="0"/>
          </a:p>
        </p:txBody>
      </p:sp>
      <p:graphicFrame>
        <p:nvGraphicFramePr>
          <p:cNvPr id="139" name="Table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325231"/>
              </p:ext>
            </p:extLst>
          </p:nvPr>
        </p:nvGraphicFramePr>
        <p:xfrm>
          <a:off x="2463400" y="2393639"/>
          <a:ext cx="5750260" cy="648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052">
                  <a:extLst>
                    <a:ext uri="{9D8B030D-6E8A-4147-A177-3AD203B41FA5}">
                      <a16:colId xmlns:a16="http://schemas.microsoft.com/office/drawing/2014/main" val="1217780428"/>
                    </a:ext>
                  </a:extLst>
                </a:gridCol>
                <a:gridCol w="1150052">
                  <a:extLst>
                    <a:ext uri="{9D8B030D-6E8A-4147-A177-3AD203B41FA5}">
                      <a16:colId xmlns:a16="http://schemas.microsoft.com/office/drawing/2014/main" val="1027993604"/>
                    </a:ext>
                  </a:extLst>
                </a:gridCol>
                <a:gridCol w="1150052">
                  <a:extLst>
                    <a:ext uri="{9D8B030D-6E8A-4147-A177-3AD203B41FA5}">
                      <a16:colId xmlns:a16="http://schemas.microsoft.com/office/drawing/2014/main" val="710052761"/>
                    </a:ext>
                  </a:extLst>
                </a:gridCol>
                <a:gridCol w="1150052">
                  <a:extLst>
                    <a:ext uri="{9D8B030D-6E8A-4147-A177-3AD203B41FA5}">
                      <a16:colId xmlns:a16="http://schemas.microsoft.com/office/drawing/2014/main" val="2728201977"/>
                    </a:ext>
                  </a:extLst>
                </a:gridCol>
                <a:gridCol w="1150052">
                  <a:extLst>
                    <a:ext uri="{9D8B030D-6E8A-4147-A177-3AD203B41FA5}">
                      <a16:colId xmlns:a16="http://schemas.microsoft.com/office/drawing/2014/main" val="3695746332"/>
                    </a:ext>
                  </a:extLst>
                </a:gridCol>
              </a:tblGrid>
              <a:tr h="6482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103788"/>
                  </a:ext>
                </a:extLst>
              </a:tr>
            </a:tbl>
          </a:graphicData>
        </a:graphic>
      </p:graphicFrame>
      <p:graphicFrame>
        <p:nvGraphicFramePr>
          <p:cNvPr id="140" name="Table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32279"/>
              </p:ext>
            </p:extLst>
          </p:nvPr>
        </p:nvGraphicFramePr>
        <p:xfrm>
          <a:off x="2461179" y="2385273"/>
          <a:ext cx="3434334" cy="66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778">
                  <a:extLst>
                    <a:ext uri="{9D8B030D-6E8A-4147-A177-3AD203B41FA5}">
                      <a16:colId xmlns:a16="http://schemas.microsoft.com/office/drawing/2014/main" val="2750811016"/>
                    </a:ext>
                  </a:extLst>
                </a:gridCol>
                <a:gridCol w="1144778">
                  <a:extLst>
                    <a:ext uri="{9D8B030D-6E8A-4147-A177-3AD203B41FA5}">
                      <a16:colId xmlns:a16="http://schemas.microsoft.com/office/drawing/2014/main" val="2645505321"/>
                    </a:ext>
                  </a:extLst>
                </a:gridCol>
                <a:gridCol w="1144778">
                  <a:extLst>
                    <a:ext uri="{9D8B030D-6E8A-4147-A177-3AD203B41FA5}">
                      <a16:colId xmlns:a16="http://schemas.microsoft.com/office/drawing/2014/main" val="4185614381"/>
                    </a:ext>
                  </a:extLst>
                </a:gridCol>
              </a:tblGrid>
              <a:tr h="66497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49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49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49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66969"/>
                  </a:ext>
                </a:extLst>
              </a:tr>
            </a:tbl>
          </a:graphicData>
        </a:graphic>
      </p:graphicFrame>
      <p:graphicFrame>
        <p:nvGraphicFramePr>
          <p:cNvPr id="141" name="Table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790556"/>
              </p:ext>
            </p:extLst>
          </p:nvPr>
        </p:nvGraphicFramePr>
        <p:xfrm>
          <a:off x="2461178" y="1335761"/>
          <a:ext cx="3434334" cy="66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778">
                  <a:extLst>
                    <a:ext uri="{9D8B030D-6E8A-4147-A177-3AD203B41FA5}">
                      <a16:colId xmlns:a16="http://schemas.microsoft.com/office/drawing/2014/main" val="2750811016"/>
                    </a:ext>
                  </a:extLst>
                </a:gridCol>
                <a:gridCol w="1144778">
                  <a:extLst>
                    <a:ext uri="{9D8B030D-6E8A-4147-A177-3AD203B41FA5}">
                      <a16:colId xmlns:a16="http://schemas.microsoft.com/office/drawing/2014/main" val="2645505321"/>
                    </a:ext>
                  </a:extLst>
                </a:gridCol>
                <a:gridCol w="1144778">
                  <a:extLst>
                    <a:ext uri="{9D8B030D-6E8A-4147-A177-3AD203B41FA5}">
                      <a16:colId xmlns:a16="http://schemas.microsoft.com/office/drawing/2014/main" val="4185614381"/>
                    </a:ext>
                  </a:extLst>
                </a:gridCol>
              </a:tblGrid>
              <a:tr h="66497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866969"/>
                  </a:ext>
                </a:extLst>
              </a:tr>
            </a:tbl>
          </a:graphicData>
        </a:graphic>
      </p:graphicFrame>
      <p:graphicFrame>
        <p:nvGraphicFramePr>
          <p:cNvPr id="142" name="Table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214316"/>
              </p:ext>
            </p:extLst>
          </p:nvPr>
        </p:nvGraphicFramePr>
        <p:xfrm>
          <a:off x="2461178" y="1322691"/>
          <a:ext cx="2287590" cy="678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795">
                  <a:extLst>
                    <a:ext uri="{9D8B030D-6E8A-4147-A177-3AD203B41FA5}">
                      <a16:colId xmlns:a16="http://schemas.microsoft.com/office/drawing/2014/main" val="442045672"/>
                    </a:ext>
                  </a:extLst>
                </a:gridCol>
                <a:gridCol w="1143795">
                  <a:extLst>
                    <a:ext uri="{9D8B030D-6E8A-4147-A177-3AD203B41FA5}">
                      <a16:colId xmlns:a16="http://schemas.microsoft.com/office/drawing/2014/main" val="2238550037"/>
                    </a:ext>
                  </a:extLst>
                </a:gridCol>
              </a:tblGrid>
              <a:tr h="67804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773725"/>
                  </a:ext>
                </a:extLst>
              </a:tr>
            </a:tbl>
          </a:graphicData>
        </a:graphic>
      </p:graphicFrame>
      <p:graphicFrame>
        <p:nvGraphicFramePr>
          <p:cNvPr id="143" name="Table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184521"/>
              </p:ext>
            </p:extLst>
          </p:nvPr>
        </p:nvGraphicFramePr>
        <p:xfrm>
          <a:off x="2461178" y="3434785"/>
          <a:ext cx="5872965" cy="648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995">
                  <a:extLst>
                    <a:ext uri="{9D8B030D-6E8A-4147-A177-3AD203B41FA5}">
                      <a16:colId xmlns:a16="http://schemas.microsoft.com/office/drawing/2014/main" val="3610710310"/>
                    </a:ext>
                  </a:extLst>
                </a:gridCol>
                <a:gridCol w="838995">
                  <a:extLst>
                    <a:ext uri="{9D8B030D-6E8A-4147-A177-3AD203B41FA5}">
                      <a16:colId xmlns:a16="http://schemas.microsoft.com/office/drawing/2014/main" val="2524198994"/>
                    </a:ext>
                  </a:extLst>
                </a:gridCol>
                <a:gridCol w="838995">
                  <a:extLst>
                    <a:ext uri="{9D8B030D-6E8A-4147-A177-3AD203B41FA5}">
                      <a16:colId xmlns:a16="http://schemas.microsoft.com/office/drawing/2014/main" val="160264901"/>
                    </a:ext>
                  </a:extLst>
                </a:gridCol>
                <a:gridCol w="838995">
                  <a:extLst>
                    <a:ext uri="{9D8B030D-6E8A-4147-A177-3AD203B41FA5}">
                      <a16:colId xmlns:a16="http://schemas.microsoft.com/office/drawing/2014/main" val="204156094"/>
                    </a:ext>
                  </a:extLst>
                </a:gridCol>
                <a:gridCol w="838995">
                  <a:extLst>
                    <a:ext uri="{9D8B030D-6E8A-4147-A177-3AD203B41FA5}">
                      <a16:colId xmlns:a16="http://schemas.microsoft.com/office/drawing/2014/main" val="1927464487"/>
                    </a:ext>
                  </a:extLst>
                </a:gridCol>
                <a:gridCol w="838995">
                  <a:extLst>
                    <a:ext uri="{9D8B030D-6E8A-4147-A177-3AD203B41FA5}">
                      <a16:colId xmlns:a16="http://schemas.microsoft.com/office/drawing/2014/main" val="2072775723"/>
                    </a:ext>
                  </a:extLst>
                </a:gridCol>
                <a:gridCol w="838995">
                  <a:extLst>
                    <a:ext uri="{9D8B030D-6E8A-4147-A177-3AD203B41FA5}">
                      <a16:colId xmlns:a16="http://schemas.microsoft.com/office/drawing/2014/main" val="1827378499"/>
                    </a:ext>
                  </a:extLst>
                </a:gridCol>
              </a:tblGrid>
              <a:tr h="64861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738917"/>
                  </a:ext>
                </a:extLst>
              </a:tr>
            </a:tbl>
          </a:graphicData>
        </a:graphic>
      </p:graphicFrame>
      <p:graphicFrame>
        <p:nvGraphicFramePr>
          <p:cNvPr id="144" name="Table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319155"/>
              </p:ext>
            </p:extLst>
          </p:nvPr>
        </p:nvGraphicFramePr>
        <p:xfrm>
          <a:off x="2461178" y="3419772"/>
          <a:ext cx="4204340" cy="663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868">
                  <a:extLst>
                    <a:ext uri="{9D8B030D-6E8A-4147-A177-3AD203B41FA5}">
                      <a16:colId xmlns:a16="http://schemas.microsoft.com/office/drawing/2014/main" val="1382448414"/>
                    </a:ext>
                  </a:extLst>
                </a:gridCol>
                <a:gridCol w="840868">
                  <a:extLst>
                    <a:ext uri="{9D8B030D-6E8A-4147-A177-3AD203B41FA5}">
                      <a16:colId xmlns:a16="http://schemas.microsoft.com/office/drawing/2014/main" val="1160105662"/>
                    </a:ext>
                  </a:extLst>
                </a:gridCol>
                <a:gridCol w="840868">
                  <a:extLst>
                    <a:ext uri="{9D8B030D-6E8A-4147-A177-3AD203B41FA5}">
                      <a16:colId xmlns:a16="http://schemas.microsoft.com/office/drawing/2014/main" val="2336447139"/>
                    </a:ext>
                  </a:extLst>
                </a:gridCol>
                <a:gridCol w="840868">
                  <a:extLst>
                    <a:ext uri="{9D8B030D-6E8A-4147-A177-3AD203B41FA5}">
                      <a16:colId xmlns:a16="http://schemas.microsoft.com/office/drawing/2014/main" val="355611760"/>
                    </a:ext>
                  </a:extLst>
                </a:gridCol>
                <a:gridCol w="840868">
                  <a:extLst>
                    <a:ext uri="{9D8B030D-6E8A-4147-A177-3AD203B41FA5}">
                      <a16:colId xmlns:a16="http://schemas.microsoft.com/office/drawing/2014/main" val="1540597263"/>
                    </a:ext>
                  </a:extLst>
                </a:gridCol>
              </a:tblGrid>
              <a:tr h="66362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FF8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FF8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FF8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FF8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FF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33817"/>
                  </a:ext>
                </a:extLst>
              </a:tr>
            </a:tbl>
          </a:graphicData>
        </a:graphic>
      </p:graphicFrame>
      <p:cxnSp>
        <p:nvCxnSpPr>
          <p:cNvPr id="145" name="Straight Arrow Connector 144"/>
          <p:cNvCxnSpPr/>
          <p:nvPr/>
        </p:nvCxnSpPr>
        <p:spPr>
          <a:xfrm flipV="1">
            <a:off x="6066027" y="1779685"/>
            <a:ext cx="2442078" cy="4248"/>
          </a:xfrm>
          <a:prstGeom prst="straightConnector1">
            <a:avLst/>
          </a:prstGeom>
          <a:ln w="38100"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9569303" y="1384653"/>
            <a:ext cx="1083733" cy="47538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489" dirty="0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2489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89" dirty="0">
                <a:latin typeface="NikoshBAN" pitchFamily="2" charset="0"/>
                <a:cs typeface="NikoshBAN" pitchFamily="2" charset="0"/>
              </a:rPr>
              <a:t>ছোট </a:t>
            </a:r>
            <a:endParaRPr lang="en-US" sz="2489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7" name="Straight Arrow Connector 146"/>
          <p:cNvCxnSpPr/>
          <p:nvPr/>
        </p:nvCxnSpPr>
        <p:spPr>
          <a:xfrm>
            <a:off x="9187975" y="1601587"/>
            <a:ext cx="338667" cy="1412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8264436" y="2778314"/>
            <a:ext cx="338667" cy="1412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8366896" y="3848018"/>
            <a:ext cx="338667" cy="1412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9584267" y="2396690"/>
            <a:ext cx="1083733" cy="47538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489" dirty="0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2489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89" dirty="0">
                <a:latin typeface="NikoshBAN" pitchFamily="2" charset="0"/>
                <a:cs typeface="NikoshBAN" pitchFamily="2" charset="0"/>
              </a:rPr>
              <a:t>ছোট </a:t>
            </a:r>
            <a:endParaRPr lang="en-US" sz="2489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9233675" y="2571980"/>
            <a:ext cx="338667" cy="1412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9573258" y="3397815"/>
            <a:ext cx="1083733" cy="47538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489" dirty="0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2489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89" dirty="0">
                <a:latin typeface="NikoshBAN" pitchFamily="2" charset="0"/>
                <a:cs typeface="NikoshBAN" pitchFamily="2" charset="0"/>
              </a:rPr>
              <a:t>ছোট </a:t>
            </a:r>
            <a:endParaRPr lang="en-US" sz="2489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9230636" y="3628927"/>
            <a:ext cx="338667" cy="1412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3838092" y="329625"/>
            <a:ext cx="5435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ভগ্নাংশগুলো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1451694" y="500507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806260" y="330438"/>
            <a:ext cx="5300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218797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000"/>
                            </p:stCondLst>
                            <p:childTnLst>
                              <p:par>
                                <p:cTn id="2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00"/>
                            </p:stCondLst>
                            <p:childTnLst>
                              <p:par>
                                <p:cTn id="2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9000"/>
                            </p:stCondLst>
                            <p:childTnLst>
                              <p:par>
                                <p:cTn id="2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4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8" grpId="0" animBg="1"/>
      <p:bldP spid="48" grpId="1" animBg="1"/>
      <p:bldP spid="49" grpId="0" animBg="1"/>
      <p:bldP spid="82" grpId="0" animBg="1"/>
      <p:bldP spid="82" grpId="1" animBg="1"/>
      <p:bldP spid="83" grpId="0" animBg="1"/>
      <p:bldP spid="110" grpId="0"/>
      <p:bldP spid="110" grpId="1"/>
      <p:bldP spid="111" grpId="0"/>
      <p:bldP spid="111" grpId="1"/>
      <p:bldP spid="138" grpId="0"/>
      <p:bldP spid="138" grpId="1"/>
      <p:bldP spid="146" grpId="0"/>
      <p:bldP spid="150" grpId="0"/>
      <p:bldP spid="152" grpId="0"/>
      <p:bldP spid="154" grpId="0"/>
      <p:bldP spid="154" grpId="1"/>
      <p:bldP spid="155" grpId="0"/>
      <p:bldP spid="15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Rectangle 36"/>
          <p:cNvSpPr/>
          <p:nvPr/>
        </p:nvSpPr>
        <p:spPr>
          <a:xfrm>
            <a:off x="2263900" y="1991688"/>
            <a:ext cx="1580936" cy="76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8" name="Rectangle 37"/>
          <p:cNvSpPr/>
          <p:nvPr/>
        </p:nvSpPr>
        <p:spPr>
          <a:xfrm>
            <a:off x="2286002" y="4075994"/>
            <a:ext cx="952500" cy="709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9" name="Rectangle 38"/>
          <p:cNvSpPr/>
          <p:nvPr/>
        </p:nvSpPr>
        <p:spPr>
          <a:xfrm>
            <a:off x="3238499" y="4075994"/>
            <a:ext cx="952500" cy="709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0" name="Rectangle 39"/>
          <p:cNvSpPr/>
          <p:nvPr/>
        </p:nvSpPr>
        <p:spPr>
          <a:xfrm>
            <a:off x="4180750" y="4075994"/>
            <a:ext cx="952500" cy="709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1" name="Rectangle 40"/>
          <p:cNvSpPr/>
          <p:nvPr/>
        </p:nvSpPr>
        <p:spPr>
          <a:xfrm>
            <a:off x="2286001" y="3007688"/>
            <a:ext cx="12700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2" name="Rectangle 41"/>
          <p:cNvSpPr/>
          <p:nvPr/>
        </p:nvSpPr>
        <p:spPr>
          <a:xfrm>
            <a:off x="3556001" y="3007688"/>
            <a:ext cx="12700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3" name="Rectangle 42"/>
          <p:cNvSpPr/>
          <p:nvPr/>
        </p:nvSpPr>
        <p:spPr>
          <a:xfrm>
            <a:off x="4826001" y="3007688"/>
            <a:ext cx="1269999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4" name="Rectangle 43"/>
          <p:cNvSpPr/>
          <p:nvPr/>
        </p:nvSpPr>
        <p:spPr>
          <a:xfrm>
            <a:off x="6096001" y="3007688"/>
            <a:ext cx="1269999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5" name="Rectangle 44"/>
          <p:cNvSpPr/>
          <p:nvPr/>
        </p:nvSpPr>
        <p:spPr>
          <a:xfrm>
            <a:off x="7366000" y="3007688"/>
            <a:ext cx="1313721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46" name="Picture 45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78"/>
          <a:stretch/>
        </p:blipFill>
        <p:spPr>
          <a:xfrm>
            <a:off x="9969501" y="630321"/>
            <a:ext cx="1182557" cy="1136422"/>
          </a:xfrm>
          <a:prstGeom prst="rect">
            <a:avLst/>
          </a:prstGeom>
        </p:spPr>
      </p:pic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008839"/>
              </p:ext>
            </p:extLst>
          </p:nvPr>
        </p:nvGraphicFramePr>
        <p:xfrm>
          <a:off x="2264230" y="1985111"/>
          <a:ext cx="7640319" cy="767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0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7081"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180838"/>
              </p:ext>
            </p:extLst>
          </p:nvPr>
        </p:nvGraphicFramePr>
        <p:xfrm>
          <a:off x="2286000" y="3007688"/>
          <a:ext cx="7620000" cy="767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7081"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507724"/>
              </p:ext>
            </p:extLst>
          </p:nvPr>
        </p:nvGraphicFramePr>
        <p:xfrm>
          <a:off x="2286000" y="4055665"/>
          <a:ext cx="7620000" cy="767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7081"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4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45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Oval 49"/>
          <p:cNvSpPr/>
          <p:nvPr/>
        </p:nvSpPr>
        <p:spPr>
          <a:xfrm>
            <a:off x="10160000" y="1991688"/>
            <a:ext cx="762000" cy="6985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5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endParaRPr lang="en-US" sz="15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0160000" y="3071189"/>
            <a:ext cx="762000" cy="6985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5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endParaRPr lang="en-US" sz="15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0160000" y="4087189"/>
            <a:ext cx="762000" cy="6985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5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endParaRPr lang="en-US" sz="15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352800" y="552201"/>
            <a:ext cx="5631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এসো নিচের ভগ্নাংশগুলো রং করি।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192252" y="518904"/>
            <a:ext cx="5784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ভগ্নাংশগুলো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889597" y="5103642"/>
            <a:ext cx="4800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ভগ্নাংশগুলো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239613" y="2883718"/>
            <a:ext cx="1018222" cy="1034482"/>
            <a:chOff x="913150" y="2840796"/>
            <a:chExt cx="1145500" cy="1163792"/>
          </a:xfrm>
        </p:grpSpPr>
        <p:sp>
          <p:nvSpPr>
            <p:cNvPr id="87" name="TextBox 86"/>
            <p:cNvSpPr txBox="1"/>
            <p:nvPr/>
          </p:nvSpPr>
          <p:spPr>
            <a:xfrm>
              <a:off x="913150" y="284079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915650" y="334671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৬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1143000" y="3427246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237391" y="4087189"/>
            <a:ext cx="1018222" cy="1034482"/>
            <a:chOff x="913150" y="2840796"/>
            <a:chExt cx="1145500" cy="1163792"/>
          </a:xfrm>
        </p:grpSpPr>
        <p:sp>
          <p:nvSpPr>
            <p:cNvPr id="91" name="TextBox 90"/>
            <p:cNvSpPr txBox="1"/>
            <p:nvPr/>
          </p:nvSpPr>
          <p:spPr>
            <a:xfrm>
              <a:off x="913150" y="284079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15650" y="334671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1143000" y="3427246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1235169" y="1831303"/>
            <a:ext cx="1018222" cy="1034482"/>
            <a:chOff x="913150" y="2840796"/>
            <a:chExt cx="1145500" cy="1163792"/>
          </a:xfrm>
        </p:grpSpPr>
        <p:sp>
          <p:nvSpPr>
            <p:cNvPr id="95" name="TextBox 94"/>
            <p:cNvSpPr txBox="1"/>
            <p:nvPr/>
          </p:nvSpPr>
          <p:spPr>
            <a:xfrm>
              <a:off x="913150" y="284079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15650" y="3346716"/>
              <a:ext cx="1143000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1143000" y="3427246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008351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83" grpId="0"/>
      <p:bldP spid="84" grpId="0"/>
      <p:bldP spid="8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1321</Words>
  <Application>Microsoft Office PowerPoint</Application>
  <PresentationFormat>Widescreen</PresentationFormat>
  <Paragraphs>564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 Math</vt:lpstr>
      <vt:lpstr>Nikosh2</vt:lpstr>
      <vt:lpstr>NikoshBAN</vt:lpstr>
      <vt:lpstr>Times New Roman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122</cp:revision>
  <dcterms:created xsi:type="dcterms:W3CDTF">2006-08-16T00:00:00Z</dcterms:created>
  <dcterms:modified xsi:type="dcterms:W3CDTF">2020-07-16T11:06:35Z</dcterms:modified>
</cp:coreProperties>
</file>