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4" r:id="rId2"/>
    <p:sldId id="321" r:id="rId3"/>
    <p:sldId id="623" r:id="rId4"/>
    <p:sldId id="330" r:id="rId5"/>
    <p:sldId id="377" r:id="rId6"/>
    <p:sldId id="641" r:id="rId7"/>
    <p:sldId id="627" r:id="rId8"/>
    <p:sldId id="632" r:id="rId9"/>
    <p:sldId id="634" r:id="rId10"/>
    <p:sldId id="574" r:id="rId11"/>
    <p:sldId id="590" r:id="rId12"/>
    <p:sldId id="591" r:id="rId13"/>
    <p:sldId id="592" r:id="rId14"/>
    <p:sldId id="594" r:id="rId15"/>
    <p:sldId id="585" r:id="rId16"/>
    <p:sldId id="586" r:id="rId17"/>
    <p:sldId id="595" r:id="rId18"/>
    <p:sldId id="635" r:id="rId19"/>
    <p:sldId id="637" r:id="rId20"/>
    <p:sldId id="638" r:id="rId21"/>
    <p:sldId id="640" r:id="rId22"/>
    <p:sldId id="355" r:id="rId23"/>
    <p:sldId id="63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6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768F9-24AE-41DC-A7F9-448D06356D7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B21B-2179-428A-B908-8FD03E9A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1812D-1755-4ED9-AA81-6DF5B6131E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9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071" y="1704065"/>
            <a:ext cx="8287657" cy="93571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E04-8228-4AF8-B5ED-93AD0D18B54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1779-35C5-4424-91DA-DA36E272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100" y="14478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95050" y="6492875"/>
            <a:ext cx="996950" cy="365125"/>
          </a:xfrm>
        </p:spPr>
        <p:txBody>
          <a:bodyPr/>
          <a:lstStyle/>
          <a:p>
            <a:fld id="{EFCCAE04-8228-4AF8-B5ED-93AD0D18B54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397000" y="23876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8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বাতায়ন-নতুন- স্লাইড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54743" y="6386287"/>
            <a:ext cx="11437257" cy="45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এম</a:t>
            </a:r>
            <a:r>
              <a:rPr lang="en-US" dirty="0"/>
              <a:t> </a:t>
            </a:r>
            <a:r>
              <a:rPr lang="en-US" dirty="0" err="1"/>
              <a:t>আমিনুল</a:t>
            </a:r>
            <a:r>
              <a:rPr lang="en-US" dirty="0"/>
              <a:t> </a:t>
            </a:r>
            <a:r>
              <a:rPr lang="en-US" dirty="0" err="1"/>
              <a:t>হক</a:t>
            </a:r>
            <a:r>
              <a:rPr lang="en-US" dirty="0"/>
              <a:t> , </a:t>
            </a:r>
            <a:r>
              <a:rPr lang="en-US" dirty="0" err="1"/>
              <a:t>সহকারি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আইসিটি</a:t>
            </a:r>
            <a:r>
              <a:rPr lang="en-US" dirty="0"/>
              <a:t>), </a:t>
            </a:r>
            <a:r>
              <a:rPr lang="en-US" dirty="0" err="1"/>
              <a:t>আশুগঞ্জ</a:t>
            </a:r>
            <a:r>
              <a:rPr lang="en-US" dirty="0"/>
              <a:t> </a:t>
            </a:r>
            <a:r>
              <a:rPr lang="en-US" dirty="0" err="1"/>
              <a:t>পাওয়ার</a:t>
            </a:r>
            <a:r>
              <a:rPr lang="en-US" dirty="0"/>
              <a:t> </a:t>
            </a:r>
            <a:r>
              <a:rPr lang="en-US" dirty="0" err="1"/>
              <a:t>স্টেশন</a:t>
            </a:r>
            <a:r>
              <a:rPr lang="en-US" dirty="0"/>
              <a:t> </a:t>
            </a:r>
            <a:r>
              <a:rPr lang="en-US" dirty="0" err="1"/>
              <a:t>কোম্পানি</a:t>
            </a:r>
            <a:r>
              <a:rPr lang="en-US" dirty="0"/>
              <a:t> </a:t>
            </a:r>
            <a:r>
              <a:rPr lang="en-US" dirty="0" err="1"/>
              <a:t>লি</a:t>
            </a:r>
            <a:r>
              <a:rPr lang="en-US" dirty="0"/>
              <a:t>:, </a:t>
            </a:r>
            <a:r>
              <a:rPr lang="en-US" dirty="0" err="1"/>
              <a:t>ব্রাহ্মণবাড়িয়া</a:t>
            </a:r>
            <a:r>
              <a:rPr lang="en-US" dirty="0"/>
              <a:t> । </a:t>
            </a:r>
            <a:r>
              <a:rPr lang="en-US" dirty="0" err="1"/>
              <a:t>মোবাইল</a:t>
            </a:r>
            <a:r>
              <a:rPr lang="en-US" dirty="0"/>
              <a:t>: ০১৭৪৬৬৮১৮৬০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80457" y="0"/>
            <a:ext cx="8752114" cy="638629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3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C73742-5F83-4C5A-9F6F-33DD05A122D0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64F6E-4B97-44AF-B8B8-04B88F8B6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7443" y="736600"/>
            <a:ext cx="11424557" cy="5619748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4700" y="6356349"/>
            <a:ext cx="199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E04-8228-4AF8-B5ED-93AD0D18B549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20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1779-35C5-4424-91DA-DA36E2725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FFFF00"/>
            </a:solidFill>
          </a:ln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nuliut.blogspot.com/" TargetMode="External"/><Relationship Id="rId2" Type="http://schemas.openxmlformats.org/officeDocument/2006/relationships/hyperlink" Target="mailto:aminul.iutoic@gmail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facebook.com/aminul.haque.5076" TargetMode="External"/><Relationship Id="rId4" Type="http://schemas.openxmlformats.org/officeDocument/2006/relationships/hyperlink" Target="https://teachers.gov.bd/profile/aminul.iutoic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6ECD3-8965-455D-B879-39E61FC0A2F8}"/>
              </a:ext>
            </a:extLst>
          </p:cNvPr>
          <p:cNvSpPr txBox="1"/>
          <p:nvPr/>
        </p:nvSpPr>
        <p:spPr>
          <a:xfrm>
            <a:off x="1069145" y="689323"/>
            <a:ext cx="10578905" cy="441659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762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3399"/>
                </a:solidFill>
              </a:rPr>
              <a:t>        </a:t>
            </a:r>
            <a:r>
              <a:rPr lang="en-US" sz="16600" b="1" dirty="0">
                <a:solidFill>
                  <a:srgbClr val="7030A0"/>
                </a:solidFill>
              </a:rPr>
              <a:t>Welcome</a:t>
            </a:r>
            <a:endParaRPr lang="en-US" sz="11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94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8971D93-73F0-4542-B62A-9368AF67F535}"/>
              </a:ext>
            </a:extLst>
          </p:cNvPr>
          <p:cNvGrpSpPr/>
          <p:nvPr/>
        </p:nvGrpSpPr>
        <p:grpSpPr>
          <a:xfrm>
            <a:off x="2019300" y="2209800"/>
            <a:ext cx="9835215" cy="3416320"/>
            <a:chOff x="533401" y="304800"/>
            <a:chExt cx="9835215" cy="341632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9D3E7DC-AF61-41BE-B1A8-56F45333033D}"/>
                </a:ext>
              </a:extLst>
            </p:cNvPr>
            <p:cNvSpPr txBox="1"/>
            <p:nvPr/>
          </p:nvSpPr>
          <p:spPr>
            <a:xfrm>
              <a:off x="533401" y="304800"/>
              <a:ext cx="81534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36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ভাবে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য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 </a:t>
              </a:r>
              <a:r>
                <a:rPr lang="as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6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</a:t>
              </a:r>
              <a:r>
                <a: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just"/>
              <a:r>
                <a:rPr lang="en-US" sz="36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</a:t>
              </a:r>
              <a:r>
                <a:rPr lang="as-IN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36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ংক্রিয়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</a:t>
              </a:r>
              <a:r>
                <a:rPr lang="as-IN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as-IN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36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য়ালি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pPr algn="just"/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উ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ভয়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ক্ষেত্রেই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ফ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লাফলের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সেলে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সূত্র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প্রয়োগ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ক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য়।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্বয়ংক্রিয়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ভ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রতে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ফ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াফল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সেলে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কারসর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এ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ক্লিক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ক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য়।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্যানুয়েলি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যোগ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ক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ফ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াফল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সেলে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চিহ্ন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সূত্র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য়।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40B65FA-DCC7-493C-9BCD-57D7F24BD2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15" b="11680"/>
            <a:stretch/>
          </p:blipFill>
          <p:spPr>
            <a:xfrm>
              <a:off x="8686801" y="2012960"/>
              <a:ext cx="1681815" cy="457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EBBF3E9-409C-4CEA-B07C-C2512099136A}"/>
              </a:ext>
            </a:extLst>
          </p:cNvPr>
          <p:cNvSpPr txBox="1"/>
          <p:nvPr/>
        </p:nvSpPr>
        <p:spPr>
          <a:xfrm>
            <a:off x="2180492" y="149459"/>
            <a:ext cx="7315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3399"/>
                </a:solidFill>
              </a:rPr>
              <a:t>স্প্রেডশিট</a:t>
            </a:r>
            <a:r>
              <a:rPr lang="en-US" sz="2400" dirty="0">
                <a:solidFill>
                  <a:srgbClr val="FF3399"/>
                </a:solidFill>
              </a:rPr>
              <a:t> </a:t>
            </a:r>
            <a:r>
              <a:rPr lang="en-US" sz="2400" dirty="0" err="1">
                <a:solidFill>
                  <a:srgbClr val="FF3399"/>
                </a:solidFill>
              </a:rPr>
              <a:t>সফটওয়্যারে</a:t>
            </a:r>
            <a:r>
              <a:rPr lang="en-US" sz="2400" dirty="0">
                <a:solidFill>
                  <a:srgbClr val="FF3399"/>
                </a:solidFill>
              </a:rPr>
              <a:t> </a:t>
            </a:r>
            <a:r>
              <a:rPr lang="en-US" sz="2400" dirty="0" err="1">
                <a:solidFill>
                  <a:srgbClr val="FF3399"/>
                </a:solidFill>
              </a:rPr>
              <a:t>গাণিতিক</a:t>
            </a:r>
            <a:r>
              <a:rPr lang="en-US" sz="2400" dirty="0">
                <a:solidFill>
                  <a:srgbClr val="FF3399"/>
                </a:solidFill>
              </a:rPr>
              <a:t> </a:t>
            </a:r>
            <a:r>
              <a:rPr lang="en-US" sz="2400" dirty="0" err="1">
                <a:solidFill>
                  <a:srgbClr val="FF3399"/>
                </a:solidFill>
              </a:rPr>
              <a:t>কাজ</a:t>
            </a:r>
            <a:r>
              <a:rPr lang="en-US" sz="2400" dirty="0">
                <a:solidFill>
                  <a:srgbClr val="FF3399"/>
                </a:solidFill>
              </a:rPr>
              <a:t> </a:t>
            </a:r>
            <a:r>
              <a:rPr lang="en-US" sz="2400" dirty="0" err="1">
                <a:solidFill>
                  <a:srgbClr val="FF3399"/>
                </a:solidFill>
              </a:rPr>
              <a:t>করার</a:t>
            </a:r>
            <a:r>
              <a:rPr lang="en-US" sz="2400" dirty="0">
                <a:solidFill>
                  <a:srgbClr val="FF3399"/>
                </a:solidFill>
              </a:rPr>
              <a:t> </a:t>
            </a:r>
            <a:r>
              <a:rPr lang="en-US" sz="2400" dirty="0" err="1">
                <a:solidFill>
                  <a:srgbClr val="FF3399"/>
                </a:solidFill>
              </a:rPr>
              <a:t>কৌশল</a:t>
            </a:r>
            <a:r>
              <a:rPr lang="en-US" sz="2400" dirty="0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FB196-D30E-4757-85DA-606C07272F7E}"/>
              </a:ext>
            </a:extLst>
          </p:cNvPr>
          <p:cNvSpPr txBox="1"/>
          <p:nvPr/>
        </p:nvSpPr>
        <p:spPr>
          <a:xfrm>
            <a:off x="3618914" y="1056519"/>
            <a:ext cx="38088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নিয়ম</a:t>
            </a:r>
            <a:endParaRPr lang="en-US" sz="4000" b="1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67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74" y="1371601"/>
            <a:ext cx="7363853" cy="36581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2144151" y="96471"/>
            <a:ext cx="4816998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মধ্যে 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3138524"/>
            <a:ext cx="1828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1" y="4877057"/>
            <a:ext cx="713528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দুইটি সংখ্যার যোগফল কত হবে?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9148" y="3105346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Calibri" pitchFamily="34" charset="0"/>
              </a:rPr>
              <a:t>15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9400" y="5297526"/>
            <a:ext cx="605646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দুইটি সংখ্যার যোগফল হবে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3462339" y="3929319"/>
            <a:ext cx="1533525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848100" y="4229356"/>
            <a:ext cx="19812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1279" y="5754725"/>
            <a:ext cx="10849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চল আমরা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স্প্রেডশিট প্রোগ্রামে ম্যানুয়্যালি যোগ করা দেখি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22" grpId="0"/>
      <p:bldP spid="28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733223" y="5430"/>
            <a:ext cx="6749595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মধ্যে ম্যানুয়্যালি 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6.png"/>
          <p:cNvPicPr>
            <a:picLocks noChangeAspect="1"/>
          </p:cNvPicPr>
          <p:nvPr/>
        </p:nvPicPr>
        <p:blipFill>
          <a:blip r:embed="rId2"/>
          <a:srcRect b="14588"/>
          <a:stretch>
            <a:fillRect/>
          </a:stretch>
        </p:blipFill>
        <p:spPr>
          <a:xfrm>
            <a:off x="2414074" y="1599944"/>
            <a:ext cx="7363853" cy="3124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2268" y="33047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3556" y="3335513"/>
            <a:ext cx="6723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/>
              <a:t>=A1+B1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টাইপ করে এন্টার কী চাপলে কাঙ্খিত ফলাফল দেখাবে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578" y="5410201"/>
            <a:ext cx="10956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 মতো সংখ্যা দুইটির ম্যানুয়্যালি যোগফল দেখাবে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4724401"/>
            <a:ext cx="911018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প্রশ্নবোধক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সূত্র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করবো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771903" y="3785971"/>
            <a:ext cx="1205129" cy="8241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8" grpId="0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9" y="1585655"/>
            <a:ext cx="7287643" cy="36866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655042" y="0"/>
            <a:ext cx="6519715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দুইটির প্রাপ্ত ম্যানুয়্যালি 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352800"/>
            <a:ext cx="838200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969492" y="202987"/>
            <a:ext cx="7515773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মধ্যে স্বয়ংক্রিয়ভাবে 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6.png"/>
          <p:cNvPicPr>
            <a:picLocks noChangeAspect="1"/>
          </p:cNvPicPr>
          <p:nvPr/>
        </p:nvPicPr>
        <p:blipFill>
          <a:blip r:embed="rId2"/>
          <a:srcRect b="14588"/>
          <a:stretch>
            <a:fillRect/>
          </a:stretch>
        </p:blipFill>
        <p:spPr>
          <a:xfrm>
            <a:off x="2158098" y="1599944"/>
            <a:ext cx="7875807" cy="3124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0788" y="33047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747" y="4702054"/>
            <a:ext cx="1086226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প্রশ্নবোধক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স্বয়ংক্রিয়ভাবে যোগফল পাবো কীভাবে?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3541" y="3352800"/>
            <a:ext cx="785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ফলাফল সেলে কারসর রেখে হোম ট্যাব/মেনু থেকে                  এ ক্লিক করে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utos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168" y="3372636"/>
            <a:ext cx="1097280" cy="36576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3540423" y="3785971"/>
            <a:ext cx="1205129" cy="8241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 animBg="1"/>
      <p:bldP spid="9" grpId="1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8206A-B738-4779-8F2D-CD7B70999F8D}"/>
              </a:ext>
            </a:extLst>
          </p:cNvPr>
          <p:cNvSpPr txBox="1"/>
          <p:nvPr/>
        </p:nvSpPr>
        <p:spPr>
          <a:xfrm>
            <a:off x="1846385" y="2887004"/>
            <a:ext cx="80772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spc="-15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স্প্রেডশিট প্রোগ্রামে কয় ভাবে যোগ করা যায়? এগুলোর </a:t>
            </a:r>
          </a:p>
          <a:p>
            <a:pPr algn="l"/>
            <a:r>
              <a:rPr lang="bn-BD" sz="3600" spc="-15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      নাম বল। </a:t>
            </a:r>
            <a:endParaRPr lang="en-US" sz="36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D91C5-BF94-462D-B282-AC976B09FA75}"/>
              </a:ext>
            </a:extLst>
          </p:cNvPr>
          <p:cNvSpPr txBox="1"/>
          <p:nvPr/>
        </p:nvSpPr>
        <p:spPr>
          <a:xfrm>
            <a:off x="4701378" y="1182858"/>
            <a:ext cx="2367214" cy="731520"/>
          </a:xfrm>
          <a:prstGeom prst="flowChartOffpageConnector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sz="4400" b="1" spc="1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b="1" spc="1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1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spc="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497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CCBE96-4373-4FEE-B19A-CF1CB5EBB220}"/>
              </a:ext>
            </a:extLst>
          </p:cNvPr>
          <p:cNvSpPr txBox="1"/>
          <p:nvPr/>
        </p:nvSpPr>
        <p:spPr>
          <a:xfrm>
            <a:off x="3666489" y="838200"/>
            <a:ext cx="7290778" cy="879038"/>
          </a:xfrm>
          <a:prstGeom prst="flowChartDocumen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সেল রেঞ্জ পদ্ধতিতে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D3E7DC-AF61-41BE-B1A8-56F45333033D}"/>
              </a:ext>
            </a:extLst>
          </p:cNvPr>
          <p:cNvSpPr txBox="1"/>
          <p:nvPr/>
        </p:nvSpPr>
        <p:spPr>
          <a:xfrm>
            <a:off x="2019300" y="2819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এছাড়া সূত্র দিয়ে যোগ করা যায়। এখানে সেল রেঞ্জ দিয়ে কোন সেল থেকে কোন সেল পর্যন্ত যোগ করা হবে তা বুঝানো হয়েছে। সেল রেঞ্জ লেখার নিয়ম হলো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Sum(A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1:D1)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অর্থ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A1, B1, C1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D1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ডেটাগুলোর যোগফল বের করা হবে।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7C966E-E248-4A0E-82B7-C87360F609CF}"/>
              </a:ext>
            </a:extLst>
          </p:cNvPr>
          <p:cNvSpPr txBox="1"/>
          <p:nvPr/>
        </p:nvSpPr>
        <p:spPr>
          <a:xfrm>
            <a:off x="4503258" y="1981200"/>
            <a:ext cx="3185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Sum(A</a:t>
            </a:r>
            <a:r>
              <a:rPr lang="en-US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1:D1)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99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74319" y="4897906"/>
            <a:ext cx="304762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ফর্মূলা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6851D6-2D25-41C1-A875-F2682A285919}"/>
              </a:ext>
            </a:extLst>
          </p:cNvPr>
          <p:cNvSpPr txBox="1"/>
          <p:nvPr/>
        </p:nvSpPr>
        <p:spPr>
          <a:xfrm>
            <a:off x="2057400" y="119815"/>
            <a:ext cx="6112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 রেঞ্জ পদ্ধতিতে যোগফল নির্ণয় 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165FF09-2912-41DC-B316-978A42CAD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249" y="1087106"/>
            <a:ext cx="8349895" cy="313379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24382D0-AE3B-42DE-8D19-E8558A64EEC4}"/>
              </a:ext>
            </a:extLst>
          </p:cNvPr>
          <p:cNvSpPr txBox="1"/>
          <p:nvPr/>
        </p:nvSpPr>
        <p:spPr>
          <a:xfrm>
            <a:off x="6955301" y="4861562"/>
            <a:ext cx="4369192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সেল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077AB8-9ED8-47CB-8EE1-67E5FF3062C8}"/>
              </a:ext>
            </a:extLst>
          </p:cNvPr>
          <p:cNvCxnSpPr>
            <a:cxnSpLocks/>
          </p:cNvCxnSpPr>
          <p:nvPr/>
        </p:nvCxnSpPr>
        <p:spPr>
          <a:xfrm flipV="1">
            <a:off x="5869373" y="2771335"/>
            <a:ext cx="1296744" cy="2090228"/>
          </a:xfrm>
          <a:prstGeom prst="straightConnector1">
            <a:avLst/>
          </a:prstGeom>
          <a:ln w="5715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F32023-577D-471A-B4FE-35BBC0C4E89C}"/>
              </a:ext>
            </a:extLst>
          </p:cNvPr>
          <p:cNvCxnSpPr>
            <a:cxnSpLocks/>
          </p:cNvCxnSpPr>
          <p:nvPr/>
        </p:nvCxnSpPr>
        <p:spPr>
          <a:xfrm flipV="1">
            <a:off x="8035368" y="2771335"/>
            <a:ext cx="0" cy="2090228"/>
          </a:xfrm>
          <a:prstGeom prst="straightConnector1">
            <a:avLst/>
          </a:prstGeom>
          <a:ln w="5715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3818ED-27B8-41D9-BE69-44B154FBE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73" y="1466339"/>
            <a:ext cx="5231486" cy="31337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DF5BF8-DE22-4B22-98D9-F162177E1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971" y="1466339"/>
            <a:ext cx="5222993" cy="31337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E0A1D-3FA5-42D6-8337-42CD74650726}"/>
              </a:ext>
            </a:extLst>
          </p:cNvPr>
          <p:cNvSpPr txBox="1"/>
          <p:nvPr/>
        </p:nvSpPr>
        <p:spPr>
          <a:xfrm>
            <a:off x="1189715" y="4976561"/>
            <a:ext cx="4759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c6+d6+e6+f6  </a:t>
            </a:r>
            <a:r>
              <a:rPr lang="bn-BD" sz="2400" spc="-150" dirty="0">
                <a:latin typeface="NikoshBAN" pitchFamily="2" charset="0"/>
                <a:cs typeface="NikoshBAN" pitchFamily="2" charset="0"/>
              </a:rPr>
              <a:t>টাইপ করে এন্টার কী চাপ</a:t>
            </a:r>
            <a:r>
              <a:rPr lang="en-US" sz="2400" spc="-150" dirty="0" err="1">
                <a:latin typeface="NikoshBAN" pitchFamily="2" charset="0"/>
                <a:cs typeface="NikoshBAN" pitchFamily="2" charset="0"/>
              </a:rPr>
              <a:t>বো</a:t>
            </a:r>
            <a:endParaRPr lang="en-US" sz="2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DCE8C-E8C8-4598-B1EB-862F9C15489D}"/>
              </a:ext>
            </a:extLst>
          </p:cNvPr>
          <p:cNvSpPr txBox="1"/>
          <p:nvPr/>
        </p:nvSpPr>
        <p:spPr>
          <a:xfrm>
            <a:off x="6947265" y="4915634"/>
            <a:ext cx="4668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spc="-150" dirty="0">
                <a:solidFill>
                  <a:srgbClr val="FF0000"/>
                </a:solidFill>
              </a:rPr>
              <a:t>=</a:t>
            </a:r>
            <a:r>
              <a:rPr lang="bn-BD" sz="2000" dirty="0">
                <a:solidFill>
                  <a:srgbClr val="FF0000"/>
                </a:solidFill>
              </a:rPr>
              <a:t>Sum(C6:F6)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টাইপ করে এন্টার কী চাপ</a:t>
            </a:r>
            <a:r>
              <a:rPr lang="en-US" sz="2800" spc="-150" dirty="0" err="1">
                <a:latin typeface="NikoshBAN" pitchFamily="2" charset="0"/>
                <a:cs typeface="NikoshBAN" pitchFamily="2" charset="0"/>
              </a:rPr>
              <a:t>বো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86A73E-4733-49E1-AAF9-42CA9E34CB1B}"/>
              </a:ext>
            </a:extLst>
          </p:cNvPr>
          <p:cNvGrpSpPr/>
          <p:nvPr/>
        </p:nvGrpSpPr>
        <p:grpSpPr>
          <a:xfrm>
            <a:off x="2926080" y="1617787"/>
            <a:ext cx="1631852" cy="3358774"/>
            <a:chOff x="2926080" y="1617787"/>
            <a:chExt cx="1631852" cy="3358774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77595AD-7840-45F4-9E25-9E81F29C74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6080" y="3221502"/>
              <a:ext cx="1631852" cy="1755059"/>
            </a:xfrm>
            <a:prstGeom prst="straightConnector1">
              <a:avLst/>
            </a:prstGeom>
            <a:ln w="38100">
              <a:solidFill>
                <a:srgbClr val="FF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CE69C8F-27A6-4542-B9ED-6D95B10AC7F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73412" y="1617787"/>
              <a:ext cx="484520" cy="1603715"/>
            </a:xfrm>
            <a:prstGeom prst="straightConnector1">
              <a:avLst/>
            </a:prstGeom>
            <a:ln w="38100">
              <a:solidFill>
                <a:srgbClr val="FF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7CC93D-1EEF-4954-A5B1-E89F3D49C81E}"/>
              </a:ext>
            </a:extLst>
          </p:cNvPr>
          <p:cNvGrpSpPr/>
          <p:nvPr/>
        </p:nvGrpSpPr>
        <p:grpSpPr>
          <a:xfrm>
            <a:off x="9445399" y="1617787"/>
            <a:ext cx="1556886" cy="3372842"/>
            <a:chOff x="9445399" y="1617787"/>
            <a:chExt cx="1556886" cy="337284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67B4035-4D1A-4DD0-8BDA-859EFFCBBA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45399" y="3152813"/>
              <a:ext cx="1556886" cy="1837816"/>
            </a:xfrm>
            <a:prstGeom prst="straightConnector1">
              <a:avLst/>
            </a:prstGeom>
            <a:ln w="38100">
              <a:solidFill>
                <a:srgbClr val="FF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230BCD1-F16B-4821-98EA-A4BAA4E53D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05182" y="1617787"/>
              <a:ext cx="1151206" cy="1535026"/>
            </a:xfrm>
            <a:prstGeom prst="straightConnector1">
              <a:avLst/>
            </a:prstGeom>
            <a:ln w="38100">
              <a:solidFill>
                <a:srgbClr val="FF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35DDE9-D83B-4C37-8B11-4FE0444B021B}"/>
              </a:ext>
            </a:extLst>
          </p:cNvPr>
          <p:cNvSpPr txBox="1"/>
          <p:nvPr/>
        </p:nvSpPr>
        <p:spPr>
          <a:xfrm>
            <a:off x="1164507" y="5556385"/>
            <a:ext cx="31402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ফর্মুলা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848028-6AF1-4ACD-94A6-3B002D9ED70F}"/>
              </a:ext>
            </a:extLst>
          </p:cNvPr>
          <p:cNvSpPr txBox="1"/>
          <p:nvPr/>
        </p:nvSpPr>
        <p:spPr>
          <a:xfrm>
            <a:off x="6961364" y="5523520"/>
            <a:ext cx="496807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সেল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spc="-1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B004D4-656B-4EA4-9230-5985E590EED3}"/>
              </a:ext>
            </a:extLst>
          </p:cNvPr>
          <p:cNvSpPr txBox="1"/>
          <p:nvPr/>
        </p:nvSpPr>
        <p:spPr>
          <a:xfrm>
            <a:off x="2057400" y="119815"/>
            <a:ext cx="6112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 রেঞ্জ পদ্ধতিতে যোগফল নির্ণয় 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0805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8206A-B738-4779-8F2D-CD7B70999F8D}"/>
              </a:ext>
            </a:extLst>
          </p:cNvPr>
          <p:cNvSpPr txBox="1"/>
          <p:nvPr/>
        </p:nvSpPr>
        <p:spPr>
          <a:xfrm>
            <a:off x="1565029" y="3105834"/>
            <a:ext cx="97172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ফর্মূলা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ও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ফাংশনের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মধ্যে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তিনটি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পার্থক্য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খাতায়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লিখ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।</a:t>
            </a:r>
            <a:endParaRPr lang="en-US" sz="3600" spc="-1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D91C5-BF94-462D-B282-AC976B09FA75}"/>
              </a:ext>
            </a:extLst>
          </p:cNvPr>
          <p:cNvSpPr txBox="1"/>
          <p:nvPr/>
        </p:nvSpPr>
        <p:spPr>
          <a:xfrm>
            <a:off x="4124601" y="1112519"/>
            <a:ext cx="2937379" cy="731520"/>
          </a:xfrm>
          <a:prstGeom prst="flowChartOffpageConnector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b="1" spc="1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spc="1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8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8655" y="811537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শিক্ষক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539" y="1553236"/>
            <a:ext cx="5108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Aminul </a:t>
            </a:r>
            <a:r>
              <a:rPr lang="en-US" sz="20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Haque</a:t>
            </a:r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Islamic University of Technology (IUT),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Islamic Cooperation (OIC</a:t>
            </a:r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(ICT),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Bidyut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Kendra High School,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Station Company Limited,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Brahmanbaria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280" y="4310075"/>
            <a:ext cx="75745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j-lt"/>
              </a:rPr>
              <a:t>Contact &amp; Profile: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Mobile                       :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+mj-lt"/>
              </a:rPr>
              <a:t>01746-681860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E-mail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hlinkClick r:id="rId2"/>
              </a:rPr>
              <a:t>aminul.iutoic@gmail.com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Blog    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70C0"/>
                </a:solidFill>
                <a:latin typeface="+mj-lt"/>
                <a:hlinkClick r:id="rId3"/>
              </a:rPr>
              <a:t>http://www.aminuliut.blogspot.com</a:t>
            </a:r>
            <a:endParaRPr lang="en-US" dirty="0">
              <a:solidFill>
                <a:srgbClr val="0070C0"/>
              </a:solidFill>
              <a:latin typeface="+mj-lt"/>
            </a:endParaRPr>
          </a:p>
          <a:p>
            <a:r>
              <a:rPr lang="en-US" dirty="0" err="1">
                <a:solidFill>
                  <a:srgbClr val="0070C0"/>
                </a:solidFill>
                <a:latin typeface="+mj-lt"/>
              </a:rPr>
              <a:t>Shikkhok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Batayon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: </a:t>
            </a:r>
            <a:r>
              <a:rPr lang="en-US" dirty="0">
                <a:latin typeface="+mj-lt"/>
                <a:hlinkClick r:id="rId4"/>
              </a:rPr>
              <a:t>https://teachers.gov.bd/profile/aminul.iutoic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Facebook  </a:t>
            </a:r>
            <a:r>
              <a:rPr lang="en-US" dirty="0">
                <a:latin typeface="+mj-lt"/>
              </a:rPr>
              <a:t>               : </a:t>
            </a:r>
            <a:r>
              <a:rPr lang="en-US" dirty="0">
                <a:latin typeface="+mj-lt"/>
                <a:hlinkClick r:id="rId5"/>
              </a:rPr>
              <a:t>https://www.facebook.com/aminul.haque.5076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9444" y="830299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পাঠ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6222" y="2579436"/>
            <a:ext cx="545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শ্রেণি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7030A0"/>
                </a:solidFill>
              </a:rPr>
              <a:t>৮ম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বিষয়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তথ্য</a:t>
            </a:r>
            <a:r>
              <a:rPr lang="en-US" sz="2400" b="1" dirty="0">
                <a:solidFill>
                  <a:srgbClr val="7030A0"/>
                </a:solidFill>
              </a:rPr>
              <a:t> ও </a:t>
            </a:r>
            <a:r>
              <a:rPr lang="en-US" sz="2400" b="1" dirty="0" err="1">
                <a:solidFill>
                  <a:srgbClr val="7030A0"/>
                </a:solidFill>
              </a:rPr>
              <a:t>যোগাযোগ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প্রযুক্তি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অধ্যায়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৪:  </a:t>
            </a:r>
            <a:r>
              <a:rPr lang="en-US" sz="24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ব্যবহার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7B014C-1BBD-45A0-B1D9-9B0E40469FB1}"/>
              </a:ext>
            </a:extLst>
          </p:cNvPr>
          <p:cNvSpPr txBox="1"/>
          <p:nvPr/>
        </p:nvSpPr>
        <p:spPr>
          <a:xfrm>
            <a:off x="1676713" y="5475834"/>
            <a:ext cx="813433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্প্রেডশিট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ফটওয়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করার পদ্ধতি লিখ।  </a:t>
            </a:r>
            <a:endParaRPr lang="en-US" sz="28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600D7C-F917-4D5B-BA68-3F6EDABDE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5" y="1100102"/>
            <a:ext cx="8314006" cy="31337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740497-E13A-44B1-9E81-0E9CA52088CC}"/>
              </a:ext>
            </a:extLst>
          </p:cNvPr>
          <p:cNvSpPr txBox="1"/>
          <p:nvPr/>
        </p:nvSpPr>
        <p:spPr>
          <a:xfrm>
            <a:off x="3321474" y="204788"/>
            <a:ext cx="34219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FB8A1-E5DD-4596-B252-95A7BAD7C32E}"/>
              </a:ext>
            </a:extLst>
          </p:cNvPr>
          <p:cNvSpPr txBox="1"/>
          <p:nvPr/>
        </p:nvSpPr>
        <p:spPr>
          <a:xfrm>
            <a:off x="1676713" y="4593256"/>
            <a:ext cx="813433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্প্রেডশিট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ফটওয়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22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66D6EED-7976-48A6-81DC-3CE8D2A886AD}"/>
              </a:ext>
            </a:extLst>
          </p:cNvPr>
          <p:cNvSpPr txBox="1"/>
          <p:nvPr/>
        </p:nvSpPr>
        <p:spPr>
          <a:xfrm>
            <a:off x="1988576" y="1841194"/>
            <a:ext cx="5815781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এক্সেলে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bn-IN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spc="-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CB2829-EB31-4781-B2B8-A16A91DF6A4B}"/>
              </a:ext>
            </a:extLst>
          </p:cNvPr>
          <p:cNvSpPr txBox="1"/>
          <p:nvPr/>
        </p:nvSpPr>
        <p:spPr>
          <a:xfrm>
            <a:off x="7963670" y="1838981"/>
            <a:ext cx="1789931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দুইভাবে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24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5558A-6C13-4A26-BD86-48626E8C6A43}"/>
              </a:ext>
            </a:extLst>
          </p:cNvPr>
          <p:cNvSpPr txBox="1"/>
          <p:nvPr/>
        </p:nvSpPr>
        <p:spPr>
          <a:xfrm>
            <a:off x="1988576" y="2834894"/>
            <a:ext cx="673018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ম্যানুয়ালি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02871-A525-466C-AAE0-C4276C8C7757}"/>
              </a:ext>
            </a:extLst>
          </p:cNvPr>
          <p:cNvSpPr txBox="1"/>
          <p:nvPr/>
        </p:nvSpPr>
        <p:spPr>
          <a:xfrm>
            <a:off x="8917858" y="2829580"/>
            <a:ext cx="10962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=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16091A-8EF9-4B53-A405-0E06A78DEB03}"/>
              </a:ext>
            </a:extLst>
          </p:cNvPr>
          <p:cNvSpPr txBox="1"/>
          <p:nvPr/>
        </p:nvSpPr>
        <p:spPr>
          <a:xfrm>
            <a:off x="1988577" y="3837114"/>
            <a:ext cx="5815780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চার্ট অপশন কোন মেনু বা ট্যাবে 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836AE3-D418-417B-9FC7-C0CC35D6854B}"/>
              </a:ext>
            </a:extLst>
          </p:cNvPr>
          <p:cNvSpPr txBox="1"/>
          <p:nvPr/>
        </p:nvSpPr>
        <p:spPr>
          <a:xfrm>
            <a:off x="7948920" y="3823279"/>
            <a:ext cx="1357345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ইনসার্ট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B7BCF-7B3A-4555-96C1-35F06ED6D3D2}"/>
              </a:ext>
            </a:extLst>
          </p:cNvPr>
          <p:cNvSpPr txBox="1"/>
          <p:nvPr/>
        </p:nvSpPr>
        <p:spPr>
          <a:xfrm>
            <a:off x="1988576" y="4810781"/>
            <a:ext cx="581578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সেল রেঞ্জ লেখার একটি উদাহরণ দাও।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218A30-D6F4-4DB2-A557-56AE58E14226}"/>
              </a:ext>
            </a:extLst>
          </p:cNvPr>
          <p:cNvSpPr txBox="1"/>
          <p:nvPr/>
        </p:nvSpPr>
        <p:spPr>
          <a:xfrm>
            <a:off x="7951840" y="4825528"/>
            <a:ext cx="22147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=Sum(A1:D1)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5D1D6-33D6-46F2-9325-2A9E139D6AE3}"/>
              </a:ext>
            </a:extLst>
          </p:cNvPr>
          <p:cNvSpPr txBox="1"/>
          <p:nvPr/>
        </p:nvSpPr>
        <p:spPr>
          <a:xfrm>
            <a:off x="3478449" y="790599"/>
            <a:ext cx="35534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17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1" grpId="0" animBg="1"/>
      <p:bldP spid="2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7DD8D6-E22E-44B7-840F-414473680B9A}"/>
              </a:ext>
            </a:extLst>
          </p:cNvPr>
          <p:cNvSpPr txBox="1"/>
          <p:nvPr/>
        </p:nvSpPr>
        <p:spPr>
          <a:xfrm>
            <a:off x="2312951" y="2495844"/>
            <a:ext cx="756609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স্প্রেডশিট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প্রোগ্রামে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উদাহরণসহ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রেঞ্জ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লে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লিখ।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12D7EA-4050-40EC-B206-18B003976790}"/>
              </a:ext>
            </a:extLst>
          </p:cNvPr>
          <p:cNvSpPr txBox="1"/>
          <p:nvPr/>
        </p:nvSpPr>
        <p:spPr>
          <a:xfrm>
            <a:off x="3969856" y="859300"/>
            <a:ext cx="2937379" cy="731520"/>
          </a:xfrm>
          <a:prstGeom prst="flowChartOffpageConnector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spc="1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spc="1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9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33D430-1F35-47C5-BD79-45E3BD6D2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57" y="3535150"/>
            <a:ext cx="6903266" cy="26020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A2CB2A-EC5E-45CF-BDC2-12946B541E6C}"/>
              </a:ext>
            </a:extLst>
          </p:cNvPr>
          <p:cNvSpPr txBox="1"/>
          <p:nvPr/>
        </p:nvSpPr>
        <p:spPr>
          <a:xfrm>
            <a:off x="2264898" y="1692851"/>
            <a:ext cx="7385538" cy="1446550"/>
          </a:xfrm>
          <a:prstGeom prst="rect">
            <a:avLst/>
          </a:prstGeom>
          <a:ln w="76200">
            <a:solidFill>
              <a:srgbClr val="FF3399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72476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E86AA4-590B-4E03-B9AA-77A4F208CD76}"/>
              </a:ext>
            </a:extLst>
          </p:cNvPr>
          <p:cNvSpPr txBox="1"/>
          <p:nvPr/>
        </p:nvSpPr>
        <p:spPr>
          <a:xfrm>
            <a:off x="4430461" y="2678111"/>
            <a:ext cx="3134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B0F0"/>
                </a:solidFill>
              </a:rPr>
              <a:t> </a:t>
            </a:r>
            <a:r>
              <a:rPr lang="en-US" sz="3600" b="1" u="sng" dirty="0" err="1">
                <a:solidFill>
                  <a:srgbClr val="00B0F0"/>
                </a:solidFill>
              </a:rPr>
              <a:t>স্প্রেডশিট</a:t>
            </a:r>
            <a:r>
              <a:rPr lang="en-US" sz="3600" b="1" u="sng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5727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B9372B72-E7DA-47DB-A23F-B5E4F7933006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61689-CEB1-4724-B1A4-E051734E5EFC}"/>
              </a:ext>
            </a:extLst>
          </p:cNvPr>
          <p:cNvSpPr txBox="1"/>
          <p:nvPr/>
        </p:nvSpPr>
        <p:spPr>
          <a:xfrm>
            <a:off x="4526998" y="65230"/>
            <a:ext cx="254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B0F0"/>
                </a:solidFill>
              </a:rPr>
              <a:t>শিখনফল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4D756AF0-F5D4-4A09-9C9A-5496313A84BA}"/>
              </a:ext>
            </a:extLst>
          </p:cNvPr>
          <p:cNvSpPr/>
          <p:nvPr/>
        </p:nvSpPr>
        <p:spPr>
          <a:xfrm>
            <a:off x="2133600" y="1748361"/>
            <a:ext cx="7249552" cy="3530546"/>
          </a:xfrm>
          <a:prstGeom prst="bevel">
            <a:avLst>
              <a:gd name="adj" fmla="val 4896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সফটওয়্যার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ব্যবহারের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কৌশল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</a:rPr>
              <a:t>ব্যাখ্যা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করতে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পারবে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প্রোগ্রামে যোগ করতে পারবে;  </a:t>
            </a:r>
          </a:p>
        </p:txBody>
      </p:sp>
    </p:spTree>
    <p:extLst>
      <p:ext uri="{BB962C8B-B14F-4D97-AF65-F5344CB8AC3E}">
        <p14:creationId xmlns:p14="http://schemas.microsoft.com/office/powerpoint/2010/main" val="9348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3634B0-6EA7-4973-863D-C2A7F698536A}"/>
              </a:ext>
            </a:extLst>
          </p:cNvPr>
          <p:cNvSpPr txBox="1"/>
          <p:nvPr/>
        </p:nvSpPr>
        <p:spPr>
          <a:xfrm>
            <a:off x="2095500" y="2552700"/>
            <a:ext cx="8001000" cy="8763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noAutofit/>
          </a:bodyPr>
          <a:lstStyle/>
          <a:p>
            <a:pPr algn="ctr"/>
            <a:r>
              <a:rPr lang="bn-BD" sz="5000" b="1" u="sng" spc="-150" dirty="0">
                <a:ln>
                  <a:solidFill>
                    <a:schemeClr val="bg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প্রোগ্রামে গাণিতিক কাজ</a:t>
            </a:r>
            <a:endParaRPr lang="en-US" sz="5000" b="1" u="sng" spc="-150" dirty="0">
              <a:ln>
                <a:solidFill>
                  <a:schemeClr val="bg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4D9C4-B8C8-41F7-8849-47D71841AFD7}"/>
              </a:ext>
            </a:extLst>
          </p:cNvPr>
          <p:cNvSpPr txBox="1"/>
          <p:nvPr/>
        </p:nvSpPr>
        <p:spPr>
          <a:xfrm>
            <a:off x="4988166" y="3657600"/>
            <a:ext cx="3071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পৃষ্ঠাঃ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৫৯-৬০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2CFCBD-36AC-4073-93D1-B08C3696A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958" y="2009812"/>
            <a:ext cx="10020007" cy="41044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047068-972C-42BF-9BB7-D68F524EB999}"/>
              </a:ext>
            </a:extLst>
          </p:cNvPr>
          <p:cNvSpPr txBox="1"/>
          <p:nvPr/>
        </p:nvSpPr>
        <p:spPr>
          <a:xfrm>
            <a:off x="2919489" y="937097"/>
            <a:ext cx="6353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স্প্রেডশিটে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নিচের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কাজটি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কীভাবে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করবে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3461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4285E8-F217-480C-A365-907E1A9CD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879940"/>
            <a:ext cx="7948247" cy="2308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EE4EC-6B5E-4376-BC61-896BC8D4D03C}"/>
              </a:ext>
            </a:extLst>
          </p:cNvPr>
          <p:cNvSpPr txBox="1"/>
          <p:nvPr/>
        </p:nvSpPr>
        <p:spPr>
          <a:xfrm>
            <a:off x="2757267" y="211015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3399"/>
                </a:solidFill>
              </a:rPr>
              <a:t>স্প্রেডশিট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সফটওয়্যার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ব্যবহারের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কৌশল</a:t>
            </a:r>
            <a:r>
              <a:rPr lang="en-US" dirty="0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AA67C-7EB4-44A0-A2C5-5CDA7254CA00}"/>
              </a:ext>
            </a:extLst>
          </p:cNvPr>
          <p:cNvSpPr txBox="1"/>
          <p:nvPr/>
        </p:nvSpPr>
        <p:spPr>
          <a:xfrm>
            <a:off x="931121" y="3844206"/>
            <a:ext cx="10899807" cy="2133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70C0"/>
                </a:solidFill>
              </a:rPr>
              <a:t>স্প্রেডশিট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হলো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হিসাব-নিকাশের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কাজের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জন্য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বহুল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ব্যবহৃত</a:t>
            </a:r>
            <a:r>
              <a:rPr lang="en-US" dirty="0">
                <a:solidFill>
                  <a:srgbClr val="0070C0"/>
                </a:solidFill>
              </a:rPr>
              <a:t>  ও </a:t>
            </a:r>
            <a:r>
              <a:rPr lang="en-US" dirty="0" err="1">
                <a:solidFill>
                  <a:srgbClr val="0070C0"/>
                </a:solidFill>
              </a:rPr>
              <a:t>জনপ্রিয়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অ্যাপ্লিকেশন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সফটওয়্যার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স্প্রেডশিটকে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ওয়ার্কবুক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বলা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হয়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স্প্রেডশিটে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বা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ওয়ার্কবুকে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অনেকগুলো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ওয়ার্কশিট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পাতা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থাকে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ওয়ার্কশিটের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গ্রিড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কলাম</a:t>
            </a:r>
            <a:r>
              <a:rPr lang="en-US" dirty="0">
                <a:solidFill>
                  <a:srgbClr val="0070C0"/>
                </a:solidFill>
              </a:rPr>
              <a:t> ও </a:t>
            </a:r>
            <a:r>
              <a:rPr lang="en-US" dirty="0" err="1">
                <a:solidFill>
                  <a:srgbClr val="0070C0"/>
                </a:solidFill>
              </a:rPr>
              <a:t>সারি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আকারে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থাকে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প্রতিটি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কলামের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শিরোনাম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একটি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ইংরেজি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বর্ণ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দিয়ে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এবং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প্রতিটি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সারি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সংখ্যা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দিয়ে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চিহ্নিত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করা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থাকে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এর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দ্বারা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গ্রিডের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প্রতিটি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সেলের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ঠিকানা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রেফরেন্স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সুনির্দিষ্ট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থাকে</a:t>
            </a:r>
            <a:r>
              <a:rPr lang="en-US" dirty="0">
                <a:solidFill>
                  <a:srgbClr val="0070C0"/>
                </a:solidFill>
              </a:rPr>
              <a:t>। </a:t>
            </a:r>
            <a:r>
              <a:rPr lang="en-US" dirty="0" err="1">
                <a:solidFill>
                  <a:srgbClr val="0070C0"/>
                </a:solidFill>
              </a:rPr>
              <a:t>যেমন</a:t>
            </a:r>
            <a:r>
              <a:rPr lang="en-US" dirty="0">
                <a:solidFill>
                  <a:srgbClr val="0070C0"/>
                </a:solidFill>
              </a:rPr>
              <a:t>: E10 </a:t>
            </a:r>
            <a:r>
              <a:rPr lang="en-US" dirty="0" err="1">
                <a:solidFill>
                  <a:srgbClr val="0070C0"/>
                </a:solidFill>
              </a:rPr>
              <a:t>দিয়ে</a:t>
            </a:r>
            <a:r>
              <a:rPr lang="en-US" dirty="0">
                <a:solidFill>
                  <a:srgbClr val="0070C0"/>
                </a:solidFill>
              </a:rPr>
              <a:t> E </a:t>
            </a:r>
            <a:r>
              <a:rPr lang="en-US" dirty="0" err="1">
                <a:solidFill>
                  <a:srgbClr val="0070C0"/>
                </a:solidFill>
              </a:rPr>
              <a:t>কলাম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এবং</a:t>
            </a:r>
            <a:r>
              <a:rPr lang="en-US" dirty="0">
                <a:solidFill>
                  <a:srgbClr val="0070C0"/>
                </a:solidFill>
              </a:rPr>
              <a:t> ১০ </a:t>
            </a:r>
            <a:r>
              <a:rPr lang="en-US" dirty="0" err="1">
                <a:solidFill>
                  <a:srgbClr val="0070C0"/>
                </a:solidFill>
              </a:rPr>
              <a:t>নম্বর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রো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সারি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এর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ছেদবিন্দুতে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অবস্থানকারী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সেলকে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নির্দেশ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করা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হয়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90316-9703-4A7B-81A8-63D49F8ABBF2}"/>
              </a:ext>
            </a:extLst>
          </p:cNvPr>
          <p:cNvSpPr txBox="1"/>
          <p:nvPr/>
        </p:nvSpPr>
        <p:spPr>
          <a:xfrm>
            <a:off x="3878278" y="3253100"/>
            <a:ext cx="220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3399"/>
                </a:solidFill>
              </a:rPr>
              <a:t>চিত্র</a:t>
            </a:r>
            <a:r>
              <a:rPr lang="en-US" dirty="0">
                <a:solidFill>
                  <a:srgbClr val="FF3399"/>
                </a:solidFill>
              </a:rPr>
              <a:t>: </a:t>
            </a:r>
            <a:r>
              <a:rPr lang="en-US" dirty="0" err="1">
                <a:solidFill>
                  <a:srgbClr val="FF3399"/>
                </a:solidFill>
              </a:rPr>
              <a:t>ওয়ার্কশিট</a:t>
            </a:r>
            <a:endParaRPr lang="en-US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0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4285E8-F217-480C-A365-907E1A9CD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56" y="910966"/>
            <a:ext cx="6091311" cy="2308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EE4EC-6B5E-4376-BC61-896BC8D4D03C}"/>
              </a:ext>
            </a:extLst>
          </p:cNvPr>
          <p:cNvSpPr txBox="1"/>
          <p:nvPr/>
        </p:nvSpPr>
        <p:spPr>
          <a:xfrm>
            <a:off x="2757267" y="211015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3399"/>
                </a:solidFill>
              </a:rPr>
              <a:t>স্প্রেডশিট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সফটওয়্যার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ব্যবহারের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কৌশল</a:t>
            </a:r>
            <a:r>
              <a:rPr lang="en-US" dirty="0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AA67C-7EB4-44A0-A2C5-5CDA7254CA00}"/>
              </a:ext>
            </a:extLst>
          </p:cNvPr>
          <p:cNvSpPr txBox="1"/>
          <p:nvPr/>
        </p:nvSpPr>
        <p:spPr>
          <a:xfrm>
            <a:off x="874852" y="3944701"/>
            <a:ext cx="106606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70C0"/>
                </a:solidFill>
              </a:rPr>
              <a:t>ওয়ার্কশিটে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উপাত্ত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ডেটা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প্রবেশ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করানোকে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ডেটা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এন্ট্রি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বলা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হয়</a:t>
            </a:r>
            <a:r>
              <a:rPr lang="en-US" sz="2000" dirty="0">
                <a:solidFill>
                  <a:srgbClr val="0070C0"/>
                </a:solidFill>
              </a:rPr>
              <a:t>। </a:t>
            </a:r>
            <a:r>
              <a:rPr lang="en-US" sz="2000" dirty="0" err="1">
                <a:solidFill>
                  <a:srgbClr val="0070C0"/>
                </a:solidFill>
              </a:rPr>
              <a:t>ওয়ার্কশিটে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কাজ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বলতে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ওয়ার্কশিটের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সেলগুলোতে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অক্ষর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সংখ্যা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টাইপ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সূত্র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ফাংশন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টাইপ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ইত্যাদি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কাজকে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বোঝায়</a:t>
            </a:r>
            <a:r>
              <a:rPr lang="en-US" sz="2000" dirty="0">
                <a:solidFill>
                  <a:srgbClr val="0070C0"/>
                </a:solidFill>
              </a:rPr>
              <a:t>। </a:t>
            </a:r>
            <a:r>
              <a:rPr lang="en-US" sz="2000" dirty="0" err="1">
                <a:solidFill>
                  <a:srgbClr val="0070C0"/>
                </a:solidFill>
              </a:rPr>
              <a:t>যেকোনো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সেলে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কার্সর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রেখে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ইচ্ছামতো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টাইপ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করা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যায়</a:t>
            </a:r>
            <a:r>
              <a:rPr lang="en-US" sz="2000" dirty="0">
                <a:solidFill>
                  <a:srgbClr val="0070C0"/>
                </a:solidFill>
              </a:rPr>
              <a:t>। </a:t>
            </a:r>
            <a:r>
              <a:rPr lang="en-US" sz="2000" dirty="0" err="1">
                <a:solidFill>
                  <a:srgbClr val="0070C0"/>
                </a:solidFill>
              </a:rPr>
              <a:t>এক্ষেত্রে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এক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সেল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থেকে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আরেক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সেলে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কার্সর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নেওয়ার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কয়েকটি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উপায়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আছে</a:t>
            </a:r>
            <a:r>
              <a:rPr lang="en-US" sz="2000" dirty="0">
                <a:solidFill>
                  <a:srgbClr val="FF0000"/>
                </a:solidFill>
              </a:rPr>
              <a:t>: ১। </a:t>
            </a:r>
            <a:r>
              <a:rPr lang="en-US" sz="2000" dirty="0" err="1">
                <a:solidFill>
                  <a:srgbClr val="FF0000"/>
                </a:solidFill>
              </a:rPr>
              <a:t>কীবোর্ডের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অ্যারো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কী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ব্যবহার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করে</a:t>
            </a:r>
            <a:r>
              <a:rPr lang="en-US" sz="2000" dirty="0">
                <a:solidFill>
                  <a:srgbClr val="FF0000"/>
                </a:solidFill>
              </a:rPr>
              <a:t>। ২। </a:t>
            </a:r>
            <a:r>
              <a:rPr lang="en-US" sz="2000" dirty="0" err="1">
                <a:solidFill>
                  <a:srgbClr val="FF0000"/>
                </a:solidFill>
              </a:rPr>
              <a:t>ট্যাব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বা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এন্টার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কী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ব্যবহার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করে</a:t>
            </a:r>
            <a:r>
              <a:rPr lang="en-US" sz="2000" dirty="0">
                <a:solidFill>
                  <a:srgbClr val="FF0000"/>
                </a:solidFill>
              </a:rPr>
              <a:t>। ৩। </a:t>
            </a:r>
            <a:r>
              <a:rPr lang="en-US" sz="2000" dirty="0" err="1">
                <a:solidFill>
                  <a:srgbClr val="FF0000"/>
                </a:solidFill>
              </a:rPr>
              <a:t>মাউস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ক্লিকের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মাধ্যমে</a:t>
            </a:r>
            <a:r>
              <a:rPr lang="en-US" sz="2000" dirty="0">
                <a:solidFill>
                  <a:srgbClr val="FF0000"/>
                </a:solidFill>
              </a:rPr>
              <a:t>।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90316-9703-4A7B-81A8-63D49F8ABBF2}"/>
              </a:ext>
            </a:extLst>
          </p:cNvPr>
          <p:cNvSpPr txBox="1"/>
          <p:nvPr/>
        </p:nvSpPr>
        <p:spPr>
          <a:xfrm>
            <a:off x="2757266" y="3268843"/>
            <a:ext cx="229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3399"/>
                </a:solidFill>
              </a:rPr>
              <a:t>চিত্র</a:t>
            </a:r>
            <a:r>
              <a:rPr lang="en-US" dirty="0">
                <a:solidFill>
                  <a:srgbClr val="FF3399"/>
                </a:solidFill>
              </a:rPr>
              <a:t>: </a:t>
            </a:r>
            <a:r>
              <a:rPr lang="en-US" dirty="0" err="1">
                <a:solidFill>
                  <a:srgbClr val="FF3399"/>
                </a:solidFill>
              </a:rPr>
              <a:t>ওয়ার্কশিট</a:t>
            </a:r>
            <a:endParaRPr lang="en-US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1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8206A-B738-4779-8F2D-CD7B70999F8D}"/>
              </a:ext>
            </a:extLst>
          </p:cNvPr>
          <p:cNvSpPr txBox="1"/>
          <p:nvPr/>
        </p:nvSpPr>
        <p:spPr>
          <a:xfrm>
            <a:off x="1565029" y="3105834"/>
            <a:ext cx="97172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ওয়ার্কশিট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এঁকে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বিভিন্ন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সেলে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কার্সর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নেওয়ার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উপায়গুলো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খাতায়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spc="-1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লিখ</a:t>
            </a:r>
            <a:r>
              <a:rPr lang="en-US" sz="3600" spc="-1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।</a:t>
            </a:r>
            <a:endParaRPr lang="en-US" sz="3600" spc="-1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D91C5-BF94-462D-B282-AC976B09FA75}"/>
              </a:ext>
            </a:extLst>
          </p:cNvPr>
          <p:cNvSpPr txBox="1"/>
          <p:nvPr/>
        </p:nvSpPr>
        <p:spPr>
          <a:xfrm>
            <a:off x="4124601" y="1112519"/>
            <a:ext cx="2937379" cy="731520"/>
          </a:xfrm>
          <a:prstGeom prst="flowChartOffpageConnector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b="1" spc="1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1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spc="1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03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tayon-1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15198</TotalTime>
  <Words>853</Words>
  <Application>Microsoft Office PowerPoint</Application>
  <PresentationFormat>Widescreen</PresentationFormat>
  <Paragraphs>89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NikoshBAN</vt:lpstr>
      <vt:lpstr>Times New Roman</vt:lpstr>
      <vt:lpstr>Batayon-1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Aminul Haque</dc:creator>
  <cp:lastModifiedBy>Aminul</cp:lastModifiedBy>
  <cp:revision>634</cp:revision>
  <dcterms:created xsi:type="dcterms:W3CDTF">2020-03-24T15:14:39Z</dcterms:created>
  <dcterms:modified xsi:type="dcterms:W3CDTF">2020-07-17T07:09:22Z</dcterms:modified>
</cp:coreProperties>
</file>