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64" r:id="rId2"/>
    <p:sldId id="321" r:id="rId3"/>
    <p:sldId id="623" r:id="rId4"/>
    <p:sldId id="330" r:id="rId5"/>
    <p:sldId id="377" r:id="rId6"/>
    <p:sldId id="599" r:id="rId7"/>
    <p:sldId id="597" r:id="rId8"/>
    <p:sldId id="598" r:id="rId9"/>
    <p:sldId id="588" r:id="rId10"/>
    <p:sldId id="646" r:id="rId11"/>
    <p:sldId id="645" r:id="rId12"/>
    <p:sldId id="582" r:id="rId13"/>
    <p:sldId id="583" r:id="rId14"/>
    <p:sldId id="584" r:id="rId15"/>
    <p:sldId id="641" r:id="rId16"/>
    <p:sldId id="642" r:id="rId17"/>
    <p:sldId id="643" r:id="rId18"/>
    <p:sldId id="644" r:id="rId19"/>
    <p:sldId id="562" r:id="rId20"/>
    <p:sldId id="534" r:id="rId21"/>
    <p:sldId id="64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6F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768F9-24AE-41DC-A7F9-448D06356D7E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1B21B-2179-428A-B908-8FD03E9A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80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tayon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071" y="1704065"/>
            <a:ext cx="8287657" cy="93571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E04-8228-4AF8-B5ED-93AD0D18B54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1779-35C5-4424-91DA-DA36E272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9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tayon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8100" y="1447800"/>
            <a:ext cx="8737600" cy="546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95050" y="6492875"/>
            <a:ext cx="996950" cy="365125"/>
          </a:xfrm>
        </p:spPr>
        <p:txBody>
          <a:bodyPr/>
          <a:lstStyle/>
          <a:p>
            <a:fld id="{EFCCAE04-8228-4AF8-B5ED-93AD0D18B549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397000" y="2387600"/>
            <a:ext cx="8737600" cy="5461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9285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বাতায়ন-নতুন- স্লাইড"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754743" y="6386287"/>
            <a:ext cx="11437257" cy="457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এম</a:t>
            </a:r>
            <a:r>
              <a:rPr lang="en-US" dirty="0"/>
              <a:t> </a:t>
            </a:r>
            <a:r>
              <a:rPr lang="en-US" dirty="0" err="1"/>
              <a:t>আমিনুল</a:t>
            </a:r>
            <a:r>
              <a:rPr lang="en-US" dirty="0"/>
              <a:t> </a:t>
            </a:r>
            <a:r>
              <a:rPr lang="en-US" dirty="0" err="1"/>
              <a:t>হক</a:t>
            </a:r>
            <a:r>
              <a:rPr lang="en-US" dirty="0"/>
              <a:t> , </a:t>
            </a:r>
            <a:r>
              <a:rPr lang="en-US" dirty="0" err="1"/>
              <a:t>সহকারি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r>
              <a:rPr lang="en-US" dirty="0"/>
              <a:t> (</a:t>
            </a:r>
            <a:r>
              <a:rPr lang="en-US" dirty="0" err="1"/>
              <a:t>আইসিটি</a:t>
            </a:r>
            <a:r>
              <a:rPr lang="en-US" dirty="0"/>
              <a:t>), </a:t>
            </a:r>
            <a:r>
              <a:rPr lang="en-US" dirty="0" err="1"/>
              <a:t>আশুগঞ্জ</a:t>
            </a:r>
            <a:r>
              <a:rPr lang="en-US" dirty="0"/>
              <a:t> </a:t>
            </a:r>
            <a:r>
              <a:rPr lang="en-US" dirty="0" err="1"/>
              <a:t>পাওয়ার</a:t>
            </a:r>
            <a:r>
              <a:rPr lang="en-US" dirty="0"/>
              <a:t> </a:t>
            </a:r>
            <a:r>
              <a:rPr lang="en-US" dirty="0" err="1"/>
              <a:t>স্টেশন</a:t>
            </a:r>
            <a:r>
              <a:rPr lang="en-US" dirty="0"/>
              <a:t> </a:t>
            </a:r>
            <a:r>
              <a:rPr lang="en-US" dirty="0" err="1"/>
              <a:t>কোম্পানি</a:t>
            </a:r>
            <a:r>
              <a:rPr lang="en-US" dirty="0"/>
              <a:t> </a:t>
            </a:r>
            <a:r>
              <a:rPr lang="en-US" dirty="0" err="1"/>
              <a:t>লি</a:t>
            </a:r>
            <a:r>
              <a:rPr lang="en-US" dirty="0"/>
              <a:t>:, </a:t>
            </a:r>
            <a:r>
              <a:rPr lang="en-US" dirty="0" err="1"/>
              <a:t>ব্রাহ্মণবাড়িয়া</a:t>
            </a:r>
            <a:r>
              <a:rPr lang="en-US" dirty="0"/>
              <a:t> । </a:t>
            </a:r>
            <a:r>
              <a:rPr lang="en-US" dirty="0" err="1"/>
              <a:t>মোবাইল</a:t>
            </a:r>
            <a:r>
              <a:rPr lang="en-US" dirty="0"/>
              <a:t>: ০১৭৪৬৬৮১৮৬০</a:t>
            </a: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480457" y="0"/>
            <a:ext cx="8752114" cy="638629"/>
          </a:xfrm>
          <a:prstGeom prst="rect">
            <a:avLst/>
          </a:prstGeom>
          <a:solidFill>
            <a:schemeClr val="bg1"/>
          </a:solidFill>
          <a:ln w="254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38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C73742-5F83-4C5A-9F6F-33DD05A122D0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7664F6E-4B97-44AF-B8B8-04B88F8B6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1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67443" y="736600"/>
            <a:ext cx="11424557" cy="5619748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4700" y="6356349"/>
            <a:ext cx="199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AE04-8228-4AF8-B5ED-93AD0D18B549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420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1779-35C5-4424-91DA-DA36E2725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9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ln>
            <a:solidFill>
              <a:srgbClr val="FFFF00"/>
            </a:solidFill>
          </a:ln>
          <a:solidFill>
            <a:srgbClr val="00B05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inuliut.blogspot.com/" TargetMode="External"/><Relationship Id="rId2" Type="http://schemas.openxmlformats.org/officeDocument/2006/relationships/hyperlink" Target="mailto:aminul.iutoic@gmail.com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facebook.com/aminul.haque.5076" TargetMode="External"/><Relationship Id="rId4" Type="http://schemas.openxmlformats.org/officeDocument/2006/relationships/hyperlink" Target="https://teachers.gov.bd/profile/aminul.iutoic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66ECD3-8965-455D-B879-39E61FC0A2F8}"/>
              </a:ext>
            </a:extLst>
          </p:cNvPr>
          <p:cNvSpPr txBox="1"/>
          <p:nvPr/>
        </p:nvSpPr>
        <p:spPr>
          <a:xfrm>
            <a:off x="1069145" y="689323"/>
            <a:ext cx="10578905" cy="441659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76200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3399"/>
                </a:solidFill>
              </a:rPr>
              <a:t>        </a:t>
            </a:r>
            <a:r>
              <a:rPr lang="en-US" sz="16600" b="1" dirty="0">
                <a:solidFill>
                  <a:srgbClr val="7030A0"/>
                </a:solidFill>
              </a:rPr>
              <a:t>Welcome</a:t>
            </a:r>
            <a:endParaRPr lang="en-US" sz="115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94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57B014C-1BBD-45A0-B1D9-9B0E40469FB1}"/>
              </a:ext>
            </a:extLst>
          </p:cNvPr>
          <p:cNvSpPr txBox="1"/>
          <p:nvPr/>
        </p:nvSpPr>
        <p:spPr>
          <a:xfrm>
            <a:off x="2000270" y="4191000"/>
            <a:ext cx="813433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as-IN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্প্রেডশিট</a:t>
            </a:r>
            <a:r>
              <a:rPr lang="en-US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ফটওয়</a:t>
            </a:r>
            <a:r>
              <a:rPr lang="as-IN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 ব্যবহার করে উক্ত সংখ্যা দুইটির যোগফল ও বিয়োগফল বের করার পদ্ধতি লিখ।  </a:t>
            </a:r>
            <a:endParaRPr lang="en-US" sz="36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B3D3A8-6F1E-40BC-BADD-0DBE7E3A6E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76" b="16446"/>
          <a:stretch/>
        </p:blipFill>
        <p:spPr>
          <a:xfrm>
            <a:off x="1828800" y="1294229"/>
            <a:ext cx="8134329" cy="27222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E2F1CBE-0D85-40D7-8622-32DE4E2C7C0E}"/>
              </a:ext>
            </a:extLst>
          </p:cNvPr>
          <p:cNvSpPr txBox="1"/>
          <p:nvPr/>
        </p:nvSpPr>
        <p:spPr>
          <a:xfrm>
            <a:off x="3478237" y="53542"/>
            <a:ext cx="41745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BD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endParaRPr lang="en-US" sz="4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845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D007DE-4EEA-4320-9D4A-AEA6DA3F2BA5}"/>
              </a:ext>
            </a:extLst>
          </p:cNvPr>
          <p:cNvSpPr txBox="1"/>
          <p:nvPr/>
        </p:nvSpPr>
        <p:spPr>
          <a:xfrm>
            <a:off x="4091354" y="1076556"/>
            <a:ext cx="2886221" cy="742117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চার্ট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82C1B-32A2-421D-A330-2A1715888176}"/>
              </a:ext>
            </a:extLst>
          </p:cNvPr>
          <p:cNvSpPr txBox="1"/>
          <p:nvPr/>
        </p:nvSpPr>
        <p:spPr>
          <a:xfrm>
            <a:off x="1416148" y="2213695"/>
            <a:ext cx="8557846" cy="2678073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উপাত্তকে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চিত্রভিত্তিক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চার্ট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চার্টের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অপশন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চার্ট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চার্ট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চার্ট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চার্ট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গ্রাফ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চার্ট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বাবল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চার্ট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স্ট্যাটিসটিকস্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চার্ট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068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png"/>
          <p:cNvPicPr>
            <a:picLocks noChangeAspect="1"/>
          </p:cNvPicPr>
          <p:nvPr/>
        </p:nvPicPr>
        <p:blipFill>
          <a:blip r:embed="rId2"/>
          <a:srcRect b="35816"/>
          <a:stretch>
            <a:fillRect/>
          </a:stretch>
        </p:blipFill>
        <p:spPr>
          <a:xfrm>
            <a:off x="2279936" y="3175782"/>
            <a:ext cx="7125695" cy="286764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AB2BC5-7F84-4E51-BDC7-F7BB4396308F}"/>
              </a:ext>
            </a:extLst>
          </p:cNvPr>
          <p:cNvSpPr txBox="1"/>
          <p:nvPr/>
        </p:nvSpPr>
        <p:spPr>
          <a:xfrm>
            <a:off x="1981200" y="190291"/>
            <a:ext cx="6248794" cy="742117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ডায়াগ্রাম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করার নিয়ম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12192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বার ডায়াগ্রাম হলো আয়তাকার লেখচিত্র। এতে কিছু স্তম্ভ লেখা পাশাপাশি থেকে উচ্চতা অনুসারে বিভিন্ন মান প্রকাশ করে। বার ডায়াগ্রাম অংকনের জন্য প্রথমে উপাত্ত প্রবেশ করাতে হয়।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1.png"/>
          <p:cNvPicPr>
            <a:picLocks noChangeAspect="1"/>
          </p:cNvPicPr>
          <p:nvPr/>
        </p:nvPicPr>
        <p:blipFill>
          <a:blip r:embed="rId2"/>
          <a:srcRect r="27543" b="10138"/>
          <a:stretch>
            <a:fillRect/>
          </a:stretch>
        </p:blipFill>
        <p:spPr>
          <a:xfrm>
            <a:off x="1747069" y="961653"/>
            <a:ext cx="5105400" cy="469707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7287065" y="1039247"/>
            <a:ext cx="36519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১। যে তথ্যের বার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ডায়াগ্রাম অঙ্কন করবো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তা রেঞ্জ করবো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সিলেক্ট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করবো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7065" y="3020446"/>
            <a:ext cx="2675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GB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Column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এ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ক্লিক</a:t>
            </a:r>
            <a:r>
              <a:rPr lang="en-GB" sz="20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7065" y="3553847"/>
            <a:ext cx="37289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GB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2-D Column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মধ্যেরটি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করবো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87065" y="2410846"/>
            <a:ext cx="2297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GB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Insert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এ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ক্লিক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AB2BC5-7F84-4E51-BDC7-F7BB4396308F}"/>
              </a:ext>
            </a:extLst>
          </p:cNvPr>
          <p:cNvSpPr txBox="1"/>
          <p:nvPr/>
        </p:nvSpPr>
        <p:spPr>
          <a:xfrm>
            <a:off x="1747069" y="-32359"/>
            <a:ext cx="6777953" cy="742117"/>
          </a:xfrm>
          <a:prstGeom prst="round2Same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ডায়াগ্রাম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2BEC83-BCF8-4BD3-91A7-C8A1ED09E457}"/>
              </a:ext>
            </a:extLst>
          </p:cNvPr>
          <p:cNvSpPr txBox="1"/>
          <p:nvPr/>
        </p:nvSpPr>
        <p:spPr>
          <a:xfrm>
            <a:off x="-408093" y="5642024"/>
            <a:ext cx="11545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১-৪ ধাপের কাজ করলে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স্লাইডে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র মতো বার ডায়াগ্রাম দেখাবে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  <p:bldP spid="7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468" y="1070364"/>
            <a:ext cx="11263531" cy="50731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AB2BC5-7F84-4E51-BDC7-F7BB4396308F}"/>
              </a:ext>
            </a:extLst>
          </p:cNvPr>
          <p:cNvSpPr txBox="1"/>
          <p:nvPr/>
        </p:nvSpPr>
        <p:spPr>
          <a:xfrm>
            <a:off x="1648265" y="101432"/>
            <a:ext cx="6299982" cy="613053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 তথ্যের ভিত্তিতে অঙ্কিত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ডায়াগ্রাম</a:t>
            </a:r>
            <a:endParaRPr lang="en-US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32952C-82E6-4331-937A-424F5FE2B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47" y="2356618"/>
            <a:ext cx="8988243" cy="34032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42686C-1AC5-4418-A7A2-23358EAA6EC7}"/>
              </a:ext>
            </a:extLst>
          </p:cNvPr>
          <p:cNvSpPr txBox="1"/>
          <p:nvPr/>
        </p:nvSpPr>
        <p:spPr>
          <a:xfrm>
            <a:off x="7374988" y="5359790"/>
            <a:ext cx="1758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( </a:t>
            </a:r>
            <a:r>
              <a:rPr lang="en-US" sz="2000" dirty="0" err="1">
                <a:solidFill>
                  <a:srgbClr val="00B0F0"/>
                </a:solidFill>
              </a:rPr>
              <a:t>কলাম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চার্ট</a:t>
            </a:r>
            <a:r>
              <a:rPr lang="en-US" sz="2000" dirty="0">
                <a:solidFill>
                  <a:srgbClr val="00B0F0"/>
                </a:solidFill>
              </a:rPr>
              <a:t> 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767049-08A6-4F04-ABCF-6AF05ED20C43}"/>
              </a:ext>
            </a:extLst>
          </p:cNvPr>
          <p:cNvSpPr txBox="1"/>
          <p:nvPr/>
        </p:nvSpPr>
        <p:spPr>
          <a:xfrm>
            <a:off x="1062615" y="1124890"/>
            <a:ext cx="8988243" cy="613053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স্প্রেডশিটে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করাও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ডায়াগ্রাম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D50563-051A-4A1A-BB7C-E445302C3387}"/>
              </a:ext>
            </a:extLst>
          </p:cNvPr>
          <p:cNvSpPr txBox="1"/>
          <p:nvPr/>
        </p:nvSpPr>
        <p:spPr>
          <a:xfrm>
            <a:off x="4192171" y="90762"/>
            <a:ext cx="2729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দলীয়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কাজ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1C8759-CF67-4861-AB37-39B52FA0A89A}"/>
              </a:ext>
            </a:extLst>
          </p:cNvPr>
          <p:cNvSpPr txBox="1"/>
          <p:nvPr/>
        </p:nvSpPr>
        <p:spPr>
          <a:xfrm>
            <a:off x="2591633" y="48560"/>
            <a:ext cx="1459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দল-১:</a:t>
            </a:r>
          </a:p>
        </p:txBody>
      </p:sp>
    </p:spTree>
    <p:extLst>
      <p:ext uri="{BB962C8B-B14F-4D97-AF65-F5344CB8AC3E}">
        <p14:creationId xmlns:p14="http://schemas.microsoft.com/office/powerpoint/2010/main" val="25077779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A6DAC1-D13F-49CB-9874-12EEBBDA9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69" y="2363299"/>
            <a:ext cx="9959999" cy="38195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D099D7-8EE7-42DC-A392-A100E7B7912F}"/>
              </a:ext>
            </a:extLst>
          </p:cNvPr>
          <p:cNvSpPr txBox="1"/>
          <p:nvPr/>
        </p:nvSpPr>
        <p:spPr>
          <a:xfrm>
            <a:off x="4304713" y="113335"/>
            <a:ext cx="2504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দলীয়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কাজ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C08B00-13CB-46DD-973A-0EB4C3E7B94E}"/>
              </a:ext>
            </a:extLst>
          </p:cNvPr>
          <p:cNvSpPr txBox="1"/>
          <p:nvPr/>
        </p:nvSpPr>
        <p:spPr>
          <a:xfrm>
            <a:off x="1134369" y="1083501"/>
            <a:ext cx="8755220" cy="613053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স্প্রেডশিটে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করাও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ডায়াগ্রাম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93692D-4F30-48D7-95F1-0AF867E9AA8B}"/>
              </a:ext>
            </a:extLst>
          </p:cNvPr>
          <p:cNvSpPr txBox="1"/>
          <p:nvPr/>
        </p:nvSpPr>
        <p:spPr>
          <a:xfrm>
            <a:off x="2493160" y="113335"/>
            <a:ext cx="153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দল-২:</a:t>
            </a:r>
          </a:p>
        </p:txBody>
      </p:sp>
    </p:spTree>
    <p:extLst>
      <p:ext uri="{BB962C8B-B14F-4D97-AF65-F5344CB8AC3E}">
        <p14:creationId xmlns:p14="http://schemas.microsoft.com/office/powerpoint/2010/main" val="42059920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FB0A0C-01DB-4B8C-BC26-CA50A6F21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78" y="2025748"/>
            <a:ext cx="9909444" cy="43047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CE67AA-0AA8-4473-A4D1-EC0F337458E4}"/>
              </a:ext>
            </a:extLst>
          </p:cNvPr>
          <p:cNvSpPr txBox="1"/>
          <p:nvPr/>
        </p:nvSpPr>
        <p:spPr>
          <a:xfrm>
            <a:off x="4950494" y="113334"/>
            <a:ext cx="2646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দলীয়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কাজ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319BB9-C0DF-4A91-B172-180841F078BB}"/>
              </a:ext>
            </a:extLst>
          </p:cNvPr>
          <p:cNvSpPr txBox="1"/>
          <p:nvPr/>
        </p:nvSpPr>
        <p:spPr>
          <a:xfrm>
            <a:off x="1141278" y="1055401"/>
            <a:ext cx="8980303" cy="613053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স্প্রেডশিটে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করাও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ডায়াগ্রাম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A2429A-87A9-4994-BFFD-EB5028E72A26}"/>
              </a:ext>
            </a:extLst>
          </p:cNvPr>
          <p:cNvSpPr txBox="1"/>
          <p:nvPr/>
        </p:nvSpPr>
        <p:spPr>
          <a:xfrm>
            <a:off x="2493159" y="113335"/>
            <a:ext cx="1586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দল-৩:</a:t>
            </a:r>
          </a:p>
        </p:txBody>
      </p:sp>
    </p:spTree>
    <p:extLst>
      <p:ext uri="{BB962C8B-B14F-4D97-AF65-F5344CB8AC3E}">
        <p14:creationId xmlns:p14="http://schemas.microsoft.com/office/powerpoint/2010/main" val="8818971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31D38C-F031-41D3-A162-BD7CEE417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07" y="1830631"/>
            <a:ext cx="10493839" cy="4181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B19F36-D345-4B9F-BC44-8B8DA5870F33}"/>
              </a:ext>
            </a:extLst>
          </p:cNvPr>
          <p:cNvSpPr txBox="1"/>
          <p:nvPr/>
        </p:nvSpPr>
        <p:spPr>
          <a:xfrm>
            <a:off x="4740811" y="113335"/>
            <a:ext cx="3094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দলীয়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কাজ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B0796-1DEF-4EBD-9FAC-471BBDBB1134}"/>
              </a:ext>
            </a:extLst>
          </p:cNvPr>
          <p:cNvSpPr txBox="1"/>
          <p:nvPr/>
        </p:nvSpPr>
        <p:spPr>
          <a:xfrm>
            <a:off x="1112007" y="959228"/>
            <a:ext cx="8966236" cy="613053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স্প্রেডশিটে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করাও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ডায়াগ্রাম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EDE403-788E-4DCF-A48A-E9D1517BF328}"/>
              </a:ext>
            </a:extLst>
          </p:cNvPr>
          <p:cNvSpPr txBox="1"/>
          <p:nvPr/>
        </p:nvSpPr>
        <p:spPr>
          <a:xfrm>
            <a:off x="2493159" y="113335"/>
            <a:ext cx="1558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দল-৪:</a:t>
            </a:r>
          </a:p>
        </p:txBody>
      </p:sp>
    </p:spTree>
    <p:extLst>
      <p:ext uri="{BB962C8B-B14F-4D97-AF65-F5344CB8AC3E}">
        <p14:creationId xmlns:p14="http://schemas.microsoft.com/office/powerpoint/2010/main" val="32860968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066D6EED-7976-48A6-81DC-3CE8D2A886AD}"/>
              </a:ext>
            </a:extLst>
          </p:cNvPr>
          <p:cNvSpPr txBox="1"/>
          <p:nvPr/>
        </p:nvSpPr>
        <p:spPr>
          <a:xfrm>
            <a:off x="1988576" y="1841194"/>
            <a:ext cx="5815781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BD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এক্সেলে </a:t>
            </a:r>
            <a:r>
              <a:rPr lang="en-US" sz="2800" spc="-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bn-BD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bn-IN" sz="2800" spc="-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spc="-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CB2829-EB31-4781-B2B8-A16A91DF6A4B}"/>
              </a:ext>
            </a:extLst>
          </p:cNvPr>
          <p:cNvSpPr txBox="1"/>
          <p:nvPr/>
        </p:nvSpPr>
        <p:spPr>
          <a:xfrm>
            <a:off x="7963670" y="1838981"/>
            <a:ext cx="1789931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NikoshBAN" panose="02000000000000000000" pitchFamily="2" charset="0"/>
                <a:sym typeface="Wingdings" panose="05000000000000000000" pitchFamily="2" charset="2"/>
              </a:rPr>
              <a:t>দুইভাবে</a:t>
            </a:r>
            <a:r>
              <a:rPr lang="en-US" sz="2400" dirty="0">
                <a:latin typeface="Times New Roman" panose="02020603050405020304" pitchFamily="18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bn-BD" sz="2400" dirty="0">
                <a:latin typeface="Times New Roman" panose="02020603050405020304" pitchFamily="18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35558A-6C13-4A26-BD86-48626E8C6A43}"/>
              </a:ext>
            </a:extLst>
          </p:cNvPr>
          <p:cNvSpPr txBox="1"/>
          <p:nvPr/>
        </p:nvSpPr>
        <p:spPr>
          <a:xfrm>
            <a:off x="1988576" y="2834894"/>
            <a:ext cx="673018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ম্যানুয়ালি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602871-A525-466C-AAE0-C4276C8C7757}"/>
              </a:ext>
            </a:extLst>
          </p:cNvPr>
          <p:cNvSpPr txBox="1"/>
          <p:nvPr/>
        </p:nvSpPr>
        <p:spPr>
          <a:xfrm>
            <a:off x="8917858" y="2829580"/>
            <a:ext cx="109629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=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চিহ্ন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16091A-8EF9-4B53-A405-0E06A78DEB03}"/>
              </a:ext>
            </a:extLst>
          </p:cNvPr>
          <p:cNvSpPr txBox="1"/>
          <p:nvPr/>
        </p:nvSpPr>
        <p:spPr>
          <a:xfrm>
            <a:off x="1988577" y="3837114"/>
            <a:ext cx="5815780" cy="9541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চার্ট অপশন কোন মেনু বা ট্যাবে 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836AE3-D418-417B-9FC7-C0CC35D6854B}"/>
              </a:ext>
            </a:extLst>
          </p:cNvPr>
          <p:cNvSpPr txBox="1"/>
          <p:nvPr/>
        </p:nvSpPr>
        <p:spPr>
          <a:xfrm>
            <a:off x="7948920" y="3823279"/>
            <a:ext cx="1357345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Times New Roman" panose="02020603050405020304" pitchFamily="18" charset="0"/>
                <a:cs typeface="NikoshBAN" panose="02000000000000000000" pitchFamily="2" charset="0"/>
                <a:sym typeface="Wingdings" panose="05000000000000000000" pitchFamily="2" charset="2"/>
              </a:rPr>
              <a:t>ইনসার্ট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2B7BCF-7B3A-4555-96C1-35F06ED6D3D2}"/>
              </a:ext>
            </a:extLst>
          </p:cNvPr>
          <p:cNvSpPr txBox="1"/>
          <p:nvPr/>
        </p:nvSpPr>
        <p:spPr>
          <a:xfrm>
            <a:off x="1988576" y="4810781"/>
            <a:ext cx="581578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সেল রেঞ্জ লেখার একটি উদাহরণ দাও।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218A30-D6F4-4DB2-A557-56AE58E14226}"/>
              </a:ext>
            </a:extLst>
          </p:cNvPr>
          <p:cNvSpPr txBox="1"/>
          <p:nvPr/>
        </p:nvSpPr>
        <p:spPr>
          <a:xfrm>
            <a:off x="7951840" y="4825528"/>
            <a:ext cx="221471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=Sum(A1:D1)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9F489-1867-44C1-8B91-FB5C5D2DED3C}"/>
              </a:ext>
            </a:extLst>
          </p:cNvPr>
          <p:cNvSpPr txBox="1"/>
          <p:nvPr/>
        </p:nvSpPr>
        <p:spPr>
          <a:xfrm>
            <a:off x="3927909" y="804629"/>
            <a:ext cx="345762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0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21" grpId="0" animBg="1"/>
      <p:bldP spid="2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8655" y="811537"/>
            <a:ext cx="3227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solidFill>
                  <a:srgbClr val="002060"/>
                </a:solidFill>
              </a:rPr>
              <a:t>শিক্ষক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পরিচিতি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5539" y="1553236"/>
            <a:ext cx="5108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Aminul </a:t>
            </a:r>
            <a:r>
              <a:rPr lang="en-US" sz="20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Haque</a:t>
            </a:r>
            <a:endParaRPr lang="en-US" sz="2000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Student, </a:t>
            </a: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M.Sc.TE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(CSE), </a:t>
            </a: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B.Sc.TE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(CSE), </a:t>
            </a:r>
          </a:p>
          <a:p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Islamic University of Technology (IUT),</a:t>
            </a:r>
          </a:p>
          <a:p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of Islamic Cooperation (OIC</a:t>
            </a:r>
            <a:r>
              <a:rPr lang="en-US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(ICT),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Ashuganj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Tap </a:t>
            </a: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Bidyut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Kendra High School,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Ashuganj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Power Station Company Limited,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Ashuganj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Brahmanbaria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6280" y="4310075"/>
            <a:ext cx="75745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3399"/>
                </a:solidFill>
                <a:latin typeface="+mj-lt"/>
              </a:rPr>
              <a:t>Contact &amp; Profile:</a:t>
            </a:r>
          </a:p>
          <a:p>
            <a:r>
              <a:rPr lang="en-US" dirty="0">
                <a:solidFill>
                  <a:srgbClr val="0070C0"/>
                </a:solidFill>
                <a:latin typeface="+mj-lt"/>
              </a:rPr>
              <a:t>Mobile                       :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+mj-lt"/>
              </a:rPr>
              <a:t>01746-681860</a:t>
            </a:r>
          </a:p>
          <a:p>
            <a:r>
              <a:rPr lang="en-US" dirty="0">
                <a:solidFill>
                  <a:srgbClr val="0070C0"/>
                </a:solidFill>
                <a:latin typeface="+mj-lt"/>
              </a:rPr>
              <a:t>E-mail                        :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latin typeface="+mj-lt"/>
                <a:hlinkClick r:id="rId2"/>
              </a:rPr>
              <a:t>aminul.iutoic@gmail.com</a:t>
            </a:r>
            <a:endParaRPr lang="en-US" dirty="0">
              <a:latin typeface="+mj-lt"/>
            </a:endParaRPr>
          </a:p>
          <a:p>
            <a:r>
              <a:rPr lang="en-US" dirty="0">
                <a:solidFill>
                  <a:srgbClr val="0070C0"/>
                </a:solidFill>
                <a:latin typeface="+mj-lt"/>
              </a:rPr>
              <a:t>Blog                            :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rgbClr val="0070C0"/>
                </a:solidFill>
                <a:latin typeface="+mj-lt"/>
                <a:hlinkClick r:id="rId3"/>
              </a:rPr>
              <a:t>http://www.aminuliut.blogspot.com</a:t>
            </a:r>
            <a:endParaRPr lang="en-US" dirty="0">
              <a:solidFill>
                <a:srgbClr val="0070C0"/>
              </a:solidFill>
              <a:latin typeface="+mj-lt"/>
            </a:endParaRPr>
          </a:p>
          <a:p>
            <a:r>
              <a:rPr lang="en-US" dirty="0" err="1">
                <a:solidFill>
                  <a:srgbClr val="0070C0"/>
                </a:solidFill>
                <a:latin typeface="+mj-lt"/>
              </a:rPr>
              <a:t>Shikkhok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Batayon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: </a:t>
            </a:r>
            <a:r>
              <a:rPr lang="en-US" dirty="0">
                <a:latin typeface="+mj-lt"/>
                <a:hlinkClick r:id="rId4"/>
              </a:rPr>
              <a:t>https://teachers.gov.bd/profile/aminul.iutoic</a:t>
            </a:r>
            <a:endParaRPr lang="en-US" dirty="0">
              <a:latin typeface="+mj-lt"/>
            </a:endParaRPr>
          </a:p>
          <a:p>
            <a:r>
              <a:rPr lang="en-US" dirty="0">
                <a:solidFill>
                  <a:srgbClr val="0070C0"/>
                </a:solidFill>
                <a:latin typeface="+mj-lt"/>
              </a:rPr>
              <a:t>Facebook  </a:t>
            </a:r>
            <a:r>
              <a:rPr lang="en-US" dirty="0">
                <a:latin typeface="+mj-lt"/>
              </a:rPr>
              <a:t>               : </a:t>
            </a:r>
            <a:r>
              <a:rPr lang="en-US" dirty="0">
                <a:latin typeface="+mj-lt"/>
                <a:hlinkClick r:id="rId5"/>
              </a:rPr>
              <a:t>https://www.facebook.com/aminul.haque.5076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9444" y="830299"/>
            <a:ext cx="265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solidFill>
                  <a:srgbClr val="002060"/>
                </a:solidFill>
              </a:rPr>
              <a:t>পাঠ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পরিচিতি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6222" y="2579436"/>
            <a:ext cx="5450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শ্রেণি</a:t>
            </a:r>
            <a:r>
              <a:rPr lang="en-US" sz="2400" b="1" dirty="0">
                <a:solidFill>
                  <a:srgbClr val="0070C0"/>
                </a:solidFill>
              </a:rPr>
              <a:t>: </a:t>
            </a:r>
            <a:r>
              <a:rPr lang="en-US" sz="2400" b="1" dirty="0">
                <a:solidFill>
                  <a:srgbClr val="7030A0"/>
                </a:solidFill>
              </a:rPr>
              <a:t>৮ম</a:t>
            </a:r>
          </a:p>
          <a:p>
            <a:r>
              <a:rPr lang="en-US" sz="2400" b="1" dirty="0" err="1">
                <a:solidFill>
                  <a:srgbClr val="0070C0"/>
                </a:solidFill>
              </a:rPr>
              <a:t>বিষয়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তথ্য</a:t>
            </a:r>
            <a:r>
              <a:rPr lang="en-US" sz="2400" b="1" dirty="0">
                <a:solidFill>
                  <a:srgbClr val="7030A0"/>
                </a:solidFill>
              </a:rPr>
              <a:t> ও </a:t>
            </a:r>
            <a:r>
              <a:rPr lang="en-US" sz="2400" b="1" dirty="0" err="1">
                <a:solidFill>
                  <a:srgbClr val="7030A0"/>
                </a:solidFill>
              </a:rPr>
              <a:t>যোগাযোগ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প্রযুক্তি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2400" b="1" dirty="0" err="1">
                <a:solidFill>
                  <a:srgbClr val="0070C0"/>
                </a:solidFill>
              </a:rPr>
              <a:t>অধ্যায়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  <a:r>
              <a:rPr lang="en-US" sz="2400" b="1" dirty="0">
                <a:solidFill>
                  <a:srgbClr val="7030A0"/>
                </a:solidFill>
              </a:rPr>
              <a:t> ৪:  </a:t>
            </a:r>
            <a:r>
              <a:rPr lang="en-US" sz="2400" b="1" dirty="0" err="1">
                <a:solidFill>
                  <a:srgbClr val="7030A0"/>
                </a:solidFill>
              </a:rPr>
              <a:t>স্প্রেডশিটের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ব্যবহার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57B014C-1BBD-45A0-B1D9-9B0E40469FB1}"/>
              </a:ext>
            </a:extLst>
          </p:cNvPr>
          <p:cNvSpPr txBox="1"/>
          <p:nvPr/>
        </p:nvSpPr>
        <p:spPr>
          <a:xfrm>
            <a:off x="1800820" y="3813669"/>
            <a:ext cx="8134330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বিদ্যালয়ের গত তিন বছরের এসএসসি পরীক্ষার ফলাফল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ডায়াগ্রা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মের মাধ্যমে উপস্থাপন করার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লিখে আনবে।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B35F4F-DB87-4160-8D00-0BDAE03AA0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117" y="1812786"/>
            <a:ext cx="6091311" cy="16014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0A9BE4-195A-4B34-9FFC-96D0538CBC5C}"/>
              </a:ext>
            </a:extLst>
          </p:cNvPr>
          <p:cNvSpPr txBox="1"/>
          <p:nvPr/>
        </p:nvSpPr>
        <p:spPr>
          <a:xfrm>
            <a:off x="3703319" y="705483"/>
            <a:ext cx="43293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</a:t>
            </a:r>
            <a:r>
              <a:rPr lang="as-IN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BD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774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A2CB2A-EC5E-45CF-BDC2-12946B541E6C}"/>
              </a:ext>
            </a:extLst>
          </p:cNvPr>
          <p:cNvSpPr txBox="1"/>
          <p:nvPr/>
        </p:nvSpPr>
        <p:spPr>
          <a:xfrm>
            <a:off x="2264898" y="2354033"/>
            <a:ext cx="7385538" cy="1446550"/>
          </a:xfrm>
          <a:prstGeom prst="rect">
            <a:avLst/>
          </a:prstGeom>
          <a:ln w="76200">
            <a:solidFill>
              <a:srgbClr val="FF3399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3724762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E86AA4-590B-4E03-B9AA-77A4F208CD76}"/>
              </a:ext>
            </a:extLst>
          </p:cNvPr>
          <p:cNvSpPr txBox="1"/>
          <p:nvPr/>
        </p:nvSpPr>
        <p:spPr>
          <a:xfrm>
            <a:off x="4430461" y="2678111"/>
            <a:ext cx="31341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00B0F0"/>
                </a:solidFill>
              </a:rPr>
              <a:t> </a:t>
            </a:r>
            <a:r>
              <a:rPr lang="en-US" sz="3600" b="1" u="sng" dirty="0" err="1">
                <a:solidFill>
                  <a:srgbClr val="00B0F0"/>
                </a:solidFill>
              </a:rPr>
              <a:t>স্প্রেডশিট</a:t>
            </a:r>
            <a:r>
              <a:rPr lang="en-US" sz="3600" b="1" u="sng" dirty="0">
                <a:solidFill>
                  <a:srgbClr val="00B0F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65727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:a16="http://schemas.microsoft.com/office/drawing/2014/main" id="{B9372B72-E7DA-47DB-A23F-B5E4F7933006}"/>
              </a:ext>
            </a:extLst>
          </p:cNvPr>
          <p:cNvSpPr/>
          <p:nvPr/>
        </p:nvSpPr>
        <p:spPr>
          <a:xfrm>
            <a:off x="712865" y="703385"/>
            <a:ext cx="11479135" cy="5620498"/>
          </a:xfrm>
          <a:prstGeom prst="frame">
            <a:avLst>
              <a:gd name="adj1" fmla="val 3804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361689-CEB1-4724-B1A4-E051734E5EFC}"/>
              </a:ext>
            </a:extLst>
          </p:cNvPr>
          <p:cNvSpPr txBox="1"/>
          <p:nvPr/>
        </p:nvSpPr>
        <p:spPr>
          <a:xfrm>
            <a:off x="4526998" y="65230"/>
            <a:ext cx="2545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B0F0"/>
                </a:solidFill>
              </a:rPr>
              <a:t>শিখনফল</a:t>
            </a:r>
            <a:endParaRPr lang="en-US" sz="2800" b="1" u="sng" dirty="0">
              <a:solidFill>
                <a:srgbClr val="00B0F0"/>
              </a:solidFill>
            </a:endParaRPr>
          </a:p>
        </p:txBody>
      </p:sp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4D756AF0-F5D4-4A09-9C9A-5496313A84BA}"/>
              </a:ext>
            </a:extLst>
          </p:cNvPr>
          <p:cNvSpPr/>
          <p:nvPr/>
        </p:nvSpPr>
        <p:spPr>
          <a:xfrm>
            <a:off x="1999957" y="1350499"/>
            <a:ext cx="7791157" cy="4023359"/>
          </a:xfrm>
          <a:prstGeom prst="bevel">
            <a:avLst>
              <a:gd name="adj" fmla="val 4896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স্প্রেডশিট প্রোগ্রামে বিয়োগ করতে পারবে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স্প্রেডশিট প্রোগ্রামে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চার্ট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 পারবে। 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স্প্রেডশিট প্রোগ্রামে বার ডায়াগ্রাম অঙ্কন করতে  </a:t>
            </a:r>
          </a:p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পারবে। 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88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3634B0-6EA7-4973-863D-C2A7F698536A}"/>
              </a:ext>
            </a:extLst>
          </p:cNvPr>
          <p:cNvSpPr txBox="1"/>
          <p:nvPr/>
        </p:nvSpPr>
        <p:spPr>
          <a:xfrm>
            <a:off x="1701605" y="1961856"/>
            <a:ext cx="8001000" cy="22584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bn-BD" sz="5000" b="1" spc="-150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প্রোগ্রামে গাণিতিক কাজ</a:t>
            </a:r>
            <a:r>
              <a:rPr lang="en-US" sz="5000" b="1" spc="-150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000" b="1" spc="-150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</a:p>
          <a:p>
            <a:pPr algn="ctr"/>
            <a:r>
              <a:rPr lang="en-US" sz="5000" b="1" spc="-150" dirty="0" err="1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5000" b="1" spc="-150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b="1" spc="-150" dirty="0" err="1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ডায়াগ্রাম</a:t>
            </a:r>
            <a:r>
              <a:rPr lang="en-US" sz="5000" b="1" spc="-150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b="1" spc="-150" dirty="0" err="1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5000" b="1" spc="-150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b="1" spc="-150" dirty="0" err="1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5000" b="1" spc="-150" dirty="0">
              <a:ln>
                <a:solidFill>
                  <a:schemeClr val="bg1"/>
                </a:solidFill>
              </a:ln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12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D3E7DC-AF61-41BE-B1A8-56F45333033D}"/>
              </a:ext>
            </a:extLst>
          </p:cNvPr>
          <p:cNvSpPr txBox="1"/>
          <p:nvPr/>
        </p:nvSpPr>
        <p:spPr>
          <a:xfrm>
            <a:off x="2019300" y="22098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এক্সেলের ওয়ার্কশিটে বিয়োগ করার পদ্ধতিও যোগ করার পদ্ধতির মতো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তবে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্বয়ংক্রিয়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বিয়ো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করার কোনো ব্যবস্থা নেই। ফলাফল সেলে সূত্র বসিয়ে বিয়োগের কাজ করতে হয়।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CBE96-4373-4FEE-B19A-CF1CB5EBB220}"/>
              </a:ext>
            </a:extLst>
          </p:cNvPr>
          <p:cNvSpPr txBox="1"/>
          <p:nvPr/>
        </p:nvSpPr>
        <p:spPr>
          <a:xfrm>
            <a:off x="4654740" y="838200"/>
            <a:ext cx="3249608" cy="879038"/>
          </a:xfrm>
          <a:prstGeom prst="flowChartDocumen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bn-BD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নিয়ম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202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5.png"/>
          <p:cNvPicPr>
            <a:picLocks noChangeAspect="1"/>
          </p:cNvPicPr>
          <p:nvPr/>
        </p:nvPicPr>
        <p:blipFill>
          <a:blip r:embed="rId2"/>
          <a:srcRect b="8230"/>
          <a:stretch>
            <a:fillRect/>
          </a:stretch>
        </p:blipFill>
        <p:spPr>
          <a:xfrm>
            <a:off x="2685574" y="1566115"/>
            <a:ext cx="6820852" cy="33482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AB2BC5-7F84-4E51-BDC7-F7BB4396308F}"/>
              </a:ext>
            </a:extLst>
          </p:cNvPr>
          <p:cNvSpPr txBox="1"/>
          <p:nvPr/>
        </p:nvSpPr>
        <p:spPr>
          <a:xfrm>
            <a:off x="2685574" y="134661"/>
            <a:ext cx="5769109" cy="742117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BD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 সংখ্যার মধ্যে বিয়োগ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71800" y="3380936"/>
            <a:ext cx="1828800" cy="3048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1" y="4877057"/>
            <a:ext cx="7531229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দুইটি সংখ্যার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বিয়ো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গফল কত হবে?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79148" y="336182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>
                <a:latin typeface="Calibri" pitchFamily="34" charset="0"/>
              </a:rPr>
              <a:t>53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9401" y="5297526"/>
            <a:ext cx="6452407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দুইটি সংখ্যার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বিয়ো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গফল হবে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V="1">
            <a:off x="4399674" y="4372707"/>
            <a:ext cx="1737360" cy="3657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3533779" y="4075386"/>
            <a:ext cx="1314447" cy="4571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7391" y="5754725"/>
            <a:ext cx="11157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চল আমরা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স্লাইডে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স্প্রেডশিট প্রোগ্রামে ম্যানুয়্যালি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বিয়ো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গ করা দেখি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22" grpId="0"/>
      <p:bldP spid="28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5.png"/>
          <p:cNvPicPr>
            <a:picLocks noChangeAspect="1"/>
          </p:cNvPicPr>
          <p:nvPr/>
        </p:nvPicPr>
        <p:blipFill>
          <a:blip r:embed="rId2"/>
          <a:srcRect b="16584"/>
          <a:stretch>
            <a:fillRect/>
          </a:stretch>
        </p:blipFill>
        <p:spPr>
          <a:xfrm>
            <a:off x="2685574" y="1604708"/>
            <a:ext cx="6820852" cy="30434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AB2BC5-7F84-4E51-BDC7-F7BB4396308F}"/>
              </a:ext>
            </a:extLst>
          </p:cNvPr>
          <p:cNvSpPr txBox="1"/>
          <p:nvPr/>
        </p:nvSpPr>
        <p:spPr>
          <a:xfrm>
            <a:off x="2975011" y="471798"/>
            <a:ext cx="5873567" cy="742117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 সংখ্যার মধ্যে বিয়োগ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30473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>
                <a:solidFill>
                  <a:srgbClr val="FF0000"/>
                </a:solidFill>
              </a:rPr>
              <a:t>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3713" y="3332872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/>
              <a:t>=A1-B1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টাইপ করে এন্টার কী চাপলে কাঙ্খিত ফলাফল দেখাবে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248" y="5334001"/>
            <a:ext cx="11309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স্লাইডে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র মতো সংখ্যা দুইটির ম্যানুয়্যালি বিয়োগফল দেখাবে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4648201"/>
            <a:ext cx="911018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প্রশ্নবোধক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 সূত্র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টাইপ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করবো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4090770" y="3785971"/>
            <a:ext cx="1205129" cy="82413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4" grpId="0"/>
      <p:bldP spid="18" grpId="0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.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073" y="1456698"/>
            <a:ext cx="7725854" cy="44869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445388" y="3240256"/>
            <a:ext cx="838200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AB2BC5-7F84-4E51-BDC7-F7BB4396308F}"/>
              </a:ext>
            </a:extLst>
          </p:cNvPr>
          <p:cNvSpPr txBox="1"/>
          <p:nvPr/>
        </p:nvSpPr>
        <p:spPr>
          <a:xfrm>
            <a:off x="2769886" y="99595"/>
            <a:ext cx="5994285" cy="742117"/>
          </a:xfrm>
          <a:prstGeom prst="round2Same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দুইটির প্রাপ্ত বিয়োগফল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Batayon-1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15289</TotalTime>
  <Words>592</Words>
  <Application>Microsoft Office PowerPoint</Application>
  <PresentationFormat>Widescreen</PresentationFormat>
  <Paragraphs>87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NikoshBAN</vt:lpstr>
      <vt:lpstr>Times New Roman</vt:lpstr>
      <vt:lpstr>Batayon-1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Aminul Haque</dc:creator>
  <cp:lastModifiedBy>Aminul</cp:lastModifiedBy>
  <cp:revision>662</cp:revision>
  <dcterms:created xsi:type="dcterms:W3CDTF">2020-03-24T15:14:39Z</dcterms:created>
  <dcterms:modified xsi:type="dcterms:W3CDTF">2020-07-17T07:53:17Z</dcterms:modified>
</cp:coreProperties>
</file>