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64" r:id="rId2"/>
    <p:sldId id="321" r:id="rId3"/>
    <p:sldId id="623" r:id="rId4"/>
    <p:sldId id="330" r:id="rId5"/>
    <p:sldId id="641" r:id="rId6"/>
    <p:sldId id="642" r:id="rId7"/>
    <p:sldId id="643" r:id="rId8"/>
    <p:sldId id="645" r:id="rId9"/>
    <p:sldId id="624" r:id="rId10"/>
    <p:sldId id="625" r:id="rId11"/>
    <p:sldId id="626" r:id="rId12"/>
    <p:sldId id="628" r:id="rId13"/>
    <p:sldId id="629" r:id="rId14"/>
    <p:sldId id="631" r:id="rId15"/>
    <p:sldId id="630" r:id="rId16"/>
    <p:sldId id="640" r:id="rId17"/>
    <p:sldId id="355" r:id="rId18"/>
    <p:sldId id="63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6F1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8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6768F9-24AE-41DC-A7F9-448D06356D7E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41B21B-2179-428A-B908-8FD03E9A4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780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71812D-1755-4ED9-AA81-6DF5B6131E7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690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tayon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3071" y="1704065"/>
            <a:ext cx="8287657" cy="93571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CAE04-8228-4AF8-B5ED-93AD0D18B549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D1779-35C5-4424-91DA-DA36E2725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790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tayon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8100" y="1447800"/>
            <a:ext cx="8737600" cy="546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195050" y="6492875"/>
            <a:ext cx="996950" cy="365125"/>
          </a:xfrm>
        </p:spPr>
        <p:txBody>
          <a:bodyPr/>
          <a:lstStyle/>
          <a:p>
            <a:fld id="{EFCCAE04-8228-4AF8-B5ED-93AD0D18B549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1397000" y="2387600"/>
            <a:ext cx="8737600" cy="5461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92858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বাতায়ন-নতুন- স্লাইড"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754743" y="6386287"/>
            <a:ext cx="11437257" cy="4571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এম</a:t>
            </a:r>
            <a:r>
              <a:rPr lang="en-US" dirty="0"/>
              <a:t> </a:t>
            </a:r>
            <a:r>
              <a:rPr lang="en-US" dirty="0" err="1"/>
              <a:t>আমিনুল</a:t>
            </a:r>
            <a:r>
              <a:rPr lang="en-US" dirty="0"/>
              <a:t> </a:t>
            </a:r>
            <a:r>
              <a:rPr lang="en-US" dirty="0" err="1"/>
              <a:t>হক</a:t>
            </a:r>
            <a:r>
              <a:rPr lang="en-US" dirty="0"/>
              <a:t> , </a:t>
            </a:r>
            <a:r>
              <a:rPr lang="en-US" dirty="0" err="1"/>
              <a:t>সহকারি</a:t>
            </a:r>
            <a:r>
              <a:rPr lang="en-US" dirty="0"/>
              <a:t> </a:t>
            </a:r>
            <a:r>
              <a:rPr lang="en-US" dirty="0" err="1"/>
              <a:t>শিক্ষক</a:t>
            </a:r>
            <a:r>
              <a:rPr lang="en-US" dirty="0"/>
              <a:t> (</a:t>
            </a:r>
            <a:r>
              <a:rPr lang="en-US" dirty="0" err="1"/>
              <a:t>আইসিটি</a:t>
            </a:r>
            <a:r>
              <a:rPr lang="en-US" dirty="0"/>
              <a:t>), </a:t>
            </a:r>
            <a:r>
              <a:rPr lang="en-US" dirty="0" err="1"/>
              <a:t>আশুগঞ্জ</a:t>
            </a:r>
            <a:r>
              <a:rPr lang="en-US" dirty="0"/>
              <a:t> </a:t>
            </a:r>
            <a:r>
              <a:rPr lang="en-US" dirty="0" err="1"/>
              <a:t>পাওয়ার</a:t>
            </a:r>
            <a:r>
              <a:rPr lang="en-US" dirty="0"/>
              <a:t> </a:t>
            </a:r>
            <a:r>
              <a:rPr lang="en-US" dirty="0" err="1"/>
              <a:t>স্টেশন</a:t>
            </a:r>
            <a:r>
              <a:rPr lang="en-US" dirty="0"/>
              <a:t> </a:t>
            </a:r>
            <a:r>
              <a:rPr lang="en-US" dirty="0" err="1"/>
              <a:t>কোম্পানি</a:t>
            </a:r>
            <a:r>
              <a:rPr lang="en-US" dirty="0"/>
              <a:t> </a:t>
            </a:r>
            <a:r>
              <a:rPr lang="en-US" dirty="0" err="1"/>
              <a:t>লি</a:t>
            </a:r>
            <a:r>
              <a:rPr lang="en-US" dirty="0"/>
              <a:t>:, </a:t>
            </a:r>
            <a:r>
              <a:rPr lang="en-US" dirty="0" err="1"/>
              <a:t>ব্রাহ্মণবাড়িয়া</a:t>
            </a:r>
            <a:r>
              <a:rPr lang="en-US" dirty="0"/>
              <a:t> । </a:t>
            </a:r>
            <a:r>
              <a:rPr lang="en-US" dirty="0" err="1"/>
              <a:t>মোবাইল</a:t>
            </a:r>
            <a:r>
              <a:rPr lang="en-US" dirty="0"/>
              <a:t>: ০১৭৪৬৬৮১৮৬০</a:t>
            </a:r>
          </a:p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480457" y="0"/>
            <a:ext cx="8752114" cy="638629"/>
          </a:xfrm>
          <a:prstGeom prst="rect">
            <a:avLst/>
          </a:prstGeom>
          <a:solidFill>
            <a:schemeClr val="bg1"/>
          </a:solidFill>
          <a:ln w="254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6385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3C73742-5F83-4C5A-9F6F-33DD05A122D0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218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67443" y="736600"/>
            <a:ext cx="11424557" cy="5619748"/>
          </a:xfrm>
          <a:prstGeom prst="rect">
            <a:avLst/>
          </a:prstGeom>
          <a:solidFill>
            <a:schemeClr val="bg1"/>
          </a:solidFill>
          <a:ln w="57150"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44700" y="6356349"/>
            <a:ext cx="1993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CAE04-8228-4AF8-B5ED-93AD0D18B549}" type="datetimeFigureOut">
              <a:rPr lang="en-US" smtClean="0"/>
              <a:t>7/17/2020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420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D1779-35C5-4424-91DA-DA36E27256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092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5" r:id="rId3"/>
    <p:sldLayoutId id="214748365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ln>
            <a:solidFill>
              <a:srgbClr val="FFFF00"/>
            </a:solidFill>
          </a:ln>
          <a:solidFill>
            <a:srgbClr val="00B050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inuliut.blogspot.com/" TargetMode="External"/><Relationship Id="rId2" Type="http://schemas.openxmlformats.org/officeDocument/2006/relationships/hyperlink" Target="mailto:aminul.iutoic@gmail.com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facebook.com/aminul.haque.5076" TargetMode="External"/><Relationship Id="rId4" Type="http://schemas.openxmlformats.org/officeDocument/2006/relationships/hyperlink" Target="https://teachers.gov.bd/profile/aminul.iutoic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66ECD3-8965-455D-B879-39E61FC0A2F8}"/>
              </a:ext>
            </a:extLst>
          </p:cNvPr>
          <p:cNvSpPr txBox="1"/>
          <p:nvPr/>
        </p:nvSpPr>
        <p:spPr>
          <a:xfrm>
            <a:off x="1069145" y="689323"/>
            <a:ext cx="10578905" cy="4416594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76200"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rgbClr val="FF3399"/>
                </a:solidFill>
              </a:rPr>
              <a:t>        </a:t>
            </a:r>
            <a:r>
              <a:rPr lang="en-US" sz="16600" b="1" dirty="0">
                <a:solidFill>
                  <a:srgbClr val="7030A0"/>
                </a:solidFill>
              </a:rPr>
              <a:t>Welcome</a:t>
            </a:r>
            <a:endParaRPr lang="en-US" sz="115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6948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446550-2411-41E0-969A-E6998DBEFC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93" y="955503"/>
            <a:ext cx="8524875" cy="51720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8E3AB7D-6C5E-4F2D-B6C8-73E697DF9E15}"/>
              </a:ext>
            </a:extLst>
          </p:cNvPr>
          <p:cNvSpPr txBox="1"/>
          <p:nvPr/>
        </p:nvSpPr>
        <p:spPr>
          <a:xfrm>
            <a:off x="3530989" y="126528"/>
            <a:ext cx="4290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Total formula:</a:t>
            </a:r>
          </a:p>
        </p:txBody>
      </p:sp>
    </p:spTree>
    <p:extLst>
      <p:ext uri="{BB962C8B-B14F-4D97-AF65-F5344CB8AC3E}">
        <p14:creationId xmlns:p14="http://schemas.microsoft.com/office/powerpoint/2010/main" val="946236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4E6BDE-92C3-4F94-8652-375078DF3D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0557"/>
            <a:ext cx="12192000" cy="51968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1A4CBE-0F38-42F0-BD66-3F64EAC043A0}"/>
              </a:ext>
            </a:extLst>
          </p:cNvPr>
          <p:cNvSpPr txBox="1"/>
          <p:nvPr/>
        </p:nvSpPr>
        <p:spPr>
          <a:xfrm>
            <a:off x="3530989" y="112460"/>
            <a:ext cx="4290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 GP formula:</a:t>
            </a:r>
          </a:p>
        </p:txBody>
      </p:sp>
    </p:spTree>
    <p:extLst>
      <p:ext uri="{BB962C8B-B14F-4D97-AF65-F5344CB8AC3E}">
        <p14:creationId xmlns:p14="http://schemas.microsoft.com/office/powerpoint/2010/main" val="42465970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933251-4009-4941-A937-56234726FE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5520"/>
            <a:ext cx="12192000" cy="49510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F1A199B-CA34-4BEA-8214-5C9F90B5FC6F}"/>
              </a:ext>
            </a:extLst>
          </p:cNvPr>
          <p:cNvSpPr txBox="1"/>
          <p:nvPr/>
        </p:nvSpPr>
        <p:spPr>
          <a:xfrm>
            <a:off x="3530989" y="154664"/>
            <a:ext cx="4290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Total GP formula: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6A37165-E461-4C0A-BE45-1CCEA53F06DB}"/>
              </a:ext>
            </a:extLst>
          </p:cNvPr>
          <p:cNvCxnSpPr/>
          <p:nvPr/>
        </p:nvCxnSpPr>
        <p:spPr>
          <a:xfrm flipV="1">
            <a:off x="2096086" y="2588455"/>
            <a:ext cx="337625" cy="1842868"/>
          </a:xfrm>
          <a:prstGeom prst="straightConnector1">
            <a:avLst/>
          </a:prstGeom>
          <a:ln w="57150">
            <a:solidFill>
              <a:srgbClr val="FF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ABFA691-AE76-4CA0-895D-70D1679BACF0}"/>
              </a:ext>
            </a:extLst>
          </p:cNvPr>
          <p:cNvCxnSpPr>
            <a:cxnSpLocks/>
          </p:cNvCxnSpPr>
          <p:nvPr/>
        </p:nvCxnSpPr>
        <p:spPr>
          <a:xfrm flipV="1">
            <a:off x="2996418" y="2588455"/>
            <a:ext cx="250875" cy="1842868"/>
          </a:xfrm>
          <a:prstGeom prst="straightConnector1">
            <a:avLst/>
          </a:prstGeom>
          <a:ln w="57150">
            <a:solidFill>
              <a:srgbClr val="FF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19ADE97-06E5-432F-AE45-CF1AEA6CAD9F}"/>
              </a:ext>
            </a:extLst>
          </p:cNvPr>
          <p:cNvCxnSpPr>
            <a:cxnSpLocks/>
          </p:cNvCxnSpPr>
          <p:nvPr/>
        </p:nvCxnSpPr>
        <p:spPr>
          <a:xfrm flipV="1">
            <a:off x="3896751" y="2507566"/>
            <a:ext cx="633046" cy="1923757"/>
          </a:xfrm>
          <a:prstGeom prst="straightConnector1">
            <a:avLst/>
          </a:prstGeom>
          <a:ln w="57150">
            <a:solidFill>
              <a:srgbClr val="FF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E9E1EEE-F80C-410F-8429-09C6A9CE02F3}"/>
              </a:ext>
            </a:extLst>
          </p:cNvPr>
          <p:cNvCxnSpPr>
            <a:cxnSpLocks/>
          </p:cNvCxnSpPr>
          <p:nvPr/>
        </p:nvCxnSpPr>
        <p:spPr>
          <a:xfrm flipV="1">
            <a:off x="4710333" y="2548011"/>
            <a:ext cx="1101968" cy="1981786"/>
          </a:xfrm>
          <a:prstGeom prst="straightConnector1">
            <a:avLst/>
          </a:prstGeom>
          <a:ln w="57150">
            <a:solidFill>
              <a:srgbClr val="FF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4B1B6D8-E75F-468C-9627-E1271F9CB7FB}"/>
              </a:ext>
            </a:extLst>
          </p:cNvPr>
          <p:cNvCxnSpPr>
            <a:cxnSpLocks/>
          </p:cNvCxnSpPr>
          <p:nvPr/>
        </p:nvCxnSpPr>
        <p:spPr>
          <a:xfrm flipV="1">
            <a:off x="5676313" y="2588455"/>
            <a:ext cx="1467731" cy="1842868"/>
          </a:xfrm>
          <a:prstGeom prst="straightConnector1">
            <a:avLst/>
          </a:prstGeom>
          <a:ln w="57150">
            <a:solidFill>
              <a:srgbClr val="FF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0E6DBC3-B12A-4B53-8F34-F15A2EEF1ADC}"/>
              </a:ext>
            </a:extLst>
          </p:cNvPr>
          <p:cNvCxnSpPr>
            <a:cxnSpLocks/>
          </p:cNvCxnSpPr>
          <p:nvPr/>
        </p:nvCxnSpPr>
        <p:spPr>
          <a:xfrm flipV="1">
            <a:off x="6611815" y="2548011"/>
            <a:ext cx="1999960" cy="1909486"/>
          </a:xfrm>
          <a:prstGeom prst="straightConnector1">
            <a:avLst/>
          </a:prstGeom>
          <a:ln w="57150">
            <a:solidFill>
              <a:srgbClr val="FF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45F2080-08E1-4ACB-B923-BC8E4717DFBA}"/>
              </a:ext>
            </a:extLst>
          </p:cNvPr>
          <p:cNvCxnSpPr>
            <a:cxnSpLocks/>
          </p:cNvCxnSpPr>
          <p:nvPr/>
        </p:nvCxnSpPr>
        <p:spPr>
          <a:xfrm flipV="1">
            <a:off x="7512148" y="2521837"/>
            <a:ext cx="2099607" cy="2007960"/>
          </a:xfrm>
          <a:prstGeom prst="straightConnector1">
            <a:avLst/>
          </a:prstGeom>
          <a:ln w="57150">
            <a:solidFill>
              <a:srgbClr val="FF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F20D8BD-36DE-4C21-8235-84727300D8DE}"/>
              </a:ext>
            </a:extLst>
          </p:cNvPr>
          <p:cNvCxnSpPr>
            <a:cxnSpLocks/>
          </p:cNvCxnSpPr>
          <p:nvPr/>
        </p:nvCxnSpPr>
        <p:spPr>
          <a:xfrm flipV="1">
            <a:off x="9734843" y="2588455"/>
            <a:ext cx="976539" cy="1895216"/>
          </a:xfrm>
          <a:prstGeom prst="straightConnector1">
            <a:avLst/>
          </a:prstGeom>
          <a:ln w="57150">
            <a:solidFill>
              <a:srgbClr val="FF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15440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D72985-1149-4B3D-8740-B5A58C571B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58" y="853688"/>
            <a:ext cx="11282290" cy="59761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E00C5EE-31AF-4864-81DB-4E066B0472D6}"/>
              </a:ext>
            </a:extLst>
          </p:cNvPr>
          <p:cNvSpPr txBox="1"/>
          <p:nvPr/>
        </p:nvSpPr>
        <p:spPr>
          <a:xfrm>
            <a:off x="3882682" y="170440"/>
            <a:ext cx="3770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GPA Formula:</a:t>
            </a:r>
          </a:p>
        </p:txBody>
      </p:sp>
    </p:spTree>
    <p:extLst>
      <p:ext uri="{BB962C8B-B14F-4D97-AF65-F5344CB8AC3E}">
        <p14:creationId xmlns:p14="http://schemas.microsoft.com/office/powerpoint/2010/main" val="3419821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577DD0-71E7-4811-ABE7-3E433EF931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55" y="1906392"/>
            <a:ext cx="9601200" cy="40862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CD32012-C280-4512-BD4F-BD63D4ED4C35}"/>
              </a:ext>
            </a:extLst>
          </p:cNvPr>
          <p:cNvSpPr txBox="1"/>
          <p:nvPr/>
        </p:nvSpPr>
        <p:spPr>
          <a:xfrm>
            <a:off x="1140655" y="1155069"/>
            <a:ext cx="8087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</a:rPr>
              <a:t>নিচের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উপাত্তগুলো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এক্সেল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ওয়ার্কশিটে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প্রবেশ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করাও</a:t>
            </a:r>
            <a:r>
              <a:rPr lang="en-US" sz="2400" b="1" dirty="0">
                <a:solidFill>
                  <a:srgbClr val="0070C0"/>
                </a:solidFill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9199C4-E314-4C48-AA4B-B2819E521CC6}"/>
              </a:ext>
            </a:extLst>
          </p:cNvPr>
          <p:cNvSpPr txBox="1"/>
          <p:nvPr/>
        </p:nvSpPr>
        <p:spPr>
          <a:xfrm>
            <a:off x="3866270" y="125889"/>
            <a:ext cx="3770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3399"/>
                </a:solidFill>
              </a:rPr>
              <a:t>দলগত</a:t>
            </a:r>
            <a:r>
              <a:rPr lang="en-US" sz="3200" b="1" dirty="0">
                <a:solidFill>
                  <a:srgbClr val="FF3399"/>
                </a:solidFill>
              </a:rPr>
              <a:t> </a:t>
            </a:r>
            <a:r>
              <a:rPr lang="en-US" sz="3200" b="1" dirty="0" err="1">
                <a:solidFill>
                  <a:srgbClr val="FF3399"/>
                </a:solidFill>
              </a:rPr>
              <a:t>কাজ</a:t>
            </a:r>
            <a:endParaRPr lang="en-US" sz="3200" b="1" dirty="0">
              <a:solidFill>
                <a:srgbClr val="FF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351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DF8CF2-AD0C-4C48-95A0-90496D3ED4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5" y="828675"/>
            <a:ext cx="10191750" cy="520065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463DE40-3925-41E7-99A7-4409262927F2}"/>
              </a:ext>
            </a:extLst>
          </p:cNvPr>
          <p:cNvGrpSpPr/>
          <p:nvPr/>
        </p:nvGrpSpPr>
        <p:grpSpPr>
          <a:xfrm>
            <a:off x="4375052" y="956603"/>
            <a:ext cx="2529840" cy="1139485"/>
            <a:chOff x="4375052" y="956603"/>
            <a:chExt cx="2529840" cy="1139485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000F7489-E927-4C79-A245-74E4D44F2BA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375052" y="1181686"/>
              <a:ext cx="1364566" cy="914402"/>
            </a:xfrm>
            <a:prstGeom prst="straightConnector1">
              <a:avLst/>
            </a:prstGeom>
            <a:ln w="38100">
              <a:solidFill>
                <a:srgbClr val="FF339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462E99B3-303F-42A9-B537-090C2C2991F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375052" y="956603"/>
              <a:ext cx="2529840" cy="1139484"/>
            </a:xfrm>
            <a:prstGeom prst="straightConnector1">
              <a:avLst/>
            </a:prstGeom>
            <a:ln w="38100">
              <a:solidFill>
                <a:srgbClr val="FF339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BE02BFC-66E6-4E58-A047-7274FD722A01}"/>
              </a:ext>
            </a:extLst>
          </p:cNvPr>
          <p:cNvCxnSpPr>
            <a:cxnSpLocks/>
          </p:cNvCxnSpPr>
          <p:nvPr/>
        </p:nvCxnSpPr>
        <p:spPr>
          <a:xfrm flipV="1">
            <a:off x="4867422" y="2321170"/>
            <a:ext cx="0" cy="2321168"/>
          </a:xfrm>
          <a:prstGeom prst="straightConnector1">
            <a:avLst/>
          </a:prstGeom>
          <a:ln w="38100">
            <a:solidFill>
              <a:srgbClr val="FF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A38AFA6-EC27-442C-B8B7-4D42762332A6}"/>
              </a:ext>
            </a:extLst>
          </p:cNvPr>
          <p:cNvCxnSpPr>
            <a:cxnSpLocks/>
          </p:cNvCxnSpPr>
          <p:nvPr/>
        </p:nvCxnSpPr>
        <p:spPr>
          <a:xfrm flipV="1">
            <a:off x="7791158" y="2321170"/>
            <a:ext cx="0" cy="2321168"/>
          </a:xfrm>
          <a:prstGeom prst="straightConnector1">
            <a:avLst/>
          </a:prstGeom>
          <a:ln w="38100">
            <a:solidFill>
              <a:srgbClr val="FF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93A0EEB-856A-4438-B89A-335C7D1A25E4}"/>
              </a:ext>
            </a:extLst>
          </p:cNvPr>
          <p:cNvCxnSpPr>
            <a:cxnSpLocks/>
          </p:cNvCxnSpPr>
          <p:nvPr/>
        </p:nvCxnSpPr>
        <p:spPr>
          <a:xfrm flipV="1">
            <a:off x="8534401" y="2321170"/>
            <a:ext cx="0" cy="1589648"/>
          </a:xfrm>
          <a:prstGeom prst="straightConnector1">
            <a:avLst/>
          </a:prstGeom>
          <a:ln w="38100">
            <a:solidFill>
              <a:srgbClr val="FF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43610C7-28D8-4437-9A3A-5F73D70B1CA4}"/>
              </a:ext>
            </a:extLst>
          </p:cNvPr>
          <p:cNvCxnSpPr>
            <a:cxnSpLocks/>
          </p:cNvCxnSpPr>
          <p:nvPr/>
        </p:nvCxnSpPr>
        <p:spPr>
          <a:xfrm flipV="1">
            <a:off x="9319847" y="2382130"/>
            <a:ext cx="0" cy="733864"/>
          </a:xfrm>
          <a:prstGeom prst="straightConnector1">
            <a:avLst/>
          </a:prstGeom>
          <a:ln w="38100">
            <a:solidFill>
              <a:srgbClr val="FF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F83CAB2-B123-4A12-9202-EA5488F7E50A}"/>
              </a:ext>
            </a:extLst>
          </p:cNvPr>
          <p:cNvSpPr txBox="1"/>
          <p:nvPr/>
        </p:nvSpPr>
        <p:spPr>
          <a:xfrm>
            <a:off x="2322342" y="72214"/>
            <a:ext cx="6369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</a:rPr>
              <a:t>নির্দিষ্ট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স্থানে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ফর্মুলা</a:t>
            </a:r>
            <a:r>
              <a:rPr lang="en-US" sz="2400" b="1" dirty="0">
                <a:solidFill>
                  <a:srgbClr val="0070C0"/>
                </a:solidFill>
              </a:rPr>
              <a:t> ও </a:t>
            </a:r>
            <a:r>
              <a:rPr lang="en-US" sz="2400" b="1" dirty="0" err="1">
                <a:solidFill>
                  <a:srgbClr val="0070C0"/>
                </a:solidFill>
              </a:rPr>
              <a:t>ফাশন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টইপ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কর</a:t>
            </a:r>
            <a:r>
              <a:rPr lang="en-US" sz="2400" b="1" dirty="0">
                <a:solidFill>
                  <a:srgbClr val="0070C0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802769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066D6EED-7976-48A6-81DC-3CE8D2A886AD}"/>
              </a:ext>
            </a:extLst>
          </p:cNvPr>
          <p:cNvSpPr txBox="1"/>
          <p:nvPr/>
        </p:nvSpPr>
        <p:spPr>
          <a:xfrm>
            <a:off x="1988576" y="1841194"/>
            <a:ext cx="6620852" cy="52322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BD" sz="2800" spc="-2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2800" spc="-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800" spc="-200" dirty="0">
                <a:latin typeface="NikoshBAN" panose="02000000000000000000" pitchFamily="2" charset="0"/>
                <a:cs typeface="NikoshBAN" panose="02000000000000000000" pitchFamily="2" charset="0"/>
              </a:rPr>
              <a:t>এক্সেলে </a:t>
            </a:r>
            <a:r>
              <a:rPr lang="en-US" sz="2800" spc="-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2800" spc="-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-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spc="-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-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spc="-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-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</a:t>
            </a:r>
            <a:r>
              <a:rPr lang="bn-BD" sz="2800" spc="-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-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bn-IN" sz="2800" spc="-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spc="-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9CB2829-EB31-4781-B2B8-A16A91DF6A4B}"/>
              </a:ext>
            </a:extLst>
          </p:cNvPr>
          <p:cNvSpPr txBox="1"/>
          <p:nvPr/>
        </p:nvSpPr>
        <p:spPr>
          <a:xfrm>
            <a:off x="8917858" y="1841194"/>
            <a:ext cx="2392924" cy="46166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NikoshBAN" panose="02000000000000000000" pitchFamily="2" charset="0"/>
                <a:sym typeface="Wingdings" panose="05000000000000000000" pitchFamily="2" charset="2"/>
              </a:rPr>
              <a:t>দুইভাবে</a:t>
            </a:r>
            <a:r>
              <a:rPr lang="en-US" sz="2400" dirty="0">
                <a:latin typeface="Times New Roman" panose="02020603050405020304" pitchFamily="18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bn-BD" sz="2400" dirty="0">
                <a:latin typeface="Times New Roman" panose="02020603050405020304" pitchFamily="18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935558A-6C13-4A26-BD86-48626E8C6A43}"/>
              </a:ext>
            </a:extLst>
          </p:cNvPr>
          <p:cNvSpPr txBox="1"/>
          <p:nvPr/>
        </p:nvSpPr>
        <p:spPr>
          <a:xfrm>
            <a:off x="1988576" y="2834894"/>
            <a:ext cx="673018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এক্সেলে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ফাংশন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সূত্রের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B602871-A525-466C-AAE0-C4276C8C7757}"/>
              </a:ext>
            </a:extLst>
          </p:cNvPr>
          <p:cNvSpPr txBox="1"/>
          <p:nvPr/>
        </p:nvSpPr>
        <p:spPr>
          <a:xfrm>
            <a:off x="8917857" y="2829580"/>
            <a:ext cx="239292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=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চিহ্ন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16091A-8EF9-4B53-A405-0E06A78DEB03}"/>
              </a:ext>
            </a:extLst>
          </p:cNvPr>
          <p:cNvSpPr txBox="1"/>
          <p:nvPr/>
        </p:nvSpPr>
        <p:spPr>
          <a:xfrm>
            <a:off x="1988576" y="3837114"/>
            <a:ext cx="6730179" cy="52322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ফর্মূলা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ফাংশনের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সুবিধাজনক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 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7836AE3-D418-417B-9FC7-C0CC35D6854B}"/>
              </a:ext>
            </a:extLst>
          </p:cNvPr>
          <p:cNvSpPr txBox="1"/>
          <p:nvPr/>
        </p:nvSpPr>
        <p:spPr>
          <a:xfrm>
            <a:off x="9059198" y="3850465"/>
            <a:ext cx="2251584" cy="52322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NikoshBAN" panose="02000000000000000000" pitchFamily="2" charset="0"/>
                <a:sym typeface="Wingdings" panose="05000000000000000000" pitchFamily="2" charset="2"/>
              </a:rPr>
              <a:t>ফাংশন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2B7BCF-7B3A-4555-96C1-35F06ED6D3D2}"/>
              </a:ext>
            </a:extLst>
          </p:cNvPr>
          <p:cNvSpPr txBox="1"/>
          <p:nvPr/>
        </p:nvSpPr>
        <p:spPr>
          <a:xfrm>
            <a:off x="1988576" y="4625128"/>
            <a:ext cx="6730179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সেল রেঞ্জ লেখার একটি উদাহরণ দাও।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B218A30-D6F4-4DB2-A557-56AE58E14226}"/>
              </a:ext>
            </a:extLst>
          </p:cNvPr>
          <p:cNvSpPr txBox="1"/>
          <p:nvPr/>
        </p:nvSpPr>
        <p:spPr>
          <a:xfrm>
            <a:off x="9096066" y="4871350"/>
            <a:ext cx="221471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=Sum(A1:D1)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85D1D6-33D6-46F2-9325-2A9E139D6AE3}"/>
              </a:ext>
            </a:extLst>
          </p:cNvPr>
          <p:cNvSpPr txBox="1"/>
          <p:nvPr/>
        </p:nvSpPr>
        <p:spPr>
          <a:xfrm>
            <a:off x="3478449" y="790599"/>
            <a:ext cx="355348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317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8" grpId="0" animBg="1"/>
      <p:bldP spid="21" grpId="0" animBg="1"/>
      <p:bldP spid="22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67DD8D6-E22E-44B7-840F-414473680B9A}"/>
              </a:ext>
            </a:extLst>
          </p:cNvPr>
          <p:cNvSpPr txBox="1"/>
          <p:nvPr/>
        </p:nvSpPr>
        <p:spPr>
          <a:xfrm>
            <a:off x="2312951" y="2495844"/>
            <a:ext cx="7566098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স্প্রেডশিট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প্রোগ্রামে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জেএসসি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পরীক্ষার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ফলাফল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প্রস্তুত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করার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কৌশল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বর্ণনা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কর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।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12D7EA-4050-40EC-B206-18B003976790}"/>
              </a:ext>
            </a:extLst>
          </p:cNvPr>
          <p:cNvSpPr txBox="1"/>
          <p:nvPr/>
        </p:nvSpPr>
        <p:spPr>
          <a:xfrm>
            <a:off x="3969856" y="859300"/>
            <a:ext cx="2937379" cy="731520"/>
          </a:xfrm>
          <a:prstGeom prst="flowChartOffpageConnector">
            <a:avLst/>
          </a:prstGeom>
          <a:solidFill>
            <a:srgbClr val="FFC00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elaxedInse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noAutofit/>
          </a:bodyPr>
          <a:lstStyle/>
          <a:p>
            <a:pPr algn="ctr"/>
            <a:r>
              <a:rPr lang="en-US" sz="4400" b="1" spc="1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400" b="1" spc="1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1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b="1" spc="1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69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AA2CB2A-EC5E-45CF-BDC2-12946B541E6C}"/>
              </a:ext>
            </a:extLst>
          </p:cNvPr>
          <p:cNvSpPr txBox="1"/>
          <p:nvPr/>
        </p:nvSpPr>
        <p:spPr>
          <a:xfrm>
            <a:off x="2264898" y="1692851"/>
            <a:ext cx="7385538" cy="1446550"/>
          </a:xfrm>
          <a:prstGeom prst="rect">
            <a:avLst/>
          </a:prstGeom>
          <a:ln w="76200">
            <a:solidFill>
              <a:srgbClr val="FF3399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8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372476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38655" y="811537"/>
            <a:ext cx="32271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err="1">
                <a:solidFill>
                  <a:srgbClr val="002060"/>
                </a:solidFill>
              </a:rPr>
              <a:t>শিক্ষক</a:t>
            </a:r>
            <a:r>
              <a:rPr lang="en-US" sz="3200" b="1" u="sng" dirty="0">
                <a:solidFill>
                  <a:srgbClr val="002060"/>
                </a:solidFill>
              </a:rPr>
              <a:t> </a:t>
            </a:r>
            <a:r>
              <a:rPr lang="en-US" sz="3200" b="1" u="sng" dirty="0" err="1">
                <a:solidFill>
                  <a:srgbClr val="002060"/>
                </a:solidFill>
              </a:rPr>
              <a:t>পরিচিতি</a:t>
            </a:r>
            <a:endParaRPr lang="en-US" sz="3200" b="1" u="sng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5539" y="1553236"/>
            <a:ext cx="51089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 Aminul </a:t>
            </a:r>
            <a:r>
              <a:rPr lang="en-US" sz="2000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Haque</a:t>
            </a:r>
            <a:endParaRPr lang="en-US" sz="2000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Ph.D</a:t>
            </a:r>
            <a:r>
              <a:rPr 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Student, </a:t>
            </a:r>
            <a:r>
              <a:rPr 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M.Sc.TE</a:t>
            </a:r>
            <a:r>
              <a:rPr 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(CSE), </a:t>
            </a:r>
            <a:r>
              <a:rPr 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B.Sc.TE</a:t>
            </a:r>
            <a:r>
              <a:rPr 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(CSE), </a:t>
            </a:r>
          </a:p>
          <a:p>
            <a:r>
              <a:rPr 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Islamic University of Technology (IUT),</a:t>
            </a:r>
          </a:p>
          <a:p>
            <a:r>
              <a:rPr 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 of Islamic Cooperation (OIC</a:t>
            </a:r>
            <a:r>
              <a:rPr lang="en-US" sz="20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0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 (ICT),</a:t>
            </a:r>
          </a:p>
          <a:p>
            <a:r>
              <a:rPr 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Ashuganj</a:t>
            </a:r>
            <a:r>
              <a:rPr 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Tap </a:t>
            </a:r>
            <a:r>
              <a:rPr 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Bidyut</a:t>
            </a:r>
            <a:r>
              <a:rPr 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Kendra High School,</a:t>
            </a:r>
          </a:p>
          <a:p>
            <a:r>
              <a:rPr 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Ashuganj</a:t>
            </a:r>
            <a:r>
              <a:rPr 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Power Station Company Limited,</a:t>
            </a:r>
          </a:p>
          <a:p>
            <a:r>
              <a:rPr 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Ashuganj</a:t>
            </a:r>
            <a:r>
              <a:rPr 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Brahmanbaria</a:t>
            </a:r>
            <a:r>
              <a:rPr 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000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36280" y="4310075"/>
            <a:ext cx="757450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rgbClr val="FF3399"/>
                </a:solidFill>
                <a:latin typeface="+mj-lt"/>
              </a:rPr>
              <a:t>Contact &amp; Profile:</a:t>
            </a:r>
          </a:p>
          <a:p>
            <a:r>
              <a:rPr lang="en-US" dirty="0">
                <a:solidFill>
                  <a:srgbClr val="0070C0"/>
                </a:solidFill>
                <a:latin typeface="+mj-lt"/>
              </a:rPr>
              <a:t>Mobile                       :</a:t>
            </a:r>
            <a:r>
              <a:rPr lang="en-US" dirty="0">
                <a:latin typeface="+mj-lt"/>
              </a:rPr>
              <a:t> </a:t>
            </a:r>
            <a:r>
              <a:rPr lang="en-US" b="1" dirty="0">
                <a:solidFill>
                  <a:srgbClr val="92D050"/>
                </a:solidFill>
                <a:latin typeface="+mj-lt"/>
              </a:rPr>
              <a:t>01746-681860</a:t>
            </a:r>
          </a:p>
          <a:p>
            <a:r>
              <a:rPr lang="en-US" dirty="0">
                <a:solidFill>
                  <a:srgbClr val="0070C0"/>
                </a:solidFill>
                <a:latin typeface="+mj-lt"/>
              </a:rPr>
              <a:t>E-mail                        :</a:t>
            </a:r>
            <a:r>
              <a:rPr lang="en-US" dirty="0">
                <a:latin typeface="+mj-lt"/>
              </a:rPr>
              <a:t> </a:t>
            </a:r>
            <a:r>
              <a:rPr lang="en-US" dirty="0">
                <a:latin typeface="+mj-lt"/>
                <a:hlinkClick r:id="rId2"/>
              </a:rPr>
              <a:t>aminul.iutoic@gmail.com</a:t>
            </a:r>
            <a:endParaRPr lang="en-US" dirty="0">
              <a:latin typeface="+mj-lt"/>
            </a:endParaRPr>
          </a:p>
          <a:p>
            <a:r>
              <a:rPr lang="en-US" dirty="0">
                <a:solidFill>
                  <a:srgbClr val="0070C0"/>
                </a:solidFill>
                <a:latin typeface="+mj-lt"/>
              </a:rPr>
              <a:t>Blog                            :</a:t>
            </a:r>
            <a:r>
              <a:rPr lang="en-US" dirty="0">
                <a:latin typeface="+mj-lt"/>
              </a:rPr>
              <a:t> </a:t>
            </a:r>
            <a:r>
              <a:rPr lang="en-US" dirty="0">
                <a:solidFill>
                  <a:srgbClr val="0070C0"/>
                </a:solidFill>
                <a:latin typeface="+mj-lt"/>
                <a:hlinkClick r:id="rId3"/>
              </a:rPr>
              <a:t>http://www.aminuliut.blogspot.com</a:t>
            </a:r>
            <a:endParaRPr lang="en-US" dirty="0">
              <a:solidFill>
                <a:srgbClr val="0070C0"/>
              </a:solidFill>
              <a:latin typeface="+mj-lt"/>
            </a:endParaRPr>
          </a:p>
          <a:p>
            <a:r>
              <a:rPr lang="en-US" dirty="0" err="1">
                <a:solidFill>
                  <a:srgbClr val="0070C0"/>
                </a:solidFill>
                <a:latin typeface="+mj-lt"/>
              </a:rPr>
              <a:t>Shikkhok</a:t>
            </a:r>
            <a:r>
              <a:rPr lang="en-US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+mj-lt"/>
              </a:rPr>
              <a:t>Batayon</a:t>
            </a:r>
            <a:r>
              <a:rPr lang="en-US" dirty="0">
                <a:solidFill>
                  <a:srgbClr val="0070C0"/>
                </a:solidFill>
                <a:latin typeface="+mj-lt"/>
              </a:rPr>
              <a:t>: </a:t>
            </a:r>
            <a:r>
              <a:rPr lang="en-US" dirty="0">
                <a:latin typeface="+mj-lt"/>
                <a:hlinkClick r:id="rId4"/>
              </a:rPr>
              <a:t>https://teachers.gov.bd/profile/aminul.iutoic</a:t>
            </a:r>
            <a:endParaRPr lang="en-US" dirty="0">
              <a:latin typeface="+mj-lt"/>
            </a:endParaRPr>
          </a:p>
          <a:p>
            <a:r>
              <a:rPr lang="en-US" dirty="0">
                <a:solidFill>
                  <a:srgbClr val="0070C0"/>
                </a:solidFill>
                <a:latin typeface="+mj-lt"/>
              </a:rPr>
              <a:t>Facebook  </a:t>
            </a:r>
            <a:r>
              <a:rPr lang="en-US" dirty="0">
                <a:latin typeface="+mj-lt"/>
              </a:rPr>
              <a:t>               : </a:t>
            </a:r>
            <a:r>
              <a:rPr lang="en-US" dirty="0">
                <a:latin typeface="+mj-lt"/>
                <a:hlinkClick r:id="rId5"/>
              </a:rPr>
              <a:t>https://www.facebook.com/aminul.haque.5076</a:t>
            </a:r>
            <a:endParaRPr lang="en-US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69444" y="830299"/>
            <a:ext cx="26564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err="1">
                <a:solidFill>
                  <a:srgbClr val="002060"/>
                </a:solidFill>
              </a:rPr>
              <a:t>পাঠ</a:t>
            </a:r>
            <a:r>
              <a:rPr lang="en-US" sz="3200" b="1" u="sng" dirty="0">
                <a:solidFill>
                  <a:srgbClr val="002060"/>
                </a:solidFill>
              </a:rPr>
              <a:t> </a:t>
            </a:r>
            <a:r>
              <a:rPr lang="en-US" sz="3200" b="1" u="sng" dirty="0" err="1">
                <a:solidFill>
                  <a:srgbClr val="002060"/>
                </a:solidFill>
              </a:rPr>
              <a:t>পরিচিতি</a:t>
            </a:r>
            <a:endParaRPr lang="en-US" sz="3200" b="1" u="sng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96222" y="2579436"/>
            <a:ext cx="54502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</a:rPr>
              <a:t>শ্রেণি</a:t>
            </a:r>
            <a:r>
              <a:rPr lang="en-US" sz="2400" b="1" dirty="0">
                <a:solidFill>
                  <a:srgbClr val="0070C0"/>
                </a:solidFill>
              </a:rPr>
              <a:t>: </a:t>
            </a:r>
            <a:r>
              <a:rPr lang="en-US" sz="2400" b="1" dirty="0">
                <a:solidFill>
                  <a:srgbClr val="7030A0"/>
                </a:solidFill>
              </a:rPr>
              <a:t>৮ম</a:t>
            </a:r>
          </a:p>
          <a:p>
            <a:r>
              <a:rPr lang="en-US" sz="2400" b="1" dirty="0" err="1">
                <a:solidFill>
                  <a:srgbClr val="0070C0"/>
                </a:solidFill>
              </a:rPr>
              <a:t>বিষয়</a:t>
            </a:r>
            <a:r>
              <a:rPr lang="en-US" sz="2400" b="1" dirty="0">
                <a:solidFill>
                  <a:srgbClr val="0070C0"/>
                </a:solidFill>
              </a:rPr>
              <a:t>: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তথ্য</a:t>
            </a:r>
            <a:r>
              <a:rPr lang="en-US" sz="2400" b="1" dirty="0">
                <a:solidFill>
                  <a:srgbClr val="7030A0"/>
                </a:solidFill>
              </a:rPr>
              <a:t> ও </a:t>
            </a:r>
            <a:r>
              <a:rPr lang="en-US" sz="2400" b="1" dirty="0" err="1">
                <a:solidFill>
                  <a:srgbClr val="7030A0"/>
                </a:solidFill>
              </a:rPr>
              <a:t>যোগাযোগ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প্রযুক্তি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</a:p>
          <a:p>
            <a:r>
              <a:rPr lang="en-US" sz="2400" b="1" dirty="0" err="1">
                <a:solidFill>
                  <a:srgbClr val="0070C0"/>
                </a:solidFill>
              </a:rPr>
              <a:t>অধ্যায়</a:t>
            </a:r>
            <a:r>
              <a:rPr lang="en-US" sz="2400" b="1" dirty="0">
                <a:solidFill>
                  <a:srgbClr val="0070C0"/>
                </a:solidFill>
              </a:rPr>
              <a:t>:</a:t>
            </a:r>
            <a:r>
              <a:rPr lang="en-US" sz="2400" b="1" dirty="0">
                <a:solidFill>
                  <a:srgbClr val="7030A0"/>
                </a:solidFill>
              </a:rPr>
              <a:t> ৪:  </a:t>
            </a:r>
            <a:r>
              <a:rPr lang="en-US" sz="2400" b="1" dirty="0" err="1">
                <a:solidFill>
                  <a:srgbClr val="7030A0"/>
                </a:solidFill>
              </a:rPr>
              <a:t>স্প্রেডশিটের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ব্যবহার</a:t>
            </a:r>
            <a:endParaRPr lang="en-US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43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E86AA4-590B-4E03-B9AA-77A4F208CD76}"/>
              </a:ext>
            </a:extLst>
          </p:cNvPr>
          <p:cNvSpPr txBox="1"/>
          <p:nvPr/>
        </p:nvSpPr>
        <p:spPr>
          <a:xfrm>
            <a:off x="1814732" y="2585722"/>
            <a:ext cx="92706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00B0F0"/>
                </a:solidFill>
              </a:rPr>
              <a:t> </a:t>
            </a:r>
            <a:r>
              <a:rPr lang="en-US" sz="3600" b="1" u="sng" dirty="0" err="1">
                <a:solidFill>
                  <a:srgbClr val="00B0F0"/>
                </a:solidFill>
              </a:rPr>
              <a:t>সমস্যা</a:t>
            </a:r>
            <a:r>
              <a:rPr lang="en-US" sz="3600" b="1" u="sng" dirty="0">
                <a:solidFill>
                  <a:srgbClr val="00B0F0"/>
                </a:solidFill>
              </a:rPr>
              <a:t> </a:t>
            </a:r>
            <a:r>
              <a:rPr lang="en-US" sz="3600" b="1" u="sng" dirty="0" err="1">
                <a:solidFill>
                  <a:srgbClr val="00B0F0"/>
                </a:solidFill>
              </a:rPr>
              <a:t>সমাধানে</a:t>
            </a:r>
            <a:r>
              <a:rPr lang="en-US" sz="3600" b="1" u="sng" dirty="0">
                <a:solidFill>
                  <a:srgbClr val="00B0F0"/>
                </a:solidFill>
              </a:rPr>
              <a:t> </a:t>
            </a:r>
            <a:r>
              <a:rPr lang="en-US" sz="3600" b="1" u="sng" dirty="0" err="1">
                <a:solidFill>
                  <a:srgbClr val="00B0F0"/>
                </a:solidFill>
              </a:rPr>
              <a:t>স্প্রেডশিটের</a:t>
            </a:r>
            <a:r>
              <a:rPr lang="en-US" sz="3600" b="1" u="sng" dirty="0">
                <a:solidFill>
                  <a:srgbClr val="00B0F0"/>
                </a:solidFill>
              </a:rPr>
              <a:t> </a:t>
            </a:r>
            <a:r>
              <a:rPr lang="en-US" sz="3600" b="1" u="sng" dirty="0" err="1">
                <a:solidFill>
                  <a:srgbClr val="00B0F0"/>
                </a:solidFill>
              </a:rPr>
              <a:t>ব্যবহার</a:t>
            </a:r>
            <a:r>
              <a:rPr lang="en-US" sz="3600" b="1" u="sng" dirty="0">
                <a:solidFill>
                  <a:srgbClr val="00B0F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66572741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>
            <a:extLst>
              <a:ext uri="{FF2B5EF4-FFF2-40B4-BE49-F238E27FC236}">
                <a16:creationId xmlns:a16="http://schemas.microsoft.com/office/drawing/2014/main" id="{B9372B72-E7DA-47DB-A23F-B5E4F7933006}"/>
              </a:ext>
            </a:extLst>
          </p:cNvPr>
          <p:cNvSpPr/>
          <p:nvPr/>
        </p:nvSpPr>
        <p:spPr>
          <a:xfrm>
            <a:off x="712865" y="703385"/>
            <a:ext cx="11479135" cy="5620498"/>
          </a:xfrm>
          <a:prstGeom prst="frame">
            <a:avLst>
              <a:gd name="adj1" fmla="val 3804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361689-CEB1-4724-B1A4-E051734E5EFC}"/>
              </a:ext>
            </a:extLst>
          </p:cNvPr>
          <p:cNvSpPr txBox="1"/>
          <p:nvPr/>
        </p:nvSpPr>
        <p:spPr>
          <a:xfrm>
            <a:off x="4526998" y="65230"/>
            <a:ext cx="2545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solidFill>
                  <a:srgbClr val="00B0F0"/>
                </a:solidFill>
              </a:rPr>
              <a:t>শিখনফল</a:t>
            </a:r>
            <a:endParaRPr lang="en-US" sz="2800" b="1" u="sng" dirty="0">
              <a:solidFill>
                <a:srgbClr val="00B0F0"/>
              </a:solidFill>
            </a:endParaRPr>
          </a:p>
        </p:txBody>
      </p:sp>
      <p:sp>
        <p:nvSpPr>
          <p:cNvPr id="7" name="Rectangle: Beveled 6">
            <a:extLst>
              <a:ext uri="{FF2B5EF4-FFF2-40B4-BE49-F238E27FC236}">
                <a16:creationId xmlns:a16="http://schemas.microsoft.com/office/drawing/2014/main" id="{4D756AF0-F5D4-4A09-9C9A-5496313A84BA}"/>
              </a:ext>
            </a:extLst>
          </p:cNvPr>
          <p:cNvSpPr/>
          <p:nvPr/>
        </p:nvSpPr>
        <p:spPr>
          <a:xfrm>
            <a:off x="1688173" y="1316001"/>
            <a:ext cx="9528517" cy="4395265"/>
          </a:xfrm>
          <a:prstGeom prst="bevel">
            <a:avLst>
              <a:gd name="adj" fmla="val 4896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শিক্ষার্থীরা...............</a:t>
            </a:r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স্প্রেডশিট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সফটওয়্যার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ব্যবহার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করে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বিভিন্ন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গাণিতিক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</a:p>
          <a:p>
            <a:r>
              <a:rPr lang="en-US" sz="2400" b="1" dirty="0">
                <a:solidFill>
                  <a:srgbClr val="0070C0"/>
                </a:solidFill>
              </a:rPr>
              <a:t>      </a:t>
            </a:r>
            <a:r>
              <a:rPr lang="en-US" sz="2400" b="1" dirty="0" err="1">
                <a:solidFill>
                  <a:srgbClr val="0070C0"/>
                </a:solidFill>
              </a:rPr>
              <a:t>কাজ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করতে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পারবে</a:t>
            </a:r>
            <a:r>
              <a:rPr lang="en-US" sz="2400" b="1" dirty="0">
                <a:solidFill>
                  <a:srgbClr val="0070C0"/>
                </a:solidFill>
              </a:rPr>
              <a:t>।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2। </a:t>
            </a:r>
            <a:r>
              <a:rPr lang="en-US" sz="2400" b="1" dirty="0" err="1">
                <a:solidFill>
                  <a:srgbClr val="0070C0"/>
                </a:solidFill>
              </a:rPr>
              <a:t>স্প্রেডশিট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সফটওয়্যার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ব্যবহার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করে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বিভিন্ন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যৌক্তিক</a:t>
            </a:r>
            <a:endParaRPr lang="en-US" sz="2400" b="1" dirty="0">
              <a:solidFill>
                <a:srgbClr val="0070C0"/>
              </a:solidFill>
            </a:endParaRPr>
          </a:p>
          <a:p>
            <a:r>
              <a:rPr lang="en-US" sz="2400" b="1" dirty="0">
                <a:solidFill>
                  <a:srgbClr val="0070C0"/>
                </a:solidFill>
              </a:rPr>
              <a:t>      </a:t>
            </a:r>
            <a:r>
              <a:rPr lang="en-US" sz="2400" b="1" dirty="0" err="1">
                <a:solidFill>
                  <a:srgbClr val="0070C0"/>
                </a:solidFill>
              </a:rPr>
              <a:t>কাজ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করতে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পারবে</a:t>
            </a:r>
            <a:r>
              <a:rPr lang="en-US" sz="2400" b="1" dirty="0">
                <a:solidFill>
                  <a:srgbClr val="0070C0"/>
                </a:solidFill>
              </a:rPr>
              <a:t>।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88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D3E7DC-AF61-41BE-B1A8-56F45333033D}"/>
              </a:ext>
            </a:extLst>
          </p:cNvPr>
          <p:cNvSpPr txBox="1"/>
          <p:nvPr/>
        </p:nvSpPr>
        <p:spPr>
          <a:xfrm>
            <a:off x="2019300" y="2819400"/>
            <a:ext cx="8153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এছাড়া সূত্র দিয়ে যোগ করা যায়। এখানে সেল রেঞ্জ দিয়ে কোন সেল থেকে কোন সেল পর্যন্ত যোগ করা হবে তা বুঝানো হয়েছে। সেল রেঞ্জ লেখার নিয়ম হলো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sz="3600" dirty="0">
                <a:latin typeface="Times New Roman" panose="02020603050405020304" pitchFamily="18" charset="0"/>
                <a:cs typeface="NikoshBAN" panose="02000000000000000000" pitchFamily="2" charset="0"/>
              </a:rPr>
              <a:t>Sum(A</a:t>
            </a:r>
            <a:r>
              <a:rPr lang="en-US" sz="3600" dirty="0">
                <a:latin typeface="Times New Roman" panose="02020603050405020304" pitchFamily="18" charset="0"/>
                <a:cs typeface="NikoshBAN" panose="02000000000000000000" pitchFamily="2" charset="0"/>
              </a:rPr>
              <a:t>1:D1)</a:t>
            </a:r>
            <a:r>
              <a:rPr lang="bn-BD" sz="3600" dirty="0">
                <a:latin typeface="Times New Roman" panose="02020603050405020304" pitchFamily="18" charset="0"/>
                <a:cs typeface="NikoshBAN" panose="02000000000000000000" pitchFamily="2" charset="0"/>
              </a:rPr>
              <a:t>।</a:t>
            </a:r>
            <a:r>
              <a:rPr lang="en-US" sz="3600" dirty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এর অর্থ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A1, B1, C1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D1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এর ডেটাগুলোর যোগফল বের করা হবে।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7C966E-E248-4A0E-82B7-C87360F609CF}"/>
              </a:ext>
            </a:extLst>
          </p:cNvPr>
          <p:cNvSpPr txBox="1"/>
          <p:nvPr/>
        </p:nvSpPr>
        <p:spPr>
          <a:xfrm>
            <a:off x="4503258" y="1981200"/>
            <a:ext cx="31854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sz="4000" dirty="0">
                <a:latin typeface="Times New Roman" panose="02020603050405020304" pitchFamily="18" charset="0"/>
                <a:cs typeface="NikoshBAN" panose="02000000000000000000" pitchFamily="2" charset="0"/>
              </a:rPr>
              <a:t>Sum(A</a:t>
            </a:r>
            <a:r>
              <a:rPr lang="en-US" sz="4000" dirty="0">
                <a:latin typeface="Times New Roman" panose="02020603050405020304" pitchFamily="18" charset="0"/>
                <a:cs typeface="NikoshBAN" panose="02000000000000000000" pitchFamily="2" charset="0"/>
              </a:rPr>
              <a:t>1:D1)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5D7022-9F0C-4738-A97B-489072EA2A4A}"/>
              </a:ext>
            </a:extLst>
          </p:cNvPr>
          <p:cNvSpPr txBox="1"/>
          <p:nvPr/>
        </p:nvSpPr>
        <p:spPr>
          <a:xfrm>
            <a:off x="3039794" y="854214"/>
            <a:ext cx="61124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bn-BD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সেল রেঞ্জ পদ্ধতিতে 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r>
              <a:rPr lang="as-IN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endParaRPr lang="en-US" sz="4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6992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474319" y="4897906"/>
            <a:ext cx="3047629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ফর্মূলা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6851D6-2D25-41C1-A875-F2682A285919}"/>
              </a:ext>
            </a:extLst>
          </p:cNvPr>
          <p:cNvSpPr txBox="1"/>
          <p:nvPr/>
        </p:nvSpPr>
        <p:spPr>
          <a:xfrm>
            <a:off x="2057400" y="119815"/>
            <a:ext cx="61124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সেল রেঞ্জ পদ্ধতিতে যোগফল নির্ণয় 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165FF09-2912-41DC-B316-978A42CADC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249" y="1087106"/>
            <a:ext cx="8349895" cy="313379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24382D0-AE3B-42DE-8D19-E8558A64EEC4}"/>
              </a:ext>
            </a:extLst>
          </p:cNvPr>
          <p:cNvSpPr txBox="1"/>
          <p:nvPr/>
        </p:nvSpPr>
        <p:spPr>
          <a:xfrm>
            <a:off x="6955301" y="4861562"/>
            <a:ext cx="4369192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সেল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রেঞ্জ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ফাংশন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0077AB8-9ED8-47CB-8EE1-67E5FF3062C8}"/>
              </a:ext>
            </a:extLst>
          </p:cNvPr>
          <p:cNvCxnSpPr>
            <a:cxnSpLocks/>
          </p:cNvCxnSpPr>
          <p:nvPr/>
        </p:nvCxnSpPr>
        <p:spPr>
          <a:xfrm flipV="1">
            <a:off x="5869373" y="2771335"/>
            <a:ext cx="1296744" cy="2090228"/>
          </a:xfrm>
          <a:prstGeom prst="straightConnector1">
            <a:avLst/>
          </a:prstGeom>
          <a:ln w="57150">
            <a:solidFill>
              <a:srgbClr val="FF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9F32023-577D-471A-B4FE-35BBC0C4E89C}"/>
              </a:ext>
            </a:extLst>
          </p:cNvPr>
          <p:cNvCxnSpPr>
            <a:cxnSpLocks/>
          </p:cNvCxnSpPr>
          <p:nvPr/>
        </p:nvCxnSpPr>
        <p:spPr>
          <a:xfrm flipV="1">
            <a:off x="8035368" y="2771335"/>
            <a:ext cx="0" cy="2090228"/>
          </a:xfrm>
          <a:prstGeom prst="straightConnector1">
            <a:avLst/>
          </a:prstGeom>
          <a:ln w="57150">
            <a:solidFill>
              <a:srgbClr val="FF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9846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3818ED-27B8-41D9-BE69-44B154FBE9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673" y="1466339"/>
            <a:ext cx="5231486" cy="31337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DF5BF8-DE22-4B22-98D9-F162177E1B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971" y="1466339"/>
            <a:ext cx="5222993" cy="31337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8DE0A1D-3FA5-42D6-8337-42CD74650726}"/>
              </a:ext>
            </a:extLst>
          </p:cNvPr>
          <p:cNvSpPr txBox="1"/>
          <p:nvPr/>
        </p:nvSpPr>
        <p:spPr>
          <a:xfrm>
            <a:off x="1189715" y="4976561"/>
            <a:ext cx="4759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-1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c6+d6+e6+f6  </a:t>
            </a:r>
            <a:r>
              <a:rPr lang="bn-BD" sz="2400" spc="-150" dirty="0">
                <a:latin typeface="NikoshBAN" pitchFamily="2" charset="0"/>
                <a:cs typeface="NikoshBAN" pitchFamily="2" charset="0"/>
              </a:rPr>
              <a:t>টাইপ করে এন্টার কী চাপ</a:t>
            </a:r>
            <a:r>
              <a:rPr lang="en-US" sz="2400" spc="-150" dirty="0" err="1">
                <a:latin typeface="NikoshBAN" pitchFamily="2" charset="0"/>
                <a:cs typeface="NikoshBAN" pitchFamily="2" charset="0"/>
              </a:rPr>
              <a:t>বো</a:t>
            </a:r>
            <a:endParaRPr lang="en-US" sz="2400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CDCE8C-E8C8-4598-B1EB-862F9C15489D}"/>
              </a:ext>
            </a:extLst>
          </p:cNvPr>
          <p:cNvSpPr txBox="1"/>
          <p:nvPr/>
        </p:nvSpPr>
        <p:spPr>
          <a:xfrm>
            <a:off x="6947265" y="4915634"/>
            <a:ext cx="4668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spc="-150" dirty="0">
                <a:solidFill>
                  <a:srgbClr val="FF0000"/>
                </a:solidFill>
              </a:rPr>
              <a:t>=</a:t>
            </a:r>
            <a:r>
              <a:rPr lang="bn-BD" sz="2000" dirty="0">
                <a:solidFill>
                  <a:srgbClr val="FF0000"/>
                </a:solidFill>
              </a:rPr>
              <a:t>Sum(C6:F6)</a:t>
            </a:r>
            <a:r>
              <a:rPr lang="bn-BD" sz="2800" spc="-150" dirty="0">
                <a:latin typeface="NikoshBAN" pitchFamily="2" charset="0"/>
                <a:cs typeface="NikoshBAN" pitchFamily="2" charset="0"/>
              </a:rPr>
              <a:t>টাইপ করে এন্টার কী চাপ</a:t>
            </a:r>
            <a:r>
              <a:rPr lang="en-US" sz="2800" spc="-150" dirty="0" err="1">
                <a:latin typeface="NikoshBAN" pitchFamily="2" charset="0"/>
                <a:cs typeface="NikoshBAN" pitchFamily="2" charset="0"/>
              </a:rPr>
              <a:t>বো</a:t>
            </a:r>
            <a:endParaRPr lang="en-US" sz="2800" spc="-15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586A73E-4733-49E1-AAF9-42CA9E34CB1B}"/>
              </a:ext>
            </a:extLst>
          </p:cNvPr>
          <p:cNvGrpSpPr/>
          <p:nvPr/>
        </p:nvGrpSpPr>
        <p:grpSpPr>
          <a:xfrm>
            <a:off x="2926080" y="1617787"/>
            <a:ext cx="1631852" cy="3358774"/>
            <a:chOff x="2926080" y="1617787"/>
            <a:chExt cx="1631852" cy="3358774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F77595AD-7840-45F4-9E25-9E81F29C743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26080" y="3221502"/>
              <a:ext cx="1631852" cy="1755059"/>
            </a:xfrm>
            <a:prstGeom prst="straightConnector1">
              <a:avLst/>
            </a:prstGeom>
            <a:ln w="38100">
              <a:solidFill>
                <a:srgbClr val="FF339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BCE69C8F-27A6-4542-B9ED-6D95B10AC7F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073412" y="1617787"/>
              <a:ext cx="484520" cy="1603715"/>
            </a:xfrm>
            <a:prstGeom prst="straightConnector1">
              <a:avLst/>
            </a:prstGeom>
            <a:ln w="38100">
              <a:solidFill>
                <a:srgbClr val="FF339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D7CC93D-1EEF-4954-A5B1-E89F3D49C81E}"/>
              </a:ext>
            </a:extLst>
          </p:cNvPr>
          <p:cNvGrpSpPr/>
          <p:nvPr/>
        </p:nvGrpSpPr>
        <p:grpSpPr>
          <a:xfrm>
            <a:off x="9445399" y="1617787"/>
            <a:ext cx="1556886" cy="3372842"/>
            <a:chOff x="9445399" y="1617787"/>
            <a:chExt cx="1556886" cy="3372842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267B4035-4D1A-4DD0-8BDA-859EFFCBBAD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445399" y="3152813"/>
              <a:ext cx="1556886" cy="1837816"/>
            </a:xfrm>
            <a:prstGeom prst="straightConnector1">
              <a:avLst/>
            </a:prstGeom>
            <a:ln w="38100">
              <a:solidFill>
                <a:srgbClr val="FF339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C230BCD1-F16B-4821-98EA-A4BAA4E53DB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805182" y="1617787"/>
              <a:ext cx="1151206" cy="1535026"/>
            </a:xfrm>
            <a:prstGeom prst="straightConnector1">
              <a:avLst/>
            </a:prstGeom>
            <a:ln w="38100">
              <a:solidFill>
                <a:srgbClr val="FF339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0035DDE9-D83B-4C37-8B11-4FE0444B021B}"/>
              </a:ext>
            </a:extLst>
          </p:cNvPr>
          <p:cNvSpPr txBox="1"/>
          <p:nvPr/>
        </p:nvSpPr>
        <p:spPr>
          <a:xfrm>
            <a:off x="1164507" y="5556385"/>
            <a:ext cx="3140207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spc="-15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ফর্মুলা</a:t>
            </a:r>
            <a:r>
              <a:rPr lang="en-US" sz="2400" spc="-15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400" spc="-15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spc="-15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400" spc="-15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E848028-6AF1-4ACD-94A6-3B002D9ED70F}"/>
              </a:ext>
            </a:extLst>
          </p:cNvPr>
          <p:cNvSpPr txBox="1"/>
          <p:nvPr/>
        </p:nvSpPr>
        <p:spPr>
          <a:xfrm>
            <a:off x="6961364" y="5523520"/>
            <a:ext cx="496807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spc="-15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সেল</a:t>
            </a:r>
            <a:r>
              <a:rPr lang="en-US" sz="2400" spc="-15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রেঞ্জ</a:t>
            </a:r>
            <a:r>
              <a:rPr lang="en-US" sz="2400" spc="-15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spc="-15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ফাংশন</a:t>
            </a:r>
            <a:r>
              <a:rPr lang="en-US" sz="2400" spc="-15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400" spc="-15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spc="-15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400" spc="-15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CB004D4-656B-4EA4-9230-5985E590EED3}"/>
              </a:ext>
            </a:extLst>
          </p:cNvPr>
          <p:cNvSpPr txBox="1"/>
          <p:nvPr/>
        </p:nvSpPr>
        <p:spPr>
          <a:xfrm>
            <a:off x="2057400" y="119815"/>
            <a:ext cx="61124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সেল রেঞ্জ পদ্ধতিতে যোগফল নির্ণয় 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708056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57B014C-1BBD-45A0-B1D9-9B0E40469FB1}"/>
              </a:ext>
            </a:extLst>
          </p:cNvPr>
          <p:cNvSpPr txBox="1"/>
          <p:nvPr/>
        </p:nvSpPr>
        <p:spPr>
          <a:xfrm>
            <a:off x="1676713" y="5475834"/>
            <a:ext cx="8134330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as-IN" sz="2800" spc="-15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spc="-150" dirty="0" err="1">
                <a:latin typeface="NikoshBAN" panose="02000000000000000000" pitchFamily="2" charset="0"/>
                <a:cs typeface="NikoshBAN" panose="02000000000000000000" pitchFamily="2" charset="0"/>
              </a:rPr>
              <a:t>্প্রেডশিট</a:t>
            </a:r>
            <a:r>
              <a:rPr lang="en-US" sz="2800" spc="-1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spc="-15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spc="-150" dirty="0" err="1">
                <a:latin typeface="NikoshBAN" panose="02000000000000000000" pitchFamily="2" charset="0"/>
                <a:cs typeface="NikoshBAN" panose="02000000000000000000" pitchFamily="2" charset="0"/>
              </a:rPr>
              <a:t>ফটওয়</a:t>
            </a:r>
            <a:r>
              <a:rPr lang="as-IN" sz="2800" spc="-15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spc="-15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2800" spc="-15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spc="-15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2800" spc="-150" dirty="0">
                <a:latin typeface="NikoshBAN" panose="02000000000000000000" pitchFamily="2" charset="0"/>
                <a:cs typeface="NikoshBAN" panose="02000000000000000000" pitchFamily="2" charset="0"/>
              </a:rPr>
              <a:t> ব্যবহার করে </a:t>
            </a:r>
            <a:r>
              <a:rPr lang="en-US" sz="2800" spc="-15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উপরোক্ত</a:t>
            </a:r>
            <a:r>
              <a:rPr lang="en-US" sz="2800" spc="-15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spc="-15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কাজটি</a:t>
            </a:r>
            <a:r>
              <a:rPr lang="en-US" sz="2800" spc="-1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spc="-150" dirty="0">
                <a:latin typeface="NikoshBAN" panose="02000000000000000000" pitchFamily="2" charset="0"/>
                <a:cs typeface="NikoshBAN" panose="02000000000000000000" pitchFamily="2" charset="0"/>
              </a:rPr>
              <a:t> করার পদ্ধতি লিখ।  </a:t>
            </a:r>
            <a:endParaRPr lang="en-US" sz="2800" spc="-1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600D7C-F917-4D5B-BA68-3F6EDABDE8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295" y="1100102"/>
            <a:ext cx="8314006" cy="31337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5740497-E13A-44B1-9E81-0E9CA52088CC}"/>
              </a:ext>
            </a:extLst>
          </p:cNvPr>
          <p:cNvSpPr txBox="1"/>
          <p:nvPr/>
        </p:nvSpPr>
        <p:spPr>
          <a:xfrm>
            <a:off x="3321474" y="204788"/>
            <a:ext cx="34219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bn-BD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endParaRPr lang="en-US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4FB8A1-E5DD-4596-B252-95A7BAD7C32E}"/>
              </a:ext>
            </a:extLst>
          </p:cNvPr>
          <p:cNvSpPr txBox="1"/>
          <p:nvPr/>
        </p:nvSpPr>
        <p:spPr>
          <a:xfrm>
            <a:off x="1676713" y="4593256"/>
            <a:ext cx="8134330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as-IN" sz="2800" spc="-15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spc="-150" dirty="0" err="1">
                <a:latin typeface="NikoshBAN" panose="02000000000000000000" pitchFamily="2" charset="0"/>
                <a:cs typeface="NikoshBAN" panose="02000000000000000000" pitchFamily="2" charset="0"/>
              </a:rPr>
              <a:t>্প্রেডশিট</a:t>
            </a:r>
            <a:r>
              <a:rPr lang="en-US" sz="2800" spc="-1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spc="-15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spc="-150" dirty="0" err="1">
                <a:latin typeface="NikoshBAN" panose="02000000000000000000" pitchFamily="2" charset="0"/>
                <a:cs typeface="NikoshBAN" panose="02000000000000000000" pitchFamily="2" charset="0"/>
              </a:rPr>
              <a:t>ফটওয়</a:t>
            </a:r>
            <a:r>
              <a:rPr lang="as-IN" sz="2800" spc="-15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spc="-15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2800" spc="-15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spc="-15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2800" spc="-150" dirty="0">
                <a:latin typeface="NikoshBAN" panose="02000000000000000000" pitchFamily="2" charset="0"/>
                <a:cs typeface="NikoshBAN" panose="02000000000000000000" pitchFamily="2" charset="0"/>
              </a:rPr>
              <a:t> ব্যবহার করে </a:t>
            </a:r>
            <a:r>
              <a:rPr lang="en-US" sz="2800" spc="-15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উপরোক্ত</a:t>
            </a:r>
            <a:r>
              <a:rPr lang="en-US" sz="2800" spc="-15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spc="-15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কাজটি</a:t>
            </a:r>
            <a:r>
              <a:rPr lang="en-US" sz="2800" spc="-1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spc="-1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-15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lang="en-US" sz="2800" spc="-1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-15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spc="-15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2800" spc="-1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spc="-1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6223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3BF029-EE6D-4699-812F-2EE89CE503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5414"/>
            <a:ext cx="12192000" cy="52613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C7C21E-21E3-4608-9E31-E356CBD89779}"/>
              </a:ext>
            </a:extLst>
          </p:cNvPr>
          <p:cNvSpPr txBox="1"/>
          <p:nvPr/>
        </p:nvSpPr>
        <p:spPr>
          <a:xfrm>
            <a:off x="1969476" y="200410"/>
            <a:ext cx="787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একক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কাজ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 err="1">
                <a:solidFill>
                  <a:srgbClr val="0070C0"/>
                </a:solidFill>
              </a:rPr>
              <a:t>নিচের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রেজাল্ট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শিটটি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তৈরি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করতে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কী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কী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গাণিতিক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কাজ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করতে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হয়</a:t>
            </a:r>
            <a:r>
              <a:rPr lang="en-US" dirty="0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F1BD64-3272-4DF4-8643-9C70EE9C314D}"/>
              </a:ext>
            </a:extLst>
          </p:cNvPr>
          <p:cNvSpPr/>
          <p:nvPr/>
        </p:nvSpPr>
        <p:spPr>
          <a:xfrm>
            <a:off x="1969475" y="2180493"/>
            <a:ext cx="461889" cy="323556"/>
          </a:xfrm>
          <a:prstGeom prst="rect">
            <a:avLst/>
          </a:prstGeom>
          <a:noFill/>
          <a:ln w="38100">
            <a:solidFill>
              <a:srgbClr val="FF33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23DF2E6-7BEF-4929-95DF-F9036B3BF59A}"/>
              </a:ext>
            </a:extLst>
          </p:cNvPr>
          <p:cNvSpPr/>
          <p:nvPr/>
        </p:nvSpPr>
        <p:spPr>
          <a:xfrm>
            <a:off x="2431365" y="2180493"/>
            <a:ext cx="281354" cy="323556"/>
          </a:xfrm>
          <a:prstGeom prst="rect">
            <a:avLst/>
          </a:prstGeom>
          <a:noFill/>
          <a:ln w="38100">
            <a:solidFill>
              <a:srgbClr val="FF33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09DCC53-8DDC-4FA9-9D75-F6ECE565FEED}"/>
              </a:ext>
            </a:extLst>
          </p:cNvPr>
          <p:cNvSpPr/>
          <p:nvPr/>
        </p:nvSpPr>
        <p:spPr>
          <a:xfrm>
            <a:off x="11160369" y="2124222"/>
            <a:ext cx="602566" cy="295421"/>
          </a:xfrm>
          <a:prstGeom prst="rect">
            <a:avLst/>
          </a:prstGeom>
          <a:noFill/>
          <a:ln w="38100">
            <a:solidFill>
              <a:srgbClr val="FF33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A937484-9385-461E-B7C8-502D0A54BC21}"/>
              </a:ext>
            </a:extLst>
          </p:cNvPr>
          <p:cNvSpPr/>
          <p:nvPr/>
        </p:nvSpPr>
        <p:spPr>
          <a:xfrm>
            <a:off x="11762935" y="2096087"/>
            <a:ext cx="281354" cy="323556"/>
          </a:xfrm>
          <a:prstGeom prst="rect">
            <a:avLst/>
          </a:prstGeom>
          <a:noFill/>
          <a:ln w="38100">
            <a:solidFill>
              <a:srgbClr val="FF33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8565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Batayon-1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15213</TotalTime>
  <Words>465</Words>
  <Application>Microsoft Office PowerPoint</Application>
  <PresentationFormat>Widescreen</PresentationFormat>
  <Paragraphs>62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NikoshBAN</vt:lpstr>
      <vt:lpstr>Times New Roman</vt:lpstr>
      <vt:lpstr>Batayon-1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M. Aminul Haque</dc:creator>
  <cp:lastModifiedBy>Aminul</cp:lastModifiedBy>
  <cp:revision>642</cp:revision>
  <dcterms:created xsi:type="dcterms:W3CDTF">2020-03-24T15:14:39Z</dcterms:created>
  <dcterms:modified xsi:type="dcterms:W3CDTF">2020-07-17T07:48:31Z</dcterms:modified>
</cp:coreProperties>
</file>