
<file path=[Content_Types].xml><?xml version="1.0" encoding="utf-8"?>
<Types xmlns="http://schemas.openxmlformats.org/package/2006/content-types">
  <Default Extension="jfif" ContentType="image/jpeg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69" r:id="rId3"/>
    <p:sldId id="265" r:id="rId4"/>
    <p:sldId id="266" r:id="rId5"/>
    <p:sldId id="267" r:id="rId6"/>
    <p:sldId id="268" r:id="rId7"/>
    <p:sldId id="277" r:id="rId8"/>
    <p:sldId id="278" r:id="rId9"/>
    <p:sldId id="279" r:id="rId10"/>
    <p:sldId id="280" r:id="rId11"/>
    <p:sldId id="281" r:id="rId12"/>
    <p:sldId id="284" r:id="rId13"/>
    <p:sldId id="283" r:id="rId14"/>
    <p:sldId id="285" r:id="rId15"/>
    <p:sldId id="275" r:id="rId16"/>
    <p:sldId id="286" r:id="rId17"/>
    <p:sldId id="287" r:id="rId18"/>
    <p:sldId id="288" r:id="rId19"/>
    <p:sldId id="289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7" autoAdjust="0"/>
  </p:normalViewPr>
  <p:slideViewPr>
    <p:cSldViewPr snapToGrid="0">
      <p:cViewPr varScale="1">
        <p:scale>
          <a:sx n="61" d="100"/>
          <a:sy n="61" d="100"/>
        </p:scale>
        <p:origin x="46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9654-3A1E-4096-B4DE-8CAA3B202D4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8A9A9-A0F2-45AB-808C-5684D1D8A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1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8A9A9-A0F2-45AB-808C-5684D1D8A2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9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7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6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4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5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6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7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3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6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2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9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4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075313" y="6488668"/>
            <a:ext cx="311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nuraniakida@gmail.com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9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7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7093F8-6593-45BD-B244-A1D753854A9F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421AD9-0BAC-48D4-9083-A55C8034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4924" y="492554"/>
            <a:ext cx="8403021" cy="479988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79274" y="5292437"/>
            <a:ext cx="525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9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88" y="821635"/>
            <a:ext cx="3109972" cy="49828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9029" y="3173896"/>
            <a:ext cx="6088526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খোদাই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9151" y="821635"/>
            <a:ext cx="547314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2588" y="5997834"/>
            <a:ext cx="31099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খোদাই পাথর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0514" y="2081464"/>
            <a:ext cx="5498432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2" panose="02000506000000020004" pitchFamily="2" charset="0"/>
                <a:cs typeface="Nikosh2" panose="02000506000000020004" pitchFamily="2" charset="0"/>
              </a:rPr>
              <a:t>উয়ারী-বটেশ্বর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2" panose="02000506000000020004" pitchFamily="2" charset="0"/>
              <a:cs typeface="Nikosh2" panose="02000506000000020004" pitchFamily="2" charset="0"/>
            </a:endParaRPr>
          </a:p>
          <a:p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নরসিংদী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জেলার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উয়ারী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ও </a:t>
            </a:r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বটেশ্বর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নামক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দুটি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গ্রামে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খ্রিষ্টপূর্ব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৪৫০ </a:t>
            </a:r>
            <a:r>
              <a:rPr lang="en-US" sz="28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অব্দের</a:t>
            </a:r>
            <a:r>
              <a:rPr lang="bn-BD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মৌর্য আমলের নিদর্শন পাওয়া গেছে । এই সভ্যতাটি সমুদ্র বানিজ্যের সাথে সম্পর্কিত ছিল। প্রাচীন নগরসভ্যতার নিদর্শনস্বরূপ এখানে প্রাচীন রাস্তাঘাটও পাওয়া গেছে ।</a:t>
            </a:r>
            <a:r>
              <a:rPr lang="en-US" sz="28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endParaRPr lang="en-GB" sz="2800" dirty="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77" y="2073452"/>
            <a:ext cx="3540302" cy="3231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0933" y="5548489"/>
            <a:ext cx="234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63" y="2073452"/>
            <a:ext cx="3540302" cy="3231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92126" y="5548489"/>
            <a:ext cx="1864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বটেশ্বর গ্রাম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69177" y="2005514"/>
            <a:ext cx="3616688" cy="3159269"/>
            <a:chOff x="5258468" y="1014226"/>
            <a:chExt cx="6214036" cy="30868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68" y="1014226"/>
              <a:ext cx="6214036" cy="308688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1035182" y="2160104"/>
              <a:ext cx="437322" cy="39756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GB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778204" y="5470883"/>
            <a:ext cx="41222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বটেশ্বরে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খননের মাটির স্তর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2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2053" y="1192697"/>
            <a:ext cx="47442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রৌপ্যমুদ্রা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 এবং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 পুঁতি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39" y="1192698"/>
            <a:ext cx="4014627" cy="3869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8391" y="5367130"/>
            <a:ext cx="2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রৌপ্যমুদ্রা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39" y="1192697"/>
            <a:ext cx="4014627" cy="3716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1535" y="5367129"/>
            <a:ext cx="206943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39" y="1338470"/>
            <a:ext cx="4079018" cy="3570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0059" y="5354714"/>
            <a:ext cx="23323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পুঁতি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41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4992" y="503583"/>
            <a:ext cx="3074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374" y="2239617"/>
            <a:ext cx="7262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.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425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175" y="351880"/>
            <a:ext cx="6202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সংযোগস্থাপন </a:t>
            </a:r>
            <a:endParaRPr lang="en-GB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3" y="1479884"/>
            <a:ext cx="3653078" cy="4721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7852" y="2302666"/>
            <a:ext cx="632861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প্রিয়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শিক্ষার্থীরা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,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তোমরা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তোমাদের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বাংলাদেশ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ও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বিশ্বপরিচয়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বইয়ের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২২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পৃষ্ঠা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বের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করে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মনোযোগ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দিয়ে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</a:t>
            </a:r>
            <a:r>
              <a:rPr lang="en-US" sz="3600" dirty="0" err="1" smtClean="0">
                <a:latin typeface="Nikosh2" panose="02000506000000020004" pitchFamily="2" charset="0"/>
                <a:cs typeface="Nikosh2" panose="02000506000000020004" pitchFamily="2" charset="0"/>
              </a:rPr>
              <a:t>পড়</a:t>
            </a:r>
            <a:r>
              <a:rPr lang="en-US" sz="3600" dirty="0" smtClean="0">
                <a:latin typeface="Nikosh2" panose="02000506000000020004" pitchFamily="2" charset="0"/>
                <a:cs typeface="Nikosh2" panose="02000506000000020004" pitchFamily="2" charset="0"/>
              </a:rPr>
              <a:t> । </a:t>
            </a:r>
            <a:endParaRPr lang="en-GB" sz="3600" dirty="0">
              <a:latin typeface="Nikosh2" panose="02000506000000020004" pitchFamily="2" charset="0"/>
              <a:cs typeface="Nikosh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74" y="661737"/>
            <a:ext cx="212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421" y="1966890"/>
            <a:ext cx="8398042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মহাস্থানগড়ঃ</a:t>
            </a:r>
            <a:endParaRPr lang="bn-BD" sz="36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421" y="3826041"/>
            <a:ext cx="866273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 উয়ারী বটেশ্বরঃ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 সম্পর্কে ৫টি বাক্য লিখ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9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084" y="770021"/>
            <a:ext cx="968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বাক্যাংশের সাথে ডান পাশের বাক্যাংশের মিল করঃ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24860"/>
              </p:ext>
            </p:extLst>
          </p:nvPr>
        </p:nvGraphicFramePr>
        <p:xfrm>
          <a:off x="1851526" y="1802509"/>
          <a:ext cx="8128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503608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33950238"/>
                    </a:ext>
                  </a:extLst>
                </a:gridCol>
              </a:tblGrid>
              <a:tr h="51958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</a:t>
                      </a:r>
                      <a:endParaRPr lang="en-GB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পাশ</a:t>
                      </a:r>
                      <a:endParaRPr lang="en-GB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400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মহাস্থানগড়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৩.৩৫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মিটার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খোদাই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পাথর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রয়েছে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মৌর্য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আমলে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মহাস্থানগড়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ছিল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উয়ারী-বটেশ্বর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 উয়ারী –বটেশ্বর সভ্যতাটি সম্পর্কিত ছিল 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সমুদ্র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বানিজ্যের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পুন্ড্রনগর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আহসান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মঞ্জিল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মহাস্থানগড়ে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নরসিংদী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বগুড়া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কুমিল্লা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180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78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790" y="276727"/>
            <a:ext cx="199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610" y="1251285"/>
            <a:ext cx="554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747" y="2165684"/>
            <a:ext cx="819350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BD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BD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বানিজ্যের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(ঙ) ‘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r>
              <a:rPr lang="bn-BD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9495" y="2122842"/>
            <a:ext cx="138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6322" y="2578900"/>
            <a:ext cx="83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2731" y="3104403"/>
            <a:ext cx="134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GB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3126" y="3576891"/>
            <a:ext cx="974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9852" y="4518874"/>
            <a:ext cx="1010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৩.৩৫</a:t>
            </a:r>
            <a:endParaRPr lang="en-GB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0138" y="563392"/>
            <a:ext cx="1630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2300" y="1768993"/>
            <a:ext cx="250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2300" y="3176336"/>
            <a:ext cx="8265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5137" y="842211"/>
            <a:ext cx="19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1779" y="2550695"/>
            <a:ext cx="832585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মনে কর ঐতিহাসিক স্থান বা নিদর্শনগুলো আমাদের ইতিহাস  ও ঐতিহ্যের গুরুত্বপূর্ণ  অংশ ? ঐতিহাসিক স্থানগুলো আমরা কিভাবে সংরক্ষণ করতে পারি সে সম্পর্কে ৪ লাইন বাড়ি থেকে লিখে আনবে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7523" y="0"/>
            <a:ext cx="2154477" cy="1524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539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237" y="2957858"/>
            <a:ext cx="42647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বাংলাদেশের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ঐতিহাসিক স্থান ও নিদর্শন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শঃ মহাস্থানগড়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3178" y="242123"/>
            <a:ext cx="229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492" y="3373494"/>
            <a:ext cx="4893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নুরানী আকিদা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দিঘন সরকারি প্রাথমিক বিদ্যালয়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 সদর ,দিনাজপুর 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nuraniakida@gmail.com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0" y="1001339"/>
            <a:ext cx="192578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43882" y="1770780"/>
            <a:ext cx="181609" cy="475471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20691" y="2153282"/>
            <a:ext cx="152400" cy="385156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08636" y="2098963"/>
            <a:ext cx="152400" cy="400396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800852" y="350407"/>
            <a:ext cx="1720515" cy="214013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976775" y="350407"/>
            <a:ext cx="1659141" cy="214013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44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99773C-3F5C-4859-9EB2-C745A29B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6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8184" y="2719137"/>
            <a:ext cx="5955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84" y="97528"/>
            <a:ext cx="6317672" cy="6083105"/>
          </a:xfrm>
          <a:prstGeom prst="rect">
            <a:avLst/>
          </a:prstGeom>
        </p:spPr>
      </p:pic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15543" r="68782" b="59239"/>
          <a:stretch/>
        </p:blipFill>
        <p:spPr>
          <a:xfrm>
            <a:off x="3023654" y="1124978"/>
            <a:ext cx="6408597" cy="3512335"/>
          </a:xfrm>
          <a:prstGeom prst="rect">
            <a:avLst/>
          </a:prstGeom>
        </p:spPr>
      </p:pic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9" t="15761" r="4060" b="58804"/>
          <a:stretch/>
        </p:blipFill>
        <p:spPr>
          <a:xfrm>
            <a:off x="3023655" y="1093179"/>
            <a:ext cx="6338064" cy="3544134"/>
          </a:xfrm>
          <a:prstGeom prst="rect">
            <a:avLst/>
          </a:prstGeom>
        </p:spPr>
      </p:pic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40108" r="69035" b="33805"/>
          <a:stretch/>
        </p:blipFill>
        <p:spPr>
          <a:xfrm>
            <a:off x="3023655" y="1111721"/>
            <a:ext cx="6331014" cy="3525591"/>
          </a:xfrm>
          <a:prstGeom prst="rect">
            <a:avLst/>
          </a:prstGeom>
        </p:spPr>
      </p:pic>
      <p:pic>
        <p:nvPicPr>
          <p:cNvPr id="8" name="Picture 7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3" t="39457" r="36802" b="34239"/>
          <a:stretch/>
        </p:blipFill>
        <p:spPr>
          <a:xfrm>
            <a:off x="3023655" y="1043802"/>
            <a:ext cx="6317672" cy="3620040"/>
          </a:xfrm>
          <a:prstGeom prst="rect">
            <a:avLst/>
          </a:prstGeom>
        </p:spPr>
      </p:pic>
      <p:pic>
        <p:nvPicPr>
          <p:cNvPr id="9" name="Picture 8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5" t="40543" r="4695" b="34892"/>
          <a:stretch/>
        </p:blipFill>
        <p:spPr>
          <a:xfrm>
            <a:off x="3023655" y="1075065"/>
            <a:ext cx="6327868" cy="3562247"/>
          </a:xfrm>
          <a:prstGeom prst="rect">
            <a:avLst/>
          </a:prstGeom>
        </p:spPr>
      </p:pic>
      <p:pic>
        <p:nvPicPr>
          <p:cNvPr id="10" name="Picture 9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65326" r="69925" b="9456"/>
          <a:stretch/>
        </p:blipFill>
        <p:spPr>
          <a:xfrm>
            <a:off x="2984863" y="1080519"/>
            <a:ext cx="6408597" cy="3570058"/>
          </a:xfrm>
          <a:prstGeom prst="rect">
            <a:avLst/>
          </a:prstGeom>
        </p:spPr>
      </p:pic>
      <p:pic>
        <p:nvPicPr>
          <p:cNvPr id="11" name="Picture 10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0" t="65761" r="37056" b="8587"/>
          <a:stretch/>
        </p:blipFill>
        <p:spPr>
          <a:xfrm>
            <a:off x="3092936" y="1040396"/>
            <a:ext cx="6227575" cy="3623446"/>
          </a:xfrm>
          <a:prstGeom prst="rect">
            <a:avLst/>
          </a:prstGeom>
        </p:spPr>
      </p:pic>
      <p:pic>
        <p:nvPicPr>
          <p:cNvPr id="12" name="Picture 11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2" t="64239" r="3553" b="8805"/>
          <a:stretch/>
        </p:blipFill>
        <p:spPr>
          <a:xfrm>
            <a:off x="3103132" y="978839"/>
            <a:ext cx="6300524" cy="3750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3855" y="332508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5665" y="5384756"/>
            <a:ext cx="620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এসব কিসের ছবি?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3546" y="5449718"/>
            <a:ext cx="854825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জি, ঠিক বলেছ ; এসব বাংলাদেশের বিভিন্ন ঐতিহাসিক স্থানের ছবি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15543" r="68782" b="59239"/>
          <a:stretch/>
        </p:blipFill>
        <p:spPr>
          <a:xfrm>
            <a:off x="2787174" y="1086678"/>
            <a:ext cx="4284065" cy="2778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749" y="4425603"/>
            <a:ext cx="695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কেউ বলতে পার উপরের ছবিদুটো কোন কোন ঐতিহাসিক স্থান বা নিদর্শনের ছবি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0709" y="4425603"/>
            <a:ext cx="7628021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জ্বী, তোমরা ঠিক বলেছো ; প্রথমটি মহাস্থানগড়ের ছবি আর দ্বিতীয়টি উয়ারী –বটেশ্বরের ছবি।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52344" y="1086678"/>
            <a:ext cx="3752802" cy="2778526"/>
            <a:chOff x="7352344" y="861391"/>
            <a:chExt cx="3752802" cy="27785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344" y="861391"/>
              <a:ext cx="3752802" cy="277852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0548730" y="861391"/>
              <a:ext cx="450574" cy="4505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GB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4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007895" y="974558"/>
            <a:ext cx="5823284" cy="14197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39063" y="2646947"/>
            <a:ext cx="589548" cy="697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042610" y="3729788"/>
            <a:ext cx="4283242" cy="1467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ও উয়ারী-বটেশ্বর</a:t>
            </a:r>
            <a:endParaRPr lang="en-GB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164305" y="818147"/>
            <a:ext cx="6521116" cy="93846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683" y="3188368"/>
            <a:ext cx="942072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১৫.২ .৩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517" y="493295"/>
            <a:ext cx="803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15543" r="68782" b="59239"/>
          <a:stretch/>
        </p:blipFill>
        <p:spPr>
          <a:xfrm>
            <a:off x="3644374" y="2120649"/>
            <a:ext cx="4598591" cy="3072706"/>
          </a:xfrm>
          <a:prstGeom prst="rect">
            <a:avLst/>
          </a:prstGeom>
        </p:spPr>
      </p:pic>
      <p:pic>
        <p:nvPicPr>
          <p:cNvPr id="4" name="Picture 3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t="15761" r="36421" b="59022"/>
          <a:stretch/>
        </p:blipFill>
        <p:spPr>
          <a:xfrm>
            <a:off x="3643585" y="2149088"/>
            <a:ext cx="4585967" cy="3015828"/>
          </a:xfrm>
          <a:prstGeom prst="rect">
            <a:avLst/>
          </a:prstGeom>
        </p:spPr>
      </p:pic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9" t="15761" r="4060" b="58804"/>
          <a:stretch/>
        </p:blipFill>
        <p:spPr>
          <a:xfrm>
            <a:off x="3684215" y="2149088"/>
            <a:ext cx="4545732" cy="2878962"/>
          </a:xfrm>
          <a:prstGeom prst="rect">
            <a:avLst/>
          </a:prstGeom>
        </p:spPr>
      </p:pic>
      <p:pic>
        <p:nvPicPr>
          <p:cNvPr id="6" name="Picture 5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40108" r="69035" b="33805"/>
          <a:stretch/>
        </p:blipFill>
        <p:spPr>
          <a:xfrm>
            <a:off x="3697596" y="2211742"/>
            <a:ext cx="4564872" cy="2854722"/>
          </a:xfrm>
          <a:prstGeom prst="rect">
            <a:avLst/>
          </a:prstGeom>
        </p:spPr>
      </p:pic>
      <p:pic>
        <p:nvPicPr>
          <p:cNvPr id="7" name="Picture 6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3" t="39457" r="36802" b="34239"/>
          <a:stretch/>
        </p:blipFill>
        <p:spPr>
          <a:xfrm>
            <a:off x="3640612" y="2092812"/>
            <a:ext cx="4484403" cy="2854723"/>
          </a:xfrm>
          <a:prstGeom prst="rect">
            <a:avLst/>
          </a:prstGeom>
        </p:spPr>
      </p:pic>
      <p:pic>
        <p:nvPicPr>
          <p:cNvPr id="8" name="Picture 7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5" t="40543" r="4695" b="34892"/>
          <a:stretch/>
        </p:blipFill>
        <p:spPr>
          <a:xfrm>
            <a:off x="3671197" y="2079930"/>
            <a:ext cx="4641804" cy="2838811"/>
          </a:xfrm>
          <a:prstGeom prst="rect">
            <a:avLst/>
          </a:prstGeom>
        </p:spPr>
      </p:pic>
      <p:pic>
        <p:nvPicPr>
          <p:cNvPr id="9" name="Picture 8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65326" r="69925" b="9456"/>
          <a:stretch/>
        </p:blipFill>
        <p:spPr>
          <a:xfrm>
            <a:off x="3711569" y="2089366"/>
            <a:ext cx="4654654" cy="3105344"/>
          </a:xfrm>
          <a:prstGeom prst="rect">
            <a:avLst/>
          </a:prstGeom>
        </p:spPr>
      </p:pic>
      <p:pic>
        <p:nvPicPr>
          <p:cNvPr id="11" name="Picture 10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0" t="65761" r="37056" b="8587"/>
          <a:stretch/>
        </p:blipFill>
        <p:spPr>
          <a:xfrm>
            <a:off x="3674438" y="2100165"/>
            <a:ext cx="4664667" cy="3113673"/>
          </a:xfrm>
          <a:prstGeom prst="rect">
            <a:avLst/>
          </a:prstGeom>
        </p:spPr>
      </p:pic>
      <p:pic>
        <p:nvPicPr>
          <p:cNvPr id="12" name="Picture 1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2" t="64239" r="3553" b="8805"/>
          <a:stretch/>
        </p:blipFill>
        <p:spPr>
          <a:xfrm>
            <a:off x="3766118" y="2067172"/>
            <a:ext cx="4590615" cy="3149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06730" y="5429520"/>
            <a:ext cx="2014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6730" y="5533749"/>
            <a:ext cx="216744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316" y="5524308"/>
            <a:ext cx="1853466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1376" y="5552873"/>
            <a:ext cx="1779207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2606" y="5530683"/>
            <a:ext cx="1942399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1298" y="5508493"/>
            <a:ext cx="258474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যাদুঘর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1072" y="5552873"/>
            <a:ext cx="284205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1197" y="5513365"/>
            <a:ext cx="448550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গিয়াসউদ্দিন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মাজার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1951" y="5541778"/>
            <a:ext cx="446343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77" y="1349747"/>
            <a:ext cx="4730223" cy="3799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36" y="1361085"/>
            <a:ext cx="4626464" cy="3851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64" y="1295872"/>
            <a:ext cx="4485451" cy="3722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64" y="1432546"/>
            <a:ext cx="4376484" cy="3708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77" y="1356419"/>
            <a:ext cx="4730223" cy="3736762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1804736" y="276726"/>
            <a:ext cx="4054642" cy="73392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837" y="1857552"/>
            <a:ext cx="5257528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bn-BD" sz="44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৪০০ অব্দ থেকে ১৫০০ খ্রিষ্টাব্দ পর্যন্ত প্রায় ১৯০০ বছরের ইতিহাসের সাক্ষ্য বহন করে এই নিদর্শন। মোর্য আমলে এই স্থানটি ‘ পুন্ড্রনগর ’ নামে পরিচিত ছিল । বগুড়া শহর থেকে প্রায় ১৩ কিলোমিটার উত্তরে করতোয়া নদীর তীরে মহাস্থানগড়  অবস্থিত।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9815" y="5747543"/>
            <a:ext cx="231006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4773" y="5770218"/>
            <a:ext cx="3818238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পুন্ড্রুনগ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ধংসাবশেষ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6301" y="5758881"/>
            <a:ext cx="34351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 ফলক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9814" y="5758881"/>
            <a:ext cx="27184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ভাঙ্গাদুর্গ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6294" y="5770218"/>
            <a:ext cx="210552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করতোয়া নদী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2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339" y="401752"/>
            <a:ext cx="718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নিদর্শনগুলো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মধ্যে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 ;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308" y="2242046"/>
            <a:ext cx="587141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ব্রাহ্মী শিলালিপি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মন্দিরসহ অন্যান্য ধর্মীয় ভগ্নাবশেষ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 ফলক , ভাস্কর্য ,ধাতব মুদ্রা ,পুঁতি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74" y="2069432"/>
            <a:ext cx="4016834" cy="341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2552" y="5831331"/>
            <a:ext cx="143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ভাঙ্গাদুর্গ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42" y="2069432"/>
            <a:ext cx="4000266" cy="3310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3336" y="5868734"/>
            <a:ext cx="2199861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শিলালিপি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74" y="2069432"/>
            <a:ext cx="4056484" cy="3310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9846" y="5837956"/>
            <a:ext cx="28971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97" y="2066759"/>
            <a:ext cx="4090661" cy="334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2240" y="5814250"/>
            <a:ext cx="233238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67" y="1966032"/>
            <a:ext cx="4000266" cy="3414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39718" y="5815026"/>
            <a:ext cx="25974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4" y="2003351"/>
            <a:ext cx="4049946" cy="3416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38421" y="5844581"/>
            <a:ext cx="219480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পুঁতি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9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711</TotalTime>
  <Words>623</Words>
  <Application>Microsoft Office PowerPoint</Application>
  <PresentationFormat>Widescreen</PresentationFormat>
  <Paragraphs>116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Nikosh2</vt:lpstr>
      <vt:lpstr>NikoshBAN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ahmukul81@gmail.com</dc:creator>
  <cp:lastModifiedBy>Windows User</cp:lastModifiedBy>
  <cp:revision>81</cp:revision>
  <dcterms:created xsi:type="dcterms:W3CDTF">2020-06-24T17:20:56Z</dcterms:created>
  <dcterms:modified xsi:type="dcterms:W3CDTF">2020-07-16T03:56:09Z</dcterms:modified>
</cp:coreProperties>
</file>