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6" r:id="rId2"/>
    <p:sldId id="257" r:id="rId3"/>
    <p:sldId id="259" r:id="rId4"/>
    <p:sldId id="260" r:id="rId5"/>
    <p:sldId id="258" r:id="rId6"/>
    <p:sldId id="261" r:id="rId7"/>
    <p:sldId id="262" r:id="rId8"/>
    <p:sldId id="275" r:id="rId9"/>
    <p:sldId id="303" r:id="rId10"/>
    <p:sldId id="263" r:id="rId11"/>
    <p:sldId id="264" r:id="rId12"/>
    <p:sldId id="265" r:id="rId13"/>
    <p:sldId id="267" r:id="rId14"/>
    <p:sldId id="276" r:id="rId15"/>
    <p:sldId id="277" r:id="rId16"/>
    <p:sldId id="279" r:id="rId17"/>
    <p:sldId id="280" r:id="rId18"/>
    <p:sldId id="281" r:id="rId19"/>
    <p:sldId id="283" r:id="rId20"/>
    <p:sldId id="284" r:id="rId21"/>
    <p:sldId id="285" r:id="rId22"/>
    <p:sldId id="286" r:id="rId23"/>
    <p:sldId id="287" r:id="rId24"/>
    <p:sldId id="288" r:id="rId25"/>
    <p:sldId id="289" r:id="rId26"/>
    <p:sldId id="291" r:id="rId27"/>
    <p:sldId id="293" r:id="rId28"/>
    <p:sldId id="298" r:id="rId29"/>
    <p:sldId id="300" r:id="rId30"/>
    <p:sldId id="295" r:id="rId31"/>
    <p:sldId id="304" r:id="rId32"/>
    <p:sldId id="30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9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6647E5-AA3B-4961-9DB4-97AFDEB23966}" type="datetimeFigureOut">
              <a:rPr lang="en-GB" smtClean="0"/>
              <a:pPr/>
              <a:t>11/04/2020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101D1B-DD2F-4211-95A2-12DB38AD0B45}" type="slidenum">
              <a:rPr lang="en-GB" smtClean="0"/>
              <a:pPr/>
              <a:t>‹#›</a:t>
            </a:fld>
            <a:endParaRPr lang="en-GB"/>
          </a:p>
        </p:txBody>
      </p:sp>
    </p:spTree>
    <p:extLst>
      <p:ext uri="{BB962C8B-B14F-4D97-AF65-F5344CB8AC3E}">
        <p14:creationId xmlns:p14="http://schemas.microsoft.com/office/powerpoint/2010/main" xmlns="" val="256071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pPr/>
              <a:t>14</a:t>
            </a:fld>
            <a:endParaRPr lang="en-US"/>
          </a:p>
        </p:txBody>
      </p:sp>
    </p:spTree>
    <p:extLst>
      <p:ext uri="{BB962C8B-B14F-4D97-AF65-F5344CB8AC3E}">
        <p14:creationId xmlns:p14="http://schemas.microsoft.com/office/powerpoint/2010/main" xmlns="" val="1415488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pPr/>
              <a:t>24</a:t>
            </a:fld>
            <a:endParaRPr lang="en-US"/>
          </a:p>
        </p:txBody>
      </p:sp>
    </p:spTree>
    <p:extLst>
      <p:ext uri="{BB962C8B-B14F-4D97-AF65-F5344CB8AC3E}">
        <p14:creationId xmlns:p14="http://schemas.microsoft.com/office/powerpoint/2010/main" xmlns="" val="3942641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pPr/>
              <a:t>25</a:t>
            </a:fld>
            <a:endParaRPr lang="en-US"/>
          </a:p>
        </p:txBody>
      </p:sp>
    </p:spTree>
    <p:extLst>
      <p:ext uri="{BB962C8B-B14F-4D97-AF65-F5344CB8AC3E}">
        <p14:creationId xmlns:p14="http://schemas.microsoft.com/office/powerpoint/2010/main" xmlns="" val="662562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pPr/>
              <a:t>26</a:t>
            </a:fld>
            <a:endParaRPr lang="en-US"/>
          </a:p>
        </p:txBody>
      </p:sp>
    </p:spTree>
    <p:extLst>
      <p:ext uri="{BB962C8B-B14F-4D97-AF65-F5344CB8AC3E}">
        <p14:creationId xmlns:p14="http://schemas.microsoft.com/office/powerpoint/2010/main" xmlns="" val="415078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pPr/>
              <a:t>27</a:t>
            </a:fld>
            <a:endParaRPr lang="en-US"/>
          </a:p>
        </p:txBody>
      </p:sp>
    </p:spTree>
    <p:extLst>
      <p:ext uri="{BB962C8B-B14F-4D97-AF65-F5344CB8AC3E}">
        <p14:creationId xmlns:p14="http://schemas.microsoft.com/office/powerpoint/2010/main" xmlns="" val="2576973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pPr/>
              <a:t>30</a:t>
            </a:fld>
            <a:endParaRPr lang="en-US"/>
          </a:p>
        </p:txBody>
      </p:sp>
    </p:spTree>
    <p:extLst>
      <p:ext uri="{BB962C8B-B14F-4D97-AF65-F5344CB8AC3E}">
        <p14:creationId xmlns:p14="http://schemas.microsoft.com/office/powerpoint/2010/main" xmlns="" val="372951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pPr/>
              <a:t>15</a:t>
            </a:fld>
            <a:endParaRPr lang="en-US"/>
          </a:p>
        </p:txBody>
      </p:sp>
    </p:spTree>
    <p:extLst>
      <p:ext uri="{BB962C8B-B14F-4D97-AF65-F5344CB8AC3E}">
        <p14:creationId xmlns:p14="http://schemas.microsoft.com/office/powerpoint/2010/main" xmlns="" val="14541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6506"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896506"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pPr/>
              <a:t>16</a:t>
            </a:fld>
            <a:endParaRPr lang="en-US"/>
          </a:p>
        </p:txBody>
      </p:sp>
    </p:spTree>
    <p:extLst>
      <p:ext uri="{BB962C8B-B14F-4D97-AF65-F5344CB8AC3E}">
        <p14:creationId xmlns:p14="http://schemas.microsoft.com/office/powerpoint/2010/main" xmlns="" val="262589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pPr/>
              <a:t>17</a:t>
            </a:fld>
            <a:endParaRPr lang="en-US"/>
          </a:p>
        </p:txBody>
      </p:sp>
    </p:spTree>
    <p:extLst>
      <p:ext uri="{BB962C8B-B14F-4D97-AF65-F5344CB8AC3E}">
        <p14:creationId xmlns:p14="http://schemas.microsoft.com/office/powerpoint/2010/main" xmlns="" val="3232526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pPr/>
              <a:t>19</a:t>
            </a:fld>
            <a:endParaRPr lang="en-US"/>
          </a:p>
        </p:txBody>
      </p:sp>
    </p:spTree>
    <p:extLst>
      <p:ext uri="{BB962C8B-B14F-4D97-AF65-F5344CB8AC3E}">
        <p14:creationId xmlns:p14="http://schemas.microsoft.com/office/powerpoint/2010/main" xmlns="" val="1222036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pPr/>
              <a:t>20</a:t>
            </a:fld>
            <a:endParaRPr lang="en-US"/>
          </a:p>
        </p:txBody>
      </p:sp>
    </p:spTree>
    <p:extLst>
      <p:ext uri="{BB962C8B-B14F-4D97-AF65-F5344CB8AC3E}">
        <p14:creationId xmlns:p14="http://schemas.microsoft.com/office/powerpoint/2010/main" xmlns="" val="3480400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pPr/>
              <a:t>21</a:t>
            </a:fld>
            <a:endParaRPr lang="en-US"/>
          </a:p>
        </p:txBody>
      </p:sp>
    </p:spTree>
    <p:extLst>
      <p:ext uri="{BB962C8B-B14F-4D97-AF65-F5344CB8AC3E}">
        <p14:creationId xmlns:p14="http://schemas.microsoft.com/office/powerpoint/2010/main" xmlns="" val="330153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pPr/>
              <a:t>22</a:t>
            </a:fld>
            <a:endParaRPr lang="en-US"/>
          </a:p>
        </p:txBody>
      </p:sp>
    </p:spTree>
    <p:extLst>
      <p:ext uri="{BB962C8B-B14F-4D97-AF65-F5344CB8AC3E}">
        <p14:creationId xmlns:p14="http://schemas.microsoft.com/office/powerpoint/2010/main" xmlns="" val="64824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DD3D6-8DA9-4DA7-A9D8-919542B6CF90}" type="slidenum">
              <a:rPr lang="en-US" smtClean="0"/>
              <a:pPr/>
              <a:t>23</a:t>
            </a:fld>
            <a:endParaRPr lang="en-US"/>
          </a:p>
        </p:txBody>
      </p:sp>
    </p:spTree>
    <p:extLst>
      <p:ext uri="{BB962C8B-B14F-4D97-AF65-F5344CB8AC3E}">
        <p14:creationId xmlns:p14="http://schemas.microsoft.com/office/powerpoint/2010/main" xmlns="" val="979876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919350"/>
            <a:ext cx="7239000" cy="1569660"/>
          </a:xfrm>
          <a:prstGeom prst="rect">
            <a:avLst/>
          </a:prstGeom>
          <a:noFill/>
        </p:spPr>
        <p:txBody>
          <a:bodyPr wrap="square" rtlCol="0">
            <a:spAutoFit/>
          </a:bodyPr>
          <a:lstStyle/>
          <a:p>
            <a:pPr algn="ctr"/>
            <a:r>
              <a:rPr lang="bn-IN" sz="3200" dirty="0" smtClean="0">
                <a:latin typeface="Arabic Typesetting" pitchFamily="66" charset="-78"/>
                <a:cs typeface="NikoshBAN" pitchFamily="2" charset="0"/>
              </a:rPr>
              <a:t>ইসলাম ও নৈতিক শিক্ষা ক্লাশে আজকের পাঠে সকলকে</a:t>
            </a:r>
            <a:r>
              <a:rPr lang="bn-IN" sz="3600" dirty="0" smtClean="0">
                <a:latin typeface="Arabic Typesetting" pitchFamily="66" charset="-78"/>
                <a:cs typeface="NikoshBAN" pitchFamily="2" charset="0"/>
              </a:rPr>
              <a:t> </a:t>
            </a:r>
            <a:r>
              <a:rPr lang="bn-IN" sz="3200" dirty="0" smtClean="0">
                <a:latin typeface="Arabic Typesetting" pitchFamily="66" charset="-78"/>
                <a:cs typeface="NikoshBAN" pitchFamily="2" charset="0"/>
              </a:rPr>
              <a:t> </a:t>
            </a:r>
          </a:p>
          <a:p>
            <a:pPr algn="ctr"/>
            <a:r>
              <a:rPr lang="bn-IN" sz="4000" dirty="0">
                <a:latin typeface="Arabic Typesetting" pitchFamily="66" charset="-78"/>
                <a:cs typeface="Arabic Typesetting" pitchFamily="66" charset="-78"/>
              </a:rPr>
              <a:t> </a:t>
            </a:r>
            <a:r>
              <a:rPr lang="bn-IN" sz="4000" dirty="0" smtClean="0">
                <a:latin typeface="Arabic Typesetting" pitchFamily="66" charset="-78"/>
                <a:cs typeface="Arabic Typesetting" pitchFamily="66" charset="-78"/>
              </a:rPr>
              <a:t>    </a:t>
            </a:r>
            <a:r>
              <a:rPr lang="bn-IN" sz="2800" dirty="0" smtClean="0">
                <a:latin typeface="Arabic Typesetting" pitchFamily="66" charset="-78"/>
                <a:cs typeface="Arabic Typesetting" pitchFamily="66" charset="-78"/>
              </a:rPr>
              <a:t> </a:t>
            </a:r>
            <a:r>
              <a:rPr lang="bn-IN" sz="4400" dirty="0" smtClean="0">
                <a:latin typeface="Arabic Typesetting" pitchFamily="66" charset="-78"/>
                <a:cs typeface="Arabic Typesetting" pitchFamily="66" charset="-78"/>
              </a:rPr>
              <a:t> </a:t>
            </a:r>
            <a:r>
              <a:rPr lang="bn-IN" sz="6000" dirty="0" smtClean="0">
                <a:latin typeface="Arabic Typesetting" pitchFamily="66" charset="-78"/>
                <a:cs typeface="NikoshBAN" pitchFamily="2" charset="0"/>
              </a:rPr>
              <a:t> </a:t>
            </a:r>
            <a:endParaRPr lang="en-GB" sz="4000" dirty="0">
              <a:latin typeface="Arabic Typesetting" pitchFamily="66" charset="-78"/>
              <a:cs typeface="Arabic Typesetting" pitchFamily="66"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6800" y="1046247"/>
            <a:ext cx="6858000" cy="858753"/>
          </a:xfrm>
          <a:prstGeom prst="rect">
            <a:avLst/>
          </a:prstGeom>
        </p:spPr>
      </p:pic>
      <p:sp>
        <p:nvSpPr>
          <p:cNvPr id="6" name="Frame 5"/>
          <p:cNvSpPr/>
          <p:nvPr/>
        </p:nvSpPr>
        <p:spPr>
          <a:xfrm>
            <a:off x="0" y="0"/>
            <a:ext cx="9144000" cy="7010400"/>
          </a:xfrm>
          <a:prstGeom prst="frame">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5455" y="2811248"/>
            <a:ext cx="3973088" cy="2975982"/>
          </a:xfrm>
          <a:prstGeom prst="rect">
            <a:avLst/>
          </a:prstGeom>
        </p:spPr>
      </p:pic>
    </p:spTree>
    <p:extLst>
      <p:ext uri="{BB962C8B-B14F-4D97-AF65-F5344CB8AC3E}">
        <p14:creationId xmlns:p14="http://schemas.microsoft.com/office/powerpoint/2010/main" xmlns="" val="89387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1000" fill="hold"/>
                                        <p:tgtEl>
                                          <p:spTgt spid="5"/>
                                        </p:tgtEl>
                                        <p:attrNameLst>
                                          <p:attrName>ppt_w</p:attrName>
                                        </p:attrNameLst>
                                      </p:cBhvr>
                                      <p:tavLst>
                                        <p:tav tm="0">
                                          <p:val>
                                            <p:fltVal val="0"/>
                                          </p:val>
                                        </p:tav>
                                        <p:tav tm="100000">
                                          <p:val>
                                            <p:strVal val="#ppt_w"/>
                                          </p:val>
                                        </p:tav>
                                      </p:tavLst>
                                    </p:anim>
                                    <p:anim calcmode="lin" valueType="num">
                                      <p:cBhvr>
                                        <p:cTn id="52" dur="1000" fill="hold"/>
                                        <p:tgtEl>
                                          <p:spTgt spid="5"/>
                                        </p:tgtEl>
                                        <p:attrNameLst>
                                          <p:attrName>ppt_h</p:attrName>
                                        </p:attrNameLst>
                                      </p:cBhvr>
                                      <p:tavLst>
                                        <p:tav tm="0">
                                          <p:val>
                                            <p:fltVal val="0"/>
                                          </p:val>
                                        </p:tav>
                                        <p:tav tm="100000">
                                          <p:val>
                                            <p:strVal val="#ppt_h"/>
                                          </p:val>
                                        </p:tav>
                                      </p:tavLst>
                                    </p:anim>
                                    <p:anim calcmode="lin" valueType="num">
                                      <p:cBhvr>
                                        <p:cTn id="53" dur="1000" fill="hold"/>
                                        <p:tgtEl>
                                          <p:spTgt spid="5"/>
                                        </p:tgtEl>
                                        <p:attrNameLst>
                                          <p:attrName>style.rotation</p:attrName>
                                        </p:attrNameLst>
                                      </p:cBhvr>
                                      <p:tavLst>
                                        <p:tav tm="0">
                                          <p:val>
                                            <p:fltVal val="90"/>
                                          </p:val>
                                        </p:tav>
                                        <p:tav tm="100000">
                                          <p:val>
                                            <p:fltVal val="0"/>
                                          </p:val>
                                        </p:tav>
                                      </p:tavLst>
                                    </p:anim>
                                    <p:animEffect transition="in" filter="fade">
                                      <p:cBhvr>
                                        <p:cTn id="5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0" y="76200"/>
            <a:ext cx="9144000" cy="6705600"/>
          </a:xfrm>
          <a:prstGeom prst="frame">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Horizontal Scroll 5"/>
          <p:cNvSpPr/>
          <p:nvPr/>
        </p:nvSpPr>
        <p:spPr>
          <a:xfrm>
            <a:off x="1066800" y="838200"/>
            <a:ext cx="6990480" cy="1512814"/>
          </a:xfrm>
          <a:prstGeom prst="horizontalScroll">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ইবাদাতের তাৎপর্য  </a:t>
            </a:r>
            <a:endParaRPr lang="en-GB" dirty="0">
              <a:latin typeface="NikoshBAN" pitchFamily="2" charset="0"/>
              <a:cs typeface="NikoshBAN" pitchFamily="2" charset="0"/>
            </a:endParaRPr>
          </a:p>
        </p:txBody>
      </p:sp>
      <p:sp>
        <p:nvSpPr>
          <p:cNvPr id="10" name="TextBox 9"/>
          <p:cNvSpPr txBox="1"/>
          <p:nvPr/>
        </p:nvSpPr>
        <p:spPr>
          <a:xfrm>
            <a:off x="838200" y="2362200"/>
            <a:ext cx="8077200" cy="3385542"/>
          </a:xfrm>
          <a:prstGeom prst="rect">
            <a:avLst/>
          </a:prstGeom>
          <a:noFill/>
        </p:spPr>
        <p:txBody>
          <a:bodyPr wrap="square" rtlCol="0">
            <a:spAutoFit/>
          </a:bodyPr>
          <a:lstStyle/>
          <a:p>
            <a:r>
              <a:rPr lang="bn-BD" sz="3600" b="1" dirty="0" smtClean="0">
                <a:latin typeface="NikoshBAN" pitchFamily="2" charset="0"/>
                <a:cs typeface="NikoshBAN" pitchFamily="2" charset="0"/>
              </a:rPr>
              <a:t>ক&gt; জিন ও মানবজাতির সৃষ্টি</a:t>
            </a:r>
            <a:endParaRPr lang="bn-BD" b="1" dirty="0" smtClean="0">
              <a:latin typeface="NikoshBAN" pitchFamily="2" charset="0"/>
              <a:cs typeface="NikoshBAN" pitchFamily="2" charset="0"/>
            </a:endParaRPr>
          </a:p>
          <a:p>
            <a:r>
              <a:rPr lang="bn-BD" sz="3200" dirty="0" smtClean="0">
                <a:latin typeface="NikoshBAN" pitchFamily="2" charset="0"/>
                <a:cs typeface="NikoshBAN" pitchFamily="2" charset="0"/>
              </a:rPr>
              <a:t>আল্লাহ </a:t>
            </a:r>
            <a:r>
              <a:rPr lang="bn-BD" sz="3200" dirty="0" smtClean="0">
                <a:latin typeface="NikoshBAN" pitchFamily="2" charset="0"/>
                <a:cs typeface="NikoshBAN" pitchFamily="2" charset="0"/>
              </a:rPr>
              <a:t>বলেন, “আর আমি জিন ও মানুষকে শুধু                         </a:t>
            </a:r>
            <a:r>
              <a:rPr lang="bn-BD" sz="3200" dirty="0" smtClean="0">
                <a:latin typeface="NikoshBAN" pitchFamily="2" charset="0"/>
                <a:cs typeface="NikoshBAN" pitchFamily="2" charset="0"/>
              </a:rPr>
              <a:t>     আমার </a:t>
            </a:r>
            <a:r>
              <a:rPr lang="bn-BD" sz="3200" dirty="0" smtClean="0">
                <a:latin typeface="NikoshBAN" pitchFamily="2" charset="0"/>
                <a:cs typeface="NikoshBAN" pitchFamily="2" charset="0"/>
              </a:rPr>
              <a:t>ইবাদতের জন্য সৃষ্টি করেছি ।’’ </a:t>
            </a:r>
            <a:endParaRPr lang="bn-BD" dirty="0" smtClean="0">
              <a:latin typeface="NikoshBAN" pitchFamily="2" charset="0"/>
              <a:cs typeface="NikoshBAN" pitchFamily="2" charset="0"/>
            </a:endParaRPr>
          </a:p>
          <a:p>
            <a:r>
              <a:rPr lang="bn-BD" dirty="0" smtClean="0">
                <a:latin typeface="NikoshBAN" pitchFamily="2" charset="0"/>
                <a:cs typeface="NikoshBAN" pitchFamily="2" charset="0"/>
              </a:rPr>
              <a:t>                                                                             ( সুরা আয-যারিয়াত, আয়াতঃ ৫৬ )</a:t>
            </a:r>
          </a:p>
          <a:p>
            <a:r>
              <a:rPr lang="bn-IN" sz="4800" dirty="0" smtClean="0">
                <a:latin typeface="NikoshBAN" pitchFamily="2" charset="0"/>
                <a:cs typeface="NikoshBAN" pitchFamily="2" charset="0"/>
              </a:rPr>
              <a:t>খ</a:t>
            </a:r>
            <a:r>
              <a:rPr lang="bn-IN" sz="4000" dirty="0" smtClean="0">
                <a:latin typeface="NikoshBAN" pitchFamily="2" charset="0"/>
                <a:cs typeface="NikoshBAN" pitchFamily="2" charset="0"/>
              </a:rPr>
              <a:t>&gt;  আল্লাহ ও তার রাসুলের সন্তুষ্টি অর্জন</a:t>
            </a:r>
            <a:endParaRPr lang="bn-BD" sz="4800" dirty="0" smtClean="0">
              <a:latin typeface="NikoshBAN" pitchFamily="2" charset="0"/>
              <a:cs typeface="NikoshBAN" pitchFamily="2" charset="0"/>
            </a:endParaRPr>
          </a:p>
          <a:p>
            <a:r>
              <a:rPr lang="bn-IN" sz="4800" dirty="0" smtClean="0">
                <a:latin typeface="NikoshBAN" pitchFamily="2" charset="0"/>
                <a:cs typeface="NikoshBAN" pitchFamily="2" charset="0"/>
              </a:rPr>
              <a:t>গ&gt;  জান্নাত  লাভ ।</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xmlns="" val="254782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1"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676400"/>
            <a:ext cx="7620000" cy="629005"/>
          </a:xfrm>
          <a:prstGeom prst="rect">
            <a:avLst/>
          </a:prstGeom>
          <a:noFill/>
        </p:spPr>
        <p:txBody>
          <a:bodyPr wrap="square" rtlCol="0">
            <a:spAutoFit/>
          </a:bodyPr>
          <a:lstStyle/>
          <a:p>
            <a:r>
              <a:rPr lang="bn-IN" sz="4000" dirty="0" smtClean="0">
                <a:latin typeface="NikoshBAN" pitchFamily="2" charset="0"/>
                <a:cs typeface="NikoshBAN" pitchFamily="2" charset="0"/>
              </a:rPr>
              <a:t>    </a:t>
            </a:r>
            <a:r>
              <a:rPr lang="en-GB" sz="4000" dirty="0" smtClean="0">
                <a:latin typeface="NikoshBAN" pitchFamily="2" charset="0"/>
                <a:cs typeface="NikoshBAN" pitchFamily="2" charset="0"/>
              </a:rPr>
              <a:t>1.ইবাদাতে </a:t>
            </a:r>
            <a:r>
              <a:rPr lang="en-GB" sz="4000" dirty="0" err="1" smtClean="0">
                <a:latin typeface="NikoshBAN" pitchFamily="2" charset="0"/>
                <a:cs typeface="NikoshBAN" pitchFamily="2" charset="0"/>
              </a:rPr>
              <a:t>বাদানি</a:t>
            </a:r>
            <a:r>
              <a:rPr lang="en-GB" sz="4000" dirty="0" smtClean="0">
                <a:latin typeface="NikoshBAN" pitchFamily="2" charset="0"/>
                <a:cs typeface="NikoshBAN" pitchFamily="2" charset="0"/>
              </a:rPr>
              <a:t> </a:t>
            </a:r>
            <a:r>
              <a:rPr lang="en-GB" sz="4000" dirty="0" err="1" smtClean="0">
                <a:latin typeface="NikoshBAN" pitchFamily="2" charset="0"/>
                <a:cs typeface="NikoshBAN" pitchFamily="2" charset="0"/>
              </a:rPr>
              <a:t>বা</a:t>
            </a:r>
            <a:r>
              <a:rPr lang="en-GB" sz="4000" dirty="0" smtClean="0">
                <a:latin typeface="NikoshBAN" pitchFamily="2" charset="0"/>
                <a:cs typeface="NikoshBAN" pitchFamily="2" charset="0"/>
              </a:rPr>
              <a:t> </a:t>
            </a:r>
            <a:r>
              <a:rPr lang="en-GB" sz="4000" dirty="0" err="1" smtClean="0">
                <a:latin typeface="NikoshBAN" pitchFamily="2" charset="0"/>
                <a:cs typeface="NikoshBAN" pitchFamily="2" charset="0"/>
              </a:rPr>
              <a:t>শারীরিক</a:t>
            </a:r>
            <a:r>
              <a:rPr lang="en-GB" sz="4000" dirty="0" smtClean="0">
                <a:latin typeface="NikoshBAN" pitchFamily="2" charset="0"/>
                <a:cs typeface="NikoshBAN" pitchFamily="2" charset="0"/>
              </a:rPr>
              <a:t> </a:t>
            </a:r>
            <a:r>
              <a:rPr lang="en-GB" sz="4000" dirty="0" err="1" smtClean="0">
                <a:latin typeface="NikoshBAN" pitchFamily="2" charset="0"/>
                <a:cs typeface="NikoshBAN" pitchFamily="2" charset="0"/>
              </a:rPr>
              <a:t>ইবাদাত</a:t>
            </a:r>
            <a:r>
              <a:rPr lang="en-GB" sz="4000" dirty="0" smtClean="0">
                <a:latin typeface="NikoshBAN" pitchFamily="2" charset="0"/>
                <a:cs typeface="NikoshBAN" pitchFamily="2" charset="0"/>
              </a:rPr>
              <a:t> । </a:t>
            </a:r>
          </a:p>
          <a:p>
            <a:endParaRPr lang="bn-IN" sz="4000" dirty="0" smtClean="0">
              <a:latin typeface="NikoshBAN" pitchFamily="2" charset="0"/>
              <a:cs typeface="NikoshBAN" pitchFamily="2" charset="0"/>
            </a:endParaRPr>
          </a:p>
          <a:p>
            <a:endParaRPr lang="bn-IN" sz="4000" dirty="0">
              <a:latin typeface="NikoshBAN" pitchFamily="2" charset="0"/>
              <a:cs typeface="NikoshBAN" pitchFamily="2" charset="0"/>
            </a:endParaRPr>
          </a:p>
          <a:p>
            <a:endParaRPr lang="bn-IN" sz="4000" dirty="0" smtClean="0">
              <a:latin typeface="NikoshBAN" pitchFamily="2" charset="0"/>
              <a:cs typeface="NikoshBAN" pitchFamily="2" charset="0"/>
            </a:endParaRPr>
          </a:p>
          <a:p>
            <a:endParaRPr lang="bn-IN" sz="4000" dirty="0">
              <a:latin typeface="NikoshBAN" pitchFamily="2" charset="0"/>
              <a:cs typeface="NikoshBAN" pitchFamily="2" charset="0"/>
            </a:endParaRPr>
          </a:p>
          <a:p>
            <a:endParaRPr lang="bn-IN" sz="4000" dirty="0" smtClean="0">
              <a:latin typeface="NikoshBAN" pitchFamily="2" charset="0"/>
              <a:cs typeface="NikoshBAN" pitchFamily="2" charset="0"/>
            </a:endParaRPr>
          </a:p>
          <a:p>
            <a:endParaRPr lang="bn-IN" sz="4000" dirty="0">
              <a:latin typeface="NikoshBAN" pitchFamily="2" charset="0"/>
              <a:cs typeface="NikoshBAN" pitchFamily="2" charset="0"/>
            </a:endParaRPr>
          </a:p>
          <a:p>
            <a:endParaRPr lang="bn-IN" sz="4000" dirty="0" smtClean="0">
              <a:latin typeface="NikoshBAN" pitchFamily="2" charset="0"/>
              <a:cs typeface="NikoshBAN" pitchFamily="2" charset="0"/>
            </a:endParaRPr>
          </a:p>
          <a:p>
            <a:endParaRPr lang="en-GB" sz="40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12167" y="2362200"/>
            <a:ext cx="5919669" cy="2568655"/>
          </a:xfrm>
          <a:prstGeom prst="rect">
            <a:avLst/>
          </a:prstGeom>
        </p:spPr>
      </p:pic>
      <p:sp>
        <p:nvSpPr>
          <p:cNvPr id="4" name="Frame 3"/>
          <p:cNvSpPr/>
          <p:nvPr/>
        </p:nvSpPr>
        <p:spPr>
          <a:xfrm>
            <a:off x="0" y="0"/>
            <a:ext cx="9372600" cy="6858000"/>
          </a:xfrm>
          <a:prstGeom prst="frame">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Horizontal Scroll 5"/>
          <p:cNvSpPr/>
          <p:nvPr/>
        </p:nvSpPr>
        <p:spPr>
          <a:xfrm>
            <a:off x="2146604" y="914400"/>
            <a:ext cx="4774592" cy="70573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itchFamily="2" charset="0"/>
                <a:cs typeface="NikoshBAN" pitchFamily="2" charset="0"/>
              </a:rPr>
              <a:t>ইবাদতের প্রকারভেদ </a:t>
            </a:r>
            <a:endParaRPr lang="en-GB" dirty="0">
              <a:latin typeface="NikoshBAN" pitchFamily="2" charset="0"/>
              <a:cs typeface="NikoshBAN" pitchFamily="2" charset="0"/>
            </a:endParaRPr>
          </a:p>
        </p:txBody>
      </p:sp>
      <p:sp>
        <p:nvSpPr>
          <p:cNvPr id="7" name="Horizontal Scroll 6"/>
          <p:cNvSpPr/>
          <p:nvPr/>
        </p:nvSpPr>
        <p:spPr>
          <a:xfrm>
            <a:off x="2159608" y="914400"/>
            <a:ext cx="4774592" cy="776313"/>
          </a:xfrm>
          <a:prstGeom prst="horizontalScroll">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ইবাদাত তিন প্রকার । যথাঃ -</a:t>
            </a:r>
            <a:endParaRPr lang="en-GB" dirty="0">
              <a:latin typeface="NikoshBAN" pitchFamily="2" charset="0"/>
              <a:cs typeface="NikoshBAN" pitchFamily="2" charset="0"/>
            </a:endParaRPr>
          </a:p>
        </p:txBody>
      </p:sp>
      <p:sp>
        <p:nvSpPr>
          <p:cNvPr id="8" name="TextBox 7"/>
          <p:cNvSpPr txBox="1"/>
          <p:nvPr/>
        </p:nvSpPr>
        <p:spPr>
          <a:xfrm>
            <a:off x="990600" y="4819471"/>
            <a:ext cx="7391400" cy="1200329"/>
          </a:xfrm>
          <a:prstGeom prst="rect">
            <a:avLst/>
          </a:prstGeom>
          <a:noFill/>
        </p:spPr>
        <p:txBody>
          <a:bodyPr wrap="square" rtlCol="0">
            <a:spAutoFit/>
          </a:bodyPr>
          <a:lstStyle/>
          <a:p>
            <a:r>
              <a:rPr lang="bn-BD" sz="3600" b="1" dirty="0" smtClean="0">
                <a:solidFill>
                  <a:srgbClr val="006600"/>
                </a:solidFill>
                <a:latin typeface="NikoshBAN" pitchFamily="2" charset="0"/>
                <a:cs typeface="NikoshBAN" pitchFamily="2" charset="0"/>
              </a:rPr>
              <a:t>শরী</a:t>
            </a:r>
            <a:r>
              <a:rPr lang="bn-IN" sz="3600" b="1" dirty="0" smtClean="0">
                <a:solidFill>
                  <a:srgbClr val="006600"/>
                </a:solidFill>
                <a:latin typeface="NikoshBAN" pitchFamily="2" charset="0"/>
                <a:cs typeface="NikoshBAN" pitchFamily="2" charset="0"/>
              </a:rPr>
              <a:t>রের </a:t>
            </a:r>
            <a:r>
              <a:rPr lang="bn-BD" sz="3600" b="1" dirty="0" smtClean="0">
                <a:solidFill>
                  <a:srgbClr val="006600"/>
                </a:solidFill>
                <a:latin typeface="NikoshBAN" pitchFamily="2" charset="0"/>
                <a:cs typeface="NikoshBAN" pitchFamily="2" charset="0"/>
              </a:rPr>
              <a:t>অঙ্গ-প্রত্যঙ্গের সাহায্যে যে ইবাদত করা হয় তাকে শারীরিক ইবাদত বলে।</a:t>
            </a:r>
            <a:r>
              <a:rPr lang="en-GB" sz="3600" b="1" dirty="0">
                <a:solidFill>
                  <a:srgbClr val="006600"/>
                </a:solidFill>
                <a:latin typeface="NikoshBAN" pitchFamily="2" charset="0"/>
                <a:cs typeface="NikoshBAN" pitchFamily="2" charset="0"/>
              </a:rPr>
              <a:t> </a:t>
            </a:r>
            <a:r>
              <a:rPr lang="bn-IN" sz="3600" b="1" dirty="0" smtClean="0">
                <a:solidFill>
                  <a:srgbClr val="006600"/>
                </a:solidFill>
                <a:latin typeface="NikoshBAN" pitchFamily="2" charset="0"/>
                <a:cs typeface="NikoshBAN" pitchFamily="2" charset="0"/>
              </a:rPr>
              <a:t>যেমনঃ- </a:t>
            </a:r>
            <a:endParaRPr lang="en-US" sz="6000" b="1" dirty="0">
              <a:solidFill>
                <a:srgbClr val="006600"/>
              </a:solidFill>
              <a:latin typeface="NikoshBAN" pitchFamily="2" charset="0"/>
              <a:cs typeface="NikoshBAN" pitchFamily="2" charset="0"/>
            </a:endParaRPr>
          </a:p>
        </p:txBody>
      </p:sp>
      <p:sp>
        <p:nvSpPr>
          <p:cNvPr id="5" name="TextBox 4"/>
          <p:cNvSpPr txBox="1"/>
          <p:nvPr/>
        </p:nvSpPr>
        <p:spPr>
          <a:xfrm>
            <a:off x="4372739" y="2401669"/>
            <a:ext cx="3171061" cy="646331"/>
          </a:xfrm>
          <a:prstGeom prst="rect">
            <a:avLst/>
          </a:prstGeom>
          <a:solidFill>
            <a:srgbClr val="FFFF00"/>
          </a:solidFill>
        </p:spPr>
        <p:txBody>
          <a:bodyPr wrap="none" rtlCol="0">
            <a:spAutoFit/>
          </a:bodyPr>
          <a:lstStyle/>
          <a:p>
            <a:r>
              <a:rPr lang="bn-IN" sz="3600" dirty="0" smtClean="0">
                <a:latin typeface="NikoshBAN" pitchFamily="2" charset="0"/>
                <a:cs typeface="NikoshBAN" pitchFamily="2" charset="0"/>
              </a:rPr>
              <a:t>সালাত আদায় করা । </a:t>
            </a:r>
            <a:endParaRPr lang="en-GB" dirty="0">
              <a:latin typeface="NikoshBAN" pitchFamily="2" charset="0"/>
              <a:cs typeface="NikoshBAN" pitchFamily="2" charset="0"/>
            </a:endParaRPr>
          </a:p>
        </p:txBody>
      </p:sp>
    </p:spTree>
    <p:extLst>
      <p:ext uri="{BB962C8B-B14F-4D97-AF65-F5344CB8AC3E}">
        <p14:creationId xmlns:p14="http://schemas.microsoft.com/office/powerpoint/2010/main" xmlns="" val="335735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1" nodeType="clickEffect">
                                  <p:stCondLst>
                                    <p:cond delay="0"/>
                                  </p:stCondLst>
                                  <p:iterate type="lt">
                                    <p:tmPct val="0"/>
                                  </p:iterate>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ircle(in)">
                                      <p:cBhvr>
                                        <p:cTn id="37" dur="2000"/>
                                        <p:tgtEl>
                                          <p:spTgt spid="3"/>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ircle(in)">
                                      <p:cBhvr>
                                        <p:cTn id="4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62000"/>
            <a:ext cx="6324599" cy="786052"/>
          </a:xfrm>
          <a:prstGeom prst="rect">
            <a:avLst/>
          </a:prstGeom>
          <a:noFill/>
        </p:spPr>
        <p:txBody>
          <a:bodyPr wrap="square" rtlCol="0">
            <a:spAutoFit/>
          </a:bodyPr>
          <a:lstStyle/>
          <a:p>
            <a:r>
              <a:rPr lang="bn-IN" sz="4000" dirty="0" smtClean="0">
                <a:latin typeface="NikoshBAN" pitchFamily="2" charset="0"/>
                <a:cs typeface="NikoshBAN" pitchFamily="2" charset="0"/>
              </a:rPr>
              <a:t> </a:t>
            </a:r>
            <a:r>
              <a:rPr lang="bn-IN" sz="3200" dirty="0" smtClean="0">
                <a:latin typeface="NikoshBAN" pitchFamily="2" charset="0"/>
                <a:cs typeface="NikoshBAN" pitchFamily="2" charset="0"/>
              </a:rPr>
              <a:t>২</a:t>
            </a:r>
            <a:r>
              <a:rPr lang="en-GB" sz="3200" dirty="0" smtClean="0">
                <a:latin typeface="NikoshBAN" pitchFamily="2" charset="0"/>
                <a:cs typeface="NikoshBAN" pitchFamily="2" charset="0"/>
              </a:rPr>
              <a:t>.</a:t>
            </a:r>
            <a:r>
              <a:rPr lang="bn-IN" sz="3200" dirty="0" smtClean="0">
                <a:latin typeface="NikoshBAN" pitchFamily="2" charset="0"/>
                <a:cs typeface="NikoshBAN" pitchFamily="2" charset="0"/>
              </a:rPr>
              <a:t> ইবাদাতে মালি বা আর্থিক ইবাদাত ।</a:t>
            </a:r>
            <a:r>
              <a:rPr lang="bn-IN" sz="4000" dirty="0" smtClean="0">
                <a:latin typeface="NikoshBAN" pitchFamily="2" charset="0"/>
                <a:cs typeface="NikoshBAN" pitchFamily="2" charset="0"/>
              </a:rPr>
              <a:t> </a:t>
            </a:r>
          </a:p>
          <a:p>
            <a:r>
              <a:rPr lang="bn-IN" sz="3600" dirty="0" smtClean="0">
                <a:latin typeface="NikoshBAN" pitchFamily="2" charset="0"/>
                <a:cs typeface="NikoshBAN" pitchFamily="2" charset="0"/>
              </a:rPr>
              <a:t>                        </a:t>
            </a:r>
          </a:p>
          <a:p>
            <a:endParaRPr lang="bn-IN" sz="3600" dirty="0">
              <a:latin typeface="NikoshBAN" pitchFamily="2" charset="0"/>
              <a:cs typeface="NikoshBAN" pitchFamily="2" charset="0"/>
            </a:endParaRPr>
          </a:p>
          <a:p>
            <a:r>
              <a:rPr lang="bn-IN" sz="3600" dirty="0" smtClean="0">
                <a:latin typeface="NikoshBAN" pitchFamily="2" charset="0"/>
                <a:cs typeface="NikoshBAN" pitchFamily="2" charset="0"/>
              </a:rPr>
              <a:t>                           </a:t>
            </a:r>
          </a:p>
          <a:p>
            <a:endParaRPr lang="bn-IN" sz="3600" dirty="0" smtClean="0">
              <a:latin typeface="NikoshBAN" pitchFamily="2" charset="0"/>
              <a:cs typeface="NikoshBAN" pitchFamily="2" charset="0"/>
            </a:endParaRPr>
          </a:p>
          <a:p>
            <a:endParaRPr lang="bn-IN" sz="3600" dirty="0" smtClean="0">
              <a:latin typeface="NikoshBAN" pitchFamily="2" charset="0"/>
              <a:cs typeface="NikoshBAN" pitchFamily="2" charset="0"/>
            </a:endParaRPr>
          </a:p>
          <a:p>
            <a:endParaRPr lang="bn-IN" sz="3600" dirty="0" smtClean="0">
              <a:latin typeface="NikoshBAN" pitchFamily="2" charset="0"/>
              <a:cs typeface="NikoshBAN" pitchFamily="2" charset="0"/>
            </a:endParaRPr>
          </a:p>
          <a:p>
            <a:r>
              <a:rPr lang="bn-IN" sz="3600" dirty="0" smtClean="0">
                <a:latin typeface="NikoshBAN" pitchFamily="2" charset="0"/>
                <a:cs typeface="NikoshBAN" pitchFamily="2" charset="0"/>
              </a:rPr>
              <a:t> </a:t>
            </a:r>
            <a:endParaRPr lang="bn-IN" sz="4000" dirty="0">
              <a:latin typeface="NikoshBAN" pitchFamily="2" charset="0"/>
              <a:cs typeface="NikoshBAN" pitchFamily="2" charset="0"/>
            </a:endParaRPr>
          </a:p>
          <a:p>
            <a:endParaRPr lang="bn-IN" sz="4000" dirty="0" smtClean="0">
              <a:latin typeface="NikoshBAN" pitchFamily="2" charset="0"/>
              <a:cs typeface="NikoshBAN" pitchFamily="2" charset="0"/>
            </a:endParaRPr>
          </a:p>
          <a:p>
            <a:r>
              <a:rPr lang="bn-IN" sz="4000" dirty="0" smtClean="0">
                <a:latin typeface="NikoshBAN" pitchFamily="2" charset="0"/>
                <a:cs typeface="NikoshBAN" pitchFamily="2" charset="0"/>
              </a:rPr>
              <a:t> </a:t>
            </a:r>
            <a:endParaRPr lang="bn-IN" sz="40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01819" y="1401087"/>
            <a:ext cx="2835212" cy="23626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62319" y="1371600"/>
            <a:ext cx="1534012" cy="2468364"/>
          </a:xfrm>
          <a:prstGeom prst="rect">
            <a:avLst/>
          </a:prstGeom>
        </p:spPr>
      </p:pic>
      <p:sp>
        <p:nvSpPr>
          <p:cNvPr id="5" name="Frame 4"/>
          <p:cNvSpPr/>
          <p:nvPr/>
        </p:nvSpPr>
        <p:spPr>
          <a:xfrm>
            <a:off x="0" y="0"/>
            <a:ext cx="8915400" cy="6858000"/>
          </a:xfrm>
          <a:prstGeom prst="frame">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914400" y="4532293"/>
            <a:ext cx="7086600" cy="954107"/>
          </a:xfrm>
          <a:prstGeom prst="rect">
            <a:avLst/>
          </a:prstGeom>
          <a:noFill/>
        </p:spPr>
        <p:txBody>
          <a:bodyPr wrap="square" rtlCol="0">
            <a:spAutoFit/>
          </a:bodyPr>
          <a:lstStyle/>
          <a:p>
            <a:r>
              <a:rPr lang="bn-BD" sz="2800" b="1" dirty="0" smtClean="0">
                <a:latin typeface="NikoshBAN" pitchFamily="2" charset="0"/>
                <a:cs typeface="NikoshBAN" pitchFamily="2" charset="0"/>
              </a:rPr>
              <a:t>অর্থের দ্বারা যে ইবাদত করতে হয় সে গুলোকে বলা হয় </a:t>
            </a:r>
            <a:endParaRPr lang="en-GB" sz="2800" b="1" dirty="0" smtClean="0">
              <a:latin typeface="NikoshBAN" pitchFamily="2" charset="0"/>
              <a:cs typeface="NikoshBAN" pitchFamily="2" charset="0"/>
            </a:endParaRPr>
          </a:p>
          <a:p>
            <a:r>
              <a:rPr lang="bn-BD" sz="2800" b="1" dirty="0" smtClean="0">
                <a:latin typeface="NikoshBAN" pitchFamily="2" charset="0"/>
                <a:cs typeface="NikoshBAN" pitchFamily="2" charset="0"/>
              </a:rPr>
              <a:t>ইবাদতে মালি বা আর্থিক ইবাদত</a:t>
            </a:r>
            <a:r>
              <a:rPr lang="en-GB" sz="2800" b="1" dirty="0">
                <a:solidFill>
                  <a:srgbClr val="FFFF00"/>
                </a:solidFill>
                <a:latin typeface="NikoshBAN" pitchFamily="2" charset="0"/>
                <a:cs typeface="NikoshBAN" pitchFamily="2" charset="0"/>
              </a:rPr>
              <a:t> </a:t>
            </a:r>
            <a:r>
              <a:rPr lang="bn-IN" sz="2800" b="1" dirty="0" smtClean="0">
                <a:latin typeface="NikoshBAN" pitchFamily="2" charset="0"/>
                <a:cs typeface="NikoshBAN" pitchFamily="2" charset="0"/>
              </a:rPr>
              <a:t>। যেমনঃ- </a:t>
            </a:r>
            <a:endParaRPr lang="en-US" sz="3600" b="1" dirty="0">
              <a:latin typeface="NikoshBAN" pitchFamily="2" charset="0"/>
              <a:cs typeface="NikoshBAN" pitchFamily="2" charset="0"/>
            </a:endParaRPr>
          </a:p>
        </p:txBody>
      </p:sp>
      <p:sp>
        <p:nvSpPr>
          <p:cNvPr id="7" name="Isosceles Triangle 6"/>
          <p:cNvSpPr/>
          <p:nvPr/>
        </p:nvSpPr>
        <p:spPr>
          <a:xfrm>
            <a:off x="2057400" y="3200400"/>
            <a:ext cx="4028019" cy="1106424"/>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itchFamily="2" charset="0"/>
                <a:cs typeface="NikoshBAN" pitchFamily="2" charset="0"/>
              </a:rPr>
              <a:t>যাকাত আদায়  । </a:t>
            </a:r>
            <a:endParaRPr lang="en-GB" dirty="0">
              <a:latin typeface="NikoshBAN" pitchFamily="2" charset="0"/>
              <a:cs typeface="NikoshBAN" pitchFamily="2" charset="0"/>
            </a:endParaRPr>
          </a:p>
        </p:txBody>
      </p:sp>
    </p:spTree>
    <p:extLst>
      <p:ext uri="{BB962C8B-B14F-4D97-AF65-F5344CB8AC3E}">
        <p14:creationId xmlns:p14="http://schemas.microsoft.com/office/powerpoint/2010/main" xmlns="" val="200870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80">
                                          <p:stCondLst>
                                            <p:cond delay="0"/>
                                          </p:stCondLst>
                                        </p:cTn>
                                        <p:tgtEl>
                                          <p:spTgt spid="7"/>
                                        </p:tgtEl>
                                      </p:cBhvr>
                                    </p:animEffect>
                                    <p:anim calcmode="lin" valueType="num">
                                      <p:cBhvr>
                                        <p:cTn id="2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gtEl>
                                      </p:cBhvr>
                                      <p:to x="100000" y="60000"/>
                                    </p:animScale>
                                    <p:animScale>
                                      <p:cBhvr>
                                        <p:cTn id="35" dur="166" decel="50000">
                                          <p:stCondLst>
                                            <p:cond delay="67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80">
                                          <p:stCondLst>
                                            <p:cond delay="0"/>
                                          </p:stCondLst>
                                        </p:cTn>
                                        <p:tgtEl>
                                          <p:spTgt spid="3"/>
                                        </p:tgtEl>
                                      </p:cBhvr>
                                    </p:animEffect>
                                    <p:anim calcmode="lin" valueType="num">
                                      <p:cBhvr>
                                        <p:cTn id="4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gtEl>
                                      </p:cBhvr>
                                      <p:to x="100000" y="60000"/>
                                    </p:animScale>
                                    <p:animScale>
                                      <p:cBhvr>
                                        <p:cTn id="51" dur="166" decel="50000">
                                          <p:stCondLst>
                                            <p:cond delay="676"/>
                                          </p:stCondLst>
                                        </p:cTn>
                                        <p:tgtEl>
                                          <p:spTgt spid="3"/>
                                        </p:tgtEl>
                                      </p:cBhvr>
                                      <p:to x="100000" y="100000"/>
                                    </p:animScale>
                                    <p:animScale>
                                      <p:cBhvr>
                                        <p:cTn id="52" dur="26">
                                          <p:stCondLst>
                                            <p:cond delay="1312"/>
                                          </p:stCondLst>
                                        </p:cTn>
                                        <p:tgtEl>
                                          <p:spTgt spid="3"/>
                                        </p:tgtEl>
                                      </p:cBhvr>
                                      <p:to x="100000" y="80000"/>
                                    </p:animScale>
                                    <p:animScale>
                                      <p:cBhvr>
                                        <p:cTn id="53" dur="166" decel="50000">
                                          <p:stCondLst>
                                            <p:cond delay="1338"/>
                                          </p:stCondLst>
                                        </p:cTn>
                                        <p:tgtEl>
                                          <p:spTgt spid="3"/>
                                        </p:tgtEl>
                                      </p:cBhvr>
                                      <p:to x="100000" y="100000"/>
                                    </p:animScale>
                                    <p:animScale>
                                      <p:cBhvr>
                                        <p:cTn id="54" dur="26">
                                          <p:stCondLst>
                                            <p:cond delay="1642"/>
                                          </p:stCondLst>
                                        </p:cTn>
                                        <p:tgtEl>
                                          <p:spTgt spid="3"/>
                                        </p:tgtEl>
                                      </p:cBhvr>
                                      <p:to x="100000" y="90000"/>
                                    </p:animScale>
                                    <p:animScale>
                                      <p:cBhvr>
                                        <p:cTn id="55" dur="166" decel="50000">
                                          <p:stCondLst>
                                            <p:cond delay="1668"/>
                                          </p:stCondLst>
                                        </p:cTn>
                                        <p:tgtEl>
                                          <p:spTgt spid="3"/>
                                        </p:tgtEl>
                                      </p:cBhvr>
                                      <p:to x="100000" y="100000"/>
                                    </p:animScale>
                                    <p:animScale>
                                      <p:cBhvr>
                                        <p:cTn id="56" dur="26">
                                          <p:stCondLst>
                                            <p:cond delay="1808"/>
                                          </p:stCondLst>
                                        </p:cTn>
                                        <p:tgtEl>
                                          <p:spTgt spid="3"/>
                                        </p:tgtEl>
                                      </p:cBhvr>
                                      <p:to x="100000" y="95000"/>
                                    </p:animScale>
                                    <p:animScale>
                                      <p:cBhvr>
                                        <p:cTn id="57" dur="166" decel="50000">
                                          <p:stCondLst>
                                            <p:cond delay="1834"/>
                                          </p:stCondLst>
                                        </p:cTn>
                                        <p:tgtEl>
                                          <p:spTgt spid="3"/>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down)">
                                      <p:cBhvr>
                                        <p:cTn id="60" dur="580">
                                          <p:stCondLst>
                                            <p:cond delay="0"/>
                                          </p:stCondLst>
                                        </p:cTn>
                                        <p:tgtEl>
                                          <p:spTgt spid="4"/>
                                        </p:tgtEl>
                                      </p:cBhvr>
                                    </p:animEffect>
                                    <p:anim calcmode="lin" valueType="num">
                                      <p:cBhvr>
                                        <p:cTn id="6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6" dur="26">
                                          <p:stCondLst>
                                            <p:cond delay="650"/>
                                          </p:stCondLst>
                                        </p:cTn>
                                        <p:tgtEl>
                                          <p:spTgt spid="4"/>
                                        </p:tgtEl>
                                      </p:cBhvr>
                                      <p:to x="100000" y="60000"/>
                                    </p:animScale>
                                    <p:animScale>
                                      <p:cBhvr>
                                        <p:cTn id="67" dur="166" decel="50000">
                                          <p:stCondLst>
                                            <p:cond delay="676"/>
                                          </p:stCondLst>
                                        </p:cTn>
                                        <p:tgtEl>
                                          <p:spTgt spid="4"/>
                                        </p:tgtEl>
                                      </p:cBhvr>
                                      <p:to x="100000" y="100000"/>
                                    </p:animScale>
                                    <p:animScale>
                                      <p:cBhvr>
                                        <p:cTn id="68" dur="26">
                                          <p:stCondLst>
                                            <p:cond delay="1312"/>
                                          </p:stCondLst>
                                        </p:cTn>
                                        <p:tgtEl>
                                          <p:spTgt spid="4"/>
                                        </p:tgtEl>
                                      </p:cBhvr>
                                      <p:to x="100000" y="80000"/>
                                    </p:animScale>
                                    <p:animScale>
                                      <p:cBhvr>
                                        <p:cTn id="69" dur="166" decel="50000">
                                          <p:stCondLst>
                                            <p:cond delay="1338"/>
                                          </p:stCondLst>
                                        </p:cTn>
                                        <p:tgtEl>
                                          <p:spTgt spid="4"/>
                                        </p:tgtEl>
                                      </p:cBhvr>
                                      <p:to x="100000" y="100000"/>
                                    </p:animScale>
                                    <p:animScale>
                                      <p:cBhvr>
                                        <p:cTn id="70" dur="26">
                                          <p:stCondLst>
                                            <p:cond delay="1642"/>
                                          </p:stCondLst>
                                        </p:cTn>
                                        <p:tgtEl>
                                          <p:spTgt spid="4"/>
                                        </p:tgtEl>
                                      </p:cBhvr>
                                      <p:to x="100000" y="90000"/>
                                    </p:animScale>
                                    <p:animScale>
                                      <p:cBhvr>
                                        <p:cTn id="71" dur="166" decel="50000">
                                          <p:stCondLst>
                                            <p:cond delay="1668"/>
                                          </p:stCondLst>
                                        </p:cTn>
                                        <p:tgtEl>
                                          <p:spTgt spid="4"/>
                                        </p:tgtEl>
                                      </p:cBhvr>
                                      <p:to x="100000" y="100000"/>
                                    </p:animScale>
                                    <p:animScale>
                                      <p:cBhvr>
                                        <p:cTn id="72" dur="26">
                                          <p:stCondLst>
                                            <p:cond delay="1808"/>
                                          </p:stCondLst>
                                        </p:cTn>
                                        <p:tgtEl>
                                          <p:spTgt spid="4"/>
                                        </p:tgtEl>
                                      </p:cBhvr>
                                      <p:to x="100000" y="95000"/>
                                    </p:animScale>
                                    <p:animScale>
                                      <p:cBhvr>
                                        <p:cTn id="7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wsar\Downloads\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1519297"/>
            <a:ext cx="6934200"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flipH="1">
            <a:off x="1465386" y="2396394"/>
            <a:ext cx="973014" cy="830997"/>
          </a:xfrm>
          <a:prstGeom prst="rect">
            <a:avLst/>
          </a:prstGeom>
          <a:solidFill>
            <a:srgbClr val="FF0000"/>
          </a:solidFill>
        </p:spPr>
        <p:txBody>
          <a:bodyPr wrap="square">
            <a:spAutoFit/>
          </a:bodyPr>
          <a:lstStyle/>
          <a:p>
            <a:r>
              <a:rPr lang="bn-IN" dirty="0" smtClean="0">
                <a:latin typeface="NikoshBAN" pitchFamily="2" charset="0"/>
                <a:cs typeface="NikoshBAN" pitchFamily="2" charset="0"/>
              </a:rPr>
              <a:t> </a:t>
            </a:r>
            <a:r>
              <a:rPr lang="bn-IN" sz="4800" dirty="0" smtClean="0">
                <a:latin typeface="NikoshBAN" pitchFamily="2" charset="0"/>
                <a:cs typeface="NikoshBAN" pitchFamily="2" charset="0"/>
              </a:rPr>
              <a:t>হজ</a:t>
            </a:r>
            <a:r>
              <a:rPr lang="bn-IN" dirty="0" smtClean="0">
                <a:latin typeface="NikoshBAN" pitchFamily="2" charset="0"/>
                <a:cs typeface="NikoshBAN" pitchFamily="2" charset="0"/>
              </a:rPr>
              <a:t> </a:t>
            </a:r>
            <a:endParaRPr lang="en-GB" dirty="0"/>
          </a:p>
        </p:txBody>
      </p:sp>
      <p:sp>
        <p:nvSpPr>
          <p:cNvPr id="13" name="Frame 12"/>
          <p:cNvSpPr/>
          <p:nvPr/>
        </p:nvSpPr>
        <p:spPr>
          <a:xfrm>
            <a:off x="0" y="0"/>
            <a:ext cx="9144000" cy="6858000"/>
          </a:xfrm>
          <a:prstGeom prst="frame">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990600" y="4033897"/>
            <a:ext cx="7315200" cy="1569660"/>
          </a:xfrm>
          <a:prstGeom prst="rect">
            <a:avLst/>
          </a:prstGeom>
          <a:noFill/>
        </p:spPr>
        <p:txBody>
          <a:bodyPr wrap="square" rtlCol="0">
            <a:spAutoFit/>
          </a:bodyPr>
          <a:lstStyle/>
          <a:p>
            <a:r>
              <a:rPr lang="bn-BD" sz="3200" b="1" dirty="0" smtClean="0">
                <a:solidFill>
                  <a:srgbClr val="006600"/>
                </a:solidFill>
                <a:latin typeface="NikoshBAN" pitchFamily="2" charset="0"/>
                <a:cs typeface="NikoshBAN" pitchFamily="2" charset="0"/>
              </a:rPr>
              <a:t>এমন কিছু ইবাদত আছে যা শুধু শরীরে দ্বারা কিংবা অর্থের দ্বারা করা যায় না। বরং শরীর এবং অর্থ উভয়ের প্রয়োজন হয় । তাকে</a:t>
            </a:r>
            <a:r>
              <a:rPr lang="en-GB" sz="3200" b="1" dirty="0" smtClean="0">
                <a:solidFill>
                  <a:srgbClr val="006600"/>
                </a:solidFill>
                <a:latin typeface="NikoshBAN" pitchFamily="2" charset="0"/>
                <a:cs typeface="NikoshBAN" pitchFamily="2" charset="0"/>
              </a:rPr>
              <a:t> </a:t>
            </a:r>
            <a:r>
              <a:rPr lang="bn-IN" sz="3200" b="1" dirty="0" smtClean="0">
                <a:solidFill>
                  <a:srgbClr val="006600"/>
                </a:solidFill>
                <a:latin typeface="NikoshBAN" pitchFamily="2" charset="0"/>
                <a:cs typeface="NikoshBAN" pitchFamily="2" charset="0"/>
              </a:rPr>
              <a:t>ইবাদাতে মালি ও বাদানি বলে</a:t>
            </a:r>
            <a:r>
              <a:rPr lang="bn-BD" sz="3200" b="1" dirty="0" smtClean="0">
                <a:solidFill>
                  <a:srgbClr val="006600"/>
                </a:solidFill>
                <a:latin typeface="NikoshBAN" pitchFamily="2" charset="0"/>
                <a:cs typeface="NikoshBAN" pitchFamily="2" charset="0"/>
              </a:rPr>
              <a:t>।যেমনঃ </a:t>
            </a:r>
            <a:endParaRPr lang="en-US" sz="3200" b="1" dirty="0">
              <a:solidFill>
                <a:srgbClr val="006600"/>
              </a:solidFill>
              <a:latin typeface="NikoshBAN" pitchFamily="2" charset="0"/>
              <a:cs typeface="NikoshBAN" pitchFamily="2" charset="0"/>
            </a:endParaRPr>
          </a:p>
        </p:txBody>
      </p:sp>
      <p:sp>
        <p:nvSpPr>
          <p:cNvPr id="2" name="Rectangle 1"/>
          <p:cNvSpPr/>
          <p:nvPr/>
        </p:nvSpPr>
        <p:spPr>
          <a:xfrm>
            <a:off x="914400" y="838200"/>
            <a:ext cx="3892412" cy="584775"/>
          </a:xfrm>
          <a:prstGeom prst="rect">
            <a:avLst/>
          </a:prstGeom>
        </p:spPr>
        <p:txBody>
          <a:bodyPr wrap="none">
            <a:spAutoFit/>
          </a:bodyPr>
          <a:lstStyle/>
          <a:p>
            <a:r>
              <a:rPr lang="bn-IN" sz="3200" dirty="0">
                <a:latin typeface="NikoshBAN" pitchFamily="2" charset="0"/>
                <a:cs typeface="NikoshBAN" pitchFamily="2" charset="0"/>
              </a:rPr>
              <a:t>৩</a:t>
            </a:r>
            <a:r>
              <a:rPr lang="en-GB" sz="3200" dirty="0">
                <a:latin typeface="NikoshBAN" pitchFamily="2" charset="0"/>
                <a:cs typeface="NikoshBAN" pitchFamily="2" charset="0"/>
              </a:rPr>
              <a:t>.</a:t>
            </a:r>
            <a:r>
              <a:rPr lang="bn-IN" sz="3200" dirty="0">
                <a:latin typeface="NikoshBAN" pitchFamily="2" charset="0"/>
                <a:cs typeface="NikoshBAN" pitchFamily="2" charset="0"/>
              </a:rPr>
              <a:t> ইবাদাতে </a:t>
            </a:r>
            <a:r>
              <a:rPr lang="bn-IN" sz="3200" dirty="0" smtClean="0">
                <a:latin typeface="NikoshBAN" pitchFamily="2" charset="0"/>
                <a:cs typeface="NikoshBAN" pitchFamily="2" charset="0"/>
              </a:rPr>
              <a:t>মালি ও বাদানি </a:t>
            </a:r>
            <a:r>
              <a:rPr lang="bn-IN" sz="3200" dirty="0">
                <a:latin typeface="NikoshBAN" pitchFamily="2" charset="0"/>
                <a:cs typeface="NikoshBAN" pitchFamily="2" charset="0"/>
              </a:rPr>
              <a:t>।</a:t>
            </a:r>
            <a:endParaRPr lang="en-GB" dirty="0"/>
          </a:p>
        </p:txBody>
      </p:sp>
    </p:spTree>
    <p:extLst>
      <p:ext uri="{BB962C8B-B14F-4D97-AF65-F5344CB8AC3E}">
        <p14:creationId xmlns:p14="http://schemas.microsoft.com/office/powerpoint/2010/main" xmlns="" val="347157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p:cTn id="27" dur="500" fill="hold"/>
                                        <p:tgtEl>
                                          <p:spTgt spid="1026"/>
                                        </p:tgtEl>
                                        <p:attrNameLst>
                                          <p:attrName>ppt_w</p:attrName>
                                        </p:attrNameLst>
                                      </p:cBhvr>
                                      <p:tavLst>
                                        <p:tav tm="0">
                                          <p:val>
                                            <p:fltVal val="0"/>
                                          </p:val>
                                        </p:tav>
                                        <p:tav tm="100000">
                                          <p:val>
                                            <p:strVal val="#ppt_w"/>
                                          </p:val>
                                        </p:tav>
                                      </p:tavLst>
                                    </p:anim>
                                    <p:anim calcmode="lin" valueType="num">
                                      <p:cBhvr>
                                        <p:cTn id="28" dur="500" fill="hold"/>
                                        <p:tgtEl>
                                          <p:spTgt spid="1026"/>
                                        </p:tgtEl>
                                        <p:attrNameLst>
                                          <p:attrName>ppt_h</p:attrName>
                                        </p:attrNameLst>
                                      </p:cBhvr>
                                      <p:tavLst>
                                        <p:tav tm="0">
                                          <p:val>
                                            <p:fltVal val="0"/>
                                          </p:val>
                                        </p:tav>
                                        <p:tav tm="100000">
                                          <p:val>
                                            <p:strVal val="#ppt_h"/>
                                          </p:val>
                                        </p:tav>
                                      </p:tavLst>
                                    </p:anim>
                                    <p:animEffect transition="in" filter="fade">
                                      <p:cBhvr>
                                        <p:cTn id="29" dur="500"/>
                                        <p:tgtEl>
                                          <p:spTgt spid="102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4909" y="0"/>
            <a:ext cx="8232894" cy="6032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Date Placeholder 1"/>
          <p:cNvSpPr>
            <a:spLocks noGrp="1"/>
          </p:cNvSpPr>
          <p:nvPr>
            <p:ph type="dt" sz="half" idx="10"/>
          </p:nvPr>
        </p:nvSpPr>
        <p:spPr/>
        <p:txBody>
          <a:bodyPr/>
          <a:lstStyle/>
          <a:p>
            <a:fld id="{C08C34D0-3171-477A-B989-483511C3D0C3}" type="datetime12">
              <a:rPr lang="en-US" smtClean="0"/>
              <a:pPr/>
              <a:t>5:08 PM</a:t>
            </a:fld>
            <a:endParaRPr lang="en-US" dirty="0"/>
          </a:p>
        </p:txBody>
      </p:sp>
      <p:sp>
        <p:nvSpPr>
          <p:cNvPr id="4" name="TextBox 3"/>
          <p:cNvSpPr txBox="1"/>
          <p:nvPr/>
        </p:nvSpPr>
        <p:spPr>
          <a:xfrm>
            <a:off x="4601356" y="4495800"/>
            <a:ext cx="1117614" cy="1015663"/>
          </a:xfrm>
          <a:prstGeom prst="rect">
            <a:avLst/>
          </a:prstGeom>
          <a:solidFill>
            <a:srgbClr val="00B0F0"/>
          </a:solidFill>
        </p:spPr>
        <p:txBody>
          <a:bodyPr wrap="none" rtlCol="0">
            <a:spAutoFit/>
          </a:bodyPr>
          <a:lstStyle/>
          <a:p>
            <a:r>
              <a:rPr lang="bn-IN" sz="6000" dirty="0" smtClean="0">
                <a:latin typeface="NikoshBAN" pitchFamily="2" charset="0"/>
                <a:cs typeface="NikoshBAN" pitchFamily="2" charset="0"/>
              </a:rPr>
              <a:t>মদ </a:t>
            </a:r>
            <a:endParaRPr lang="en-GB" dirty="0">
              <a:latin typeface="NikoshBAN" pitchFamily="2" charset="0"/>
              <a:cs typeface="NikoshBAN" pitchFamily="2" charset="0"/>
            </a:endParaRPr>
          </a:p>
        </p:txBody>
      </p:sp>
      <p:sp>
        <p:nvSpPr>
          <p:cNvPr id="5" name="Horizontal Scroll 4"/>
          <p:cNvSpPr/>
          <p:nvPr/>
        </p:nvSpPr>
        <p:spPr>
          <a:xfrm>
            <a:off x="1986949" y="5990567"/>
            <a:ext cx="5252051" cy="93933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itchFamily="2" charset="0"/>
                <a:cs typeface="NikoshBAN" pitchFamily="2" charset="0"/>
              </a:rPr>
              <a:t> মদ পবিত্র না অপবিত্র ? </a:t>
            </a:r>
            <a:endParaRPr lang="en-GB" dirty="0">
              <a:latin typeface="NikoshBAN" pitchFamily="2" charset="0"/>
              <a:cs typeface="NikoshBAN" pitchFamily="2" charset="0"/>
            </a:endParaRPr>
          </a:p>
        </p:txBody>
      </p:sp>
      <p:sp>
        <p:nvSpPr>
          <p:cNvPr id="6" name="Horizontal Scroll 5"/>
          <p:cNvSpPr/>
          <p:nvPr/>
        </p:nvSpPr>
        <p:spPr>
          <a:xfrm>
            <a:off x="1569072" y="5972833"/>
            <a:ext cx="5777256" cy="1033272"/>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এখন আলোচনা অপবিত্রতা নিয়ে- </a:t>
            </a:r>
            <a:endParaRPr lang="en-GB" dirty="0">
              <a:latin typeface="NikoshBAN" pitchFamily="2" charset="0"/>
              <a:cs typeface="NikoshBAN" pitchFamily="2" charset="0"/>
            </a:endParaRPr>
          </a:p>
        </p:txBody>
      </p:sp>
    </p:spTree>
    <p:extLst>
      <p:ext uri="{BB962C8B-B14F-4D97-AF65-F5344CB8AC3E}">
        <p14:creationId xmlns:p14="http://schemas.microsoft.com/office/powerpoint/2010/main" xmlns="" val="355197873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4909" y="357187"/>
            <a:ext cx="8160245" cy="6072188"/>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Screen Clipping"/>
          <p:cNvPicPr>
            <a:picLocks noChangeAspect="1"/>
          </p:cNvPicPr>
          <p:nvPr/>
        </p:nvPicPr>
        <p:blipFill>
          <a:blip r:embed="rId4">
            <a:biLevel thresh="75000"/>
            <a:extLst>
              <a:ext uri="{28A0092B-C50C-407E-A947-70E740481C1C}">
                <a14:useLocalDpi xmlns:a14="http://schemas.microsoft.com/office/drawing/2010/main" xmlns="" val="0"/>
              </a:ext>
            </a:extLst>
          </a:blip>
          <a:stretch>
            <a:fillRect/>
          </a:stretch>
        </p:blipFill>
        <p:spPr>
          <a:xfrm>
            <a:off x="4017818" y="600789"/>
            <a:ext cx="4225636" cy="11851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Date Placeholder 1"/>
          <p:cNvSpPr>
            <a:spLocks noGrp="1"/>
          </p:cNvSpPr>
          <p:nvPr>
            <p:ph type="dt" sz="half" idx="10"/>
          </p:nvPr>
        </p:nvSpPr>
        <p:spPr/>
        <p:txBody>
          <a:bodyPr/>
          <a:lstStyle/>
          <a:p>
            <a:fld id="{51153735-3202-4F3C-A6C1-18C5B265672C}" type="datetime12">
              <a:rPr lang="en-US" smtClean="0"/>
              <a:pPr/>
              <a:t>5:08 PM</a:t>
            </a:fld>
            <a:endParaRPr lang="en-US" dirty="0"/>
          </a:p>
        </p:txBody>
      </p:sp>
    </p:spTree>
    <p:extLst>
      <p:ext uri="{BB962C8B-B14F-4D97-AF65-F5344CB8AC3E}">
        <p14:creationId xmlns:p14="http://schemas.microsoft.com/office/powerpoint/2010/main" xmlns="" val="384960225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b="2661"/>
          <a:stretch/>
        </p:blipFill>
        <p:spPr>
          <a:xfrm>
            <a:off x="390416" y="1170093"/>
            <a:ext cx="8337948" cy="4687782"/>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251870" y="5857877"/>
            <a:ext cx="8640263" cy="745137"/>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8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‘নাজাসাতুন’ আরবি শব্দ, এর অর্থ- অপবিত্রতা।</a:t>
            </a:r>
            <a:endParaRPr lang="en-US" sz="38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5" name="Straight Connector 4"/>
          <p:cNvCxnSpPr/>
          <p:nvPr/>
        </p:nvCxnSpPr>
        <p:spPr>
          <a:xfrm>
            <a:off x="218379" y="1000126"/>
            <a:ext cx="8707242"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71600" y="-76200"/>
            <a:ext cx="5680364" cy="861752"/>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1419" tIns="45709" rIns="91419" bIns="45709" rtlCol="0">
            <a:spAutoFit/>
          </a:bodyPr>
          <a:lstStyle/>
          <a:p>
            <a:pPr algn="ctr"/>
            <a:r>
              <a:rPr lang="bn-BD" sz="5000" b="1" dirty="0" smtClean="0">
                <a:solidFill>
                  <a:schemeClr val="tx1"/>
                </a:solidFill>
                <a:latin typeface="NikoshBAN" pitchFamily="2" charset="0"/>
                <a:cs typeface="NikoshBAN" pitchFamily="2" charset="0"/>
              </a:rPr>
              <a:t>অপবিত্রতা</a:t>
            </a:r>
            <a:r>
              <a:rPr lang="bn-IN" sz="5000" b="1" dirty="0" smtClean="0">
                <a:solidFill>
                  <a:schemeClr val="tx1"/>
                </a:solidFill>
                <a:latin typeface="NikoshBAN" pitchFamily="2" charset="0"/>
                <a:cs typeface="NikoshBAN" pitchFamily="2" charset="0"/>
              </a:rPr>
              <a:t>র পরিচয় </a:t>
            </a:r>
            <a:endParaRPr lang="en-US" sz="5000" b="1" dirty="0">
              <a:solidFill>
                <a:schemeClr val="tx1"/>
              </a:solidFill>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7BBBE11E-882E-4871-84FC-196EF44C6DF5}" type="datetime12">
              <a:rPr lang="en-US" smtClean="0"/>
              <a:pPr/>
              <a:t>5:08 PM</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6364" y="1157377"/>
            <a:ext cx="8371439" cy="4557623"/>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239258" y="5830978"/>
            <a:ext cx="8640263" cy="772035"/>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3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তাহারাতুন (পবিত্রতা) অপবিত্রতার বিপরীত।</a:t>
            </a:r>
            <a:endParaRPr lang="en-US" sz="43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xmlns="" val="0"/>
              </a:ext>
            </a:extLst>
          </a:blip>
          <a:srcRect t="593"/>
          <a:stretch/>
        </p:blipFill>
        <p:spPr>
          <a:xfrm>
            <a:off x="533123" y="1156614"/>
            <a:ext cx="8125968" cy="4201199"/>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216108" y="5486197"/>
            <a:ext cx="8707242" cy="1161565"/>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4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কতিপয় বস্তুর কারণে বা প্রভাবে পবিত্র জিনিস অপবিত্র হয়ে যায়, একে নাজাসাত বলে।</a:t>
            </a:r>
          </a:p>
        </p:txBody>
      </p:sp>
    </p:spTree>
    <p:extLst>
      <p:ext uri="{BB962C8B-B14F-4D97-AF65-F5344CB8AC3E}">
        <p14:creationId xmlns:p14="http://schemas.microsoft.com/office/powerpoint/2010/main" xmlns="" val="149435644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2"/>
                                        </p:tgtEl>
                                        <p:attrNameLst>
                                          <p:attrName>ppt_w</p:attrName>
                                        </p:attrNameLst>
                                      </p:cBhvr>
                                      <p:tavLst>
                                        <p:tav tm="0">
                                          <p:val>
                                            <p:strVal val="ppt_w"/>
                                          </p:val>
                                        </p:tav>
                                        <p:tav tm="100000">
                                          <p:val>
                                            <p:fltVal val="0"/>
                                          </p:val>
                                        </p:tav>
                                      </p:tavLst>
                                    </p:anim>
                                    <p:anim calcmode="lin" valueType="num">
                                      <p:cBhvr>
                                        <p:cTn id="19" dur="500"/>
                                        <p:tgtEl>
                                          <p:spTgt spid="2"/>
                                        </p:tgtEl>
                                        <p:attrNameLst>
                                          <p:attrName>ppt_h</p:attrName>
                                        </p:attrNameLst>
                                      </p:cBhvr>
                                      <p:tavLst>
                                        <p:tav tm="0">
                                          <p:val>
                                            <p:strVal val="ppt_h"/>
                                          </p:val>
                                        </p:tav>
                                        <p:tav tm="100000">
                                          <p:val>
                                            <p:fltVal val="0"/>
                                          </p:val>
                                        </p:tav>
                                      </p:tavLst>
                                    </p:anim>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53" presetClass="exit" presetSubtype="32" fill="hold" grpId="1" nodeType="withEffect">
                                  <p:stCondLst>
                                    <p:cond delay="0"/>
                                  </p:stCondLst>
                                  <p:childTnLst>
                                    <p:anim calcmode="lin" valueType="num">
                                      <p:cBhvr>
                                        <p:cTn id="23" dur="500"/>
                                        <p:tgtEl>
                                          <p:spTgt spid="4"/>
                                        </p:tgtEl>
                                        <p:attrNameLst>
                                          <p:attrName>ppt_w</p:attrName>
                                        </p:attrNameLst>
                                      </p:cBhvr>
                                      <p:tavLst>
                                        <p:tav tm="0">
                                          <p:val>
                                            <p:strVal val="ppt_w"/>
                                          </p:val>
                                        </p:tav>
                                        <p:tav tm="100000">
                                          <p:val>
                                            <p:fltVal val="0"/>
                                          </p:val>
                                        </p:tav>
                                      </p:tavLst>
                                    </p:anim>
                                    <p:anim calcmode="lin" valueType="num">
                                      <p:cBhvr>
                                        <p:cTn id="24" dur="500"/>
                                        <p:tgtEl>
                                          <p:spTgt spid="4"/>
                                        </p:tgtEl>
                                        <p:attrNameLst>
                                          <p:attrName>ppt_h</p:attrName>
                                        </p:attrNameLst>
                                      </p:cBhvr>
                                      <p:tavLst>
                                        <p:tav tm="0">
                                          <p:val>
                                            <p:strVal val="ppt_h"/>
                                          </p:val>
                                        </p:tav>
                                        <p:tav tm="100000">
                                          <p:val>
                                            <p:fltVal val="0"/>
                                          </p:val>
                                        </p:tav>
                                      </p:tavLst>
                                    </p:anim>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nodeType="clickEffect">
                                  <p:stCondLst>
                                    <p:cond delay="0"/>
                                  </p:stCondLst>
                                  <p:childTnLst>
                                    <p:anim calcmode="lin" valueType="num">
                                      <p:cBhvr>
                                        <p:cTn id="42" dur="500"/>
                                        <p:tgtEl>
                                          <p:spTgt spid="7"/>
                                        </p:tgtEl>
                                        <p:attrNameLst>
                                          <p:attrName>ppt_w</p:attrName>
                                        </p:attrNameLst>
                                      </p:cBhvr>
                                      <p:tavLst>
                                        <p:tav tm="0">
                                          <p:val>
                                            <p:strVal val="ppt_w"/>
                                          </p:val>
                                        </p:tav>
                                        <p:tav tm="100000">
                                          <p:val>
                                            <p:fltVal val="0"/>
                                          </p:val>
                                        </p:tav>
                                      </p:tavLst>
                                    </p:anim>
                                    <p:anim calcmode="lin" valueType="num">
                                      <p:cBhvr>
                                        <p:cTn id="43" dur="500"/>
                                        <p:tgtEl>
                                          <p:spTgt spid="7"/>
                                        </p:tgtEl>
                                        <p:attrNameLst>
                                          <p:attrName>ppt_h</p:attrName>
                                        </p:attrNameLst>
                                      </p:cBhvr>
                                      <p:tavLst>
                                        <p:tav tm="0">
                                          <p:val>
                                            <p:strVal val="ppt_h"/>
                                          </p:val>
                                        </p:tav>
                                        <p:tav tm="100000">
                                          <p:val>
                                            <p:fltVal val="0"/>
                                          </p:val>
                                        </p:tav>
                                      </p:tavLst>
                                    </p:anim>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53" presetClass="exit" presetSubtype="32" fill="hold" grpId="1" nodeType="withEffect">
                                  <p:stCondLst>
                                    <p:cond delay="0"/>
                                  </p:stCondLst>
                                  <p:childTnLst>
                                    <p:anim calcmode="lin" valueType="num">
                                      <p:cBhvr>
                                        <p:cTn id="47" dur="500"/>
                                        <p:tgtEl>
                                          <p:spTgt spid="8"/>
                                        </p:tgtEl>
                                        <p:attrNameLst>
                                          <p:attrName>ppt_w</p:attrName>
                                        </p:attrNameLst>
                                      </p:cBhvr>
                                      <p:tavLst>
                                        <p:tav tm="0">
                                          <p:val>
                                            <p:strVal val="ppt_w"/>
                                          </p:val>
                                        </p:tav>
                                        <p:tav tm="100000">
                                          <p:val>
                                            <p:fltVal val="0"/>
                                          </p:val>
                                        </p:tav>
                                      </p:tavLst>
                                    </p:anim>
                                    <p:anim calcmode="lin" valueType="num">
                                      <p:cBhvr>
                                        <p:cTn id="48" dur="500"/>
                                        <p:tgtEl>
                                          <p:spTgt spid="8"/>
                                        </p:tgtEl>
                                        <p:attrNameLst>
                                          <p:attrName>ppt_h</p:attrName>
                                        </p:attrNameLst>
                                      </p:cBhvr>
                                      <p:tavLst>
                                        <p:tav tm="0">
                                          <p:val>
                                            <p:strVal val="ppt_h"/>
                                          </p:val>
                                        </p:tav>
                                        <p:tav tm="100000">
                                          <p:val>
                                            <p:fltVal val="0"/>
                                          </p:val>
                                        </p:tav>
                                      </p:tavLst>
                                    </p:anim>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xit" presetSubtype="32" fill="hold" nodeType="clickEffect">
                                  <p:stCondLst>
                                    <p:cond delay="0"/>
                                  </p:stCondLst>
                                  <p:childTnLst>
                                    <p:anim calcmode="lin" valueType="num">
                                      <p:cBhvr>
                                        <p:cTn id="66" dur="500"/>
                                        <p:tgtEl>
                                          <p:spTgt spid="9"/>
                                        </p:tgtEl>
                                        <p:attrNameLst>
                                          <p:attrName>ppt_w</p:attrName>
                                        </p:attrNameLst>
                                      </p:cBhvr>
                                      <p:tavLst>
                                        <p:tav tm="0">
                                          <p:val>
                                            <p:strVal val="ppt_w"/>
                                          </p:val>
                                        </p:tav>
                                        <p:tav tm="100000">
                                          <p:val>
                                            <p:fltVal val="0"/>
                                          </p:val>
                                        </p:tav>
                                      </p:tavLst>
                                    </p:anim>
                                    <p:anim calcmode="lin" valueType="num">
                                      <p:cBhvr>
                                        <p:cTn id="67" dur="500"/>
                                        <p:tgtEl>
                                          <p:spTgt spid="9"/>
                                        </p:tgtEl>
                                        <p:attrNameLst>
                                          <p:attrName>ppt_h</p:attrName>
                                        </p:attrNameLst>
                                      </p:cBhvr>
                                      <p:tavLst>
                                        <p:tav tm="0">
                                          <p:val>
                                            <p:strVal val="ppt_h"/>
                                          </p:val>
                                        </p:tav>
                                        <p:tav tm="100000">
                                          <p:val>
                                            <p:fltVal val="0"/>
                                          </p:val>
                                        </p:tav>
                                      </p:tavLst>
                                    </p:anim>
                                    <p:animEffect transition="out" filter="fade">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par>
                                <p:cTn id="70" presetID="53" presetClass="exit" presetSubtype="32" fill="hold" grpId="1" nodeType="withEffect">
                                  <p:stCondLst>
                                    <p:cond delay="0"/>
                                  </p:stCondLst>
                                  <p:childTnLst>
                                    <p:anim calcmode="lin" valueType="num">
                                      <p:cBhvr>
                                        <p:cTn id="71" dur="500"/>
                                        <p:tgtEl>
                                          <p:spTgt spid="10"/>
                                        </p:tgtEl>
                                        <p:attrNameLst>
                                          <p:attrName>ppt_w</p:attrName>
                                        </p:attrNameLst>
                                      </p:cBhvr>
                                      <p:tavLst>
                                        <p:tav tm="0">
                                          <p:val>
                                            <p:strVal val="ppt_w"/>
                                          </p:val>
                                        </p:tav>
                                        <p:tav tm="100000">
                                          <p:val>
                                            <p:fltVal val="0"/>
                                          </p:val>
                                        </p:tav>
                                      </p:tavLst>
                                    </p:anim>
                                    <p:anim calcmode="lin" valueType="num">
                                      <p:cBhvr>
                                        <p:cTn id="72" dur="500"/>
                                        <p:tgtEl>
                                          <p:spTgt spid="10"/>
                                        </p:tgtEl>
                                        <p:attrNameLst>
                                          <p:attrName>ppt_h</p:attrName>
                                        </p:attrNameLst>
                                      </p:cBhvr>
                                      <p:tavLst>
                                        <p:tav tm="0">
                                          <p:val>
                                            <p:strVal val="ppt_h"/>
                                          </p:val>
                                        </p:tav>
                                        <p:tav tm="100000">
                                          <p:val>
                                            <p:fltVal val="0"/>
                                          </p:val>
                                        </p:tav>
                                      </p:tavLst>
                                    </p:anim>
                                    <p:animEffect transition="out" filter="fade">
                                      <p:cBhvr>
                                        <p:cTn id="73" dur="500"/>
                                        <p:tgtEl>
                                          <p:spTgt spid="10"/>
                                        </p:tgtEl>
                                      </p:cBhvr>
                                    </p:animEffect>
                                    <p:set>
                                      <p:cBhvr>
                                        <p:cTn id="7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P spid="8" grpId="1"/>
      <p:bldP spid="10" grpId="0"/>
      <p:bldP spid="1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25889" y="1143001"/>
            <a:ext cx="4002475" cy="4500562"/>
          </a:xfrm>
          <a:prstGeom prst="roundRect">
            <a:avLst>
              <a:gd name="adj" fmla="val 16667"/>
            </a:avLst>
          </a:prstGeom>
          <a:ln w="762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04534" y="1143001"/>
            <a:ext cx="4028921" cy="4571999"/>
          </a:xfrm>
          <a:prstGeom prst="roundRect">
            <a:avLst>
              <a:gd name="adj" fmla="val 16667"/>
            </a:avLst>
          </a:prstGeom>
          <a:ln w="762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218380" y="5715000"/>
            <a:ext cx="8640263" cy="819678"/>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2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পেশাব - পায়খানা</a:t>
            </a:r>
            <a:endParaRPr lang="en-US" sz="42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6" name="Straight Connector 5"/>
          <p:cNvCxnSpPr/>
          <p:nvPr/>
        </p:nvCxnSpPr>
        <p:spPr>
          <a:xfrm>
            <a:off x="218379" y="1000126"/>
            <a:ext cx="8707242"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9BBE15E6-0110-40C8-B103-A3B4A2742FFD}" type="datetime12">
              <a:rPr lang="en-US" smtClean="0"/>
              <a:pPr/>
              <a:t>5:08 PM</a:t>
            </a:fld>
            <a:endParaRPr lang="en-US" dirty="0"/>
          </a:p>
        </p:txBody>
      </p:sp>
      <p:sp>
        <p:nvSpPr>
          <p:cNvPr id="8" name="TextBox 7"/>
          <p:cNvSpPr txBox="1"/>
          <p:nvPr/>
        </p:nvSpPr>
        <p:spPr>
          <a:xfrm>
            <a:off x="2362200" y="76200"/>
            <a:ext cx="4572000" cy="87302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1419" tIns="45709" rIns="91419" bIns="45709" rtlCol="0">
            <a:spAutoFit/>
          </a:bodyPr>
          <a:lstStyle/>
          <a:p>
            <a:pPr algn="ctr"/>
            <a:r>
              <a:rPr lang="bn-BD" sz="5000" b="1" dirty="0" smtClean="0">
                <a:solidFill>
                  <a:schemeClr val="tx1"/>
                </a:solidFill>
                <a:latin typeface="NikoshBAN" pitchFamily="2" charset="0"/>
                <a:cs typeface="NikoshBAN" pitchFamily="2" charset="0"/>
              </a:rPr>
              <a:t>অপবিত্রতা</a:t>
            </a:r>
            <a:r>
              <a:rPr lang="bn-IN" sz="5000" b="1" dirty="0" smtClean="0">
                <a:solidFill>
                  <a:schemeClr val="tx1"/>
                </a:solidFill>
                <a:latin typeface="NikoshBAN" pitchFamily="2" charset="0"/>
                <a:cs typeface="NikoshBAN" pitchFamily="2" charset="0"/>
              </a:rPr>
              <a:t>র উদাহরনঃ </a:t>
            </a:r>
            <a:endParaRPr lang="en-US" sz="50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xmlns="" val="9314130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3"/>
                                        </p:tgtEl>
                                        <p:attrNameLst>
                                          <p:attrName>ppt_w</p:attrName>
                                        </p:attrNameLst>
                                      </p:cBhvr>
                                      <p:tavLst>
                                        <p:tav tm="0">
                                          <p:val>
                                            <p:strVal val="ppt_w"/>
                                          </p:val>
                                        </p:tav>
                                        <p:tav tm="100000">
                                          <p:val>
                                            <p:fltVal val="0"/>
                                          </p:val>
                                        </p:tav>
                                      </p:tavLst>
                                    </p:anim>
                                    <p:anim calcmode="lin" valueType="num">
                                      <p:cBhvr>
                                        <p:cTn id="24" dur="500"/>
                                        <p:tgtEl>
                                          <p:spTgt spid="3"/>
                                        </p:tgtEl>
                                        <p:attrNameLst>
                                          <p:attrName>ppt_h</p:attrName>
                                        </p:attrNameLst>
                                      </p:cBhvr>
                                      <p:tavLst>
                                        <p:tav tm="0">
                                          <p:val>
                                            <p:strVal val="ppt_h"/>
                                          </p:val>
                                        </p:tav>
                                        <p:tav tm="100000">
                                          <p:val>
                                            <p:fltVal val="0"/>
                                          </p:val>
                                        </p:tav>
                                      </p:tavLst>
                                    </p:anim>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53" presetClass="exit" presetSubtype="32" fill="hold" nodeType="withEffect">
                                  <p:stCondLst>
                                    <p:cond delay="0"/>
                                  </p:stCondLst>
                                  <p:childTnLst>
                                    <p:anim calcmode="lin" valueType="num">
                                      <p:cBhvr>
                                        <p:cTn id="28" dur="500"/>
                                        <p:tgtEl>
                                          <p:spTgt spid="4"/>
                                        </p:tgtEl>
                                        <p:attrNameLst>
                                          <p:attrName>ppt_w</p:attrName>
                                        </p:attrNameLst>
                                      </p:cBhvr>
                                      <p:tavLst>
                                        <p:tav tm="0">
                                          <p:val>
                                            <p:strVal val="ppt_w"/>
                                          </p:val>
                                        </p:tav>
                                        <p:tav tm="100000">
                                          <p:val>
                                            <p:fltVal val="0"/>
                                          </p:val>
                                        </p:tav>
                                      </p:tavLst>
                                    </p:anim>
                                    <p:anim calcmode="lin" valueType="num">
                                      <p:cBhvr>
                                        <p:cTn id="29" dur="500"/>
                                        <p:tgtEl>
                                          <p:spTgt spid="4"/>
                                        </p:tgtEl>
                                        <p:attrNameLst>
                                          <p:attrName>ppt_h</p:attrName>
                                        </p:attrNameLst>
                                      </p:cBhvr>
                                      <p:tavLst>
                                        <p:tav tm="0">
                                          <p:val>
                                            <p:strVal val="ppt_h"/>
                                          </p:val>
                                        </p:tav>
                                        <p:tav tm="100000">
                                          <p:val>
                                            <p:fltVal val="0"/>
                                          </p:val>
                                        </p:tav>
                                      </p:tavLst>
                                    </p:anim>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53" presetClass="exit" presetSubtype="32" fill="hold" grpId="1" nodeType="withEffect">
                                  <p:stCondLst>
                                    <p:cond delay="0"/>
                                  </p:stCondLst>
                                  <p:childTnLst>
                                    <p:anim calcmode="lin" valueType="num">
                                      <p:cBhvr>
                                        <p:cTn id="33" dur="500"/>
                                        <p:tgtEl>
                                          <p:spTgt spid="5"/>
                                        </p:tgtEl>
                                        <p:attrNameLst>
                                          <p:attrName>ppt_w</p:attrName>
                                        </p:attrNameLst>
                                      </p:cBhvr>
                                      <p:tavLst>
                                        <p:tav tm="0">
                                          <p:val>
                                            <p:strVal val="ppt_w"/>
                                          </p:val>
                                        </p:tav>
                                        <p:tav tm="100000">
                                          <p:val>
                                            <p:fltVal val="0"/>
                                          </p:val>
                                        </p:tav>
                                      </p:tavLst>
                                    </p:anim>
                                    <p:anim calcmode="lin" valueType="num">
                                      <p:cBhvr>
                                        <p:cTn id="34" dur="500"/>
                                        <p:tgtEl>
                                          <p:spTgt spid="5"/>
                                        </p:tgtEl>
                                        <p:attrNameLst>
                                          <p:attrName>ppt_h</p:attrName>
                                        </p:attrNameLst>
                                      </p:cBhvr>
                                      <p:tavLst>
                                        <p:tav tm="0">
                                          <p:val>
                                            <p:strVal val="ppt_h"/>
                                          </p:val>
                                        </p:tav>
                                        <p:tav tm="100000">
                                          <p:val>
                                            <p:fltVal val="0"/>
                                          </p:val>
                                        </p:tav>
                                      </p:tavLst>
                                    </p:anim>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5636" y="1117432"/>
            <a:ext cx="8330618" cy="47404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51401" y="5924629"/>
            <a:ext cx="8841200" cy="68547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8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শরীর, কাপড় ও ব্যবহারিক জিনিসপত্র অপবিত্র হয়ে যায়।</a:t>
            </a:r>
            <a:endParaRPr lang="en-US" sz="38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6" name="Straight Connector 5"/>
          <p:cNvCxnSpPr/>
          <p:nvPr/>
        </p:nvCxnSpPr>
        <p:spPr>
          <a:xfrm>
            <a:off x="218379" y="1000126"/>
            <a:ext cx="8707242"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4A896806-921E-4EEB-B156-8D56DC3517B5}" type="datetime12">
              <a:rPr lang="en-US" smtClean="0"/>
              <a:pPr/>
              <a:t>5:08 PM</a:t>
            </a:fld>
            <a:endParaRPr lang="en-US" dirty="0"/>
          </a:p>
        </p:txBody>
      </p:sp>
      <p:sp>
        <p:nvSpPr>
          <p:cNvPr id="8" name="TextBox 7"/>
          <p:cNvSpPr txBox="1"/>
          <p:nvPr/>
        </p:nvSpPr>
        <p:spPr>
          <a:xfrm>
            <a:off x="3048000" y="183414"/>
            <a:ext cx="2840182" cy="87302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1419" tIns="45709" rIns="91419" bIns="45709" rtlCol="0">
            <a:spAutoFit/>
          </a:bodyPr>
          <a:lstStyle/>
          <a:p>
            <a:pPr algn="ctr"/>
            <a:r>
              <a:rPr lang="bn-BD" sz="5000" b="1" dirty="0">
                <a:solidFill>
                  <a:schemeClr val="tx1"/>
                </a:solidFill>
                <a:latin typeface="NikoshBAN" pitchFamily="2" charset="0"/>
                <a:cs typeface="NikoshBAN" pitchFamily="2" charset="0"/>
              </a:rPr>
              <a:t>অপবিত্রতা</a:t>
            </a:r>
            <a:endParaRPr lang="en-US" sz="50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xmlns="" val="11998949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379" y="5929313"/>
            <a:ext cx="8774222" cy="54120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29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অপবিত্র অবস্থা থেকে পবিত্র হওয়ার জন্য আল্লাহ তায়ালার নির্দেশ রয়েছে।</a:t>
            </a:r>
            <a:endParaRPr lang="en-US" sz="29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7855" y="1285875"/>
            <a:ext cx="7753418" cy="44546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4" name="Straight Connector 3"/>
          <p:cNvCxnSpPr/>
          <p:nvPr/>
        </p:nvCxnSpPr>
        <p:spPr>
          <a:xfrm>
            <a:off x="218379" y="1000126"/>
            <a:ext cx="8707242"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77441" y="183143"/>
            <a:ext cx="4487578" cy="815317"/>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1419" tIns="45709" rIns="91419" bIns="45709" rtlCol="0">
            <a:spAutoFit/>
          </a:bodyPr>
          <a:lstStyle/>
          <a:p>
            <a:pPr algn="ctr"/>
            <a:r>
              <a:rPr lang="bn-BD" sz="4600" b="1" dirty="0">
                <a:solidFill>
                  <a:schemeClr val="tx1"/>
                </a:solidFill>
                <a:latin typeface="NikoshBAN" pitchFamily="2" charset="0"/>
                <a:cs typeface="NikoshBAN" pitchFamily="2" charset="0"/>
              </a:rPr>
              <a:t>পবিত্র হওয়ার গুরুত্ব</a:t>
            </a:r>
            <a:endParaRPr lang="en-US" sz="4600" b="1" dirty="0">
              <a:solidFill>
                <a:schemeClr val="tx1"/>
              </a:solidFill>
              <a:latin typeface="NikoshBAN" pitchFamily="2" charset="0"/>
              <a:cs typeface="NikoshBAN" pitchFamily="2" charset="0"/>
            </a:endParaRPr>
          </a:p>
        </p:txBody>
      </p:sp>
      <p:sp>
        <p:nvSpPr>
          <p:cNvPr id="6" name="Date Placeholder 5"/>
          <p:cNvSpPr>
            <a:spLocks noGrp="1"/>
          </p:cNvSpPr>
          <p:nvPr>
            <p:ph type="dt" sz="half" idx="10"/>
          </p:nvPr>
        </p:nvSpPr>
        <p:spPr/>
        <p:txBody>
          <a:bodyPr/>
          <a:lstStyle/>
          <a:p>
            <a:fld id="{B4FFF38A-AF0D-47F0-9E0C-4A134F8EE97C}" type="datetime12">
              <a:rPr lang="en-US" smtClean="0"/>
              <a:pPr/>
              <a:t>5:08 PM</a:t>
            </a:fld>
            <a:endParaRPr lang="en-US" dirty="0"/>
          </a:p>
        </p:txBody>
      </p:sp>
    </p:spTree>
    <p:extLst>
      <p:ext uri="{BB962C8B-B14F-4D97-AF65-F5344CB8AC3E}">
        <p14:creationId xmlns:p14="http://schemas.microsoft.com/office/powerpoint/2010/main" xmlns="" val="387572717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3"/>
                                        </p:tgtEl>
                                        <p:attrNameLst>
                                          <p:attrName>ppt_w</p:attrName>
                                        </p:attrNameLst>
                                      </p:cBhvr>
                                      <p:tavLst>
                                        <p:tav tm="0">
                                          <p:val>
                                            <p:strVal val="ppt_w"/>
                                          </p:val>
                                        </p:tav>
                                        <p:tav tm="100000">
                                          <p:val>
                                            <p:fltVal val="0"/>
                                          </p:val>
                                        </p:tav>
                                      </p:tavLst>
                                    </p:anim>
                                    <p:anim calcmode="lin" valueType="num">
                                      <p:cBhvr>
                                        <p:cTn id="19" dur="500"/>
                                        <p:tgtEl>
                                          <p:spTgt spid="3"/>
                                        </p:tgtEl>
                                        <p:attrNameLst>
                                          <p:attrName>ppt_h</p:attrName>
                                        </p:attrNameLst>
                                      </p:cBhvr>
                                      <p:tavLst>
                                        <p:tav tm="0">
                                          <p:val>
                                            <p:strVal val="ppt_h"/>
                                          </p:val>
                                        </p:tav>
                                        <p:tav tm="100000">
                                          <p:val>
                                            <p:fltVal val="0"/>
                                          </p:val>
                                        </p:tav>
                                      </p:tavLst>
                                    </p:anim>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53" presetClass="exit" presetSubtype="32" fill="hold" grpId="1" nodeType="withEffect">
                                  <p:stCondLst>
                                    <p:cond delay="0"/>
                                  </p:stCondLst>
                                  <p:childTnLst>
                                    <p:anim calcmode="lin" valueType="num">
                                      <p:cBhvr>
                                        <p:cTn id="23" dur="500"/>
                                        <p:tgtEl>
                                          <p:spTgt spid="2"/>
                                        </p:tgtEl>
                                        <p:attrNameLst>
                                          <p:attrName>ppt_w</p:attrName>
                                        </p:attrNameLst>
                                      </p:cBhvr>
                                      <p:tavLst>
                                        <p:tav tm="0">
                                          <p:val>
                                            <p:strVal val="ppt_w"/>
                                          </p:val>
                                        </p:tav>
                                        <p:tav tm="100000">
                                          <p:val>
                                            <p:fltVal val="0"/>
                                          </p:val>
                                        </p:tav>
                                      </p:tavLst>
                                    </p:anim>
                                    <p:anim calcmode="lin" valueType="num">
                                      <p:cBhvr>
                                        <p:cTn id="24" dur="500"/>
                                        <p:tgtEl>
                                          <p:spTgt spid="2"/>
                                        </p:tgtEl>
                                        <p:attrNameLst>
                                          <p:attrName>ppt_h</p:attrName>
                                        </p:attrNameLst>
                                      </p:cBhvr>
                                      <p:tavLst>
                                        <p:tav tm="0">
                                          <p:val>
                                            <p:strVal val="ppt_h"/>
                                          </p:val>
                                        </p:tav>
                                        <p:tav tm="100000">
                                          <p:val>
                                            <p:fltVal val="0"/>
                                          </p:val>
                                        </p:tav>
                                      </p:tavLst>
                                    </p:anim>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be 2"/>
          <p:cNvSpPr/>
          <p:nvPr/>
        </p:nvSpPr>
        <p:spPr>
          <a:xfrm>
            <a:off x="3160732" y="1164128"/>
            <a:ext cx="268268" cy="283672"/>
          </a:xfrm>
          <a:prstGeom prst="cub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ube 3"/>
          <p:cNvSpPr/>
          <p:nvPr/>
        </p:nvSpPr>
        <p:spPr>
          <a:xfrm>
            <a:off x="5715000" y="1080349"/>
            <a:ext cx="221709" cy="270980"/>
          </a:xfrm>
          <a:prstGeom prst="cub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ame 4"/>
          <p:cNvSpPr/>
          <p:nvPr/>
        </p:nvSpPr>
        <p:spPr>
          <a:xfrm>
            <a:off x="0" y="0"/>
            <a:ext cx="9144000" cy="6858000"/>
          </a:xfrm>
          <a:prstGeom prst="frame">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24200" y="1752600"/>
            <a:ext cx="2819400" cy="2209800"/>
          </a:xfrm>
          <a:prstGeom prst="rect">
            <a:avLst/>
          </a:prstGeom>
        </p:spPr>
      </p:pic>
      <p:sp>
        <p:nvSpPr>
          <p:cNvPr id="7" name="Rectangle 6"/>
          <p:cNvSpPr/>
          <p:nvPr/>
        </p:nvSpPr>
        <p:spPr>
          <a:xfrm>
            <a:off x="3505200" y="914400"/>
            <a:ext cx="2331087" cy="707886"/>
          </a:xfrm>
          <a:prstGeom prst="rect">
            <a:avLst/>
          </a:prstGeom>
        </p:spPr>
        <p:txBody>
          <a:bodyPr wrap="none">
            <a:spAutoFit/>
          </a:bodyPr>
          <a:lstStyle/>
          <a:p>
            <a:r>
              <a:rPr lang="bn-IN" sz="3200" dirty="0">
                <a:latin typeface="NikoshBAN" pitchFamily="2" charset="0"/>
                <a:cs typeface="NikoshBAN" pitchFamily="2" charset="0"/>
              </a:rPr>
              <a:t>শিক্ষক পরিচিতি</a:t>
            </a:r>
            <a:r>
              <a:rPr lang="en-GB" sz="4000" dirty="0">
                <a:latin typeface="NikoshBAN" pitchFamily="2" charset="0"/>
                <a:cs typeface="NikoshBAN" pitchFamily="2" charset="0"/>
              </a:rPr>
              <a:t> </a:t>
            </a:r>
            <a:endParaRPr lang="en-GB" dirty="0"/>
          </a:p>
        </p:txBody>
      </p:sp>
      <p:sp>
        <p:nvSpPr>
          <p:cNvPr id="11" name="Rectangle 10"/>
          <p:cNvSpPr/>
          <p:nvPr/>
        </p:nvSpPr>
        <p:spPr>
          <a:xfrm>
            <a:off x="2438400" y="4114800"/>
            <a:ext cx="4572000" cy="1692771"/>
          </a:xfrm>
          <a:prstGeom prst="rect">
            <a:avLst/>
          </a:prstGeom>
        </p:spPr>
        <p:txBody>
          <a:bodyPr>
            <a:spAutoFit/>
          </a:bodyPr>
          <a:lstStyle/>
          <a:p>
            <a:r>
              <a:rPr lang="bn-IN" sz="3200" dirty="0">
                <a:latin typeface="NikoshBAN" pitchFamily="2" charset="0"/>
                <a:cs typeface="NikoshBAN" pitchFamily="2" charset="0"/>
              </a:rPr>
              <a:t>মোঃ রফিকুল ইসলাম</a:t>
            </a:r>
            <a:endParaRPr lang="bn-IN" sz="2800" dirty="0">
              <a:latin typeface="NikoshBAN" pitchFamily="2" charset="0"/>
              <a:cs typeface="NikoshBAN" pitchFamily="2" charset="0"/>
            </a:endParaRPr>
          </a:p>
          <a:p>
            <a:r>
              <a:rPr lang="bn-IN" dirty="0">
                <a:latin typeface="NikoshBAN" pitchFamily="2" charset="0"/>
                <a:cs typeface="NikoshBAN" pitchFamily="2" charset="0"/>
              </a:rPr>
              <a:t>   </a:t>
            </a:r>
            <a:r>
              <a:rPr lang="bn-IN" sz="2400" dirty="0">
                <a:latin typeface="NikoshBAN" pitchFamily="2" charset="0"/>
                <a:cs typeface="NikoshBAN" pitchFamily="2" charset="0"/>
              </a:rPr>
              <a:t>সহকারী শিক্ষক</a:t>
            </a:r>
            <a:r>
              <a:rPr lang="bn-IN" dirty="0">
                <a:latin typeface="NikoshBAN" pitchFamily="2" charset="0"/>
                <a:cs typeface="NikoshBAN" pitchFamily="2" charset="0"/>
              </a:rPr>
              <a:t> (</a:t>
            </a:r>
            <a:r>
              <a:rPr lang="en-GB" dirty="0">
                <a:latin typeface="NikoshBAN" pitchFamily="2" charset="0"/>
                <a:cs typeface="NikoshBAN" pitchFamily="2" charset="0"/>
              </a:rPr>
              <a:t>MRT)</a:t>
            </a:r>
            <a:endParaRPr lang="bn-IN" dirty="0">
              <a:latin typeface="NikoshBAN" pitchFamily="2" charset="0"/>
              <a:cs typeface="NikoshBAN" pitchFamily="2" charset="0"/>
            </a:endParaRPr>
          </a:p>
          <a:p>
            <a:r>
              <a:rPr lang="bn-IN" dirty="0">
                <a:latin typeface="NikoshBAN" pitchFamily="2" charset="0"/>
                <a:cs typeface="NikoshBAN" pitchFamily="2" charset="0"/>
              </a:rPr>
              <a:t> </a:t>
            </a:r>
            <a:r>
              <a:rPr lang="bn-IN" sz="2400" dirty="0">
                <a:latin typeface="NikoshBAN" pitchFamily="2" charset="0"/>
                <a:cs typeface="NikoshBAN" pitchFamily="2" charset="0"/>
              </a:rPr>
              <a:t> মোহাম্মদ আব্দুল আহাদ উচ্চ বিদ্যালয়</a:t>
            </a:r>
            <a:r>
              <a:rPr lang="bn-IN" sz="2400" dirty="0" smtClean="0">
                <a:latin typeface="NikoshBAN" pitchFamily="2" charset="0"/>
                <a:cs typeface="NikoshBAN" pitchFamily="2" charset="0"/>
              </a:rPr>
              <a:t>।</a:t>
            </a:r>
            <a:endParaRPr lang="en-US" sz="2400" dirty="0" smtClean="0">
              <a:latin typeface="NikoshBAN" pitchFamily="2" charset="0"/>
              <a:cs typeface="NikoshBAN" pitchFamily="2" charset="0"/>
            </a:endParaRPr>
          </a:p>
          <a:p>
            <a:r>
              <a:rPr lang="bn-BD" sz="2400" dirty="0" smtClean="0">
                <a:latin typeface="NikoshBAN" pitchFamily="2" charset="0"/>
                <a:cs typeface="NikoshBAN" pitchFamily="2" charset="0"/>
              </a:rPr>
              <a:t>লালাবাজার,দক্ষিণ সুরমা, সিলেট। </a:t>
            </a:r>
            <a:endParaRPr lang="en-GB" dirty="0"/>
          </a:p>
        </p:txBody>
      </p:sp>
    </p:spTree>
    <p:extLst>
      <p:ext uri="{BB962C8B-B14F-4D97-AF65-F5344CB8AC3E}">
        <p14:creationId xmlns:p14="http://schemas.microsoft.com/office/powerpoint/2010/main" xmlns="" val="281642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379" y="1093858"/>
            <a:ext cx="8774222" cy="68547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8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আল্লাহ তায়ালা পবিত্র কুরআনে ঘোষণা করেন-</a:t>
            </a:r>
            <a:endParaRPr lang="en-US" sz="38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256032" y="5275207"/>
            <a:ext cx="8604249" cy="127698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8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‘এবং আপনার পোশাক-পরিচ্ছদ পবিত্র করুন।’ </a:t>
            </a:r>
          </a:p>
          <a:p>
            <a:pPr algn="ctr"/>
            <a:r>
              <a:rPr lang="bn-BD" sz="38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(সূরা আল-মুদ্দাসসিরঃ ৪)</a:t>
            </a:r>
            <a:endParaRPr lang="en-US" sz="38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2050" name="Picture 2" descr="C:\Users\Md. Yunus Azad\Desktop\Mobile pic\quran_on_a_stand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92850" y="1840833"/>
            <a:ext cx="5728599" cy="3392905"/>
          </a:xfrm>
          <a:prstGeom prst="roundRect">
            <a:avLst>
              <a:gd name="adj" fmla="val 16667"/>
            </a:avLst>
          </a:prstGeom>
          <a:ln>
            <a:noFill/>
          </a:ln>
          <a:effectLst>
            <a:glow rad="2286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218379" y="1000126"/>
            <a:ext cx="8707242"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77441" y="183143"/>
            <a:ext cx="4487578" cy="815317"/>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1419" tIns="45709" rIns="91419" bIns="45709" rtlCol="0">
            <a:spAutoFit/>
          </a:bodyPr>
          <a:lstStyle/>
          <a:p>
            <a:pPr algn="ctr"/>
            <a:r>
              <a:rPr lang="bn-BD" sz="4600" b="1" dirty="0">
                <a:solidFill>
                  <a:schemeClr val="tx1"/>
                </a:solidFill>
                <a:latin typeface="NikoshBAN" pitchFamily="2" charset="0"/>
                <a:cs typeface="NikoshBAN" pitchFamily="2" charset="0"/>
              </a:rPr>
              <a:t>পবিত্র হওয়ার গুরুত্ব</a:t>
            </a:r>
            <a:endParaRPr lang="en-US" sz="4600" b="1" dirty="0">
              <a:solidFill>
                <a:schemeClr val="tx1"/>
              </a:solidFill>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CE41C247-B3B3-4EF3-8A89-6FCEED845A73}" type="datetime12">
              <a:rPr lang="en-US" smtClean="0"/>
              <a:pPr/>
              <a:t>5:09 PM</a:t>
            </a:fld>
            <a:endParaRPr lang="en-US" dirty="0"/>
          </a:p>
        </p:txBody>
      </p:sp>
    </p:spTree>
    <p:extLst>
      <p:ext uri="{BB962C8B-B14F-4D97-AF65-F5344CB8AC3E}">
        <p14:creationId xmlns:p14="http://schemas.microsoft.com/office/powerpoint/2010/main" xmlns="" val="26216094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379" y="1121606"/>
            <a:ext cx="8707242" cy="757608"/>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2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নাজাসাত বা অপবিত্রতা দুই প্রকার</a:t>
            </a:r>
            <a:endParaRPr lang="en-US" sz="42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p:cNvSpPr txBox="1"/>
          <p:nvPr/>
        </p:nvSpPr>
        <p:spPr>
          <a:xfrm>
            <a:off x="205077" y="5078153"/>
            <a:ext cx="8698347" cy="757608"/>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2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১। নাজাসাতে হাকিকি বা প্রকৃত অপবিত্রতা</a:t>
            </a:r>
            <a:endParaRPr lang="en-US" sz="42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205077" y="5883442"/>
            <a:ext cx="8720544" cy="757608"/>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2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২। নাজাসাতে হুকমি বা অপ্রকৃত অপবিত্রতা</a:t>
            </a:r>
            <a:endParaRPr lang="en-US" sz="42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t="17347" b="5190"/>
          <a:stretch/>
        </p:blipFill>
        <p:spPr>
          <a:xfrm>
            <a:off x="673984" y="1950403"/>
            <a:ext cx="7846562" cy="28359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Straight Connector 6"/>
          <p:cNvCxnSpPr/>
          <p:nvPr/>
        </p:nvCxnSpPr>
        <p:spPr>
          <a:xfrm>
            <a:off x="218379" y="1000126"/>
            <a:ext cx="8707242"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77441" y="183143"/>
            <a:ext cx="4487578" cy="815317"/>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1419" tIns="45709" rIns="91419" bIns="45709" rtlCol="0">
            <a:spAutoFit/>
          </a:bodyPr>
          <a:lstStyle/>
          <a:p>
            <a:pPr algn="ctr"/>
            <a:r>
              <a:rPr lang="bn-BD" sz="4600" b="1" dirty="0">
                <a:solidFill>
                  <a:schemeClr val="tx1"/>
                </a:solidFill>
                <a:latin typeface="NikoshBAN" pitchFamily="2" charset="0"/>
                <a:cs typeface="NikoshBAN" pitchFamily="2" charset="0"/>
              </a:rPr>
              <a:t>অপবিত্রতার প্রকারভেদ</a:t>
            </a:r>
            <a:endParaRPr lang="en-US" sz="4600" b="1" dirty="0">
              <a:solidFill>
                <a:schemeClr val="tx1"/>
              </a:solidFill>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9D188603-0FB6-4B4A-A85F-CE1B434E27B2}" type="datetime12">
              <a:rPr lang="en-US" smtClean="0"/>
              <a:pPr/>
              <a:t>5:09 PM</a:t>
            </a:fld>
            <a:endParaRPr lang="en-US" dirty="0"/>
          </a:p>
        </p:txBody>
      </p:sp>
    </p:spTree>
    <p:extLst>
      <p:ext uri="{BB962C8B-B14F-4D97-AF65-F5344CB8AC3E}">
        <p14:creationId xmlns:p14="http://schemas.microsoft.com/office/powerpoint/2010/main" xmlns="" val="83659234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2"/>
                                        </p:tgtEl>
                                        <p:attrNameLst>
                                          <p:attrName>ppt_w</p:attrName>
                                        </p:attrNameLst>
                                      </p:cBhvr>
                                      <p:tavLst>
                                        <p:tav tm="0">
                                          <p:val>
                                            <p:strVal val="ppt_w"/>
                                          </p:val>
                                        </p:tav>
                                        <p:tav tm="100000">
                                          <p:val>
                                            <p:fltVal val="0"/>
                                          </p:val>
                                        </p:tav>
                                      </p:tavLst>
                                    </p:anim>
                                    <p:anim calcmode="lin" valueType="num">
                                      <p:cBhvr>
                                        <p:cTn id="28" dur="500"/>
                                        <p:tgtEl>
                                          <p:spTgt spid="2"/>
                                        </p:tgtEl>
                                        <p:attrNameLst>
                                          <p:attrName>ppt_h</p:attrName>
                                        </p:attrNameLst>
                                      </p:cBhvr>
                                      <p:tavLst>
                                        <p:tav tm="0">
                                          <p:val>
                                            <p:strVal val="ppt_h"/>
                                          </p:val>
                                        </p:tav>
                                        <p:tav tm="100000">
                                          <p:val>
                                            <p:fltVal val="0"/>
                                          </p:val>
                                        </p:tav>
                                      </p:tavLst>
                                    </p:anim>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53" presetClass="exit" presetSubtype="32" fill="hold" grpId="1" nodeType="withEffect">
                                  <p:stCondLst>
                                    <p:cond delay="0"/>
                                  </p:stCondLst>
                                  <p:childTnLst>
                                    <p:anim calcmode="lin" valueType="num">
                                      <p:cBhvr>
                                        <p:cTn id="32" dur="500"/>
                                        <p:tgtEl>
                                          <p:spTgt spid="3"/>
                                        </p:tgtEl>
                                        <p:attrNameLst>
                                          <p:attrName>ppt_w</p:attrName>
                                        </p:attrNameLst>
                                      </p:cBhvr>
                                      <p:tavLst>
                                        <p:tav tm="0">
                                          <p:val>
                                            <p:strVal val="ppt_w"/>
                                          </p:val>
                                        </p:tav>
                                        <p:tav tm="100000">
                                          <p:val>
                                            <p:fltVal val="0"/>
                                          </p:val>
                                        </p:tav>
                                      </p:tavLst>
                                    </p:anim>
                                    <p:anim calcmode="lin" valueType="num">
                                      <p:cBhvr>
                                        <p:cTn id="33" dur="500"/>
                                        <p:tgtEl>
                                          <p:spTgt spid="3"/>
                                        </p:tgtEl>
                                        <p:attrNameLst>
                                          <p:attrName>ppt_h</p:attrName>
                                        </p:attrNameLst>
                                      </p:cBhvr>
                                      <p:tavLst>
                                        <p:tav tm="0">
                                          <p:val>
                                            <p:strVal val="ppt_h"/>
                                          </p:val>
                                        </p:tav>
                                        <p:tav tm="100000">
                                          <p:val>
                                            <p:fltVal val="0"/>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53" presetClass="exit" presetSubtype="32" fill="hold" grpId="1" nodeType="withEffect">
                                  <p:stCondLst>
                                    <p:cond delay="0"/>
                                  </p:stCondLst>
                                  <p:childTnLst>
                                    <p:anim calcmode="lin" valueType="num">
                                      <p:cBhvr>
                                        <p:cTn id="37" dur="500"/>
                                        <p:tgtEl>
                                          <p:spTgt spid="4"/>
                                        </p:tgtEl>
                                        <p:attrNameLst>
                                          <p:attrName>ppt_w</p:attrName>
                                        </p:attrNameLst>
                                      </p:cBhvr>
                                      <p:tavLst>
                                        <p:tav tm="0">
                                          <p:val>
                                            <p:strVal val="ppt_w"/>
                                          </p:val>
                                        </p:tav>
                                        <p:tav tm="100000">
                                          <p:val>
                                            <p:fltVal val="0"/>
                                          </p:val>
                                        </p:tav>
                                      </p:tavLst>
                                    </p:anim>
                                    <p:anim calcmode="lin" valueType="num">
                                      <p:cBhvr>
                                        <p:cTn id="38" dur="500"/>
                                        <p:tgtEl>
                                          <p:spTgt spid="4"/>
                                        </p:tgtEl>
                                        <p:attrNameLst>
                                          <p:attrName>ppt_h</p:attrName>
                                        </p:attrNameLst>
                                      </p:cBhvr>
                                      <p:tavLst>
                                        <p:tav tm="0">
                                          <p:val>
                                            <p:strVal val="ppt_h"/>
                                          </p:val>
                                        </p:tav>
                                        <p:tav tm="100000">
                                          <p:val>
                                            <p:fltVal val="0"/>
                                          </p:val>
                                        </p:tav>
                                      </p:tavLst>
                                    </p:anim>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53" presetClass="exit" presetSubtype="32" fill="hold" nodeType="withEffect">
                                  <p:stCondLst>
                                    <p:cond delay="0"/>
                                  </p:stCondLst>
                                  <p:childTnLst>
                                    <p:anim calcmode="lin" valueType="num">
                                      <p:cBhvr>
                                        <p:cTn id="42" dur="500"/>
                                        <p:tgtEl>
                                          <p:spTgt spid="6"/>
                                        </p:tgtEl>
                                        <p:attrNameLst>
                                          <p:attrName>ppt_w</p:attrName>
                                        </p:attrNameLst>
                                      </p:cBhvr>
                                      <p:tavLst>
                                        <p:tav tm="0">
                                          <p:val>
                                            <p:strVal val="ppt_w"/>
                                          </p:val>
                                        </p:tav>
                                        <p:tav tm="100000">
                                          <p:val>
                                            <p:fltVal val="0"/>
                                          </p:val>
                                        </p:tav>
                                      </p:tavLst>
                                    </p:anim>
                                    <p:anim calcmode="lin" valueType="num">
                                      <p:cBhvr>
                                        <p:cTn id="43" dur="500"/>
                                        <p:tgtEl>
                                          <p:spTgt spid="6"/>
                                        </p:tgtEl>
                                        <p:attrNameLst>
                                          <p:attrName>ppt_h</p:attrName>
                                        </p:attrNameLst>
                                      </p:cBhvr>
                                      <p:tavLst>
                                        <p:tav tm="0">
                                          <p:val>
                                            <p:strVal val="ppt_h"/>
                                          </p:val>
                                        </p:tav>
                                        <p:tav tm="100000">
                                          <p:val>
                                            <p:fltVal val="0"/>
                                          </p:val>
                                        </p:tav>
                                      </p:tavLst>
                                    </p:anim>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d. Yunus Azad\Downloads\Bad-breath-problem.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44466"/>
          <a:stretch/>
        </p:blipFill>
        <p:spPr bwMode="auto">
          <a:xfrm>
            <a:off x="378598" y="1046748"/>
            <a:ext cx="4816857" cy="4299861"/>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937760" y="933490"/>
            <a:ext cx="3987861" cy="8585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9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নাজাসাতে হাকিকি</a:t>
            </a:r>
            <a:endParaRPr lang="en-US" sz="49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251869" y="4764241"/>
            <a:ext cx="8673753" cy="1868489"/>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8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ঐ সকল অপবিত্র বস্তু যা থেকে মানুষ নিজে দূরে থাকতে চায় এবং নিজের শরীর, পোশাক-পরিচ্ছদ ও অন্যান্য ব্যবহারের জিনিসপত্র বাঁচিয়ে রাখতে চায়।</a:t>
            </a:r>
            <a:endParaRPr lang="en-US" sz="38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Down Arrow 4"/>
          <p:cNvSpPr/>
          <p:nvPr/>
        </p:nvSpPr>
        <p:spPr>
          <a:xfrm>
            <a:off x="6304807" y="1696453"/>
            <a:ext cx="1339576" cy="3036279"/>
          </a:xfrm>
          <a:prstGeom prst="downArrow">
            <a:avLst/>
          </a:prstGeom>
          <a:ln w="57150"/>
        </p:spPr>
        <p:style>
          <a:lnRef idx="1">
            <a:schemeClr val="dk1"/>
          </a:lnRef>
          <a:fillRef idx="2">
            <a:schemeClr val="dk1"/>
          </a:fillRef>
          <a:effectRef idx="1">
            <a:schemeClr val="dk1"/>
          </a:effectRef>
          <a:fontRef idx="minor">
            <a:schemeClr val="dk1"/>
          </a:fontRef>
        </p:style>
        <p:txBody>
          <a:bodyPr lIns="82568" tIns="41284" rIns="82568" bIns="41284" rtlCol="0" anchor="ctr"/>
          <a:lstStyle/>
          <a:p>
            <a:pPr algn="ctr"/>
            <a:endParaRPr lang="en-US"/>
          </a:p>
        </p:txBody>
      </p:sp>
      <p:cxnSp>
        <p:nvCxnSpPr>
          <p:cNvPr id="6" name="Straight Connector 5"/>
          <p:cNvCxnSpPr/>
          <p:nvPr/>
        </p:nvCxnSpPr>
        <p:spPr>
          <a:xfrm>
            <a:off x="218379" y="1000126"/>
            <a:ext cx="8707242"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77441" y="183143"/>
            <a:ext cx="4487578" cy="815317"/>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1419" tIns="45709" rIns="91419" bIns="45709" rtlCol="0">
            <a:spAutoFit/>
          </a:bodyPr>
          <a:lstStyle/>
          <a:p>
            <a:pPr algn="ctr"/>
            <a:r>
              <a:rPr lang="bn-BD" sz="4600" b="1" dirty="0">
                <a:solidFill>
                  <a:schemeClr val="tx1"/>
                </a:solidFill>
                <a:latin typeface="NikoshBAN" pitchFamily="2" charset="0"/>
                <a:cs typeface="NikoshBAN" pitchFamily="2" charset="0"/>
              </a:rPr>
              <a:t>অপবিত্রতার প্রকারভেদ</a:t>
            </a:r>
            <a:endParaRPr lang="en-US" sz="4600" b="1" dirty="0">
              <a:solidFill>
                <a:schemeClr val="tx1"/>
              </a:solidFill>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37ACF2F4-E27B-4390-9C70-2B47D58DF33E}" type="datetime12">
              <a:rPr lang="en-US" smtClean="0"/>
              <a:pPr/>
              <a:t>5:09 PM</a:t>
            </a:fld>
            <a:endParaRPr lang="en-US" dirty="0"/>
          </a:p>
        </p:txBody>
      </p:sp>
    </p:spTree>
    <p:extLst>
      <p:ext uri="{BB962C8B-B14F-4D97-AF65-F5344CB8AC3E}">
        <p14:creationId xmlns:p14="http://schemas.microsoft.com/office/powerpoint/2010/main" xmlns="" val="25310943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2"/>
                                        </p:tgtEl>
                                        <p:attrNameLst>
                                          <p:attrName>ppt_w</p:attrName>
                                        </p:attrNameLst>
                                      </p:cBhvr>
                                      <p:tavLst>
                                        <p:tav tm="0">
                                          <p:val>
                                            <p:strVal val="ppt_w"/>
                                          </p:val>
                                        </p:tav>
                                        <p:tav tm="100000">
                                          <p:val>
                                            <p:fltVal val="0"/>
                                          </p:val>
                                        </p:tav>
                                      </p:tavLst>
                                    </p:anim>
                                    <p:anim calcmode="lin" valueType="num">
                                      <p:cBhvr>
                                        <p:cTn id="28" dur="500"/>
                                        <p:tgtEl>
                                          <p:spTgt spid="2"/>
                                        </p:tgtEl>
                                        <p:attrNameLst>
                                          <p:attrName>ppt_h</p:attrName>
                                        </p:attrNameLst>
                                      </p:cBhvr>
                                      <p:tavLst>
                                        <p:tav tm="0">
                                          <p:val>
                                            <p:strVal val="ppt_h"/>
                                          </p:val>
                                        </p:tav>
                                        <p:tav tm="100000">
                                          <p:val>
                                            <p:fltVal val="0"/>
                                          </p:val>
                                        </p:tav>
                                      </p:tavLst>
                                    </p:anim>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53" presetClass="exit" presetSubtype="32" fill="hold" grpId="1" nodeType="withEffect">
                                  <p:stCondLst>
                                    <p:cond delay="0"/>
                                  </p:stCondLst>
                                  <p:childTnLst>
                                    <p:anim calcmode="lin" valueType="num">
                                      <p:cBhvr>
                                        <p:cTn id="32" dur="500"/>
                                        <p:tgtEl>
                                          <p:spTgt spid="5"/>
                                        </p:tgtEl>
                                        <p:attrNameLst>
                                          <p:attrName>ppt_w</p:attrName>
                                        </p:attrNameLst>
                                      </p:cBhvr>
                                      <p:tavLst>
                                        <p:tav tm="0">
                                          <p:val>
                                            <p:strVal val="ppt_w"/>
                                          </p:val>
                                        </p:tav>
                                        <p:tav tm="100000">
                                          <p:val>
                                            <p:fltVal val="0"/>
                                          </p:val>
                                        </p:tav>
                                      </p:tavLst>
                                    </p:anim>
                                    <p:anim calcmode="lin" valueType="num">
                                      <p:cBhvr>
                                        <p:cTn id="33" dur="500"/>
                                        <p:tgtEl>
                                          <p:spTgt spid="5"/>
                                        </p:tgtEl>
                                        <p:attrNameLst>
                                          <p:attrName>ppt_h</p:attrName>
                                        </p:attrNameLst>
                                      </p:cBhvr>
                                      <p:tavLst>
                                        <p:tav tm="0">
                                          <p:val>
                                            <p:strVal val="ppt_h"/>
                                          </p:val>
                                        </p:tav>
                                        <p:tav tm="100000">
                                          <p:val>
                                            <p:fltVal val="0"/>
                                          </p:val>
                                        </p:tav>
                                      </p:tavLst>
                                    </p:anim>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53" presetClass="exit" presetSubtype="32" fill="hold" grpId="1" nodeType="withEffect">
                                  <p:stCondLst>
                                    <p:cond delay="0"/>
                                  </p:stCondLst>
                                  <p:childTnLst>
                                    <p:anim calcmode="lin" valueType="num">
                                      <p:cBhvr>
                                        <p:cTn id="37" dur="500"/>
                                        <p:tgtEl>
                                          <p:spTgt spid="4"/>
                                        </p:tgtEl>
                                        <p:attrNameLst>
                                          <p:attrName>ppt_w</p:attrName>
                                        </p:attrNameLst>
                                      </p:cBhvr>
                                      <p:tavLst>
                                        <p:tav tm="0">
                                          <p:val>
                                            <p:strVal val="ppt_w"/>
                                          </p:val>
                                        </p:tav>
                                        <p:tav tm="100000">
                                          <p:val>
                                            <p:fltVal val="0"/>
                                          </p:val>
                                        </p:tav>
                                      </p:tavLst>
                                    </p:anim>
                                    <p:anim calcmode="lin" valueType="num">
                                      <p:cBhvr>
                                        <p:cTn id="38" dur="500"/>
                                        <p:tgtEl>
                                          <p:spTgt spid="4"/>
                                        </p:tgtEl>
                                        <p:attrNameLst>
                                          <p:attrName>ppt_h</p:attrName>
                                        </p:attrNameLst>
                                      </p:cBhvr>
                                      <p:tavLst>
                                        <p:tav tm="0">
                                          <p:val>
                                            <p:strVal val="ppt_h"/>
                                          </p:val>
                                        </p:tav>
                                        <p:tav tm="100000">
                                          <p:val>
                                            <p:fltVal val="0"/>
                                          </p:val>
                                        </p:tav>
                                      </p:tavLst>
                                    </p:anim>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53" presetClass="exit" presetSubtype="32" fill="hold" nodeType="withEffect">
                                  <p:stCondLst>
                                    <p:cond delay="0"/>
                                  </p:stCondLst>
                                  <p:childTnLst>
                                    <p:anim calcmode="lin" valueType="num">
                                      <p:cBhvr>
                                        <p:cTn id="42" dur="500"/>
                                        <p:tgtEl>
                                          <p:spTgt spid="4098"/>
                                        </p:tgtEl>
                                        <p:attrNameLst>
                                          <p:attrName>ppt_w</p:attrName>
                                        </p:attrNameLst>
                                      </p:cBhvr>
                                      <p:tavLst>
                                        <p:tav tm="0">
                                          <p:val>
                                            <p:strVal val="ppt_w"/>
                                          </p:val>
                                        </p:tav>
                                        <p:tav tm="100000">
                                          <p:val>
                                            <p:fltVal val="0"/>
                                          </p:val>
                                        </p:tav>
                                      </p:tavLst>
                                    </p:anim>
                                    <p:anim calcmode="lin" valueType="num">
                                      <p:cBhvr>
                                        <p:cTn id="43" dur="500"/>
                                        <p:tgtEl>
                                          <p:spTgt spid="4098"/>
                                        </p:tgtEl>
                                        <p:attrNameLst>
                                          <p:attrName>ppt_h</p:attrName>
                                        </p:attrNameLst>
                                      </p:cBhvr>
                                      <p:tavLst>
                                        <p:tav tm="0">
                                          <p:val>
                                            <p:strVal val="ppt_h"/>
                                          </p:val>
                                        </p:tav>
                                        <p:tav tm="100000">
                                          <p:val>
                                            <p:fltVal val="0"/>
                                          </p:val>
                                        </p:tav>
                                      </p:tavLst>
                                    </p:anim>
                                    <p:animEffect transition="out" filter="fade">
                                      <p:cBhvr>
                                        <p:cTn id="44" dur="500"/>
                                        <p:tgtEl>
                                          <p:spTgt spid="4098"/>
                                        </p:tgtEl>
                                      </p:cBhvr>
                                    </p:animEffect>
                                    <p:set>
                                      <p:cBhvr>
                                        <p:cTn id="45"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5" grpId="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b="17257"/>
          <a:stretch/>
        </p:blipFill>
        <p:spPr>
          <a:xfrm>
            <a:off x="347642" y="1084860"/>
            <a:ext cx="4085813" cy="2701328"/>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rotWithShape="1">
          <a:blip r:embed="rId4">
            <a:extLst>
              <a:ext uri="{28A0092B-C50C-407E-A947-70E740481C1C}">
                <a14:useLocalDpi xmlns:a14="http://schemas.microsoft.com/office/drawing/2010/main" xmlns="" val="0"/>
              </a:ext>
            </a:extLst>
          </a:blip>
          <a:srcRect l="23000" t="10754" r="11097" b="10151"/>
          <a:stretch/>
        </p:blipFill>
        <p:spPr>
          <a:xfrm>
            <a:off x="4736483" y="1143000"/>
            <a:ext cx="4061154" cy="2500313"/>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56925" y="3970909"/>
            <a:ext cx="3937984" cy="2529904"/>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rotWithShape="1">
          <a:blip r:embed="rId6">
            <a:extLst>
              <a:ext uri="{28A0092B-C50C-407E-A947-70E740481C1C}">
                <a14:useLocalDpi xmlns:a14="http://schemas.microsoft.com/office/drawing/2010/main" xmlns="" val="0"/>
              </a:ext>
            </a:extLst>
          </a:blip>
          <a:srcRect b="12883"/>
          <a:stretch/>
        </p:blipFill>
        <p:spPr>
          <a:xfrm>
            <a:off x="4595080" y="3821636"/>
            <a:ext cx="4202557" cy="2679176"/>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2328210" y="2915047"/>
            <a:ext cx="2109833" cy="858597"/>
          </a:xfrm>
          <a:prstGeom prst="rect">
            <a:avLst/>
          </a:prstGeom>
          <a:noFill/>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900" b="1" dirty="0">
                <a:ln w="1905"/>
                <a:solidFill>
                  <a:schemeClr val="bg1"/>
                </a:solidFill>
                <a:effectLst>
                  <a:outerShdw blurRad="38100" dist="38100" dir="2700000" algn="tl">
                    <a:srgbClr val="000000">
                      <a:alpha val="43137"/>
                    </a:srgbClr>
                  </a:outerShdw>
                </a:effectLst>
                <a:latin typeface="NikoshBAN" pitchFamily="2" charset="0"/>
                <a:cs typeface="NikoshBAN" pitchFamily="2" charset="0"/>
              </a:rPr>
              <a:t>পেশাব</a:t>
            </a:r>
            <a:endParaRPr lang="en-US" sz="4900" b="1" dirty="0">
              <a:ln w="19050">
                <a:solidFill>
                  <a:schemeClr val="tx2">
                    <a:tint val="1000"/>
                  </a:schemeClr>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6"/>
          <p:cNvSpPr txBox="1"/>
          <p:nvPr/>
        </p:nvSpPr>
        <p:spPr>
          <a:xfrm>
            <a:off x="4517947" y="2842857"/>
            <a:ext cx="2344256" cy="858597"/>
          </a:xfrm>
          <a:prstGeom prst="rect">
            <a:avLst/>
          </a:prstGeom>
          <a:noFill/>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900" b="1" dirty="0">
                <a:ln w="1905"/>
                <a:solidFill>
                  <a:schemeClr val="bg1"/>
                </a:solidFill>
                <a:effectLst>
                  <a:outerShdw blurRad="38100" dist="38100" dir="2700000" algn="tl">
                    <a:srgbClr val="000000">
                      <a:alpha val="43137"/>
                    </a:srgbClr>
                  </a:outerShdw>
                </a:effectLst>
                <a:latin typeface="NikoshBAN" pitchFamily="2" charset="0"/>
                <a:cs typeface="NikoshBAN" pitchFamily="2" charset="0"/>
              </a:rPr>
              <a:t>পায়খানা</a:t>
            </a:r>
            <a:endParaRPr lang="en-US" sz="4900" b="1" dirty="0">
              <a:ln w="19050">
                <a:solidFill>
                  <a:schemeClr val="tx2">
                    <a:tint val="1000"/>
                  </a:schemeClr>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TextBox 7"/>
          <p:cNvSpPr txBox="1"/>
          <p:nvPr/>
        </p:nvSpPr>
        <p:spPr>
          <a:xfrm>
            <a:off x="2093787" y="5768789"/>
            <a:ext cx="2344256" cy="858597"/>
          </a:xfrm>
          <a:prstGeom prst="rect">
            <a:avLst/>
          </a:prstGeom>
          <a:noFill/>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9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রক্ত</a:t>
            </a:r>
            <a:endParaRPr lang="en-US" sz="49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p:cNvSpPr txBox="1"/>
          <p:nvPr/>
        </p:nvSpPr>
        <p:spPr>
          <a:xfrm>
            <a:off x="4520017" y="5768789"/>
            <a:ext cx="2344256" cy="858597"/>
          </a:xfrm>
          <a:prstGeom prst="rect">
            <a:avLst/>
          </a:prstGeom>
          <a:noFill/>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900" b="1" dirty="0">
                <a:ln w="1905"/>
                <a:solidFill>
                  <a:schemeClr val="bg1"/>
                </a:solidFill>
                <a:effectLst>
                  <a:outerShdw blurRad="38100" dist="38100" dir="2700000" algn="tl">
                    <a:srgbClr val="000000">
                      <a:alpha val="43137"/>
                    </a:srgbClr>
                  </a:outerShdw>
                </a:effectLst>
                <a:latin typeface="NikoshBAN" pitchFamily="2" charset="0"/>
                <a:cs typeface="NikoshBAN" pitchFamily="2" charset="0"/>
              </a:rPr>
              <a:t>মদ</a:t>
            </a:r>
            <a:endParaRPr lang="en-US" sz="4900" b="1" dirty="0">
              <a:ln w="19050">
                <a:solidFill>
                  <a:schemeClr val="tx2">
                    <a:tint val="1000"/>
                  </a:schemeClr>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10" name="Straight Connector 9"/>
          <p:cNvCxnSpPr/>
          <p:nvPr/>
        </p:nvCxnSpPr>
        <p:spPr>
          <a:xfrm>
            <a:off x="218379" y="1000126"/>
            <a:ext cx="8707242"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77441" y="183143"/>
            <a:ext cx="4487578" cy="815317"/>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1419" tIns="45709" rIns="91419" bIns="45709" rtlCol="0">
            <a:spAutoFit/>
          </a:bodyPr>
          <a:lstStyle/>
          <a:p>
            <a:pPr algn="ctr"/>
            <a:r>
              <a:rPr lang="bn-IN" sz="4600" b="1" dirty="0" smtClean="0">
                <a:solidFill>
                  <a:schemeClr val="tx1"/>
                </a:solidFill>
                <a:latin typeface="NikoshBAN" pitchFamily="2" charset="0"/>
                <a:cs typeface="NikoshBAN" pitchFamily="2" charset="0"/>
              </a:rPr>
              <a:t>যেমনঃ- </a:t>
            </a:r>
            <a:endParaRPr lang="en-US" sz="4600" b="1" dirty="0">
              <a:solidFill>
                <a:schemeClr val="tx1"/>
              </a:solidFill>
              <a:latin typeface="NikoshBAN" pitchFamily="2" charset="0"/>
              <a:cs typeface="NikoshBAN" pitchFamily="2" charset="0"/>
            </a:endParaRPr>
          </a:p>
        </p:txBody>
      </p:sp>
      <p:sp>
        <p:nvSpPr>
          <p:cNvPr id="12" name="Date Placeholder 11"/>
          <p:cNvSpPr>
            <a:spLocks noGrp="1"/>
          </p:cNvSpPr>
          <p:nvPr>
            <p:ph type="dt" sz="half" idx="10"/>
          </p:nvPr>
        </p:nvSpPr>
        <p:spPr/>
        <p:txBody>
          <a:bodyPr/>
          <a:lstStyle/>
          <a:p>
            <a:fld id="{743ADBD5-149D-488F-93D8-EC9F79C3B01E}" type="datetime12">
              <a:rPr lang="en-US" smtClean="0"/>
              <a:pPr/>
              <a:t>5:09 PM</a:t>
            </a:fld>
            <a:endParaRPr lang="en-US" dirty="0"/>
          </a:p>
        </p:txBody>
      </p:sp>
    </p:spTree>
    <p:extLst>
      <p:ext uri="{BB962C8B-B14F-4D97-AF65-F5344CB8AC3E}">
        <p14:creationId xmlns:p14="http://schemas.microsoft.com/office/powerpoint/2010/main" xmlns="" val="21825347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nodeType="clickEffect">
                                  <p:stCondLst>
                                    <p:cond delay="0"/>
                                  </p:stCondLst>
                                  <p:childTnLst>
                                    <p:anim calcmode="lin" valueType="num">
                                      <p:cBhvr>
                                        <p:cTn id="56" dur="500"/>
                                        <p:tgtEl>
                                          <p:spTgt spid="2"/>
                                        </p:tgtEl>
                                        <p:attrNameLst>
                                          <p:attrName>ppt_w</p:attrName>
                                        </p:attrNameLst>
                                      </p:cBhvr>
                                      <p:tavLst>
                                        <p:tav tm="0">
                                          <p:val>
                                            <p:strVal val="ppt_w"/>
                                          </p:val>
                                        </p:tav>
                                        <p:tav tm="100000">
                                          <p:val>
                                            <p:fltVal val="0"/>
                                          </p:val>
                                        </p:tav>
                                      </p:tavLst>
                                    </p:anim>
                                    <p:anim calcmode="lin" valueType="num">
                                      <p:cBhvr>
                                        <p:cTn id="57" dur="500"/>
                                        <p:tgtEl>
                                          <p:spTgt spid="2"/>
                                        </p:tgtEl>
                                        <p:attrNameLst>
                                          <p:attrName>ppt_h</p:attrName>
                                        </p:attrNameLst>
                                      </p:cBhvr>
                                      <p:tavLst>
                                        <p:tav tm="0">
                                          <p:val>
                                            <p:strVal val="ppt_h"/>
                                          </p:val>
                                        </p:tav>
                                        <p:tav tm="100000">
                                          <p:val>
                                            <p:fltVal val="0"/>
                                          </p:val>
                                        </p:tav>
                                      </p:tavLst>
                                    </p:anim>
                                    <p:animEffect transition="out" filter="fade">
                                      <p:cBhvr>
                                        <p:cTn id="58" dur="500"/>
                                        <p:tgtEl>
                                          <p:spTgt spid="2"/>
                                        </p:tgtEl>
                                      </p:cBhvr>
                                    </p:animEffect>
                                    <p:set>
                                      <p:cBhvr>
                                        <p:cTn id="59" dur="1" fill="hold">
                                          <p:stCondLst>
                                            <p:cond delay="499"/>
                                          </p:stCondLst>
                                        </p:cTn>
                                        <p:tgtEl>
                                          <p:spTgt spid="2"/>
                                        </p:tgtEl>
                                        <p:attrNameLst>
                                          <p:attrName>style.visibility</p:attrName>
                                        </p:attrNameLst>
                                      </p:cBhvr>
                                      <p:to>
                                        <p:strVal val="hidden"/>
                                      </p:to>
                                    </p:set>
                                  </p:childTnLst>
                                </p:cTn>
                              </p:par>
                              <p:par>
                                <p:cTn id="60" presetID="53" presetClass="exit" presetSubtype="32" fill="hold" nodeType="withEffect">
                                  <p:stCondLst>
                                    <p:cond delay="0"/>
                                  </p:stCondLst>
                                  <p:childTnLst>
                                    <p:anim calcmode="lin" valueType="num">
                                      <p:cBhvr>
                                        <p:cTn id="61" dur="500"/>
                                        <p:tgtEl>
                                          <p:spTgt spid="3"/>
                                        </p:tgtEl>
                                        <p:attrNameLst>
                                          <p:attrName>ppt_w</p:attrName>
                                        </p:attrNameLst>
                                      </p:cBhvr>
                                      <p:tavLst>
                                        <p:tav tm="0">
                                          <p:val>
                                            <p:strVal val="ppt_w"/>
                                          </p:val>
                                        </p:tav>
                                        <p:tav tm="100000">
                                          <p:val>
                                            <p:fltVal val="0"/>
                                          </p:val>
                                        </p:tav>
                                      </p:tavLst>
                                    </p:anim>
                                    <p:anim calcmode="lin" valueType="num">
                                      <p:cBhvr>
                                        <p:cTn id="62" dur="500"/>
                                        <p:tgtEl>
                                          <p:spTgt spid="3"/>
                                        </p:tgtEl>
                                        <p:attrNameLst>
                                          <p:attrName>ppt_h</p:attrName>
                                        </p:attrNameLst>
                                      </p:cBhvr>
                                      <p:tavLst>
                                        <p:tav tm="0">
                                          <p:val>
                                            <p:strVal val="ppt_h"/>
                                          </p:val>
                                        </p:tav>
                                        <p:tav tm="100000">
                                          <p:val>
                                            <p:fltVal val="0"/>
                                          </p:val>
                                        </p:tav>
                                      </p:tavLst>
                                    </p:anim>
                                    <p:animEffect transition="out" filter="fade">
                                      <p:cBhvr>
                                        <p:cTn id="63" dur="500"/>
                                        <p:tgtEl>
                                          <p:spTgt spid="3"/>
                                        </p:tgtEl>
                                      </p:cBhvr>
                                    </p:animEffect>
                                    <p:set>
                                      <p:cBhvr>
                                        <p:cTn id="64" dur="1" fill="hold">
                                          <p:stCondLst>
                                            <p:cond delay="499"/>
                                          </p:stCondLst>
                                        </p:cTn>
                                        <p:tgtEl>
                                          <p:spTgt spid="3"/>
                                        </p:tgtEl>
                                        <p:attrNameLst>
                                          <p:attrName>style.visibility</p:attrName>
                                        </p:attrNameLst>
                                      </p:cBhvr>
                                      <p:to>
                                        <p:strVal val="hidden"/>
                                      </p:to>
                                    </p:set>
                                  </p:childTnLst>
                                </p:cTn>
                              </p:par>
                              <p:par>
                                <p:cTn id="65" presetID="53" presetClass="exit" presetSubtype="32" fill="hold" nodeType="withEffect">
                                  <p:stCondLst>
                                    <p:cond delay="0"/>
                                  </p:stCondLst>
                                  <p:childTnLst>
                                    <p:anim calcmode="lin" valueType="num">
                                      <p:cBhvr>
                                        <p:cTn id="66" dur="500"/>
                                        <p:tgtEl>
                                          <p:spTgt spid="4"/>
                                        </p:tgtEl>
                                        <p:attrNameLst>
                                          <p:attrName>ppt_w</p:attrName>
                                        </p:attrNameLst>
                                      </p:cBhvr>
                                      <p:tavLst>
                                        <p:tav tm="0">
                                          <p:val>
                                            <p:strVal val="ppt_w"/>
                                          </p:val>
                                        </p:tav>
                                        <p:tav tm="100000">
                                          <p:val>
                                            <p:fltVal val="0"/>
                                          </p:val>
                                        </p:tav>
                                      </p:tavLst>
                                    </p:anim>
                                    <p:anim calcmode="lin" valueType="num">
                                      <p:cBhvr>
                                        <p:cTn id="67" dur="500"/>
                                        <p:tgtEl>
                                          <p:spTgt spid="4"/>
                                        </p:tgtEl>
                                        <p:attrNameLst>
                                          <p:attrName>ppt_h</p:attrName>
                                        </p:attrNameLst>
                                      </p:cBhvr>
                                      <p:tavLst>
                                        <p:tav tm="0">
                                          <p:val>
                                            <p:strVal val="ppt_h"/>
                                          </p:val>
                                        </p:tav>
                                        <p:tav tm="100000">
                                          <p:val>
                                            <p:fltVal val="0"/>
                                          </p:val>
                                        </p:tav>
                                      </p:tavLst>
                                    </p:anim>
                                    <p:animEffect transition="out" filter="fade">
                                      <p:cBhvr>
                                        <p:cTn id="68" dur="500"/>
                                        <p:tgtEl>
                                          <p:spTgt spid="4"/>
                                        </p:tgtEl>
                                      </p:cBhvr>
                                    </p:animEffect>
                                    <p:set>
                                      <p:cBhvr>
                                        <p:cTn id="69" dur="1" fill="hold">
                                          <p:stCondLst>
                                            <p:cond delay="499"/>
                                          </p:stCondLst>
                                        </p:cTn>
                                        <p:tgtEl>
                                          <p:spTgt spid="4"/>
                                        </p:tgtEl>
                                        <p:attrNameLst>
                                          <p:attrName>style.visibility</p:attrName>
                                        </p:attrNameLst>
                                      </p:cBhvr>
                                      <p:to>
                                        <p:strVal val="hidden"/>
                                      </p:to>
                                    </p:set>
                                  </p:childTnLst>
                                </p:cTn>
                              </p:par>
                              <p:par>
                                <p:cTn id="70" presetID="53" presetClass="exit" presetSubtype="32" fill="hold" nodeType="withEffect">
                                  <p:stCondLst>
                                    <p:cond delay="0"/>
                                  </p:stCondLst>
                                  <p:childTnLst>
                                    <p:anim calcmode="lin" valueType="num">
                                      <p:cBhvr>
                                        <p:cTn id="71" dur="500"/>
                                        <p:tgtEl>
                                          <p:spTgt spid="5"/>
                                        </p:tgtEl>
                                        <p:attrNameLst>
                                          <p:attrName>ppt_w</p:attrName>
                                        </p:attrNameLst>
                                      </p:cBhvr>
                                      <p:tavLst>
                                        <p:tav tm="0">
                                          <p:val>
                                            <p:strVal val="ppt_w"/>
                                          </p:val>
                                        </p:tav>
                                        <p:tav tm="100000">
                                          <p:val>
                                            <p:fltVal val="0"/>
                                          </p:val>
                                        </p:tav>
                                      </p:tavLst>
                                    </p:anim>
                                    <p:anim calcmode="lin" valueType="num">
                                      <p:cBhvr>
                                        <p:cTn id="72" dur="500"/>
                                        <p:tgtEl>
                                          <p:spTgt spid="5"/>
                                        </p:tgtEl>
                                        <p:attrNameLst>
                                          <p:attrName>ppt_h</p:attrName>
                                        </p:attrNameLst>
                                      </p:cBhvr>
                                      <p:tavLst>
                                        <p:tav tm="0">
                                          <p:val>
                                            <p:strVal val="ppt_h"/>
                                          </p:val>
                                        </p:tav>
                                        <p:tav tm="100000">
                                          <p:val>
                                            <p:fltVal val="0"/>
                                          </p:val>
                                        </p:tav>
                                      </p:tavLst>
                                    </p:anim>
                                    <p:animEffect transition="out" filter="fade">
                                      <p:cBhvr>
                                        <p:cTn id="73" dur="500"/>
                                        <p:tgtEl>
                                          <p:spTgt spid="5"/>
                                        </p:tgtEl>
                                      </p:cBhvr>
                                    </p:animEffect>
                                    <p:set>
                                      <p:cBhvr>
                                        <p:cTn id="74" dur="1" fill="hold">
                                          <p:stCondLst>
                                            <p:cond delay="499"/>
                                          </p:stCondLst>
                                        </p:cTn>
                                        <p:tgtEl>
                                          <p:spTgt spid="5"/>
                                        </p:tgtEl>
                                        <p:attrNameLst>
                                          <p:attrName>style.visibility</p:attrName>
                                        </p:attrNameLst>
                                      </p:cBhvr>
                                      <p:to>
                                        <p:strVal val="hidden"/>
                                      </p:to>
                                    </p:set>
                                  </p:childTnLst>
                                </p:cTn>
                              </p:par>
                              <p:par>
                                <p:cTn id="75" presetID="53" presetClass="exit" presetSubtype="32" fill="hold" grpId="1" nodeType="withEffect">
                                  <p:stCondLst>
                                    <p:cond delay="0"/>
                                  </p:stCondLst>
                                  <p:childTnLst>
                                    <p:anim calcmode="lin" valueType="num">
                                      <p:cBhvr>
                                        <p:cTn id="76" dur="500"/>
                                        <p:tgtEl>
                                          <p:spTgt spid="6"/>
                                        </p:tgtEl>
                                        <p:attrNameLst>
                                          <p:attrName>ppt_w</p:attrName>
                                        </p:attrNameLst>
                                      </p:cBhvr>
                                      <p:tavLst>
                                        <p:tav tm="0">
                                          <p:val>
                                            <p:strVal val="ppt_w"/>
                                          </p:val>
                                        </p:tav>
                                        <p:tav tm="100000">
                                          <p:val>
                                            <p:fltVal val="0"/>
                                          </p:val>
                                        </p:tav>
                                      </p:tavLst>
                                    </p:anim>
                                    <p:anim calcmode="lin" valueType="num">
                                      <p:cBhvr>
                                        <p:cTn id="77" dur="500"/>
                                        <p:tgtEl>
                                          <p:spTgt spid="6"/>
                                        </p:tgtEl>
                                        <p:attrNameLst>
                                          <p:attrName>ppt_h</p:attrName>
                                        </p:attrNameLst>
                                      </p:cBhvr>
                                      <p:tavLst>
                                        <p:tav tm="0">
                                          <p:val>
                                            <p:strVal val="ppt_h"/>
                                          </p:val>
                                        </p:tav>
                                        <p:tav tm="100000">
                                          <p:val>
                                            <p:fltVal val="0"/>
                                          </p:val>
                                        </p:tav>
                                      </p:tavLst>
                                    </p:anim>
                                    <p:animEffect transition="out" filter="fade">
                                      <p:cBhvr>
                                        <p:cTn id="78" dur="500"/>
                                        <p:tgtEl>
                                          <p:spTgt spid="6"/>
                                        </p:tgtEl>
                                      </p:cBhvr>
                                    </p:animEffect>
                                    <p:set>
                                      <p:cBhvr>
                                        <p:cTn id="79" dur="1" fill="hold">
                                          <p:stCondLst>
                                            <p:cond delay="499"/>
                                          </p:stCondLst>
                                        </p:cTn>
                                        <p:tgtEl>
                                          <p:spTgt spid="6"/>
                                        </p:tgtEl>
                                        <p:attrNameLst>
                                          <p:attrName>style.visibility</p:attrName>
                                        </p:attrNameLst>
                                      </p:cBhvr>
                                      <p:to>
                                        <p:strVal val="hidden"/>
                                      </p:to>
                                    </p:set>
                                  </p:childTnLst>
                                </p:cTn>
                              </p:par>
                              <p:par>
                                <p:cTn id="80" presetID="53" presetClass="exit" presetSubtype="32" fill="hold" grpId="1" nodeType="withEffect">
                                  <p:stCondLst>
                                    <p:cond delay="0"/>
                                  </p:stCondLst>
                                  <p:childTnLst>
                                    <p:anim calcmode="lin" valueType="num">
                                      <p:cBhvr>
                                        <p:cTn id="81" dur="500"/>
                                        <p:tgtEl>
                                          <p:spTgt spid="7"/>
                                        </p:tgtEl>
                                        <p:attrNameLst>
                                          <p:attrName>ppt_w</p:attrName>
                                        </p:attrNameLst>
                                      </p:cBhvr>
                                      <p:tavLst>
                                        <p:tav tm="0">
                                          <p:val>
                                            <p:strVal val="ppt_w"/>
                                          </p:val>
                                        </p:tav>
                                        <p:tav tm="100000">
                                          <p:val>
                                            <p:fltVal val="0"/>
                                          </p:val>
                                        </p:tav>
                                      </p:tavLst>
                                    </p:anim>
                                    <p:anim calcmode="lin" valueType="num">
                                      <p:cBhvr>
                                        <p:cTn id="82" dur="500"/>
                                        <p:tgtEl>
                                          <p:spTgt spid="7"/>
                                        </p:tgtEl>
                                        <p:attrNameLst>
                                          <p:attrName>ppt_h</p:attrName>
                                        </p:attrNameLst>
                                      </p:cBhvr>
                                      <p:tavLst>
                                        <p:tav tm="0">
                                          <p:val>
                                            <p:strVal val="ppt_h"/>
                                          </p:val>
                                        </p:tav>
                                        <p:tav tm="100000">
                                          <p:val>
                                            <p:fltVal val="0"/>
                                          </p:val>
                                        </p:tav>
                                      </p:tavLst>
                                    </p:anim>
                                    <p:animEffect transition="out" filter="fade">
                                      <p:cBhvr>
                                        <p:cTn id="83" dur="500"/>
                                        <p:tgtEl>
                                          <p:spTgt spid="7"/>
                                        </p:tgtEl>
                                      </p:cBhvr>
                                    </p:animEffect>
                                    <p:set>
                                      <p:cBhvr>
                                        <p:cTn id="84" dur="1" fill="hold">
                                          <p:stCondLst>
                                            <p:cond delay="499"/>
                                          </p:stCondLst>
                                        </p:cTn>
                                        <p:tgtEl>
                                          <p:spTgt spid="7"/>
                                        </p:tgtEl>
                                        <p:attrNameLst>
                                          <p:attrName>style.visibility</p:attrName>
                                        </p:attrNameLst>
                                      </p:cBhvr>
                                      <p:to>
                                        <p:strVal val="hidden"/>
                                      </p:to>
                                    </p:set>
                                  </p:childTnLst>
                                </p:cTn>
                              </p:par>
                              <p:par>
                                <p:cTn id="85" presetID="53" presetClass="exit" presetSubtype="32" fill="hold" grpId="1" nodeType="withEffect">
                                  <p:stCondLst>
                                    <p:cond delay="0"/>
                                  </p:stCondLst>
                                  <p:childTnLst>
                                    <p:anim calcmode="lin" valueType="num">
                                      <p:cBhvr>
                                        <p:cTn id="86" dur="500"/>
                                        <p:tgtEl>
                                          <p:spTgt spid="8"/>
                                        </p:tgtEl>
                                        <p:attrNameLst>
                                          <p:attrName>ppt_w</p:attrName>
                                        </p:attrNameLst>
                                      </p:cBhvr>
                                      <p:tavLst>
                                        <p:tav tm="0">
                                          <p:val>
                                            <p:strVal val="ppt_w"/>
                                          </p:val>
                                        </p:tav>
                                        <p:tav tm="100000">
                                          <p:val>
                                            <p:fltVal val="0"/>
                                          </p:val>
                                        </p:tav>
                                      </p:tavLst>
                                    </p:anim>
                                    <p:anim calcmode="lin" valueType="num">
                                      <p:cBhvr>
                                        <p:cTn id="87" dur="500"/>
                                        <p:tgtEl>
                                          <p:spTgt spid="8"/>
                                        </p:tgtEl>
                                        <p:attrNameLst>
                                          <p:attrName>ppt_h</p:attrName>
                                        </p:attrNameLst>
                                      </p:cBhvr>
                                      <p:tavLst>
                                        <p:tav tm="0">
                                          <p:val>
                                            <p:strVal val="ppt_h"/>
                                          </p:val>
                                        </p:tav>
                                        <p:tav tm="100000">
                                          <p:val>
                                            <p:fltVal val="0"/>
                                          </p:val>
                                        </p:tav>
                                      </p:tavLst>
                                    </p:anim>
                                    <p:animEffect transition="out" filter="fade">
                                      <p:cBhvr>
                                        <p:cTn id="88" dur="500"/>
                                        <p:tgtEl>
                                          <p:spTgt spid="8"/>
                                        </p:tgtEl>
                                      </p:cBhvr>
                                    </p:animEffect>
                                    <p:set>
                                      <p:cBhvr>
                                        <p:cTn id="89" dur="1" fill="hold">
                                          <p:stCondLst>
                                            <p:cond delay="499"/>
                                          </p:stCondLst>
                                        </p:cTn>
                                        <p:tgtEl>
                                          <p:spTgt spid="8"/>
                                        </p:tgtEl>
                                        <p:attrNameLst>
                                          <p:attrName>style.visibility</p:attrName>
                                        </p:attrNameLst>
                                      </p:cBhvr>
                                      <p:to>
                                        <p:strVal val="hidden"/>
                                      </p:to>
                                    </p:set>
                                  </p:childTnLst>
                                </p:cTn>
                              </p:par>
                              <p:par>
                                <p:cTn id="90" presetID="53" presetClass="exit" presetSubtype="32" fill="hold" grpId="1" nodeType="withEffect">
                                  <p:stCondLst>
                                    <p:cond delay="0"/>
                                  </p:stCondLst>
                                  <p:childTnLst>
                                    <p:anim calcmode="lin" valueType="num">
                                      <p:cBhvr>
                                        <p:cTn id="91" dur="500"/>
                                        <p:tgtEl>
                                          <p:spTgt spid="9"/>
                                        </p:tgtEl>
                                        <p:attrNameLst>
                                          <p:attrName>ppt_w</p:attrName>
                                        </p:attrNameLst>
                                      </p:cBhvr>
                                      <p:tavLst>
                                        <p:tav tm="0">
                                          <p:val>
                                            <p:strVal val="ppt_w"/>
                                          </p:val>
                                        </p:tav>
                                        <p:tav tm="100000">
                                          <p:val>
                                            <p:fltVal val="0"/>
                                          </p:val>
                                        </p:tav>
                                      </p:tavLst>
                                    </p:anim>
                                    <p:anim calcmode="lin" valueType="num">
                                      <p:cBhvr>
                                        <p:cTn id="92" dur="500"/>
                                        <p:tgtEl>
                                          <p:spTgt spid="9"/>
                                        </p:tgtEl>
                                        <p:attrNameLst>
                                          <p:attrName>ppt_h</p:attrName>
                                        </p:attrNameLst>
                                      </p:cBhvr>
                                      <p:tavLst>
                                        <p:tav tm="0">
                                          <p:val>
                                            <p:strVal val="ppt_h"/>
                                          </p:val>
                                        </p:tav>
                                        <p:tav tm="100000">
                                          <p:val>
                                            <p:fltVal val="0"/>
                                          </p:val>
                                        </p:tav>
                                      </p:tavLst>
                                    </p:anim>
                                    <p:animEffect transition="out" filter="fade">
                                      <p:cBhvr>
                                        <p:cTn id="93" dur="500"/>
                                        <p:tgtEl>
                                          <p:spTgt spid="9"/>
                                        </p:tgtEl>
                                      </p:cBhvr>
                                    </p:animEffect>
                                    <p:set>
                                      <p:cBhvr>
                                        <p:cTn id="9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26282" b="7322"/>
          <a:stretch/>
        </p:blipFill>
        <p:spPr>
          <a:xfrm>
            <a:off x="488588" y="1178733"/>
            <a:ext cx="4152685" cy="4250517"/>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3621024" y="1005679"/>
            <a:ext cx="5262925" cy="8585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9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নাজাসাতে হুকমি</a:t>
            </a:r>
            <a:endParaRPr lang="en-US" sz="49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p:cNvSpPr txBox="1"/>
          <p:nvPr/>
        </p:nvSpPr>
        <p:spPr>
          <a:xfrm>
            <a:off x="218379" y="5340122"/>
            <a:ext cx="8707242" cy="1276981"/>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8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ঐ সকল অপবিত্রতা যা দেখা যায় না কিন্তু ইসলামি বিধানে তা নাজাসাত বা অপবিত্রতা বলে গণ্য।</a:t>
            </a:r>
            <a:endParaRPr lang="en-US" sz="38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Down Arrow 3"/>
          <p:cNvSpPr/>
          <p:nvPr/>
        </p:nvSpPr>
        <p:spPr>
          <a:xfrm>
            <a:off x="5888737" y="1624264"/>
            <a:ext cx="1339576" cy="3715858"/>
          </a:xfrm>
          <a:prstGeom prst="downArrow">
            <a:avLst/>
          </a:prstGeom>
          <a:ln w="57150"/>
        </p:spPr>
        <p:style>
          <a:lnRef idx="1">
            <a:schemeClr val="dk1"/>
          </a:lnRef>
          <a:fillRef idx="2">
            <a:schemeClr val="dk1"/>
          </a:fillRef>
          <a:effectRef idx="1">
            <a:schemeClr val="dk1"/>
          </a:effectRef>
          <a:fontRef idx="minor">
            <a:schemeClr val="dk1"/>
          </a:fontRef>
        </p:style>
        <p:txBody>
          <a:bodyPr lIns="82568" tIns="41284" rIns="82568" bIns="41284" rtlCol="0" anchor="ctr"/>
          <a:lstStyle/>
          <a:p>
            <a:pPr algn="ctr"/>
            <a:endParaRPr lang="en-US"/>
          </a:p>
        </p:txBody>
      </p:sp>
      <p:cxnSp>
        <p:nvCxnSpPr>
          <p:cNvPr id="6" name="Straight Connector 5"/>
          <p:cNvCxnSpPr/>
          <p:nvPr/>
        </p:nvCxnSpPr>
        <p:spPr>
          <a:xfrm>
            <a:off x="218379" y="1000126"/>
            <a:ext cx="8707242"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77441" y="183143"/>
            <a:ext cx="4487578" cy="815317"/>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1419" tIns="45709" rIns="91419" bIns="45709" rtlCol="0">
            <a:spAutoFit/>
          </a:bodyPr>
          <a:lstStyle/>
          <a:p>
            <a:pPr algn="ctr"/>
            <a:r>
              <a:rPr lang="bn-BD" sz="4600" b="1" dirty="0">
                <a:solidFill>
                  <a:schemeClr val="tx1"/>
                </a:solidFill>
                <a:latin typeface="NikoshBAN" pitchFamily="2" charset="0"/>
                <a:cs typeface="NikoshBAN" pitchFamily="2" charset="0"/>
              </a:rPr>
              <a:t>অপবিত্রতার প্রকারভেদ</a:t>
            </a:r>
            <a:endParaRPr lang="en-US" sz="4600" b="1" dirty="0">
              <a:solidFill>
                <a:schemeClr val="tx1"/>
              </a:solidFill>
              <a:latin typeface="NikoshBAN" pitchFamily="2" charset="0"/>
              <a:cs typeface="NikoshBAN" pitchFamily="2" charset="0"/>
            </a:endParaRPr>
          </a:p>
        </p:txBody>
      </p:sp>
      <p:sp>
        <p:nvSpPr>
          <p:cNvPr id="8" name="Date Placeholder 7"/>
          <p:cNvSpPr>
            <a:spLocks noGrp="1"/>
          </p:cNvSpPr>
          <p:nvPr>
            <p:ph type="dt" sz="half" idx="10"/>
          </p:nvPr>
        </p:nvSpPr>
        <p:spPr/>
        <p:txBody>
          <a:bodyPr/>
          <a:lstStyle/>
          <a:p>
            <a:fld id="{DBD4FD65-2564-45E3-A7EE-8588BCE5AA16}" type="datetime12">
              <a:rPr lang="en-US" smtClean="0"/>
              <a:pPr/>
              <a:t>5:09 PM</a:t>
            </a:fld>
            <a:endParaRPr lang="en-US" dirty="0"/>
          </a:p>
        </p:txBody>
      </p:sp>
    </p:spTree>
    <p:extLst>
      <p:ext uri="{BB962C8B-B14F-4D97-AF65-F5344CB8AC3E}">
        <p14:creationId xmlns:p14="http://schemas.microsoft.com/office/powerpoint/2010/main" xmlns="" val="37721908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1" nodeType="clickEffect">
                                  <p:stCondLst>
                                    <p:cond delay="0"/>
                                  </p:stCondLst>
                                  <p:childTnLst>
                                    <p:anim calcmode="lin" valueType="num">
                                      <p:cBhvr>
                                        <p:cTn id="25" dur="500"/>
                                        <p:tgtEl>
                                          <p:spTgt spid="2"/>
                                        </p:tgtEl>
                                        <p:attrNameLst>
                                          <p:attrName>ppt_w</p:attrName>
                                        </p:attrNameLst>
                                      </p:cBhvr>
                                      <p:tavLst>
                                        <p:tav tm="0">
                                          <p:val>
                                            <p:strVal val="ppt_w"/>
                                          </p:val>
                                        </p:tav>
                                        <p:tav tm="100000">
                                          <p:val>
                                            <p:fltVal val="0"/>
                                          </p:val>
                                        </p:tav>
                                      </p:tavLst>
                                    </p:anim>
                                    <p:anim calcmode="lin" valueType="num">
                                      <p:cBhvr>
                                        <p:cTn id="26" dur="500"/>
                                        <p:tgtEl>
                                          <p:spTgt spid="2"/>
                                        </p:tgtEl>
                                        <p:attrNameLst>
                                          <p:attrName>ppt_h</p:attrName>
                                        </p:attrNameLst>
                                      </p:cBhvr>
                                      <p:tavLst>
                                        <p:tav tm="0">
                                          <p:val>
                                            <p:strVal val="ppt_h"/>
                                          </p:val>
                                        </p:tav>
                                        <p:tav tm="100000">
                                          <p:val>
                                            <p:fltVal val="0"/>
                                          </p:val>
                                        </p:tav>
                                      </p:tavLst>
                                    </p:anim>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53" presetClass="exit" presetSubtype="32" fill="hold" grpId="1" nodeType="withEffect">
                                  <p:stCondLst>
                                    <p:cond delay="0"/>
                                  </p:stCondLst>
                                  <p:childTnLst>
                                    <p:anim calcmode="lin" valueType="num">
                                      <p:cBhvr>
                                        <p:cTn id="30" dur="500"/>
                                        <p:tgtEl>
                                          <p:spTgt spid="3"/>
                                        </p:tgtEl>
                                        <p:attrNameLst>
                                          <p:attrName>ppt_w</p:attrName>
                                        </p:attrNameLst>
                                      </p:cBhvr>
                                      <p:tavLst>
                                        <p:tav tm="0">
                                          <p:val>
                                            <p:strVal val="ppt_w"/>
                                          </p:val>
                                        </p:tav>
                                        <p:tav tm="100000">
                                          <p:val>
                                            <p:fltVal val="0"/>
                                          </p:val>
                                        </p:tav>
                                      </p:tavLst>
                                    </p:anim>
                                    <p:anim calcmode="lin" valueType="num">
                                      <p:cBhvr>
                                        <p:cTn id="31" dur="500"/>
                                        <p:tgtEl>
                                          <p:spTgt spid="3"/>
                                        </p:tgtEl>
                                        <p:attrNameLst>
                                          <p:attrName>ppt_h</p:attrName>
                                        </p:attrNameLst>
                                      </p:cBhvr>
                                      <p:tavLst>
                                        <p:tav tm="0">
                                          <p:val>
                                            <p:strVal val="ppt_h"/>
                                          </p:val>
                                        </p:tav>
                                        <p:tav tm="100000">
                                          <p:val>
                                            <p:fltVal val="0"/>
                                          </p:val>
                                        </p:tav>
                                      </p:tavLst>
                                    </p:anim>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4"/>
                                        </p:tgtEl>
                                        <p:attrNameLst>
                                          <p:attrName>ppt_w</p:attrName>
                                        </p:attrNameLst>
                                      </p:cBhvr>
                                      <p:tavLst>
                                        <p:tav tm="0">
                                          <p:val>
                                            <p:strVal val="ppt_w"/>
                                          </p:val>
                                        </p:tav>
                                        <p:tav tm="100000">
                                          <p:val>
                                            <p:fltVal val="0"/>
                                          </p:val>
                                        </p:tav>
                                      </p:tavLst>
                                    </p:anim>
                                    <p:anim calcmode="lin" valueType="num">
                                      <p:cBhvr>
                                        <p:cTn id="36" dur="500"/>
                                        <p:tgtEl>
                                          <p:spTgt spid="4"/>
                                        </p:tgtEl>
                                        <p:attrNameLst>
                                          <p:attrName>ppt_h</p:attrName>
                                        </p:attrNameLst>
                                      </p:cBhvr>
                                      <p:tavLst>
                                        <p:tav tm="0">
                                          <p:val>
                                            <p:strVal val="ppt_h"/>
                                          </p:val>
                                        </p:tav>
                                        <p:tav tm="100000">
                                          <p:val>
                                            <p:fltVal val="0"/>
                                          </p:val>
                                        </p:tav>
                                      </p:tavLst>
                                    </p:anim>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53" presetClass="exit" presetSubtype="32" fill="hold" nodeType="withEffect">
                                  <p:stCondLst>
                                    <p:cond delay="0"/>
                                  </p:stCondLst>
                                  <p:childTnLst>
                                    <p:anim calcmode="lin" valueType="num">
                                      <p:cBhvr>
                                        <p:cTn id="40" dur="500"/>
                                        <p:tgtEl>
                                          <p:spTgt spid="5"/>
                                        </p:tgtEl>
                                        <p:attrNameLst>
                                          <p:attrName>ppt_w</p:attrName>
                                        </p:attrNameLst>
                                      </p:cBhvr>
                                      <p:tavLst>
                                        <p:tav tm="0">
                                          <p:val>
                                            <p:strVal val="ppt_w"/>
                                          </p:val>
                                        </p:tav>
                                        <p:tav tm="100000">
                                          <p:val>
                                            <p:fltVal val="0"/>
                                          </p:val>
                                        </p:tav>
                                      </p:tavLst>
                                    </p:anim>
                                    <p:anim calcmode="lin" valueType="num">
                                      <p:cBhvr>
                                        <p:cTn id="41" dur="500"/>
                                        <p:tgtEl>
                                          <p:spTgt spid="5"/>
                                        </p:tgtEl>
                                        <p:attrNameLst>
                                          <p:attrName>ppt_h</p:attrName>
                                        </p:attrNameLst>
                                      </p:cBhvr>
                                      <p:tavLst>
                                        <p:tav tm="0">
                                          <p:val>
                                            <p:strVal val="ppt_h"/>
                                          </p:val>
                                        </p:tav>
                                        <p:tav tm="100000">
                                          <p:val>
                                            <p:fltVal val="0"/>
                                          </p:val>
                                        </p:tav>
                                      </p:tavLst>
                                    </p:anim>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4" grpId="0" animBg="1"/>
      <p:bldP spid="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l="10945" r="3213" b="17336"/>
          <a:stretch/>
        </p:blipFill>
        <p:spPr>
          <a:xfrm>
            <a:off x="426198" y="3848929"/>
            <a:ext cx="4907803" cy="2623705"/>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rotWithShape="1">
          <a:blip r:embed="rId4">
            <a:extLst>
              <a:ext uri="{28A0092B-C50C-407E-A947-70E740481C1C}">
                <a14:useLocalDpi xmlns:a14="http://schemas.microsoft.com/office/drawing/2010/main" xmlns="" val="0"/>
              </a:ext>
            </a:extLst>
          </a:blip>
          <a:srcRect l="4814" r="11994" b="9828"/>
          <a:stretch/>
        </p:blipFill>
        <p:spPr>
          <a:xfrm>
            <a:off x="426198" y="1062867"/>
            <a:ext cx="4907803" cy="2648362"/>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404514" y="1934835"/>
            <a:ext cx="3410303" cy="857836"/>
          </a:xfrm>
          <a:prstGeom prst="hexagon">
            <a:avLst/>
          </a:prstGeom>
          <a:solidFill>
            <a:schemeClr val="bg1">
              <a:lumMod val="95000"/>
            </a:schemeClr>
          </a:solidFill>
          <a:ln w="57150">
            <a:solidFill>
              <a:schemeClr val="tx1"/>
            </a:solidFill>
          </a:ln>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8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ওজু ভঙ্গ হওয়া</a:t>
            </a:r>
            <a:endParaRPr lang="en-US" sz="38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5448340" y="4367463"/>
            <a:ext cx="3477282" cy="1684528"/>
          </a:xfrm>
          <a:prstGeom prst="hexagon">
            <a:avLst/>
          </a:prstGeom>
          <a:solidFill>
            <a:schemeClr val="bg1">
              <a:lumMod val="95000"/>
            </a:schemeClr>
          </a:solidFill>
          <a:ln w="57150">
            <a:solidFill>
              <a:schemeClr val="tx1"/>
            </a:solidFill>
          </a:ln>
        </p:spPr>
        <p:style>
          <a:lnRef idx="1">
            <a:schemeClr val="accent6"/>
          </a:lnRef>
          <a:fillRef idx="2">
            <a:schemeClr val="accent6"/>
          </a:fillRef>
          <a:effectRef idx="1">
            <a:schemeClr val="accent6"/>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8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গোসলের প্রয়োজন হওয়া</a:t>
            </a:r>
            <a:endParaRPr lang="en-US" sz="38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7" name="Straight Connector 6"/>
          <p:cNvCxnSpPr/>
          <p:nvPr/>
        </p:nvCxnSpPr>
        <p:spPr>
          <a:xfrm>
            <a:off x="218379" y="1000126"/>
            <a:ext cx="8707242"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77441" y="183143"/>
            <a:ext cx="4487578" cy="815317"/>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1419" tIns="45709" rIns="91419" bIns="45709" rtlCol="0">
            <a:spAutoFit/>
          </a:bodyPr>
          <a:lstStyle/>
          <a:p>
            <a:pPr algn="ctr"/>
            <a:r>
              <a:rPr lang="bn-IN" sz="4600" b="1" dirty="0" smtClean="0">
                <a:solidFill>
                  <a:schemeClr val="tx1"/>
                </a:solidFill>
                <a:latin typeface="NikoshBAN" pitchFamily="2" charset="0"/>
                <a:cs typeface="NikoshBAN" pitchFamily="2" charset="0"/>
              </a:rPr>
              <a:t>যেমনঃ- </a:t>
            </a:r>
            <a:endParaRPr lang="en-US" sz="4600" b="1" dirty="0">
              <a:solidFill>
                <a:schemeClr val="tx1"/>
              </a:solidFill>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7061EE9A-EFA8-44B2-9DC2-5C0810F5152B}" type="datetime12">
              <a:rPr lang="en-US" smtClean="0"/>
              <a:pPr/>
              <a:t>5:09 PM</a:t>
            </a:fld>
            <a:endParaRPr lang="en-US" dirty="0"/>
          </a:p>
        </p:txBody>
      </p:sp>
    </p:spTree>
    <p:extLst>
      <p:ext uri="{BB962C8B-B14F-4D97-AF65-F5344CB8AC3E}">
        <p14:creationId xmlns:p14="http://schemas.microsoft.com/office/powerpoint/2010/main" xmlns="" val="39613603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d. Yunus Azad\Desktop\Mobile pic\IMG_16509734779515.jpe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5636" y="1071563"/>
            <a:ext cx="4907509" cy="5429250"/>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2" name="Rectangular Callout 1"/>
          <p:cNvSpPr/>
          <p:nvPr/>
        </p:nvSpPr>
        <p:spPr>
          <a:xfrm>
            <a:off x="5738553" y="1143000"/>
            <a:ext cx="2989811" cy="5286375"/>
          </a:xfrm>
          <a:prstGeom prst="wedgeRectCallout">
            <a:avLst>
              <a:gd name="adj1" fmla="val -62498"/>
              <a:gd name="adj2" fmla="val 19197"/>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568" tIns="41284" rIns="82568" bIns="41284" rtlCol="0" anchor="ctr"/>
          <a:lstStyle/>
          <a:p>
            <a:pPr algn="ctr"/>
            <a:endParaRPr lang="bn-BD" sz="52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52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অপবিত্রতার ব্যাপারে সতর্ক না থাকলে কবরে শাস্তি ভোগ করতে হবে।</a:t>
            </a:r>
            <a:endParaRPr lang="en-US" sz="52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endParaRPr lang="en-US" sz="5200" dirty="0"/>
          </a:p>
        </p:txBody>
      </p:sp>
      <p:cxnSp>
        <p:nvCxnSpPr>
          <p:cNvPr id="4" name="Straight Connector 3"/>
          <p:cNvCxnSpPr/>
          <p:nvPr/>
        </p:nvCxnSpPr>
        <p:spPr>
          <a:xfrm>
            <a:off x="218379" y="1000126"/>
            <a:ext cx="8707242"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33856" y="183143"/>
            <a:ext cx="6437376" cy="815317"/>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1419" tIns="45709" rIns="91419" bIns="45709" rtlCol="0">
            <a:spAutoFit/>
          </a:bodyPr>
          <a:lstStyle/>
          <a:p>
            <a:pPr algn="ctr"/>
            <a:r>
              <a:rPr lang="bn-BD" sz="4600" b="1" dirty="0">
                <a:solidFill>
                  <a:schemeClr val="tx1"/>
                </a:solidFill>
                <a:latin typeface="NikoshBAN" pitchFamily="2" charset="0"/>
                <a:cs typeface="NikoshBAN" pitchFamily="2" charset="0"/>
              </a:rPr>
              <a:t>অপবিত্র থাকার পরিণাম</a:t>
            </a:r>
            <a:endParaRPr lang="en-US" sz="4600" b="1" dirty="0">
              <a:solidFill>
                <a:schemeClr val="tx1"/>
              </a:solidFill>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FA4B7441-C9F4-47B5-95F0-0D49713A18D9}" type="datetime12">
              <a:rPr lang="en-US" smtClean="0"/>
              <a:pPr/>
              <a:t>5:09 PM</a:t>
            </a:fld>
            <a:endParaRPr lang="en-US" dirty="0"/>
          </a:p>
        </p:txBody>
      </p:sp>
    </p:spTree>
    <p:extLst>
      <p:ext uri="{BB962C8B-B14F-4D97-AF65-F5344CB8AC3E}">
        <p14:creationId xmlns:p14="http://schemas.microsoft.com/office/powerpoint/2010/main" xmlns="" val="316949021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3074"/>
                                        </p:tgtEl>
                                        <p:attrNameLst>
                                          <p:attrName>ppt_w</p:attrName>
                                        </p:attrNameLst>
                                      </p:cBhvr>
                                      <p:tavLst>
                                        <p:tav tm="0">
                                          <p:val>
                                            <p:strVal val="ppt_w"/>
                                          </p:val>
                                        </p:tav>
                                        <p:tav tm="100000">
                                          <p:val>
                                            <p:fltVal val="0"/>
                                          </p:val>
                                        </p:tav>
                                      </p:tavLst>
                                    </p:anim>
                                    <p:anim calcmode="lin" valueType="num">
                                      <p:cBhvr>
                                        <p:cTn id="21" dur="500"/>
                                        <p:tgtEl>
                                          <p:spTgt spid="3074"/>
                                        </p:tgtEl>
                                        <p:attrNameLst>
                                          <p:attrName>ppt_h</p:attrName>
                                        </p:attrNameLst>
                                      </p:cBhvr>
                                      <p:tavLst>
                                        <p:tav tm="0">
                                          <p:val>
                                            <p:strVal val="ppt_h"/>
                                          </p:val>
                                        </p:tav>
                                        <p:tav tm="100000">
                                          <p:val>
                                            <p:fltVal val="0"/>
                                          </p:val>
                                        </p:tav>
                                      </p:tavLst>
                                    </p:anim>
                                    <p:animEffect transition="out" filter="fade">
                                      <p:cBhvr>
                                        <p:cTn id="22" dur="500"/>
                                        <p:tgtEl>
                                          <p:spTgt spid="3074"/>
                                        </p:tgtEl>
                                      </p:cBhvr>
                                    </p:animEffect>
                                    <p:set>
                                      <p:cBhvr>
                                        <p:cTn id="23" dur="1" fill="hold">
                                          <p:stCondLst>
                                            <p:cond delay="499"/>
                                          </p:stCondLst>
                                        </p:cTn>
                                        <p:tgtEl>
                                          <p:spTgt spid="3074"/>
                                        </p:tgtEl>
                                        <p:attrNameLst>
                                          <p:attrName>style.visibility</p:attrName>
                                        </p:attrNameLst>
                                      </p:cBhvr>
                                      <p:to>
                                        <p:strVal val="hidden"/>
                                      </p:to>
                                    </p:set>
                                  </p:childTnLst>
                                </p:cTn>
                              </p:par>
                              <p:par>
                                <p:cTn id="24" presetID="53" presetClass="exit" presetSubtype="32" fill="hold" grpId="1" nodeType="withEffect">
                                  <p:stCondLst>
                                    <p:cond delay="0"/>
                                  </p:stCondLst>
                                  <p:childTnLst>
                                    <p:anim calcmode="lin" valueType="num">
                                      <p:cBhvr>
                                        <p:cTn id="25" dur="500"/>
                                        <p:tgtEl>
                                          <p:spTgt spid="2"/>
                                        </p:tgtEl>
                                        <p:attrNameLst>
                                          <p:attrName>ppt_w</p:attrName>
                                        </p:attrNameLst>
                                      </p:cBhvr>
                                      <p:tavLst>
                                        <p:tav tm="0">
                                          <p:val>
                                            <p:strVal val="ppt_w"/>
                                          </p:val>
                                        </p:tav>
                                        <p:tav tm="100000">
                                          <p:val>
                                            <p:fltVal val="0"/>
                                          </p:val>
                                        </p:tav>
                                      </p:tavLst>
                                    </p:anim>
                                    <p:anim calcmode="lin" valueType="num">
                                      <p:cBhvr>
                                        <p:cTn id="26" dur="500"/>
                                        <p:tgtEl>
                                          <p:spTgt spid="2"/>
                                        </p:tgtEl>
                                        <p:attrNameLst>
                                          <p:attrName>ppt_h</p:attrName>
                                        </p:attrNameLst>
                                      </p:cBhvr>
                                      <p:tavLst>
                                        <p:tav tm="0">
                                          <p:val>
                                            <p:strVal val="ppt_h"/>
                                          </p:val>
                                        </p:tav>
                                        <p:tav tm="100000">
                                          <p:val>
                                            <p:fltVal val="0"/>
                                          </p:val>
                                        </p:tav>
                                      </p:tavLst>
                                    </p:anim>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8379" y="998459"/>
            <a:ext cx="8707242" cy="56452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C:\Users\Md. Yunus Azad\Desktop\12122009_jahanara_imam_grave_photo_ranadipambasu.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4195" r="14571"/>
          <a:stretch/>
        </p:blipFill>
        <p:spPr bwMode="auto">
          <a:xfrm>
            <a:off x="4087091" y="998460"/>
            <a:ext cx="4838530" cy="56452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3" name="Date Placeholder 2"/>
          <p:cNvSpPr>
            <a:spLocks noGrp="1"/>
          </p:cNvSpPr>
          <p:nvPr>
            <p:ph type="dt" sz="half" idx="10"/>
          </p:nvPr>
        </p:nvSpPr>
        <p:spPr/>
        <p:txBody>
          <a:bodyPr/>
          <a:lstStyle/>
          <a:p>
            <a:fld id="{555C79D6-C4C2-42E1-909F-FEBA5B2AF8BD}" type="datetime12">
              <a:rPr lang="en-US" smtClean="0"/>
              <a:pPr/>
              <a:t>5:09 PM</a:t>
            </a:fld>
            <a:endParaRPr lang="en-US" dirty="0"/>
          </a:p>
        </p:txBody>
      </p:sp>
      <p:cxnSp>
        <p:nvCxnSpPr>
          <p:cNvPr id="7" name="Straight Connector 6"/>
          <p:cNvCxnSpPr/>
          <p:nvPr/>
        </p:nvCxnSpPr>
        <p:spPr>
          <a:xfrm>
            <a:off x="218379" y="1000126"/>
            <a:ext cx="8707242"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33856" y="183143"/>
            <a:ext cx="6437376" cy="815317"/>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1419" tIns="45709" rIns="91419" bIns="45709" rtlCol="0">
            <a:spAutoFit/>
          </a:bodyPr>
          <a:lstStyle/>
          <a:p>
            <a:pPr algn="ctr"/>
            <a:r>
              <a:rPr lang="bn-BD" sz="4600" b="1" dirty="0">
                <a:solidFill>
                  <a:schemeClr val="tx1"/>
                </a:solidFill>
                <a:latin typeface="NikoshBAN" pitchFamily="2" charset="0"/>
                <a:cs typeface="NikoshBAN" pitchFamily="2" charset="0"/>
              </a:rPr>
              <a:t>অপবিত্র থাকার পরিণাম</a:t>
            </a:r>
            <a:endParaRPr lang="en-US" sz="4600" b="1" dirty="0">
              <a:solidFill>
                <a:schemeClr val="tx1"/>
              </a:solidFill>
              <a:latin typeface="NikoshBAN" pitchFamily="2" charset="0"/>
              <a:cs typeface="NikoshBAN" pitchFamily="2" charset="0"/>
            </a:endParaRPr>
          </a:p>
        </p:txBody>
      </p:sp>
      <p:sp>
        <p:nvSpPr>
          <p:cNvPr id="9" name="TextBox 8"/>
          <p:cNvSpPr txBox="1"/>
          <p:nvPr/>
        </p:nvSpPr>
        <p:spPr>
          <a:xfrm>
            <a:off x="463850" y="1263317"/>
            <a:ext cx="8264514" cy="5084048"/>
          </a:xfrm>
          <a:prstGeom prst="roundRect">
            <a:avLst/>
          </a:prstGeom>
          <a:ln/>
        </p:spPr>
        <p:style>
          <a:lnRef idx="2">
            <a:schemeClr val="accent5"/>
          </a:lnRef>
          <a:fillRef idx="1">
            <a:schemeClr val="lt1"/>
          </a:fillRef>
          <a:effectRef idx="0">
            <a:schemeClr val="accent5"/>
          </a:effectRef>
          <a:fontRef idx="minor">
            <a:schemeClr val="dk1"/>
          </a:fontRef>
        </p:style>
        <p:txBody>
          <a:bodyPr wrap="square" lIns="91419" tIns="45709" rIns="91419" bIns="45709"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500" b="1" dirty="0">
                <a:ln w="57150"/>
                <a:solidFill>
                  <a:schemeClr val="tx1"/>
                </a:solidFill>
                <a:latin typeface="NikoshBAN" pitchFamily="2" charset="0"/>
                <a:cs typeface="NikoshBAN" pitchFamily="2" charset="0"/>
              </a:rPr>
              <a:t>এসো হাদিসটি পড়ি</a:t>
            </a:r>
          </a:p>
          <a:p>
            <a:pPr algn="just"/>
            <a:r>
              <a:rPr lang="bn-BD" sz="2600" b="1" dirty="0">
                <a:ln w="57150"/>
                <a:solidFill>
                  <a:schemeClr val="tx1"/>
                </a:solidFill>
                <a:latin typeface="NikoshBAN" pitchFamily="2" charset="0"/>
                <a:cs typeface="NikoshBAN" pitchFamily="2" charset="0"/>
              </a:rPr>
              <a:t>মহানবি (সাঃ) একদিন দু’টি কবরের নিকট দিয়ে যাচ্ছিলেন। তখন তিনি বললেন, এ কবর দু’টিতে যাদের দাফন করা হয়েছে, তাদের উপর শাস্তি হচ্ছে। তাদের একজনের গুনাহ তো এই যে, সে পেশাবের অপবিত্রতা হতে পবিত্র থাকার চেষ্টা করতো না। আর অপরজন চোগলখোরি (দূর্নাম) করে বেড়াতো। তারপর মহানবি (সাঃ) খেজুরের একটি কাঁচা ডাল ভেঙ্গে দু’টুকরো করে দু’কবরে গেড়ে দিলেন। সাহাবিগণ নিবেদন করলেন, হে আল্লাহর রাসূল! </a:t>
            </a:r>
            <a:r>
              <a:rPr lang="bn-BD" sz="2600" b="1">
                <a:ln w="57150"/>
                <a:solidFill>
                  <a:schemeClr val="tx1"/>
                </a:solidFill>
                <a:latin typeface="NikoshBAN" pitchFamily="2" charset="0"/>
                <a:cs typeface="NikoshBAN" pitchFamily="2" charset="0"/>
              </a:rPr>
              <a:t>কী উদ্দেশ্যে </a:t>
            </a:r>
            <a:r>
              <a:rPr lang="bn-BD" sz="2600" b="1" dirty="0">
                <a:ln w="57150"/>
                <a:solidFill>
                  <a:schemeClr val="tx1"/>
                </a:solidFill>
                <a:latin typeface="NikoshBAN" pitchFamily="2" charset="0"/>
                <a:cs typeface="NikoshBAN" pitchFamily="2" charset="0"/>
              </a:rPr>
              <a:t>আপনি এ কাজ করলেন? তিনি উত্তরে বললেন, আশা করা যায় ডালের এ টুকরো শুকিয়ে না যাওয়া পর্যন্ত উভয়ের কবর আযাব (শাস্তি) কম করে দেওয়া হবে। (বুখারি ও মুসলিম) </a:t>
            </a:r>
          </a:p>
        </p:txBody>
      </p:sp>
    </p:spTree>
    <p:extLst>
      <p:ext uri="{BB962C8B-B14F-4D97-AF65-F5344CB8AC3E}">
        <p14:creationId xmlns:p14="http://schemas.microsoft.com/office/powerpoint/2010/main" xmlns="" val="17735293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1" nodeType="clickEffect">
                                  <p:stCondLst>
                                    <p:cond delay="0"/>
                                  </p:stCondLst>
                                  <p:childTnLst>
                                    <p:anim calcmode="lin" valueType="num">
                                      <p:cBhvr>
                                        <p:cTn id="25" dur="500"/>
                                        <p:tgtEl>
                                          <p:spTgt spid="9"/>
                                        </p:tgtEl>
                                        <p:attrNameLst>
                                          <p:attrName>ppt_w</p:attrName>
                                        </p:attrNameLst>
                                      </p:cBhvr>
                                      <p:tavLst>
                                        <p:tav tm="0">
                                          <p:val>
                                            <p:strVal val="ppt_w"/>
                                          </p:val>
                                        </p:tav>
                                        <p:tav tm="100000">
                                          <p:val>
                                            <p:fltVal val="0"/>
                                          </p:val>
                                        </p:tav>
                                      </p:tavLst>
                                    </p:anim>
                                    <p:anim calcmode="lin" valueType="num">
                                      <p:cBhvr>
                                        <p:cTn id="26" dur="500"/>
                                        <p:tgtEl>
                                          <p:spTgt spid="9"/>
                                        </p:tgtEl>
                                        <p:attrNameLst>
                                          <p:attrName>ppt_h</p:attrName>
                                        </p:attrNameLst>
                                      </p:cBhvr>
                                      <p:tavLst>
                                        <p:tav tm="0">
                                          <p:val>
                                            <p:strVal val="ppt_h"/>
                                          </p:val>
                                        </p:tav>
                                        <p:tav tm="100000">
                                          <p:val>
                                            <p:fltVal val="0"/>
                                          </p:val>
                                        </p:tav>
                                      </p:tavLst>
                                    </p:anim>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40695" y="1371600"/>
            <a:ext cx="3262610" cy="3262610"/>
          </a:xfrm>
          <a:prstGeom prst="ellipse">
            <a:avLst/>
          </a:prstGeom>
          <a:blipFill rotWithShape="0">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GB"/>
          </a:p>
        </p:txBody>
      </p:sp>
      <p:sp>
        <p:nvSpPr>
          <p:cNvPr id="3" name="TextBox 2"/>
          <p:cNvSpPr txBox="1"/>
          <p:nvPr/>
        </p:nvSpPr>
        <p:spPr>
          <a:xfrm>
            <a:off x="3312866" y="152400"/>
            <a:ext cx="2783134" cy="769441"/>
          </a:xfrm>
          <a:prstGeom prst="rect">
            <a:avLst/>
          </a:prstGeom>
          <a:solidFill>
            <a:schemeClr val="tx1"/>
          </a:solidFill>
        </p:spPr>
        <p:txBody>
          <a:bodyPr wrap="none" rtlCol="0">
            <a:spAutoFit/>
          </a:bodyPr>
          <a:lstStyle/>
          <a:p>
            <a:r>
              <a:rPr lang="bn-IN" sz="4400" dirty="0" smtClean="0">
                <a:solidFill>
                  <a:srgbClr val="00B0F0"/>
                </a:solidFill>
                <a:latin typeface="NikoshBAN" pitchFamily="2" charset="0"/>
                <a:cs typeface="NikoshBAN" pitchFamily="2" charset="0"/>
              </a:rPr>
              <a:t>জোড়ায় কাজঃ </a:t>
            </a:r>
            <a:endParaRPr lang="en-GB" dirty="0">
              <a:solidFill>
                <a:srgbClr val="00B0F0"/>
              </a:solidFill>
              <a:latin typeface="NikoshBAN" pitchFamily="2" charset="0"/>
              <a:cs typeface="NikoshBAN" pitchFamily="2" charset="0"/>
            </a:endParaRPr>
          </a:p>
        </p:txBody>
      </p:sp>
      <p:sp>
        <p:nvSpPr>
          <p:cNvPr id="4" name="Down Arrow 3"/>
          <p:cNvSpPr/>
          <p:nvPr/>
        </p:nvSpPr>
        <p:spPr>
          <a:xfrm>
            <a:off x="4084787" y="850392"/>
            <a:ext cx="944413"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eft-Right Arrow 4"/>
          <p:cNvSpPr/>
          <p:nvPr/>
        </p:nvSpPr>
        <p:spPr>
          <a:xfrm>
            <a:off x="67965" y="4478726"/>
            <a:ext cx="8999835" cy="2226874"/>
          </a:xfrm>
          <a:prstGeom prst="lef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itchFamily="2" charset="0"/>
                <a:cs typeface="NikoshBAN" pitchFamily="2" charset="0"/>
              </a:rPr>
              <a:t>জোড়ায়</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আলোচনা</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করে</a:t>
            </a:r>
            <a:r>
              <a:rPr lang="en-US" sz="3600" b="1" dirty="0" smtClean="0">
                <a:solidFill>
                  <a:schemeClr val="tx1"/>
                </a:solidFill>
                <a:latin typeface="NikoshBAN" pitchFamily="2" charset="0"/>
                <a:cs typeface="NikoshBAN" pitchFamily="2" charset="0"/>
              </a:rPr>
              <a:t> অ</a:t>
            </a:r>
            <a:r>
              <a:rPr lang="bn-IN" sz="3600" b="1" dirty="0" smtClean="0">
                <a:solidFill>
                  <a:schemeClr val="tx1"/>
                </a:solidFill>
                <a:latin typeface="NikoshBAN" pitchFamily="2" charset="0"/>
                <a:cs typeface="NikoshBAN" pitchFamily="2" charset="0"/>
              </a:rPr>
              <a:t>পবিত্রতার </a:t>
            </a:r>
            <a:r>
              <a:rPr lang="en-US" sz="3600" b="1" dirty="0" err="1" smtClean="0">
                <a:solidFill>
                  <a:schemeClr val="tx1"/>
                </a:solidFill>
                <a:latin typeface="NikoshBAN" pitchFamily="2" charset="0"/>
                <a:cs typeface="NikoshBAN" pitchFamily="2" charset="0"/>
              </a:rPr>
              <a:t>প্রকারগুলো</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উদাহরনসহ</a:t>
            </a:r>
            <a:r>
              <a:rPr lang="bn-IN" sz="3600" b="1" dirty="0" smtClean="0">
                <a:solidFill>
                  <a:schemeClr val="tx1"/>
                </a:solidFill>
                <a:latin typeface="NikoshBAN" pitchFamily="2" charset="0"/>
                <a:cs typeface="NikoshBAN" pitchFamily="2" charset="0"/>
              </a:rPr>
              <a:t> </a:t>
            </a:r>
            <a:r>
              <a:rPr lang="bn-IN" sz="3600" b="1" dirty="0" smtClean="0">
                <a:solidFill>
                  <a:schemeClr val="tx1"/>
                </a:solidFill>
                <a:latin typeface="NikoshBAN" pitchFamily="2" charset="0"/>
                <a:cs typeface="NikoshBAN" pitchFamily="2" charset="0"/>
              </a:rPr>
              <a:t>লেখ  । </a:t>
            </a:r>
            <a:endParaRPr lang="en-GB" sz="11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xmlns="" val="196600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0"/>
            <a:ext cx="1635384" cy="369332"/>
          </a:xfrm>
          <a:prstGeom prst="rect">
            <a:avLst/>
          </a:prstGeom>
          <a:noFill/>
        </p:spPr>
        <p:txBody>
          <a:bodyPr wrap="none" rtlCol="0">
            <a:spAutoFit/>
          </a:bodyPr>
          <a:lstStyle/>
          <a:p>
            <a:r>
              <a:rPr lang="bn-IN" dirty="0" smtClean="0">
                <a:latin typeface="NikoshBAN" pitchFamily="2" charset="0"/>
                <a:cs typeface="NikoshBAN" pitchFamily="2" charset="0"/>
              </a:rPr>
              <a:t>বহুনির্বাচনী অভিক্ষা  </a:t>
            </a:r>
            <a:endParaRPr lang="en-GB" dirty="0">
              <a:latin typeface="NikoshBAN" pitchFamily="2" charset="0"/>
              <a:cs typeface="NikoshBAN" pitchFamily="2" charset="0"/>
            </a:endParaRPr>
          </a:p>
        </p:txBody>
      </p:sp>
      <p:sp>
        <p:nvSpPr>
          <p:cNvPr id="3" name="Rounded Rectangle 2"/>
          <p:cNvSpPr/>
          <p:nvPr/>
        </p:nvSpPr>
        <p:spPr>
          <a:xfrm>
            <a:off x="61200" y="381000"/>
            <a:ext cx="9006600" cy="62454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bn-IN" dirty="0" smtClean="0">
                <a:latin typeface="NikoshBAN" pitchFamily="2" charset="0"/>
                <a:cs typeface="NikoshBAN" pitchFamily="2" charset="0"/>
              </a:rPr>
              <a:t>ইবাদাত কত প্রকার ?</a:t>
            </a:r>
          </a:p>
          <a:p>
            <a:r>
              <a:rPr lang="bn-IN" dirty="0" smtClean="0">
                <a:solidFill>
                  <a:schemeClr val="tx1"/>
                </a:solidFill>
                <a:latin typeface="NikoshBAN" pitchFamily="2" charset="0"/>
                <a:cs typeface="NikoshBAN" pitchFamily="2" charset="0"/>
              </a:rPr>
              <a:t>(ক)  দুই                                    (খ) তিন                              (গ) চার                                     (ঘ) ছয় </a:t>
            </a:r>
            <a:r>
              <a:rPr lang="bn-IN" dirty="0" smtClean="0">
                <a:latin typeface="NikoshBAN" pitchFamily="2" charset="0"/>
                <a:cs typeface="NikoshBAN" pitchFamily="2" charset="0"/>
              </a:rPr>
              <a:t>                                                                                                                                                                                                                                                                                                                                                                                                                                </a:t>
            </a:r>
            <a:endParaRPr lang="en-GB" dirty="0">
              <a:latin typeface="NikoshBAN" pitchFamily="2" charset="0"/>
              <a:cs typeface="NikoshBAN" pitchFamily="2" charset="0"/>
            </a:endParaRPr>
          </a:p>
        </p:txBody>
      </p:sp>
      <p:sp>
        <p:nvSpPr>
          <p:cNvPr id="4" name="Oval 3"/>
          <p:cNvSpPr/>
          <p:nvPr/>
        </p:nvSpPr>
        <p:spPr>
          <a:xfrm>
            <a:off x="2756644" y="609600"/>
            <a:ext cx="291356" cy="3204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76200" y="1066800"/>
            <a:ext cx="9006600" cy="687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dirty="0" smtClean="0">
                <a:latin typeface="NikoshBAN" pitchFamily="2" charset="0"/>
                <a:cs typeface="NikoshBAN" pitchFamily="2" charset="0"/>
              </a:rPr>
              <a:t>২. আর্থিক ইবাদাত কোনটি ? </a:t>
            </a:r>
          </a:p>
          <a:p>
            <a:r>
              <a:rPr lang="bn-IN" dirty="0">
                <a:solidFill>
                  <a:schemeClr val="tx1"/>
                </a:solidFill>
                <a:latin typeface="NikoshBAN" pitchFamily="2" charset="0"/>
                <a:cs typeface="NikoshBAN" pitchFamily="2" charset="0"/>
              </a:rPr>
              <a:t>(ক</a:t>
            </a:r>
            <a:r>
              <a:rPr lang="bn-IN" dirty="0" smtClean="0">
                <a:solidFill>
                  <a:schemeClr val="tx1"/>
                </a:solidFill>
                <a:latin typeface="NikoshBAN" pitchFamily="2" charset="0"/>
                <a:cs typeface="NikoshBAN" pitchFamily="2" charset="0"/>
              </a:rPr>
              <a:t>) সাওম পালন                       (খ) হজ আদায়                       (গ) যাকাত আদায়                         (ঘ) সালাত আদায়  </a:t>
            </a:r>
            <a:endParaRPr lang="en-GB" dirty="0">
              <a:latin typeface="NikoshBAN" pitchFamily="2" charset="0"/>
              <a:cs typeface="NikoshBAN" pitchFamily="2" charset="0"/>
            </a:endParaRPr>
          </a:p>
        </p:txBody>
      </p:sp>
      <p:sp>
        <p:nvSpPr>
          <p:cNvPr id="6" name="Oval 5"/>
          <p:cNvSpPr/>
          <p:nvPr/>
        </p:nvSpPr>
        <p:spPr>
          <a:xfrm>
            <a:off x="4876800" y="1371600"/>
            <a:ext cx="291356" cy="3204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76200" y="1828800"/>
            <a:ext cx="9006600" cy="6870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dirty="0" smtClean="0">
                <a:latin typeface="NikoshBAN" pitchFamily="2" charset="0"/>
                <a:cs typeface="NikoshBAN" pitchFamily="2" charset="0"/>
              </a:rPr>
              <a:t>৩. নাজু ইবাদাতে বাদানি পালন করতে চায় । এমতা অবস্তায় তার করনীয় কী ?</a:t>
            </a:r>
          </a:p>
          <a:p>
            <a:r>
              <a:rPr lang="bn-IN" dirty="0">
                <a:solidFill>
                  <a:schemeClr val="tx1"/>
                </a:solidFill>
                <a:latin typeface="NikoshBAN" pitchFamily="2" charset="0"/>
                <a:cs typeface="NikoshBAN" pitchFamily="2" charset="0"/>
              </a:rPr>
              <a:t>(ক</a:t>
            </a:r>
            <a:r>
              <a:rPr lang="bn-IN" dirty="0" smtClean="0">
                <a:solidFill>
                  <a:schemeClr val="tx1"/>
                </a:solidFill>
                <a:latin typeface="NikoshBAN" pitchFamily="2" charset="0"/>
                <a:cs typeface="NikoshBAN" pitchFamily="2" charset="0"/>
              </a:rPr>
              <a:t>) সালাত আদায় করা               (খ) গরিবদের দান করা             (গ) যাকাত প্রদান                         (ঘ) বিপদে সহায়তা  </a:t>
            </a:r>
            <a:r>
              <a:rPr lang="bn-IN" dirty="0" smtClean="0">
                <a:latin typeface="NikoshBAN" pitchFamily="2" charset="0"/>
                <a:cs typeface="NikoshBAN" pitchFamily="2" charset="0"/>
              </a:rPr>
              <a:t> </a:t>
            </a:r>
            <a:endParaRPr lang="en-GB" dirty="0">
              <a:latin typeface="NikoshBAN" pitchFamily="2" charset="0"/>
              <a:cs typeface="NikoshBAN" pitchFamily="2" charset="0"/>
            </a:endParaRPr>
          </a:p>
        </p:txBody>
      </p:sp>
      <p:sp>
        <p:nvSpPr>
          <p:cNvPr id="8" name="Oval 7"/>
          <p:cNvSpPr/>
          <p:nvPr/>
        </p:nvSpPr>
        <p:spPr>
          <a:xfrm>
            <a:off x="152400" y="2133600"/>
            <a:ext cx="291356" cy="3204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76200" y="2590800"/>
            <a:ext cx="9006600" cy="196009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dirty="0" smtClean="0">
                <a:latin typeface="NikoshBAN" pitchFamily="2" charset="0"/>
                <a:cs typeface="NikoshBAN" pitchFamily="2" charset="0"/>
              </a:rPr>
              <a:t>৪. আল্লাহর ইবাদাতের জন্য যাদেরকে সৃষ্টি করা হয়েছে –</a:t>
            </a:r>
          </a:p>
          <a:p>
            <a:pPr marL="400050" indent="-400050">
              <a:buFont typeface="+mj-lt"/>
              <a:buAutoNum type="romanLcPeriod"/>
            </a:pPr>
            <a:r>
              <a:rPr lang="bn-IN" dirty="0" smtClean="0">
                <a:solidFill>
                  <a:srgbClr val="FFC000"/>
                </a:solidFill>
                <a:latin typeface="NikoshBAN" pitchFamily="2" charset="0"/>
                <a:cs typeface="NikoshBAN" pitchFamily="2" charset="0"/>
              </a:rPr>
              <a:t>জিন জাতি </a:t>
            </a:r>
          </a:p>
          <a:p>
            <a:pPr marL="400050" indent="-400050">
              <a:buFont typeface="+mj-lt"/>
              <a:buAutoNum type="romanLcPeriod"/>
            </a:pPr>
            <a:r>
              <a:rPr lang="bn-IN" dirty="0" smtClean="0">
                <a:solidFill>
                  <a:srgbClr val="FFC000"/>
                </a:solidFill>
                <a:latin typeface="NikoshBAN" pitchFamily="2" charset="0"/>
                <a:cs typeface="NikoshBAN" pitchFamily="2" charset="0"/>
              </a:rPr>
              <a:t>ফেরেশ্তা </a:t>
            </a:r>
          </a:p>
          <a:p>
            <a:pPr marL="400050" indent="-400050">
              <a:buFont typeface="+mj-lt"/>
              <a:buAutoNum type="romanLcPeriod"/>
            </a:pPr>
            <a:r>
              <a:rPr lang="bn-IN" dirty="0" smtClean="0">
                <a:solidFill>
                  <a:srgbClr val="FFC000"/>
                </a:solidFill>
                <a:latin typeface="NikoshBAN" pitchFamily="2" charset="0"/>
                <a:cs typeface="NikoshBAN" pitchFamily="2" charset="0"/>
              </a:rPr>
              <a:t>মানবজাতি </a:t>
            </a:r>
          </a:p>
          <a:p>
            <a:r>
              <a:rPr lang="bn-IN" dirty="0" smtClean="0">
                <a:solidFill>
                  <a:schemeClr val="bg2"/>
                </a:solidFill>
                <a:latin typeface="NikoshBAN" pitchFamily="2" charset="0"/>
                <a:cs typeface="NikoshBAN" pitchFamily="2" charset="0"/>
              </a:rPr>
              <a:t>নিচের কোনটি সঠিক ?</a:t>
            </a:r>
          </a:p>
          <a:p>
            <a:r>
              <a:rPr lang="bn-IN" dirty="0">
                <a:solidFill>
                  <a:schemeClr val="tx1"/>
                </a:solidFill>
                <a:latin typeface="NikoshBAN" pitchFamily="2" charset="0"/>
                <a:cs typeface="NikoshBAN" pitchFamily="2" charset="0"/>
              </a:rPr>
              <a:t>(ক</a:t>
            </a:r>
            <a:r>
              <a:rPr lang="bn-IN" dirty="0" smtClean="0">
                <a:solidFill>
                  <a:schemeClr val="tx1"/>
                </a:solidFill>
                <a:latin typeface="NikoshBAN" pitchFamily="2" charset="0"/>
                <a:cs typeface="NikoshBAN" pitchFamily="2" charset="0"/>
              </a:rPr>
              <a:t>) ।                                   (খ) ।।                                  (গ)  । ও ।।।                                   (ঘ) ।, ।। ও ।।।                                                                          </a:t>
            </a:r>
            <a:r>
              <a:rPr lang="bn-IN" dirty="0" smtClean="0">
                <a:solidFill>
                  <a:schemeClr val="bg2"/>
                </a:solidFill>
                <a:latin typeface="NikoshBAN" pitchFamily="2" charset="0"/>
                <a:cs typeface="NikoshBAN" pitchFamily="2" charset="0"/>
              </a:rPr>
              <a:t> </a:t>
            </a:r>
            <a:r>
              <a:rPr lang="bn-IN" dirty="0" smtClean="0">
                <a:latin typeface="NikoshBAN" pitchFamily="2" charset="0"/>
                <a:cs typeface="NikoshBAN" pitchFamily="2" charset="0"/>
              </a:rPr>
              <a:t> </a:t>
            </a:r>
          </a:p>
          <a:p>
            <a:pPr marL="400050" indent="-400050">
              <a:buFont typeface="+mj-lt"/>
              <a:buAutoNum type="romanLcPeriod"/>
            </a:pPr>
            <a:endParaRPr lang="en-GB" dirty="0">
              <a:latin typeface="NikoshBAN" pitchFamily="2" charset="0"/>
              <a:cs typeface="NikoshBAN" pitchFamily="2" charset="0"/>
            </a:endParaRPr>
          </a:p>
        </p:txBody>
      </p:sp>
      <p:sp>
        <p:nvSpPr>
          <p:cNvPr id="10" name="Oval 9"/>
          <p:cNvSpPr/>
          <p:nvPr/>
        </p:nvSpPr>
        <p:spPr>
          <a:xfrm>
            <a:off x="4876800" y="3962400"/>
            <a:ext cx="291356" cy="3204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61200" y="4648200"/>
            <a:ext cx="9006600" cy="75570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dirty="0" smtClean="0">
                <a:latin typeface="NikoshBAN" pitchFamily="2" charset="0"/>
                <a:cs typeface="NikoshBAN" pitchFamily="2" charset="0"/>
              </a:rPr>
              <a:t>৫. অপবিত্রতার আরবি প্রতিশব্দ কোনটি ?</a:t>
            </a:r>
          </a:p>
          <a:p>
            <a:r>
              <a:rPr lang="bn-IN" dirty="0">
                <a:solidFill>
                  <a:schemeClr val="tx1"/>
                </a:solidFill>
                <a:latin typeface="NikoshBAN" pitchFamily="2" charset="0"/>
                <a:cs typeface="NikoshBAN" pitchFamily="2" charset="0"/>
              </a:rPr>
              <a:t>(ক</a:t>
            </a:r>
            <a:r>
              <a:rPr lang="bn-IN" dirty="0" smtClean="0">
                <a:solidFill>
                  <a:schemeClr val="tx1"/>
                </a:solidFill>
                <a:latin typeface="NikoshBAN" pitchFamily="2" charset="0"/>
                <a:cs typeface="NikoshBAN" pitchFamily="2" charset="0"/>
              </a:rPr>
              <a:t>) তাহারাতুন                      (খ) নাজাসাতুন                          (গ) হাকিকাতুন                                 (ঘ) আব্দুন </a:t>
            </a:r>
            <a:r>
              <a:rPr lang="bn-IN" dirty="0" smtClean="0">
                <a:latin typeface="NikoshBAN" pitchFamily="2" charset="0"/>
                <a:cs typeface="NikoshBAN" pitchFamily="2" charset="0"/>
              </a:rPr>
              <a:t> </a:t>
            </a:r>
            <a:endParaRPr lang="en-GB" dirty="0">
              <a:latin typeface="NikoshBAN" pitchFamily="2" charset="0"/>
              <a:cs typeface="NikoshBAN" pitchFamily="2" charset="0"/>
            </a:endParaRPr>
          </a:p>
        </p:txBody>
      </p:sp>
      <p:sp>
        <p:nvSpPr>
          <p:cNvPr id="12" name="Oval 11"/>
          <p:cNvSpPr/>
          <p:nvPr/>
        </p:nvSpPr>
        <p:spPr>
          <a:xfrm>
            <a:off x="2362200" y="5029200"/>
            <a:ext cx="291356" cy="3204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61200" y="5715000"/>
            <a:ext cx="90066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dirty="0" smtClean="0">
                <a:latin typeface="NikoshBAN" pitchFamily="2" charset="0"/>
                <a:cs typeface="NikoshBAN" pitchFamily="2" charset="0"/>
              </a:rPr>
              <a:t>৬. যে সকল নাজাসাত দেখা যায়না, কিন্তু ইসলামি বিধানে তা নাজাসাত বলে গন্য  তাকে কী বলে ?</a:t>
            </a:r>
          </a:p>
          <a:p>
            <a:r>
              <a:rPr lang="bn-IN" dirty="0">
                <a:solidFill>
                  <a:schemeClr val="tx1"/>
                </a:solidFill>
                <a:latin typeface="NikoshBAN" pitchFamily="2" charset="0"/>
                <a:cs typeface="NikoshBAN" pitchFamily="2" charset="0"/>
              </a:rPr>
              <a:t>(ক)</a:t>
            </a:r>
            <a:r>
              <a:rPr lang="bn-IN" dirty="0" smtClean="0">
                <a:latin typeface="NikoshBAN" pitchFamily="2" charset="0"/>
                <a:cs typeface="NikoshBAN" pitchFamily="2" charset="0"/>
              </a:rPr>
              <a:t>  </a:t>
            </a:r>
            <a:r>
              <a:rPr lang="bn-IN" dirty="0" smtClean="0">
                <a:solidFill>
                  <a:schemeClr val="tx1"/>
                </a:solidFill>
                <a:latin typeface="NikoshBAN" pitchFamily="2" charset="0"/>
                <a:cs typeface="NikoshBAN" pitchFamily="2" charset="0"/>
              </a:rPr>
              <a:t>নাজাসাতে হুকমি          (খ) নাজাসাতে হাকিকী              (গ) নাজাসাতে গালিজা                     (ঘ) নাজাসাতে খাফিফা  </a:t>
            </a:r>
            <a:endParaRPr lang="en-GB" dirty="0">
              <a:solidFill>
                <a:schemeClr val="tx1"/>
              </a:solidFill>
              <a:latin typeface="NikoshBAN" pitchFamily="2" charset="0"/>
              <a:cs typeface="NikoshBAN" pitchFamily="2" charset="0"/>
            </a:endParaRPr>
          </a:p>
        </p:txBody>
      </p:sp>
      <p:sp>
        <p:nvSpPr>
          <p:cNvPr id="14" name="Oval 13"/>
          <p:cNvSpPr/>
          <p:nvPr/>
        </p:nvSpPr>
        <p:spPr>
          <a:xfrm>
            <a:off x="152400" y="6156508"/>
            <a:ext cx="291356" cy="3204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56719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heel(1)">
                                      <p:cBhvr>
                                        <p:cTn id="50" dur="2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1000" fill="hold"/>
                                        <p:tgtEl>
                                          <p:spTgt spid="11"/>
                                        </p:tgtEl>
                                        <p:attrNameLst>
                                          <p:attrName>ppt_w</p:attrName>
                                        </p:attrNameLst>
                                      </p:cBhvr>
                                      <p:tavLst>
                                        <p:tav tm="0">
                                          <p:val>
                                            <p:fltVal val="0"/>
                                          </p:val>
                                        </p:tav>
                                        <p:tav tm="100000">
                                          <p:val>
                                            <p:strVal val="#ppt_w"/>
                                          </p:val>
                                        </p:tav>
                                      </p:tavLst>
                                    </p:anim>
                                    <p:anim calcmode="lin" valueType="num">
                                      <p:cBhvr>
                                        <p:cTn id="87" dur="1000" fill="hold"/>
                                        <p:tgtEl>
                                          <p:spTgt spid="11"/>
                                        </p:tgtEl>
                                        <p:attrNameLst>
                                          <p:attrName>ppt_h</p:attrName>
                                        </p:attrNameLst>
                                      </p:cBhvr>
                                      <p:tavLst>
                                        <p:tav tm="0">
                                          <p:val>
                                            <p:fltVal val="0"/>
                                          </p:val>
                                        </p:tav>
                                        <p:tav tm="100000">
                                          <p:val>
                                            <p:strVal val="#ppt_h"/>
                                          </p:val>
                                        </p:tav>
                                      </p:tavLst>
                                    </p:anim>
                                    <p:anim calcmode="lin" valueType="num">
                                      <p:cBhvr>
                                        <p:cTn id="88" dur="1000" fill="hold"/>
                                        <p:tgtEl>
                                          <p:spTgt spid="11"/>
                                        </p:tgtEl>
                                        <p:attrNameLst>
                                          <p:attrName>style.rotation</p:attrName>
                                        </p:attrNameLst>
                                      </p:cBhvr>
                                      <p:tavLst>
                                        <p:tav tm="0">
                                          <p:val>
                                            <p:fltVal val="90"/>
                                          </p:val>
                                        </p:tav>
                                        <p:tav tm="100000">
                                          <p:val>
                                            <p:fltVal val="0"/>
                                          </p:val>
                                        </p:tav>
                                      </p:tavLst>
                                    </p:anim>
                                    <p:animEffect transition="in" filter="fade">
                                      <p:cBhvr>
                                        <p:cTn id="89" dur="1000"/>
                                        <p:tgtEl>
                                          <p:spTgt spid="11"/>
                                        </p:tgtEl>
                                      </p:cBhvr>
                                    </p:animEffect>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grpId="0" nodeType="click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p:cTn id="112" dur="1000" fill="hold"/>
                                        <p:tgtEl>
                                          <p:spTgt spid="13"/>
                                        </p:tgtEl>
                                        <p:attrNameLst>
                                          <p:attrName>ppt_w</p:attrName>
                                        </p:attrNameLst>
                                      </p:cBhvr>
                                      <p:tavLst>
                                        <p:tav tm="0">
                                          <p:val>
                                            <p:fltVal val="0"/>
                                          </p:val>
                                        </p:tav>
                                        <p:tav tm="100000">
                                          <p:val>
                                            <p:strVal val="#ppt_w"/>
                                          </p:val>
                                        </p:tav>
                                      </p:tavLst>
                                    </p:anim>
                                    <p:anim calcmode="lin" valueType="num">
                                      <p:cBhvr>
                                        <p:cTn id="113" dur="1000" fill="hold"/>
                                        <p:tgtEl>
                                          <p:spTgt spid="13"/>
                                        </p:tgtEl>
                                        <p:attrNameLst>
                                          <p:attrName>ppt_h</p:attrName>
                                        </p:attrNameLst>
                                      </p:cBhvr>
                                      <p:tavLst>
                                        <p:tav tm="0">
                                          <p:val>
                                            <p:fltVal val="0"/>
                                          </p:val>
                                        </p:tav>
                                        <p:tav tm="100000">
                                          <p:val>
                                            <p:strVal val="#ppt_h"/>
                                          </p:val>
                                        </p:tav>
                                      </p:tavLst>
                                    </p:anim>
                                    <p:anim calcmode="lin" valueType="num">
                                      <p:cBhvr>
                                        <p:cTn id="114" dur="1000" fill="hold"/>
                                        <p:tgtEl>
                                          <p:spTgt spid="13"/>
                                        </p:tgtEl>
                                        <p:attrNameLst>
                                          <p:attrName>style.rotation</p:attrName>
                                        </p:attrNameLst>
                                      </p:cBhvr>
                                      <p:tavLst>
                                        <p:tav tm="0">
                                          <p:val>
                                            <p:fltVal val="90"/>
                                          </p:val>
                                        </p:tav>
                                        <p:tav tm="100000">
                                          <p:val>
                                            <p:fltVal val="0"/>
                                          </p:val>
                                        </p:tav>
                                      </p:tavLst>
                                    </p:anim>
                                    <p:animEffect transition="in" filter="fade">
                                      <p:cBhvr>
                                        <p:cTn id="115" dur="1000"/>
                                        <p:tgtEl>
                                          <p:spTgt spid="13"/>
                                        </p:tgtEl>
                                      </p:cBhvr>
                                    </p:animEffect>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14"/>
                                        </p:tgtEl>
                                        <p:attrNameLst>
                                          <p:attrName>style.visibility</p:attrName>
                                        </p:attrNameLst>
                                      </p:cBhvr>
                                      <p:to>
                                        <p:strVal val="visible"/>
                                      </p:to>
                                    </p:set>
                                    <p:animEffect transition="in" filter="wipe(down)">
                                      <p:cBhvr>
                                        <p:cTn id="120" dur="580">
                                          <p:stCondLst>
                                            <p:cond delay="0"/>
                                          </p:stCondLst>
                                        </p:cTn>
                                        <p:tgtEl>
                                          <p:spTgt spid="14"/>
                                        </p:tgtEl>
                                      </p:cBhvr>
                                    </p:animEffect>
                                    <p:anim calcmode="lin" valueType="num">
                                      <p:cBhvr>
                                        <p:cTn id="12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6" dur="26">
                                          <p:stCondLst>
                                            <p:cond delay="650"/>
                                          </p:stCondLst>
                                        </p:cTn>
                                        <p:tgtEl>
                                          <p:spTgt spid="14"/>
                                        </p:tgtEl>
                                      </p:cBhvr>
                                      <p:to x="100000" y="60000"/>
                                    </p:animScale>
                                    <p:animScale>
                                      <p:cBhvr>
                                        <p:cTn id="127" dur="166" decel="50000">
                                          <p:stCondLst>
                                            <p:cond delay="676"/>
                                          </p:stCondLst>
                                        </p:cTn>
                                        <p:tgtEl>
                                          <p:spTgt spid="14"/>
                                        </p:tgtEl>
                                      </p:cBhvr>
                                      <p:to x="100000" y="100000"/>
                                    </p:animScale>
                                    <p:animScale>
                                      <p:cBhvr>
                                        <p:cTn id="128" dur="26">
                                          <p:stCondLst>
                                            <p:cond delay="1312"/>
                                          </p:stCondLst>
                                        </p:cTn>
                                        <p:tgtEl>
                                          <p:spTgt spid="14"/>
                                        </p:tgtEl>
                                      </p:cBhvr>
                                      <p:to x="100000" y="80000"/>
                                    </p:animScale>
                                    <p:animScale>
                                      <p:cBhvr>
                                        <p:cTn id="129" dur="166" decel="50000">
                                          <p:stCondLst>
                                            <p:cond delay="1338"/>
                                          </p:stCondLst>
                                        </p:cTn>
                                        <p:tgtEl>
                                          <p:spTgt spid="14"/>
                                        </p:tgtEl>
                                      </p:cBhvr>
                                      <p:to x="100000" y="100000"/>
                                    </p:animScale>
                                    <p:animScale>
                                      <p:cBhvr>
                                        <p:cTn id="130" dur="26">
                                          <p:stCondLst>
                                            <p:cond delay="1642"/>
                                          </p:stCondLst>
                                        </p:cTn>
                                        <p:tgtEl>
                                          <p:spTgt spid="14"/>
                                        </p:tgtEl>
                                      </p:cBhvr>
                                      <p:to x="100000" y="90000"/>
                                    </p:animScale>
                                    <p:animScale>
                                      <p:cBhvr>
                                        <p:cTn id="131" dur="166" decel="50000">
                                          <p:stCondLst>
                                            <p:cond delay="1668"/>
                                          </p:stCondLst>
                                        </p:cTn>
                                        <p:tgtEl>
                                          <p:spTgt spid="14"/>
                                        </p:tgtEl>
                                      </p:cBhvr>
                                      <p:to x="100000" y="100000"/>
                                    </p:animScale>
                                    <p:animScale>
                                      <p:cBhvr>
                                        <p:cTn id="132" dur="26">
                                          <p:stCondLst>
                                            <p:cond delay="1808"/>
                                          </p:stCondLst>
                                        </p:cTn>
                                        <p:tgtEl>
                                          <p:spTgt spid="14"/>
                                        </p:tgtEl>
                                      </p:cBhvr>
                                      <p:to x="100000" y="95000"/>
                                    </p:animScale>
                                    <p:animScale>
                                      <p:cBhvr>
                                        <p:cTn id="133"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74313" y="2743199"/>
            <a:ext cx="6176349" cy="3002777"/>
          </a:xfrm>
          <a:prstGeom prst="rect">
            <a:avLst/>
          </a:prstGeom>
        </p:spPr>
      </p:pic>
      <p:sp>
        <p:nvSpPr>
          <p:cNvPr id="4" name="TextBox 3"/>
          <p:cNvSpPr txBox="1"/>
          <p:nvPr/>
        </p:nvSpPr>
        <p:spPr>
          <a:xfrm>
            <a:off x="3962400" y="2133600"/>
            <a:ext cx="1569660" cy="830997"/>
          </a:xfrm>
          <a:prstGeom prst="rect">
            <a:avLst/>
          </a:prstGeom>
          <a:noFill/>
        </p:spPr>
        <p:txBody>
          <a:bodyPr wrap="none" rtlCol="0">
            <a:spAutoFit/>
          </a:bodyPr>
          <a:lstStyle/>
          <a:p>
            <a:r>
              <a:rPr lang="bn-IN" sz="4800" dirty="0" smtClean="0">
                <a:latin typeface="NikoshBAN" pitchFamily="2" charset="0"/>
                <a:cs typeface="NikoshBAN" pitchFamily="2" charset="0"/>
              </a:rPr>
              <a:t>সালাত </a:t>
            </a:r>
            <a:endParaRPr lang="en-GB" sz="4800" dirty="0">
              <a:latin typeface="NikoshBAN" pitchFamily="2" charset="0"/>
              <a:cs typeface="NikoshBAN" pitchFamily="2" charset="0"/>
            </a:endParaRPr>
          </a:p>
        </p:txBody>
      </p:sp>
      <p:sp>
        <p:nvSpPr>
          <p:cNvPr id="5" name="Rounded Rectangle 4"/>
          <p:cNvSpPr/>
          <p:nvPr/>
        </p:nvSpPr>
        <p:spPr>
          <a:xfrm>
            <a:off x="990600" y="914400"/>
            <a:ext cx="7239000" cy="6858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chemeClr val="tx1"/>
                </a:solidFill>
                <a:latin typeface="NikoshBAN" pitchFamily="2" charset="0"/>
                <a:cs typeface="NikoshBAN" pitchFamily="2" charset="0"/>
              </a:rPr>
              <a:t>নিচের চিত্রগুলো মনযোগ দিয়ে লক্ষ্য করঃ- </a:t>
            </a:r>
            <a:endParaRPr lang="en-US" sz="40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xmlns="" val="187214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par>
                                <p:cTn id="18" presetID="8"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amond(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124200" y="252664"/>
            <a:ext cx="2895600" cy="990600"/>
          </a:xfrm>
          <a:prstGeom prst="round2DiagRect">
            <a:avLst/>
          </a:prstGeom>
          <a:noFill/>
          <a:ln>
            <a:noFill/>
          </a:ln>
          <a:effectLst>
            <a:glow rad="228600">
              <a:schemeClr val="accent6">
                <a:satMod val="175000"/>
                <a:alpha val="40000"/>
              </a:schemeClr>
            </a:glow>
            <a:outerShdw blurRad="76200" dist="50800" dir="5400000" rotWithShape="0">
              <a:srgbClr val="4E3B30">
                <a:alpha val="60000"/>
              </a:srgbClr>
            </a:outerShdw>
          </a:effectLst>
        </p:spPr>
        <p:style>
          <a:lnRef idx="3">
            <a:schemeClr val="lt1"/>
          </a:lnRef>
          <a:fillRef idx="1">
            <a:schemeClr val="accent5"/>
          </a:fillRef>
          <a:effectRef idx="1">
            <a:schemeClr val="accent5"/>
          </a:effectRef>
          <a:fontRef idx="minor">
            <a:schemeClr val="lt1"/>
          </a:fontRef>
        </p:style>
        <p:txBody>
          <a:bodyPr lIns="91419" tIns="45709" rIns="91419" bIns="45709"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4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মূল্যায়ন</a:t>
            </a:r>
            <a:endParaRPr lang="en-US" sz="84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TextBox 2"/>
          <p:cNvSpPr txBox="1"/>
          <p:nvPr/>
        </p:nvSpPr>
        <p:spPr>
          <a:xfrm>
            <a:off x="476358" y="1913022"/>
            <a:ext cx="8191285" cy="3441035"/>
          </a:xfrm>
          <a:prstGeom prst="rect">
            <a:avLst/>
          </a:prstGeom>
          <a:noFill/>
          <a:ln w="57150" cmpd="tri">
            <a:solidFill>
              <a:schemeClr val="tx1"/>
            </a:solidFill>
          </a:ln>
        </p:spPr>
        <p:txBody>
          <a:bodyPr wrap="square" lIns="91419" tIns="45709" rIns="91419" bIns="45709"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235" indent="-514235">
              <a:buClr>
                <a:srgbClr val="0070C0"/>
              </a:buClr>
              <a:buFont typeface="+mj-lt"/>
              <a:buAutoNum type="arabicPeriod"/>
            </a:pPr>
            <a:r>
              <a:rPr lang="bn-BD" sz="4300" b="1" dirty="0">
                <a:ln w="11430"/>
                <a:effectLst>
                  <a:outerShdw blurRad="50800" dist="39000" dir="5460000" algn="tl">
                    <a:srgbClr val="000000">
                      <a:alpha val="38000"/>
                    </a:srgbClr>
                  </a:outerShdw>
                </a:effectLst>
                <a:latin typeface="NikoshBAN" pitchFamily="2" charset="0"/>
                <a:cs typeface="NikoshBAN" pitchFamily="2" charset="0"/>
              </a:rPr>
              <a:t>নাজাসাত শব্দের অর্থ কী?</a:t>
            </a:r>
          </a:p>
          <a:p>
            <a:pPr marL="514235" indent="-514235">
              <a:buClr>
                <a:srgbClr val="0070C0"/>
              </a:buClr>
              <a:buFont typeface="+mj-lt"/>
              <a:buAutoNum type="arabicPeriod"/>
            </a:pPr>
            <a:r>
              <a:rPr lang="bn-BD" sz="4300" b="1" dirty="0">
                <a:ln w="11430"/>
                <a:effectLst>
                  <a:outerShdw blurRad="50800" dist="39000" dir="5460000" algn="tl">
                    <a:srgbClr val="000000">
                      <a:alpha val="38000"/>
                    </a:srgbClr>
                  </a:outerShdw>
                </a:effectLst>
                <a:latin typeface="NikoshBAN" pitchFamily="2" charset="0"/>
                <a:cs typeface="NikoshBAN" pitchFamily="2" charset="0"/>
              </a:rPr>
              <a:t>নাজাসাত এর বিপরীত কী?</a:t>
            </a:r>
          </a:p>
          <a:p>
            <a:pPr marL="514235" indent="-514235">
              <a:buClr>
                <a:srgbClr val="0070C0"/>
              </a:buClr>
              <a:buFont typeface="+mj-lt"/>
              <a:buAutoNum type="arabicPeriod"/>
            </a:pPr>
            <a:r>
              <a:rPr lang="bn-BD" sz="4300" b="1" dirty="0">
                <a:ln w="11430"/>
                <a:effectLst>
                  <a:outerShdw blurRad="50800" dist="39000" dir="5460000" algn="tl">
                    <a:srgbClr val="000000">
                      <a:alpha val="38000"/>
                    </a:srgbClr>
                  </a:outerShdw>
                </a:effectLst>
                <a:latin typeface="NikoshBAN" pitchFamily="2" charset="0"/>
                <a:cs typeface="NikoshBAN" pitchFamily="2" charset="0"/>
              </a:rPr>
              <a:t>নাজাসাত কত প্রকার ও কী কী?</a:t>
            </a:r>
          </a:p>
          <a:p>
            <a:pPr marL="514235" indent="-514235">
              <a:buClr>
                <a:srgbClr val="0070C0"/>
              </a:buClr>
              <a:buFont typeface="+mj-lt"/>
              <a:buAutoNum type="arabicPeriod"/>
            </a:pPr>
            <a:r>
              <a:rPr lang="bn-BD" sz="4300" b="1" dirty="0">
                <a:ln w="11430"/>
                <a:effectLst>
                  <a:outerShdw blurRad="50800" dist="39000" dir="5460000" algn="tl">
                    <a:srgbClr val="000000">
                      <a:alpha val="38000"/>
                    </a:srgbClr>
                  </a:outerShdw>
                </a:effectLst>
                <a:latin typeface="NikoshBAN" pitchFamily="2" charset="0"/>
                <a:cs typeface="NikoshBAN" pitchFamily="2" charset="0"/>
              </a:rPr>
              <a:t>ওজু ভঙ্গ হওয়া কোন প্রকারের নাজাসাত?</a:t>
            </a:r>
          </a:p>
          <a:p>
            <a:pPr marL="514235" indent="-514235">
              <a:buClr>
                <a:srgbClr val="0070C0"/>
              </a:buClr>
              <a:buFont typeface="+mj-lt"/>
              <a:buAutoNum type="arabicPeriod"/>
            </a:pPr>
            <a:r>
              <a:rPr lang="bn-BD" sz="4100" b="1" dirty="0">
                <a:ln w="11430"/>
                <a:effectLst>
                  <a:outerShdw blurRad="50800" dist="39000" dir="5460000" algn="tl">
                    <a:srgbClr val="000000">
                      <a:alpha val="38000"/>
                    </a:srgbClr>
                  </a:outerShdw>
                </a:effectLst>
                <a:latin typeface="NikoshBAN" pitchFamily="2" charset="0"/>
                <a:cs typeface="NikoshBAN" pitchFamily="2" charset="0"/>
              </a:rPr>
              <a:t>কোনটির কারণে কবরে শাস্তি ভোগ করতে হবে?</a:t>
            </a:r>
          </a:p>
        </p:txBody>
      </p:sp>
      <p:cxnSp>
        <p:nvCxnSpPr>
          <p:cNvPr id="4" name="Straight Connector 3"/>
          <p:cNvCxnSpPr/>
          <p:nvPr/>
        </p:nvCxnSpPr>
        <p:spPr>
          <a:xfrm>
            <a:off x="218379" y="1407695"/>
            <a:ext cx="8707242" cy="0"/>
          </a:xfrm>
          <a:prstGeom prst="line">
            <a:avLst/>
          </a:prstGeom>
          <a:ln w="76200">
            <a:solidFill>
              <a:srgbClr val="0070C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23CE8295-3ABF-45CF-8FEF-C00A011C7050}" type="datetime12">
              <a:rPr lang="en-US" smtClean="0"/>
              <a:pPr/>
              <a:t>5:09 PM</a:t>
            </a:fld>
            <a:endParaRPr lang="en-US" dirty="0"/>
          </a:p>
        </p:txBody>
      </p:sp>
    </p:spTree>
    <p:extLst>
      <p:ext uri="{BB962C8B-B14F-4D97-AF65-F5344CB8AC3E}">
        <p14:creationId xmlns:p14="http://schemas.microsoft.com/office/powerpoint/2010/main" xmlns="" val="256235726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d421cc6babae2fdd7e2946bca51ac7d.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txBox="1">
            <a:spLocks/>
          </p:cNvSpPr>
          <p:nvPr/>
        </p:nvSpPr>
        <p:spPr>
          <a:xfrm>
            <a:off x="457200" y="3733800"/>
            <a:ext cx="8229600" cy="1110352"/>
          </a:xfrm>
          <a:prstGeom prst="rec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lang="bn-BD" sz="4000" dirty="0" smtClean="0">
                <a:latin typeface="NikoshBAN" pitchFamily="2" charset="0"/>
                <a:cs typeface="NikoshBAN" pitchFamily="2" charset="0"/>
              </a:rPr>
              <a:t> </a:t>
            </a:r>
            <a:r>
              <a:rPr lang="bn-BD" sz="4000" dirty="0" smtClean="0">
                <a:latin typeface="NikoshBAN" pitchFamily="2" charset="0"/>
                <a:cs typeface="NikoshBAN" pitchFamily="2" charset="0"/>
              </a:rPr>
              <a:t>উদাহরনসহ ইবাদতের প্রকারগুলোর তালিকা তৈরি করবে  </a:t>
            </a:r>
            <a:r>
              <a:rPr kumimoji="0" lang="bn-IN" sz="40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 </a:t>
            </a:r>
            <a:endParaRPr kumimoji="0" lang="en-US" sz="9600" b="0" i="0" u="none" strike="noStrike" kern="1200" cap="none" spc="0" normalizeH="0" baseline="0" noProof="0" dirty="0">
              <a:ln>
                <a:noFill/>
              </a:ln>
              <a:solidFill>
                <a:schemeClr val="dk1"/>
              </a:solidFill>
              <a:effectLst/>
              <a:uLnTx/>
              <a:uFillTx/>
              <a:latin typeface="NikoshBAN" pitchFamily="2" charset="0"/>
              <a:ea typeface="+mn-ea"/>
              <a:cs typeface="NikoshBAN" pitchFamily="2" charset="0"/>
            </a:endParaRPr>
          </a:p>
        </p:txBody>
      </p:sp>
      <p:sp>
        <p:nvSpPr>
          <p:cNvPr id="4" name="Rectangle 3"/>
          <p:cNvSpPr/>
          <p:nvPr/>
        </p:nvSpPr>
        <p:spPr>
          <a:xfrm>
            <a:off x="1066800" y="1676400"/>
            <a:ext cx="7162800" cy="1676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09600" y="304800"/>
            <a:ext cx="8534400" cy="3048000"/>
            <a:chOff x="609600" y="609600"/>
            <a:chExt cx="8534400" cy="3048000"/>
          </a:xfrm>
        </p:grpSpPr>
        <p:sp>
          <p:nvSpPr>
            <p:cNvPr id="6" name="Isosceles Triangle 5"/>
            <p:cNvSpPr/>
            <p:nvPr/>
          </p:nvSpPr>
          <p:spPr>
            <a:xfrm>
              <a:off x="609600" y="609600"/>
              <a:ext cx="8534400" cy="1600200"/>
            </a:xfrm>
            <a:prstGeom prst="triangle">
              <a:avLst>
                <a:gd name="adj" fmla="val 4678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495800" y="2667000"/>
              <a:ext cx="533400" cy="990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28800" y="2286000"/>
              <a:ext cx="5334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62800" y="2362200"/>
              <a:ext cx="6096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2819400" y="914400"/>
            <a:ext cx="37338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itchFamily="2" charset="0"/>
                <a:cs typeface="NikoshBAN" pitchFamily="2" charset="0"/>
              </a:rPr>
              <a:t>বাড়ীর কাজ</a:t>
            </a:r>
            <a:endParaRPr lang="en-US" sz="5400" dirty="0">
              <a:latin typeface="NikoshBAN" pitchFamily="2" charset="0"/>
              <a:cs typeface="NikoshBAN" pitchFamily="2" charset="0"/>
            </a:endParaRPr>
          </a:p>
        </p:txBody>
      </p:sp>
      <p:sp>
        <p:nvSpPr>
          <p:cNvPr id="11" name="Rectangle 10"/>
          <p:cNvSpPr/>
          <p:nvPr/>
        </p:nvSpPr>
        <p:spPr>
          <a:xfrm>
            <a:off x="422782" y="4953000"/>
            <a:ext cx="8187818"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itchFamily="2" charset="2"/>
              <a:buChar char="v"/>
            </a:pPr>
            <a:r>
              <a:rPr lang="bn-BD" sz="2800" dirty="0" smtClean="0">
                <a:solidFill>
                  <a:srgbClr val="FF0000"/>
                </a:solidFill>
                <a:latin typeface="NikoshBAN" pitchFamily="2" charset="0"/>
                <a:cs typeface="NikoshBAN" pitchFamily="2" charset="0"/>
              </a:rPr>
              <a:t> </a:t>
            </a:r>
            <a:r>
              <a:rPr lang="bn-IN" sz="2800" dirty="0" smtClean="0">
                <a:solidFill>
                  <a:srgbClr val="FF0000"/>
                </a:solidFill>
                <a:latin typeface="NikoshBAN" pitchFamily="2" charset="0"/>
                <a:cs typeface="NikoshBAN" pitchFamily="2" charset="0"/>
              </a:rPr>
              <a:t> </a:t>
            </a:r>
            <a:r>
              <a:rPr lang="bn-BD" sz="2800" dirty="0" smtClean="0">
                <a:solidFill>
                  <a:srgbClr val="FF0000"/>
                </a:solidFill>
                <a:latin typeface="NikoshBAN" pitchFamily="2" charset="0"/>
                <a:cs typeface="NikoshBAN" pitchFamily="2" charset="0"/>
              </a:rPr>
              <a:t>অপবিত্রতার পরিনাম সংক্ষেপে লিখে আনবে</a:t>
            </a:r>
            <a:r>
              <a:rPr lang="bn-IN" sz="2800" dirty="0" smtClean="0">
                <a:solidFill>
                  <a:srgbClr val="FF0000"/>
                </a:solidFill>
                <a:latin typeface="NikoshBAN" pitchFamily="2" charset="0"/>
                <a:cs typeface="NikoshBAN" pitchFamily="2" charset="0"/>
              </a:rPr>
              <a:t>। </a:t>
            </a:r>
            <a:r>
              <a:rPr lang="bn-BD" sz="2800" dirty="0" smtClean="0">
                <a:solidFill>
                  <a:srgbClr val="FF0000"/>
                </a:solidFill>
                <a:latin typeface="NikoshBAN" pitchFamily="2" charset="0"/>
                <a:cs typeface="NikoshBAN" pitchFamily="2" charset="0"/>
              </a:rPr>
              <a:t> </a:t>
            </a:r>
            <a:endParaRPr lang="en-GB"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 calcmode="lin" valueType="num">
                                      <p:cBhvr>
                                        <p:cTn id="18" dur="500" fill="hold"/>
                                        <p:tgtEl>
                                          <p:spTgt spid="3">
                                            <p:bg/>
                                          </p:spTgt>
                                        </p:tgtEl>
                                        <p:attrNameLst>
                                          <p:attrName>ppt_w</p:attrName>
                                        </p:attrNameLst>
                                      </p:cBhvr>
                                      <p:tavLst>
                                        <p:tav tm="0">
                                          <p:val>
                                            <p:fltVal val="0"/>
                                          </p:val>
                                        </p:tav>
                                        <p:tav tm="100000">
                                          <p:val>
                                            <p:strVal val="#ppt_w"/>
                                          </p:val>
                                        </p:tav>
                                      </p:tavLst>
                                    </p:anim>
                                    <p:anim calcmode="lin" valueType="num">
                                      <p:cBhvr>
                                        <p:cTn id="19" dur="500" fill="hold"/>
                                        <p:tgtEl>
                                          <p:spTgt spid="3">
                                            <p:bg/>
                                          </p:spTgt>
                                        </p:tgtEl>
                                        <p:attrNameLst>
                                          <p:attrName>ppt_h</p:attrName>
                                        </p:attrNameLst>
                                      </p:cBhvr>
                                      <p:tavLst>
                                        <p:tav tm="0">
                                          <p:val>
                                            <p:fltVal val="0"/>
                                          </p:val>
                                        </p:tav>
                                        <p:tav tm="100000">
                                          <p:val>
                                            <p:strVal val="#ppt_h"/>
                                          </p:val>
                                        </p:tav>
                                      </p:tavLst>
                                    </p:anim>
                                    <p:animEffect transition="in" filter="fade">
                                      <p:cBhvr>
                                        <p:cTn id="20" dur="5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518" y="-206205"/>
            <a:ext cx="9078963" cy="7270409"/>
          </a:xfrm>
          <a:prstGeom prst="rect">
            <a:avLst/>
          </a:prstGeom>
        </p:spPr>
      </p:pic>
      <p:sp>
        <p:nvSpPr>
          <p:cNvPr id="3" name="TextBox 2"/>
          <p:cNvSpPr txBox="1"/>
          <p:nvPr/>
        </p:nvSpPr>
        <p:spPr>
          <a:xfrm>
            <a:off x="152400" y="-76200"/>
            <a:ext cx="6400800" cy="3570208"/>
          </a:xfrm>
          <a:prstGeom prst="rect">
            <a:avLst/>
          </a:prstGeom>
          <a:noFill/>
        </p:spPr>
        <p:txBody>
          <a:bodyPr wrap="square" rtlCol="0">
            <a:spAutoFit/>
          </a:bodyPr>
          <a:lstStyle/>
          <a:p>
            <a:r>
              <a:rPr lang="bn-IN" sz="6600" dirty="0" smtClean="0">
                <a:latin typeface="NikoshBAN" pitchFamily="2" charset="0"/>
                <a:cs typeface="NikoshBAN" pitchFamily="2" charset="0"/>
              </a:rPr>
              <a:t> সকলকে - </a:t>
            </a:r>
            <a:r>
              <a:rPr lang="bn-IN" sz="3200" dirty="0" smtClean="0">
                <a:latin typeface="NikoshBAN" pitchFamily="2" charset="0"/>
                <a:cs typeface="NikoshBAN" pitchFamily="2" charset="0"/>
              </a:rPr>
              <a:t>  </a:t>
            </a:r>
          </a:p>
          <a:p>
            <a:endParaRPr lang="bn-IN" sz="3200" dirty="0">
              <a:latin typeface="NikoshBAN" pitchFamily="2" charset="0"/>
              <a:cs typeface="NikoshBAN" pitchFamily="2" charset="0"/>
            </a:endParaRPr>
          </a:p>
          <a:p>
            <a:endParaRPr lang="bn-IN" sz="3200" dirty="0" smtClean="0">
              <a:latin typeface="NikoshBAN" pitchFamily="2" charset="0"/>
              <a:cs typeface="NikoshBAN" pitchFamily="2" charset="0"/>
            </a:endParaRPr>
          </a:p>
          <a:p>
            <a:endParaRPr lang="bn-IN" sz="3200" dirty="0">
              <a:latin typeface="NikoshBAN" pitchFamily="2" charset="0"/>
              <a:cs typeface="NikoshBAN" pitchFamily="2" charset="0"/>
            </a:endParaRPr>
          </a:p>
          <a:p>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 </a:t>
            </a:r>
            <a:endParaRPr lang="en-GB" sz="3200" dirty="0">
              <a:latin typeface="NikoshBAN" pitchFamily="2" charset="0"/>
              <a:cs typeface="NikoshBAN" pitchFamily="2" charset="0"/>
            </a:endParaRPr>
          </a:p>
        </p:txBody>
      </p:sp>
      <p:sp>
        <p:nvSpPr>
          <p:cNvPr id="4" name="Oval 3"/>
          <p:cNvSpPr/>
          <p:nvPr/>
        </p:nvSpPr>
        <p:spPr>
          <a:xfrm>
            <a:off x="3124200" y="1828800"/>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itchFamily="2" charset="0"/>
                <a:cs typeface="NikoshBAN" pitchFamily="2" charset="0"/>
              </a:rPr>
              <a:t>ধ </a:t>
            </a:r>
            <a:endParaRPr lang="en-GB" sz="6600" dirty="0">
              <a:latin typeface="NikoshBAN" pitchFamily="2" charset="0"/>
              <a:cs typeface="NikoshBAN" pitchFamily="2" charset="0"/>
            </a:endParaRPr>
          </a:p>
        </p:txBody>
      </p:sp>
      <p:sp>
        <p:nvSpPr>
          <p:cNvPr id="5" name="Oval 4"/>
          <p:cNvSpPr/>
          <p:nvPr/>
        </p:nvSpPr>
        <p:spPr>
          <a:xfrm>
            <a:off x="4648200" y="1828800"/>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itchFamily="2" charset="0"/>
                <a:cs typeface="NikoshBAN" pitchFamily="2" charset="0"/>
              </a:rPr>
              <a:t>ন্য</a:t>
            </a:r>
            <a:endParaRPr lang="en-GB" sz="6600" dirty="0">
              <a:latin typeface="NikoshBAN" pitchFamily="2" charset="0"/>
              <a:cs typeface="NikoshBAN" pitchFamily="2" charset="0"/>
            </a:endParaRPr>
          </a:p>
        </p:txBody>
      </p:sp>
      <p:sp>
        <p:nvSpPr>
          <p:cNvPr id="6" name="Oval 5"/>
          <p:cNvSpPr/>
          <p:nvPr/>
        </p:nvSpPr>
        <p:spPr>
          <a:xfrm>
            <a:off x="6172200" y="1828800"/>
            <a:ext cx="914400" cy="914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itchFamily="2" charset="0"/>
                <a:cs typeface="NikoshBAN" pitchFamily="2" charset="0"/>
              </a:rPr>
              <a:t>বা</a:t>
            </a:r>
            <a:endParaRPr lang="en-GB" sz="6600" dirty="0">
              <a:latin typeface="NikoshBAN" pitchFamily="2" charset="0"/>
              <a:cs typeface="NikoshBAN" pitchFamily="2" charset="0"/>
            </a:endParaRPr>
          </a:p>
        </p:txBody>
      </p:sp>
      <p:sp>
        <p:nvSpPr>
          <p:cNvPr id="7" name="Oval 6"/>
          <p:cNvSpPr/>
          <p:nvPr/>
        </p:nvSpPr>
        <p:spPr>
          <a:xfrm>
            <a:off x="7772401" y="1828800"/>
            <a:ext cx="914400" cy="914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itchFamily="2" charset="0"/>
                <a:cs typeface="NikoshBAN" pitchFamily="2" charset="0"/>
              </a:rPr>
              <a:t>দ</a:t>
            </a:r>
            <a:endParaRPr lang="en-GB" sz="6600" dirty="0">
              <a:latin typeface="NikoshBAN" pitchFamily="2" charset="0"/>
              <a:cs typeface="NikoshBAN" pitchFamily="2" charset="0"/>
            </a:endParaRPr>
          </a:p>
        </p:txBody>
      </p:sp>
      <p:sp>
        <p:nvSpPr>
          <p:cNvPr id="8" name="Rounded Rectangle 7"/>
          <p:cNvSpPr/>
          <p:nvPr/>
        </p:nvSpPr>
        <p:spPr>
          <a:xfrm>
            <a:off x="5638800" y="5791200"/>
            <a:ext cx="3156758" cy="91440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atin typeface="NikoshBAN" pitchFamily="2" charset="0"/>
                <a:cs typeface="NikoshBAN" pitchFamily="2" charset="0"/>
              </a:rPr>
              <a:t>আল্লাহ হাফিজ </a:t>
            </a:r>
            <a:endParaRPr lang="en-GB" sz="4800" dirty="0">
              <a:latin typeface="NikoshBAN" pitchFamily="2" charset="0"/>
              <a:cs typeface="NikoshBAN" pitchFamily="2" charset="0"/>
            </a:endParaRPr>
          </a:p>
        </p:txBody>
      </p:sp>
      <p:sp>
        <p:nvSpPr>
          <p:cNvPr id="9" name="TextBox 8"/>
          <p:cNvSpPr txBox="1"/>
          <p:nvPr/>
        </p:nvSpPr>
        <p:spPr>
          <a:xfrm>
            <a:off x="3090793" y="4114800"/>
            <a:ext cx="2929007" cy="646331"/>
          </a:xfrm>
          <a:prstGeom prst="rect">
            <a:avLst/>
          </a:prstGeom>
          <a:solidFill>
            <a:srgbClr val="00B0F0"/>
          </a:solidFill>
        </p:spPr>
        <p:txBody>
          <a:bodyPr wrap="none" rtlCol="0">
            <a:spAutoFit/>
          </a:bodyPr>
          <a:lstStyle/>
          <a:p>
            <a:r>
              <a:rPr lang="bn-IN" sz="3600" dirty="0" smtClean="0">
                <a:latin typeface="NikoshBAN" pitchFamily="2" charset="0"/>
                <a:cs typeface="NikoshBAN" pitchFamily="2" charset="0"/>
              </a:rPr>
              <a:t>সবাই ভালো থাকো </a:t>
            </a:r>
            <a:endParaRPr lang="en-GB" dirty="0">
              <a:latin typeface="NikoshBAN" pitchFamily="2" charset="0"/>
              <a:cs typeface="NikoshBAN" pitchFamily="2" charset="0"/>
            </a:endParaRPr>
          </a:p>
        </p:txBody>
      </p:sp>
    </p:spTree>
    <p:extLst>
      <p:ext uri="{BB962C8B-B14F-4D97-AF65-F5344CB8AC3E}">
        <p14:creationId xmlns:p14="http://schemas.microsoft.com/office/powerpoint/2010/main" xmlns="" val="324716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par>
                                <p:cTn id="28" presetID="45"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anim calcmode="lin" valueType="num">
                                      <p:cBhvr>
                                        <p:cTn id="31" dur="2000" fill="hold"/>
                                        <p:tgtEl>
                                          <p:spTgt spid="7"/>
                                        </p:tgtEl>
                                        <p:attrNameLst>
                                          <p:attrName>ppt_w</p:attrName>
                                        </p:attrNameLst>
                                      </p:cBhvr>
                                      <p:tavLst>
                                        <p:tav tm="0" fmla="#ppt_w*sin(2.5*pi*$)">
                                          <p:val>
                                            <p:fltVal val="0"/>
                                          </p:val>
                                        </p:tav>
                                        <p:tav tm="100000">
                                          <p:val>
                                            <p:fltVal val="1"/>
                                          </p:val>
                                        </p:tav>
                                      </p:tavLst>
                                    </p:anim>
                                    <p:anim calcmode="lin" valueType="num">
                                      <p:cBhvr>
                                        <p:cTn id="32"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69036" y="1376320"/>
            <a:ext cx="6176349" cy="4110080"/>
          </a:xfrm>
          <a:prstGeom prst="rect">
            <a:avLst/>
          </a:prstGeom>
        </p:spPr>
      </p:pic>
    </p:spTree>
    <p:extLst>
      <p:ext uri="{BB962C8B-B14F-4D97-AF65-F5344CB8AC3E}">
        <p14:creationId xmlns:p14="http://schemas.microsoft.com/office/powerpoint/2010/main" xmlns="" val="293783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1000" y="1"/>
            <a:ext cx="8071254" cy="4343400"/>
          </a:xfrm>
          <a:prstGeom prst="rect">
            <a:avLst/>
          </a:prstGeom>
        </p:spPr>
      </p:pic>
      <p:sp>
        <p:nvSpPr>
          <p:cNvPr id="3" name="Frame 2"/>
          <p:cNvSpPr/>
          <p:nvPr/>
        </p:nvSpPr>
        <p:spPr>
          <a:xfrm>
            <a:off x="0" y="-152400"/>
            <a:ext cx="9144000" cy="6858000"/>
          </a:xfrm>
          <a:prstGeom prst="frame">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1371600" y="1295400"/>
            <a:ext cx="944489" cy="830997"/>
          </a:xfrm>
          <a:prstGeom prst="rect">
            <a:avLst/>
          </a:prstGeom>
          <a:noFill/>
        </p:spPr>
        <p:txBody>
          <a:bodyPr wrap="none" rtlCol="0">
            <a:spAutoFit/>
          </a:bodyPr>
          <a:lstStyle/>
          <a:p>
            <a:r>
              <a:rPr lang="en-GB" sz="4800" dirty="0" err="1" smtClean="0">
                <a:latin typeface="NikoshBAN" pitchFamily="2" charset="0"/>
                <a:cs typeface="NikoshBAN" pitchFamily="2" charset="0"/>
              </a:rPr>
              <a:t>হজ</a:t>
            </a:r>
            <a:r>
              <a:rPr lang="en-GB" sz="4000" dirty="0" smtClean="0">
                <a:latin typeface="NikoshBAN" pitchFamily="2" charset="0"/>
                <a:cs typeface="NikoshBAN" pitchFamily="2" charset="0"/>
              </a:rPr>
              <a:t> </a:t>
            </a:r>
            <a:endParaRPr lang="en-GB" sz="4000" dirty="0">
              <a:latin typeface="NikoshBAN" pitchFamily="2" charset="0"/>
              <a:cs typeface="NikoshBAN" pitchFamily="2" charset="0"/>
            </a:endParaRPr>
          </a:p>
        </p:txBody>
      </p:sp>
      <p:sp>
        <p:nvSpPr>
          <p:cNvPr id="5" name="TextBox 4"/>
          <p:cNvSpPr txBox="1"/>
          <p:nvPr/>
        </p:nvSpPr>
        <p:spPr>
          <a:xfrm>
            <a:off x="829188" y="5029200"/>
            <a:ext cx="7629012" cy="830997"/>
          </a:xfrm>
          <a:prstGeom prst="rect">
            <a:avLst/>
          </a:prstGeom>
          <a:noFill/>
        </p:spPr>
        <p:txBody>
          <a:bodyPr wrap="none" rtlCol="0">
            <a:spAutoFit/>
          </a:bodyPr>
          <a:lstStyle/>
          <a:p>
            <a:r>
              <a:rPr lang="bn-BD" sz="4800" b="1" dirty="0" smtClean="0">
                <a:latin typeface="NikoshBAN" pitchFamily="2" charset="0"/>
                <a:cs typeface="NikoshBAN" pitchFamily="2" charset="0"/>
              </a:rPr>
              <a:t>এবার বল- এগুলোকে কিসের অন্তর্ভুক্ত ? </a:t>
            </a:r>
            <a:endParaRPr lang="en-US" sz="4800" b="1" dirty="0">
              <a:latin typeface="NikoshBAN" pitchFamily="2" charset="0"/>
              <a:cs typeface="NikoshBAN" pitchFamily="2" charset="0"/>
            </a:endParaRPr>
          </a:p>
        </p:txBody>
      </p:sp>
    </p:spTree>
    <p:extLst>
      <p:ext uri="{BB962C8B-B14F-4D97-AF65-F5344CB8AC3E}">
        <p14:creationId xmlns:p14="http://schemas.microsoft.com/office/powerpoint/2010/main" xmlns="" val="97471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heel(4)">
                                      <p:cBhvr>
                                        <p:cTn id="3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066800"/>
            <a:ext cx="5486400" cy="2862322"/>
          </a:xfrm>
          <a:prstGeom prst="rect">
            <a:avLst/>
          </a:prstGeom>
          <a:noFill/>
        </p:spPr>
        <p:txBody>
          <a:bodyPr wrap="square" rtlCol="0">
            <a:spAutoFit/>
          </a:bodyPr>
          <a:lstStyle/>
          <a:p>
            <a:pPr algn="ctr"/>
            <a:r>
              <a:rPr lang="bn-BD" sz="6000" dirty="0" smtClean="0">
                <a:latin typeface="NikoshBAN" pitchFamily="2" charset="0"/>
                <a:cs typeface="NikoshBAN" pitchFamily="2" charset="0"/>
              </a:rPr>
              <a:t>আজকের </a:t>
            </a:r>
            <a:r>
              <a:rPr lang="bn-IN" sz="6000" dirty="0" smtClean="0">
                <a:latin typeface="NikoshBAN" pitchFamily="2" charset="0"/>
                <a:cs typeface="NikoshBAN" pitchFamily="2" charset="0"/>
              </a:rPr>
              <a:t>পাঠ </a:t>
            </a:r>
            <a:endParaRPr lang="bn-IN" sz="6000" dirty="0">
              <a:latin typeface="NikoshBAN" pitchFamily="2" charset="0"/>
              <a:cs typeface="NikoshBAN" pitchFamily="2" charset="0"/>
            </a:endParaRPr>
          </a:p>
          <a:p>
            <a:endParaRPr lang="bn-IN" sz="4000" dirty="0">
              <a:latin typeface="NikoshBAN" pitchFamily="2" charset="0"/>
              <a:cs typeface="NikoshBAN" pitchFamily="2" charset="0"/>
            </a:endParaRPr>
          </a:p>
          <a:p>
            <a:endParaRPr lang="bn-IN" sz="4000" dirty="0" smtClean="0">
              <a:latin typeface="NikoshBAN" pitchFamily="2" charset="0"/>
              <a:cs typeface="NikoshBAN" pitchFamily="2" charset="0"/>
            </a:endParaRPr>
          </a:p>
          <a:p>
            <a:pPr algn="ctr"/>
            <a:endParaRPr lang="en-GB" sz="4000" dirty="0">
              <a:latin typeface="NikoshBAN" pitchFamily="2" charset="0"/>
              <a:cs typeface="NikoshBAN" pitchFamily="2" charset="0"/>
            </a:endParaRPr>
          </a:p>
        </p:txBody>
      </p:sp>
      <p:sp>
        <p:nvSpPr>
          <p:cNvPr id="3" name="5-Point Star 2"/>
          <p:cNvSpPr/>
          <p:nvPr/>
        </p:nvSpPr>
        <p:spPr>
          <a:xfrm>
            <a:off x="6324600" y="1288605"/>
            <a:ext cx="387795" cy="38779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5-Point Star 3"/>
          <p:cNvSpPr/>
          <p:nvPr/>
        </p:nvSpPr>
        <p:spPr>
          <a:xfrm>
            <a:off x="2362200" y="1295400"/>
            <a:ext cx="387795" cy="38779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ame 6"/>
          <p:cNvSpPr/>
          <p:nvPr/>
        </p:nvSpPr>
        <p:spPr>
          <a:xfrm>
            <a:off x="0" y="152400"/>
            <a:ext cx="9144000" cy="6705600"/>
          </a:xfrm>
          <a:prstGeom prst="frame">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1447800" y="4724400"/>
            <a:ext cx="6400800" cy="1219200"/>
          </a:xfrm>
          <a:prstGeom prst="rect">
            <a:avLst/>
          </a:prstGeom>
          <a:noFill/>
        </p:spPr>
        <p:txBody>
          <a:bodyPr wrap="none" rtlCol="0">
            <a:prstTxWarp prst="textWave1">
              <a:avLst/>
            </a:prstTxWarp>
            <a:spAutoFit/>
          </a:bodyPr>
          <a:lstStyle/>
          <a:p>
            <a:r>
              <a:rPr lang="bn-IN" sz="4000" dirty="0" smtClean="0">
                <a:latin typeface="NikoshBAN" pitchFamily="2" charset="0"/>
                <a:cs typeface="NikoshBAN" pitchFamily="2" charset="0"/>
              </a:rPr>
              <a:t>ইবাদাত </a:t>
            </a:r>
            <a:endParaRPr lang="en-GB" sz="4000" dirty="0">
              <a:latin typeface="NikoshBAN" pitchFamily="2" charset="0"/>
              <a:cs typeface="NikoshBAN" pitchFamily="2" charset="0"/>
            </a:endParaRPr>
          </a:p>
        </p:txBody>
      </p:sp>
      <p:sp>
        <p:nvSpPr>
          <p:cNvPr id="8" name="Oval 7"/>
          <p:cNvSpPr/>
          <p:nvPr/>
        </p:nvSpPr>
        <p:spPr>
          <a:xfrm>
            <a:off x="1112404" y="2101042"/>
            <a:ext cx="6766792" cy="269955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অধ্যায়ঃ দ্বিতীয়</a:t>
            </a:r>
            <a:endParaRPr lang="bn-IN" dirty="0" smtClean="0">
              <a:latin typeface="NikoshBAN" pitchFamily="2" charset="0"/>
              <a:cs typeface="NikoshBAN" pitchFamily="2" charset="0"/>
            </a:endParaRPr>
          </a:p>
          <a:p>
            <a:r>
              <a:rPr lang="bn-IN" sz="2400" dirty="0" smtClean="0">
                <a:latin typeface="NikoshBAN" pitchFamily="2" charset="0"/>
                <a:cs typeface="NikoshBAN" pitchFamily="2" charset="0"/>
              </a:rPr>
              <a:t>অধ্যায় শিরোনামঃ ইবাদত         শ্রেণিঃ ষষ্ঠ </a:t>
            </a:r>
          </a:p>
          <a:p>
            <a:r>
              <a:rPr lang="bn-IN" sz="2400" dirty="0" smtClean="0">
                <a:latin typeface="NikoshBAN" pitchFamily="2" charset="0"/>
                <a:cs typeface="NikoshBAN" pitchFamily="2" charset="0"/>
              </a:rPr>
              <a:t>পাঠঃ </a:t>
            </a:r>
            <a:r>
              <a:rPr lang="bn-IN" sz="2400" dirty="0" smtClean="0">
                <a:latin typeface="NikoshBAN" pitchFamily="2" charset="0"/>
                <a:cs typeface="NikoshBAN" pitchFamily="2" charset="0"/>
              </a:rPr>
              <a:t>১</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ও </a:t>
            </a:r>
            <a:r>
              <a:rPr lang="en-US" sz="2400" dirty="0" smtClean="0">
                <a:latin typeface="NikoshBAN" pitchFamily="2" charset="0"/>
                <a:cs typeface="NikoshBAN" pitchFamily="2" charset="0"/>
              </a:rPr>
              <a:t>2 </a:t>
            </a:r>
            <a:r>
              <a:rPr lang="bn-IN" sz="2400" dirty="0" smtClean="0">
                <a:latin typeface="NikoshBAN" pitchFamily="2" charset="0"/>
                <a:cs typeface="NikoshBAN" pitchFamily="2" charset="0"/>
              </a:rPr>
              <a:t>                     </a:t>
            </a:r>
            <a:r>
              <a:rPr lang="bn-IN" sz="2400" dirty="0" smtClean="0">
                <a:latin typeface="NikoshBAN" pitchFamily="2" charset="0"/>
                <a:cs typeface="NikoshBAN" pitchFamily="2" charset="0"/>
              </a:rPr>
              <a:t>সময়ঃ ৪০ মিনিট </a:t>
            </a:r>
          </a:p>
          <a:p>
            <a:r>
              <a:rPr lang="bn-IN" sz="2400" dirty="0" smtClean="0">
                <a:latin typeface="NikoshBAN" pitchFamily="2" charset="0"/>
                <a:cs typeface="NikoshBAN" pitchFamily="2" charset="0"/>
              </a:rPr>
              <a:t>পৃষ্টাঃ ১৯, ২০, </a:t>
            </a:r>
            <a:r>
              <a:rPr lang="bn-IN" sz="2400" dirty="0" smtClean="0">
                <a:latin typeface="NikoshBAN" pitchFamily="2" charset="0"/>
                <a:cs typeface="NikoshBAN" pitchFamily="2" charset="0"/>
              </a:rPr>
              <a:t>২১, </a:t>
            </a:r>
            <a:r>
              <a:rPr lang="bn-IN" sz="2400" dirty="0" smtClean="0">
                <a:latin typeface="NikoshBAN" pitchFamily="2" charset="0"/>
                <a:cs typeface="NikoshBAN" pitchFamily="2" charset="0"/>
              </a:rPr>
              <a:t>ও  </a:t>
            </a:r>
            <a:r>
              <a:rPr lang="bn-IN" sz="2400" dirty="0" smtClean="0">
                <a:latin typeface="NikoshBAN" pitchFamily="2" charset="0"/>
                <a:cs typeface="NikoshBAN" pitchFamily="2" charset="0"/>
              </a:rPr>
              <a:t>২</a:t>
            </a:r>
            <a:r>
              <a:rPr lang="en-US" sz="2400" dirty="0" smtClean="0">
                <a:latin typeface="NikoshBAN" pitchFamily="2" charset="0"/>
                <a:cs typeface="NikoshBAN" pitchFamily="2" charset="0"/>
              </a:rPr>
              <a:t>2</a:t>
            </a:r>
            <a:r>
              <a:rPr lang="bn-IN" sz="2400" dirty="0" smtClean="0">
                <a:latin typeface="NikoshBAN" pitchFamily="2" charset="0"/>
                <a:cs typeface="NikoshBAN" pitchFamily="2" charset="0"/>
              </a:rPr>
              <a:t>     </a:t>
            </a:r>
            <a:r>
              <a:rPr lang="bn-IN" sz="2400" dirty="0" smtClean="0">
                <a:latin typeface="NikoshBAN" pitchFamily="2" charset="0"/>
                <a:cs typeface="NikoshBAN" pitchFamily="2" charset="0"/>
              </a:rPr>
              <a:t>তারিখঃ  </a:t>
            </a:r>
            <a:r>
              <a:rPr lang="bn-IN" dirty="0" smtClean="0">
                <a:latin typeface="NikoshBAN" pitchFamily="2" charset="0"/>
                <a:cs typeface="NikoshBAN" pitchFamily="2" charset="0"/>
              </a:rPr>
              <a:t> </a:t>
            </a:r>
            <a:endParaRPr lang="en-GB" dirty="0">
              <a:latin typeface="NikoshBAN" pitchFamily="2" charset="0"/>
              <a:cs typeface="NikoshBAN" pitchFamily="2" charset="0"/>
            </a:endParaRPr>
          </a:p>
        </p:txBody>
      </p:sp>
    </p:spTree>
    <p:extLst>
      <p:ext uri="{BB962C8B-B14F-4D97-AF65-F5344CB8AC3E}">
        <p14:creationId xmlns:p14="http://schemas.microsoft.com/office/powerpoint/2010/main" xmlns="" val="347810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 grpId="0" animBg="1"/>
      <p:bldP spid="9"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305104"/>
            <a:ext cx="7239000" cy="3785652"/>
          </a:xfrm>
          <a:prstGeom prst="rect">
            <a:avLst/>
          </a:prstGeom>
          <a:noFill/>
        </p:spPr>
        <p:txBody>
          <a:bodyPr wrap="square" rtlCol="0">
            <a:spAutoFit/>
          </a:bodyPr>
          <a:lstStyle/>
          <a:p>
            <a:pPr algn="ctr"/>
            <a:r>
              <a:rPr lang="bn-IN" sz="6000" dirty="0" smtClean="0">
                <a:latin typeface="NikoshBAN" pitchFamily="2" charset="0"/>
                <a:cs typeface="NikoshBAN" pitchFamily="2" charset="0"/>
              </a:rPr>
              <a:t>শিখন ফল </a:t>
            </a:r>
            <a:r>
              <a:rPr lang="en-GB" sz="6000" dirty="0">
                <a:latin typeface="NikoshBAN" pitchFamily="2" charset="0"/>
                <a:cs typeface="NikoshBAN" pitchFamily="2" charset="0"/>
              </a:rPr>
              <a:t> </a:t>
            </a:r>
            <a:r>
              <a:rPr lang="en-GB" sz="6000" dirty="0" smtClean="0">
                <a:latin typeface="NikoshBAN" pitchFamily="2" charset="0"/>
                <a:cs typeface="NikoshBAN" pitchFamily="2" charset="0"/>
              </a:rPr>
              <a:t>                   </a:t>
            </a:r>
          </a:p>
          <a:p>
            <a:r>
              <a:rPr lang="en-GB" sz="2400" dirty="0" smtClean="0">
                <a:latin typeface="NikoshBAN" pitchFamily="2" charset="0"/>
                <a:cs typeface="NikoshBAN" pitchFamily="2" charset="0"/>
              </a:rPr>
              <a:t>   </a:t>
            </a:r>
            <a:r>
              <a:rPr lang="bn-IN" sz="2400" dirty="0" smtClean="0">
                <a:latin typeface="NikoshBAN" pitchFamily="2" charset="0"/>
                <a:cs typeface="NikoshBAN" pitchFamily="2" charset="0"/>
              </a:rPr>
              <a:t>১</a:t>
            </a:r>
            <a:r>
              <a:rPr lang="en-GB" sz="4800" dirty="0" smtClean="0">
                <a:latin typeface="NikoshBAN" pitchFamily="2" charset="0"/>
                <a:cs typeface="NikoshBAN" pitchFamily="2" charset="0"/>
              </a:rPr>
              <a:t>.</a:t>
            </a:r>
            <a:r>
              <a:rPr lang="bn-IN" sz="2400" dirty="0" smtClean="0">
                <a:latin typeface="NikoshBAN" pitchFamily="2" charset="0"/>
                <a:cs typeface="NikoshBAN" pitchFamily="2" charset="0"/>
              </a:rPr>
              <a:t>ইবাদাতের ধারনা  বলতে পারবে ।</a:t>
            </a:r>
          </a:p>
          <a:p>
            <a:r>
              <a:rPr lang="bn-IN" sz="2400" dirty="0" smtClean="0">
                <a:latin typeface="NikoshBAN" pitchFamily="2" charset="0"/>
                <a:cs typeface="NikoshBAN" pitchFamily="2" charset="0"/>
              </a:rPr>
              <a:t>   ২</a:t>
            </a:r>
            <a:r>
              <a:rPr lang="en-GB" sz="2400" dirty="0" smtClean="0">
                <a:latin typeface="NikoshBAN" pitchFamily="2" charset="0"/>
                <a:cs typeface="NikoshBAN" pitchFamily="2" charset="0"/>
              </a:rPr>
              <a:t>.</a:t>
            </a:r>
            <a:r>
              <a:rPr lang="bn-IN" sz="2400" dirty="0" smtClean="0">
                <a:latin typeface="NikoshBAN" pitchFamily="2" charset="0"/>
                <a:cs typeface="NikoshBAN" pitchFamily="2" charset="0"/>
              </a:rPr>
              <a:t> ইবাদাতের  প্রকারভেদ বর্ণনা  করতে পারবে । </a:t>
            </a:r>
          </a:p>
          <a:p>
            <a:r>
              <a:rPr lang="bn-IN" sz="2400" dirty="0">
                <a:latin typeface="NikoshBAN" pitchFamily="2" charset="0"/>
                <a:cs typeface="NikoshBAN" pitchFamily="2" charset="0"/>
              </a:rPr>
              <a:t> </a:t>
            </a:r>
            <a:r>
              <a:rPr lang="bn-IN" sz="2400" dirty="0" smtClean="0">
                <a:latin typeface="NikoshBAN" pitchFamily="2" charset="0"/>
                <a:cs typeface="NikoshBAN" pitchFamily="2" charset="0"/>
              </a:rPr>
              <a:t>  ৩</a:t>
            </a:r>
            <a:r>
              <a:rPr lang="en-GB" sz="2400" dirty="0" smtClean="0">
                <a:latin typeface="NikoshBAN" pitchFamily="2" charset="0"/>
                <a:cs typeface="NikoshBAN" pitchFamily="2" charset="0"/>
              </a:rPr>
              <a:t>.</a:t>
            </a:r>
            <a:r>
              <a:rPr lang="bn-IN" sz="2400" dirty="0" smtClean="0">
                <a:latin typeface="NikoshBAN" pitchFamily="2" charset="0"/>
                <a:cs typeface="NikoshBAN" pitchFamily="2" charset="0"/>
              </a:rPr>
              <a:t> ইবাদাতের  তাৎপর্য ব্যাখ্যা করতে পারবে । </a:t>
            </a:r>
            <a:endParaRPr lang="en-GB" sz="2400" dirty="0" smtClean="0">
              <a:latin typeface="NikoshBAN" pitchFamily="2" charset="0"/>
              <a:cs typeface="NikoshBAN" pitchFamily="2" charset="0"/>
            </a:endParaRPr>
          </a:p>
          <a:p>
            <a:r>
              <a:rPr lang="en-GB" sz="2400" dirty="0">
                <a:latin typeface="NikoshBAN" pitchFamily="2" charset="0"/>
                <a:cs typeface="NikoshBAN" pitchFamily="2" charset="0"/>
              </a:rPr>
              <a:t> </a:t>
            </a:r>
            <a:r>
              <a:rPr lang="en-GB" sz="2400" dirty="0" smtClean="0">
                <a:latin typeface="NikoshBAN" pitchFamily="2" charset="0"/>
                <a:cs typeface="NikoshBAN" pitchFamily="2" charset="0"/>
              </a:rPr>
              <a:t>  4.</a:t>
            </a:r>
            <a:r>
              <a:rPr lang="bn-IN" sz="2400" dirty="0" smtClean="0">
                <a:latin typeface="NikoshBAN" pitchFamily="2" charset="0"/>
                <a:cs typeface="NikoshBAN" pitchFamily="2" charset="0"/>
              </a:rPr>
              <a:t> অপবিত্রতার পরিচয় ও তার প্রকারভেদ বলতে পারবে । </a:t>
            </a:r>
          </a:p>
          <a:p>
            <a:r>
              <a:rPr lang="bn-IN" sz="2400" dirty="0">
                <a:latin typeface="NikoshBAN" pitchFamily="2" charset="0"/>
                <a:cs typeface="NikoshBAN" pitchFamily="2" charset="0"/>
              </a:rPr>
              <a:t> </a:t>
            </a:r>
            <a:r>
              <a:rPr lang="bn-IN" sz="2400" dirty="0" smtClean="0">
                <a:latin typeface="NikoshBAN" pitchFamily="2" charset="0"/>
                <a:cs typeface="NikoshBAN" pitchFamily="2" charset="0"/>
              </a:rPr>
              <a:t>  </a:t>
            </a:r>
            <a:r>
              <a:rPr lang="bn-IN" sz="2400" dirty="0" smtClean="0">
                <a:latin typeface="NikoshBAN" pitchFamily="2" charset="0"/>
                <a:cs typeface="NikoshBAN" pitchFamily="2" charset="0"/>
              </a:rPr>
              <a:t> </a:t>
            </a:r>
            <a:r>
              <a:rPr lang="bn-IN" sz="2000" dirty="0" smtClean="0">
                <a:latin typeface="NikoshBAN" pitchFamily="2" charset="0"/>
                <a:cs typeface="NikoshBAN" pitchFamily="2" charset="0"/>
              </a:rPr>
              <a:t>                                                           </a:t>
            </a:r>
            <a:endParaRPr lang="bn-IN" sz="2000" dirty="0" smtClean="0">
              <a:latin typeface="NikoshBAN" pitchFamily="2" charset="0"/>
              <a:cs typeface="NikoshBAN" pitchFamily="2" charset="0"/>
            </a:endParaRPr>
          </a:p>
          <a:p>
            <a:r>
              <a:rPr lang="bn-IN" sz="2000" dirty="0" smtClean="0">
                <a:latin typeface="NikoshBAN" pitchFamily="2" charset="0"/>
                <a:cs typeface="NikoshBAN" pitchFamily="2" charset="0"/>
              </a:rPr>
              <a:t> </a:t>
            </a:r>
            <a:r>
              <a:rPr lang="bn-IN" sz="2800" dirty="0" smtClean="0">
                <a:latin typeface="NikoshBAN" pitchFamily="2" charset="0"/>
                <a:cs typeface="NikoshBAN" pitchFamily="2" charset="0"/>
              </a:rPr>
              <a:t> </a:t>
            </a:r>
            <a:endParaRPr lang="en-GB" sz="2800" dirty="0">
              <a:latin typeface="NikoshBAN" pitchFamily="2" charset="0"/>
              <a:cs typeface="NikoshBAN" pitchFamily="2" charset="0"/>
            </a:endParaRPr>
          </a:p>
        </p:txBody>
      </p:sp>
      <p:sp>
        <p:nvSpPr>
          <p:cNvPr id="3" name="Sun 2"/>
          <p:cNvSpPr/>
          <p:nvPr/>
        </p:nvSpPr>
        <p:spPr>
          <a:xfrm>
            <a:off x="2926225" y="1552459"/>
            <a:ext cx="426575" cy="35254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n 3"/>
          <p:cNvSpPr/>
          <p:nvPr/>
        </p:nvSpPr>
        <p:spPr>
          <a:xfrm>
            <a:off x="5867400" y="1552459"/>
            <a:ext cx="426575" cy="35254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ame 5"/>
          <p:cNvSpPr/>
          <p:nvPr/>
        </p:nvSpPr>
        <p:spPr>
          <a:xfrm>
            <a:off x="0" y="152400"/>
            <a:ext cx="9144000" cy="6553200"/>
          </a:xfrm>
          <a:prstGeom prst="frame">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xmlns="" val="129156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363212"/>
            <a:ext cx="8991600" cy="3046988"/>
          </a:xfrm>
          <a:prstGeom prst="rect">
            <a:avLst/>
          </a:prstGeom>
          <a:solidFill>
            <a:srgbClr val="FF0000"/>
          </a:solidFill>
        </p:spPr>
        <p:txBody>
          <a:bodyPr wrap="square" rtlCol="0">
            <a:spAutoFit/>
          </a:bodyPr>
          <a:lstStyle/>
          <a:p>
            <a:r>
              <a:rPr lang="en-US" sz="3200" dirty="0" smtClean="0">
                <a:solidFill>
                  <a:srgbClr val="FFFF00"/>
                </a:solidFill>
                <a:latin typeface="NikoshBAN" pitchFamily="2" charset="0"/>
                <a:cs typeface="NikoshBAN" pitchFamily="2" charset="0"/>
              </a:rPr>
              <a:t>ই</a:t>
            </a:r>
            <a:r>
              <a:rPr lang="bn-BD" sz="3200" dirty="0" smtClean="0">
                <a:solidFill>
                  <a:srgbClr val="FFFF00"/>
                </a:solidFill>
                <a:latin typeface="NikoshBAN" pitchFamily="2" charset="0"/>
                <a:cs typeface="NikoshBAN" pitchFamily="2" charset="0"/>
              </a:rPr>
              <a:t>বাদত আরবি শব্দ। এর অর্থ দাসত্ব বা আনুগত্য।</a:t>
            </a:r>
            <a:endParaRPr lang="bn-IN" sz="3200" dirty="0" smtClean="0">
              <a:solidFill>
                <a:srgbClr val="FFFF00"/>
              </a:solidFill>
              <a:latin typeface="NikoshBAN" pitchFamily="2" charset="0"/>
              <a:cs typeface="NikoshBAN" pitchFamily="2" charset="0"/>
            </a:endParaRPr>
          </a:p>
          <a:p>
            <a:r>
              <a:rPr lang="bn-BD" sz="3200" dirty="0" smtClean="0">
                <a:solidFill>
                  <a:srgbClr val="FFFF00"/>
                </a:solidFill>
                <a:latin typeface="NikoshBAN" pitchFamily="2" charset="0"/>
                <a:cs typeface="NikoshBAN" pitchFamily="2" charset="0"/>
              </a:rPr>
              <a:t>আল্লাহর দাসত্ব ও আনুগত্যই হল ইবাদত।</a:t>
            </a:r>
          </a:p>
          <a:p>
            <a:r>
              <a:rPr lang="bn-IN" sz="3200" dirty="0" smtClean="0">
                <a:solidFill>
                  <a:schemeClr val="bg2"/>
                </a:solidFill>
                <a:latin typeface="NikoshBAN" pitchFamily="2" charset="0"/>
                <a:cs typeface="NikoshBAN" pitchFamily="2" charset="0"/>
              </a:rPr>
              <a:t>ইসলামি পরিভাষায় </a:t>
            </a:r>
            <a:r>
              <a:rPr lang="bn-BD" sz="3200" dirty="0" smtClean="0">
                <a:solidFill>
                  <a:schemeClr val="bg2"/>
                </a:solidFill>
                <a:latin typeface="NikoshBAN" pitchFamily="2" charset="0"/>
                <a:cs typeface="NikoshBAN" pitchFamily="2" charset="0"/>
              </a:rPr>
              <a:t>আল্লাহর সকল আদেশ নিষেধ মেনে চলার নামই ইবাদত।</a:t>
            </a:r>
            <a:endParaRPr lang="bn-IN" sz="3200" dirty="0" smtClean="0">
              <a:solidFill>
                <a:schemeClr val="bg2"/>
              </a:solidFill>
              <a:latin typeface="NikoshBAN" pitchFamily="2" charset="0"/>
              <a:cs typeface="NikoshBAN" pitchFamily="2" charset="0"/>
            </a:endParaRPr>
          </a:p>
          <a:p>
            <a:r>
              <a:rPr lang="bn-BD" sz="3200" dirty="0" smtClean="0">
                <a:latin typeface="NikoshBAN" pitchFamily="2" charset="0"/>
                <a:cs typeface="NikoshBAN" pitchFamily="2" charset="0"/>
              </a:rPr>
              <a:t>আল্লাহ তা’য়ালা বলেন‍,”আর আমি জিন ও মানবজাতিকে শুধু আমার ইবাদতের জন্য সৃষ্টি করেছি”।(সুরা আয-যারিয়াত: ৫৬)</a:t>
            </a:r>
            <a:endParaRPr lang="en-US" sz="4000" dirty="0">
              <a:latin typeface="NikoshBAN" pitchFamily="2" charset="0"/>
              <a:cs typeface="NikoshBAN" pitchFamily="2" charset="0"/>
            </a:endParaRPr>
          </a:p>
        </p:txBody>
      </p:sp>
      <p:sp>
        <p:nvSpPr>
          <p:cNvPr id="4" name="Oval 3"/>
          <p:cNvSpPr/>
          <p:nvPr/>
        </p:nvSpPr>
        <p:spPr>
          <a:xfrm>
            <a:off x="1725205" y="228600"/>
            <a:ext cx="5083991"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ইবাদাতের পরিচয় </a:t>
            </a:r>
            <a:endParaRPr lang="en-GB" dirty="0">
              <a:latin typeface="NikoshBAN" pitchFamily="2" charset="0"/>
              <a:cs typeface="NikoshBAN" pitchFamily="2" charset="0"/>
            </a:endParaRPr>
          </a:p>
        </p:txBody>
      </p:sp>
    </p:spTree>
    <p:extLst>
      <p:ext uri="{BB962C8B-B14F-4D97-AF65-F5344CB8AC3E}">
        <p14:creationId xmlns:p14="http://schemas.microsoft.com/office/powerpoint/2010/main" xmlns="" val="97340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vector-border-design-6.png"/>
          <p:cNvPicPr>
            <a:picLocks noChangeAspect="1"/>
          </p:cNvPicPr>
          <p:nvPr/>
        </p:nvPicPr>
        <p:blipFill>
          <a:blip r:embed="rId2"/>
          <a:stretch>
            <a:fillRect/>
          </a:stretch>
        </p:blipFill>
        <p:spPr>
          <a:xfrm>
            <a:off x="0" y="0"/>
            <a:ext cx="9144000" cy="6858000"/>
          </a:xfrm>
          <a:prstGeom prst="rect">
            <a:avLst/>
          </a:prstGeom>
        </p:spPr>
      </p:pic>
      <p:pic>
        <p:nvPicPr>
          <p:cNvPr id="3" name="Picture 2"/>
          <p:cNvPicPr>
            <a:picLocks noChangeAspect="1"/>
          </p:cNvPicPr>
          <p:nvPr/>
        </p:nvPicPr>
        <p:blipFill rotWithShape="1">
          <a:blip r:embed="rId3">
            <a:extLst>
              <a:ext uri="{28A0092B-C50C-407E-A947-70E740481C1C}">
                <a14:useLocalDpi xmlns:lc="http://schemas.openxmlformats.org/drawingml/2006/lockedCanvas" xmlns:a14="http://schemas.microsoft.com/office/drawing/2010/main" xmlns="" val="0"/>
              </a:ext>
            </a:extLst>
          </a:blip>
          <a:srcRect l="7488" r="4557" b="39687"/>
          <a:stretch/>
        </p:blipFill>
        <p:spPr>
          <a:xfrm>
            <a:off x="4991536" y="533400"/>
            <a:ext cx="2857064" cy="23621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Flowchart: Terminator 3"/>
          <p:cNvSpPr/>
          <p:nvPr/>
        </p:nvSpPr>
        <p:spPr>
          <a:xfrm>
            <a:off x="1143000" y="1143000"/>
            <a:ext cx="3657600" cy="827540"/>
          </a:xfrm>
          <a:prstGeom prst="flowChartTerminator">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anose="02000000000000000000" pitchFamily="2" charset="0"/>
                <a:cs typeface="NikoshBAN" panose="02000000000000000000" pitchFamily="2" charset="0"/>
              </a:rPr>
              <a:t>একক কাজ</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anose="02000000000000000000" pitchFamily="2" charset="0"/>
              <a:cs typeface="NikoshBAN" panose="02000000000000000000" pitchFamily="2" charset="0"/>
            </a:endParaRPr>
          </a:p>
        </p:txBody>
      </p:sp>
      <p:sp>
        <p:nvSpPr>
          <p:cNvPr id="5" name="Horizontal Scroll 4"/>
          <p:cNvSpPr/>
          <p:nvPr/>
        </p:nvSpPr>
        <p:spPr>
          <a:xfrm>
            <a:off x="533400" y="3962400"/>
            <a:ext cx="7848600" cy="1371600"/>
          </a:xfrm>
          <a:prstGeom prst="horizontalScrol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ইবাদতের পরিচয় খাতায় লিখ ।  </a:t>
            </a:r>
            <a:endParaRPr lang="en-US" sz="3200" b="1"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929</Words>
  <Application>Microsoft Office PowerPoint</Application>
  <PresentationFormat>On-screen Show (4:3)</PresentationFormat>
  <Paragraphs>176</Paragraphs>
  <Slides>32</Slides>
  <Notes>14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Kawsar</dc:creator>
  <cp:lastModifiedBy>PC</cp:lastModifiedBy>
  <cp:revision>99</cp:revision>
  <dcterms:created xsi:type="dcterms:W3CDTF">2006-08-16T00:00:00Z</dcterms:created>
  <dcterms:modified xsi:type="dcterms:W3CDTF">2020-04-11T11:10:11Z</dcterms:modified>
</cp:coreProperties>
</file>