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4" r:id="rId2"/>
    <p:sldId id="278" r:id="rId3"/>
    <p:sldId id="271" r:id="rId4"/>
    <p:sldId id="263" r:id="rId5"/>
    <p:sldId id="270" r:id="rId6"/>
    <p:sldId id="274" r:id="rId7"/>
    <p:sldId id="262" r:id="rId8"/>
    <p:sldId id="275" r:id="rId9"/>
    <p:sldId id="276" r:id="rId10"/>
    <p:sldId id="256" r:id="rId11"/>
    <p:sldId id="257" r:id="rId12"/>
    <p:sldId id="266" r:id="rId13"/>
    <p:sldId id="273" r:id="rId14"/>
    <p:sldId id="269" r:id="rId15"/>
    <p:sldId id="265" r:id="rId16"/>
    <p:sldId id="272" r:id="rId17"/>
    <p:sldId id="27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88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12" autoAdjust="0"/>
    <p:restoredTop sz="76887" autoAdjust="0"/>
  </p:normalViewPr>
  <p:slideViewPr>
    <p:cSldViewPr snapToGrid="0">
      <p:cViewPr varScale="1">
        <p:scale>
          <a:sx n="62" d="100"/>
          <a:sy n="62" d="100"/>
        </p:scale>
        <p:origin x="64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4689A-B18F-4D0C-AB52-AC3B72176235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8492A-26D7-4216-8078-9CC8550E8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893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8492A-26D7-4216-8078-9CC8550E87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394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8492A-26D7-4216-8078-9CC8550E87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673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8492A-26D7-4216-8078-9CC8550E878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059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8492A-26D7-4216-8078-9CC8550E878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853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8492A-26D7-4216-8078-9CC8550E878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686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8492A-26D7-4216-8078-9CC8550E878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010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4C161-23E1-47BE-A938-2BE20B696BCE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2189-4820-4066-809F-BFF8BCB5D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65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4C161-23E1-47BE-A938-2BE20B696BCE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2189-4820-4066-809F-BFF8BCB5D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55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4C161-23E1-47BE-A938-2BE20B696BCE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2189-4820-4066-809F-BFF8BCB5D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82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4C161-23E1-47BE-A938-2BE20B696BCE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2189-4820-4066-809F-BFF8BCB5D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467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4C161-23E1-47BE-A938-2BE20B696BCE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2189-4820-4066-809F-BFF8BCB5D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582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4C161-23E1-47BE-A938-2BE20B696BCE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2189-4820-4066-809F-BFF8BCB5D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966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4C161-23E1-47BE-A938-2BE20B696BCE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2189-4820-4066-809F-BFF8BCB5D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973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4C161-23E1-47BE-A938-2BE20B696BCE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2189-4820-4066-809F-BFF8BCB5D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18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4C161-23E1-47BE-A938-2BE20B696BCE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2189-4820-4066-809F-BFF8BCB5D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86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4C161-23E1-47BE-A938-2BE20B696BCE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2189-4820-4066-809F-BFF8BCB5D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234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4C161-23E1-47BE-A938-2BE20B696BCE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2189-4820-4066-809F-BFF8BCB5D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777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4C161-23E1-47BE-A938-2BE20B696BCE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52189-4820-4066-809F-BFF8BCB5D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85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91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27310"/>
          </a:xfrm>
          <a:prstGeom prst="rect">
            <a:avLst/>
          </a:prstGeom>
        </p:spPr>
      </p:pic>
      <p:sp>
        <p:nvSpPr>
          <p:cNvPr id="8" name="Flowchart: Preparation 7"/>
          <p:cNvSpPr/>
          <p:nvPr/>
        </p:nvSpPr>
        <p:spPr>
          <a:xfrm>
            <a:off x="711200" y="5075767"/>
            <a:ext cx="10769600" cy="523119"/>
          </a:xfrm>
          <a:prstGeom prst="flowChartPreparation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 smtClean="0">
                <a:solidFill>
                  <a:schemeClr val="accent4">
                    <a:lumMod val="50000"/>
                  </a:schemeClr>
                </a:solidFill>
              </a:rPr>
              <a:t>السؤال:ماذا شهدا </a:t>
            </a:r>
            <a:r>
              <a:rPr lang="ar-SA" sz="3200" dirty="0" smtClean="0">
                <a:solidFill>
                  <a:schemeClr val="accent4">
                    <a:lumMod val="50000"/>
                  </a:schemeClr>
                </a:solidFill>
              </a:rPr>
              <a:t>محمد </a:t>
            </a:r>
            <a:r>
              <a:rPr lang="ar-SA" sz="3200" dirty="0" smtClean="0">
                <a:solidFill>
                  <a:schemeClr val="accent4">
                    <a:lumMod val="50000"/>
                  </a:schemeClr>
                </a:solidFill>
              </a:rPr>
              <a:t>(صـ)في خطبته</a:t>
            </a:r>
            <a:endParaRPr lang="en-US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Flowchart: Preparation 8"/>
          <p:cNvSpPr/>
          <p:nvPr/>
        </p:nvSpPr>
        <p:spPr>
          <a:xfrm>
            <a:off x="0" y="5653566"/>
            <a:ext cx="12407900" cy="1015192"/>
          </a:xfrm>
          <a:prstGeom prst="flowChartPreparation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 smtClean="0">
                <a:solidFill>
                  <a:schemeClr val="accent4">
                    <a:lumMod val="50000"/>
                  </a:schemeClr>
                </a:solidFill>
              </a:rPr>
              <a:t>الجواب: شهدا </a:t>
            </a:r>
            <a:r>
              <a:rPr lang="ar-SA" sz="3200" dirty="0" smtClean="0">
                <a:solidFill>
                  <a:schemeClr val="accent4">
                    <a:lumMod val="50000"/>
                  </a:schemeClr>
                </a:solidFill>
              </a:rPr>
              <a:t>محمد </a:t>
            </a:r>
            <a:r>
              <a:rPr lang="ar-SA" sz="3200" dirty="0" smtClean="0">
                <a:solidFill>
                  <a:schemeClr val="accent4">
                    <a:lumMod val="50000"/>
                  </a:schemeClr>
                </a:solidFill>
              </a:rPr>
              <a:t>(صـ)في خطته ان لا اله الا اللَّهُ وحده لا شريك له و ان محمد عبده و رسوله</a:t>
            </a:r>
            <a:endParaRPr lang="en-US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74667"/>
            <a:ext cx="12192000" cy="48464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>
                <a:solidFill>
                  <a:schemeClr val="accent3">
                    <a:lumMod val="50000"/>
                  </a:schemeClr>
                </a:solidFill>
              </a:rPr>
              <a:t>الحمد لله  احمده و استعينه واستغفره و استهديه و اؤمن به ولا اكفره  واعادي من يكفره- و اشهد ان لا اله االله وحده لا شرك له و ان محمدا عبده و رسوله.</a:t>
            </a:r>
          </a:p>
          <a:p>
            <a:pPr algn="ctr"/>
            <a:r>
              <a:rPr lang="ar-SA" sz="3200" dirty="0">
                <a:solidFill>
                  <a:schemeClr val="accent3">
                    <a:lumMod val="50000"/>
                  </a:schemeClr>
                </a:solidFill>
              </a:rPr>
              <a:t>ارسله بالهدي ودين الحق والنور والموعظة علي فطرة من الرسل و قلة من العلم و ضلالة من الناس وانقطاع من الزمان ودنو من الساعة وقرب من الاجل-</a:t>
            </a:r>
          </a:p>
          <a:p>
            <a:pPr algn="ctr"/>
            <a:r>
              <a:rPr lang="ar-SA" sz="3200" dirty="0">
                <a:solidFill>
                  <a:schemeClr val="accent3">
                    <a:lumMod val="50000"/>
                  </a:schemeClr>
                </a:solidFill>
              </a:rPr>
              <a:t>من يطع الله ورسوله فقد رشد ومن يعصهما فقد غوي و فرط   وضل ضلالا بعيدا.</a:t>
            </a:r>
          </a:p>
          <a:p>
            <a:pPr algn="ctr"/>
            <a:r>
              <a:rPr lang="ar-SA" sz="3200" dirty="0">
                <a:solidFill>
                  <a:schemeClr val="accent3">
                    <a:lumMod val="50000"/>
                  </a:schemeClr>
                </a:solidFill>
              </a:rPr>
              <a:t>وأوصيك بتقوي الله فانه خير ما اوصي به المسلم المسلم ان يحضه علي الاخرة. وان يأمره  بتقوي الله.فاحذروا ما حذركم الله من نفسه.</a:t>
            </a:r>
          </a:p>
          <a:p>
            <a:pPr algn="ctr"/>
            <a:r>
              <a:rPr lang="ar-SA" sz="3200" dirty="0">
                <a:solidFill>
                  <a:schemeClr val="accent3">
                    <a:lumMod val="50000"/>
                  </a:schemeClr>
                </a:solidFill>
              </a:rPr>
              <a:t>ولا افضل من ذلك نصيحة. ولا افضل من ذالك ذكري وانه تقوي لمن عمل به علي وجل و مخافة وعون صدق علي ما تبتغون من امر الاخرة.   </a:t>
            </a:r>
          </a:p>
          <a:p>
            <a:pPr algn="ctr"/>
            <a:r>
              <a:rPr lang="ar-SA" sz="3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98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7999"/>
          </a:xfrm>
          <a:prstGeom prst="rect">
            <a:avLst/>
          </a:prstGeom>
        </p:spPr>
      </p:pic>
      <p:sp>
        <p:nvSpPr>
          <p:cNvPr id="3" name="Flowchart: Preparation 2"/>
          <p:cNvSpPr/>
          <p:nvPr/>
        </p:nvSpPr>
        <p:spPr>
          <a:xfrm>
            <a:off x="406400" y="5049937"/>
            <a:ext cx="10769600" cy="774700"/>
          </a:xfrm>
          <a:prstGeom prst="flowChartPreparation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 smtClean="0">
                <a:solidFill>
                  <a:schemeClr val="tx1"/>
                </a:solidFill>
              </a:rPr>
              <a:t>السؤال: بماذا ارسله الله محمدا(صـ)؟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Flowchart: Preparation 3"/>
          <p:cNvSpPr/>
          <p:nvPr/>
        </p:nvSpPr>
        <p:spPr>
          <a:xfrm>
            <a:off x="406400" y="5880100"/>
            <a:ext cx="10769600" cy="914400"/>
          </a:xfrm>
          <a:prstGeom prst="flowChartPreparation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smtClean="0">
                <a:solidFill>
                  <a:schemeClr val="tx1"/>
                </a:solidFill>
              </a:rPr>
              <a:t>الجواب</a:t>
            </a:r>
            <a:r>
              <a:rPr lang="ar-SA" sz="3600" dirty="0" smtClean="0">
                <a:solidFill>
                  <a:schemeClr val="tx1"/>
                </a:solidFill>
              </a:rPr>
              <a:t>: ارسله الله محمدا(صـ) با لهدي و دين الحق والنور والموعظة.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215900"/>
            <a:ext cx="12192000" cy="4763625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الحمد لله  احمده و استعينه واستغفره و استهديه و اؤمن به ولا اكفره  واعادي من يكفره- و اشهد ان لا اله االله وحده لا شرك له و ان محمدا عبده و رسوله.</a:t>
            </a:r>
          </a:p>
          <a:p>
            <a:pPr algn="ctr"/>
            <a:r>
              <a:rPr lang="ar-SA" sz="3200" dirty="0">
                <a:solidFill>
                  <a:schemeClr val="tx1"/>
                </a:solidFill>
              </a:rPr>
              <a:t>ارسله بالهدي ودين الحق والنور والموعظة علي فطرة من الرسل و قلة من العلم و ضلالة من الناس وانقطاع من الزمان ودنو من الساعة وقرب من الاجل-</a:t>
            </a:r>
          </a:p>
          <a:p>
            <a:pPr algn="ctr"/>
            <a:r>
              <a:rPr lang="ar-SA" sz="3200" dirty="0">
                <a:solidFill>
                  <a:schemeClr val="tx1"/>
                </a:solidFill>
              </a:rPr>
              <a:t>من يطع الله ورسوله فقد رشد ومن يعصهما فقد غوي و فرط   وضل ضلالا بعيدا.</a:t>
            </a:r>
          </a:p>
          <a:p>
            <a:pPr algn="ctr"/>
            <a:r>
              <a:rPr lang="ar-SA" sz="3200" dirty="0">
                <a:solidFill>
                  <a:schemeClr val="tx1"/>
                </a:solidFill>
              </a:rPr>
              <a:t>وأوصيك بتقوي الله فانه خير ما اوصي به المسلم المسلم ان يحضه علي الاخرة. وان يأمره  بتقوي الله.فاحذروا ما حذركم الله من نفسه.</a:t>
            </a:r>
          </a:p>
          <a:p>
            <a:pPr algn="ctr"/>
            <a:r>
              <a:rPr lang="ar-SA" sz="3200" dirty="0">
                <a:solidFill>
                  <a:schemeClr val="tx1"/>
                </a:solidFill>
              </a:rPr>
              <a:t>ولا افضل من ذلك نصيحة. ولا افضل من ذالك ذكري وانه تقوي لمن عمل به علي وجل و مخافة وعون صدق علي ما تبتغون من امر الاخرة.   </a:t>
            </a:r>
          </a:p>
          <a:p>
            <a:pPr algn="ctr"/>
            <a:r>
              <a:rPr lang="ar-SA" sz="3200" dirty="0">
                <a:solidFill>
                  <a:schemeClr val="tx1"/>
                </a:solidFill>
              </a:rPr>
              <a:t>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32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Flowchart: Preparation 2"/>
          <p:cNvSpPr/>
          <p:nvPr/>
        </p:nvSpPr>
        <p:spPr>
          <a:xfrm>
            <a:off x="254000" y="4948701"/>
            <a:ext cx="11684000" cy="685800"/>
          </a:xfrm>
          <a:prstGeom prst="flowChartPreparation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 smtClean="0">
                <a:solidFill>
                  <a:schemeClr val="accent4">
                    <a:lumMod val="50000"/>
                  </a:schemeClr>
                </a:solidFill>
              </a:rPr>
              <a:t>السؤال: ما هي خير وصية اوصي بها المسلم المسلم؟</a:t>
            </a:r>
            <a:endParaRPr lang="en-US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0" y="1257300"/>
            <a:ext cx="718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7000" y="5659999"/>
            <a:ext cx="11938000" cy="12446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>
                <a:solidFill>
                  <a:schemeClr val="accent4">
                    <a:lumMod val="50000"/>
                  </a:schemeClr>
                </a:solidFill>
              </a:rPr>
              <a:t>الجواب: خير وصية اوصي بها المسلم المسلم </a:t>
            </a:r>
            <a:r>
              <a:rPr lang="ar-SA" sz="3200" dirty="0" smtClean="0">
                <a:solidFill>
                  <a:schemeClr val="accent4">
                    <a:lumMod val="50000"/>
                  </a:schemeClr>
                </a:solidFill>
              </a:rPr>
              <a:t>اثنان و هما  </a:t>
            </a:r>
            <a:endParaRPr lang="ar-SA" sz="3200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ar-SA" sz="3200" dirty="0" smtClean="0">
                <a:solidFill>
                  <a:schemeClr val="accent4">
                    <a:lumMod val="50000"/>
                  </a:schemeClr>
                </a:solidFill>
              </a:rPr>
              <a:t>(١</a:t>
            </a:r>
            <a:r>
              <a:rPr lang="ar-SA" sz="3200" dirty="0">
                <a:solidFill>
                  <a:schemeClr val="accent4">
                    <a:lumMod val="50000"/>
                  </a:schemeClr>
                </a:solidFill>
              </a:rPr>
              <a:t>) تشجيع المسلم اخاه المسلم الي الاخرة والاستعداد لها.(٢) النصيحة بتقوي الله و خشيته</a:t>
            </a:r>
            <a:endParaRPr lang="en-US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-12700" y="173500"/>
            <a:ext cx="12166600" cy="4749703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>
                <a:solidFill>
                  <a:schemeClr val="accent3">
                    <a:lumMod val="50000"/>
                  </a:schemeClr>
                </a:solidFill>
              </a:rPr>
              <a:t>الحمد لله  احمده و استعينه واستغفره و استهديه و اؤمن به ولا اكفره  واعادي من يكفره- و اشهد ان لا اله االله وحده لا شرك له و ان محمدا عبده و رسوله.</a:t>
            </a:r>
          </a:p>
          <a:p>
            <a:pPr algn="ctr"/>
            <a:r>
              <a:rPr lang="ar-SA" sz="3200" dirty="0">
                <a:solidFill>
                  <a:schemeClr val="accent3">
                    <a:lumMod val="50000"/>
                  </a:schemeClr>
                </a:solidFill>
              </a:rPr>
              <a:t>ارسله بالهدي ودين الحق والنور والموعظة علي فطرة من الرسل و قلة من العلم و ضلالة من الناس وانقطاع من الزمان ودنو من الساعة وقرب من الاجل-</a:t>
            </a:r>
          </a:p>
          <a:p>
            <a:pPr algn="ctr"/>
            <a:r>
              <a:rPr lang="ar-SA" sz="3200" dirty="0">
                <a:solidFill>
                  <a:schemeClr val="accent3">
                    <a:lumMod val="50000"/>
                  </a:schemeClr>
                </a:solidFill>
              </a:rPr>
              <a:t>من يطع الله ورسوله فقد رشد ومن يعصهما فقد غوي و فرط   وضل ضلالا بعيدا.</a:t>
            </a:r>
          </a:p>
          <a:p>
            <a:pPr algn="ctr"/>
            <a:r>
              <a:rPr lang="ar-SA" sz="3200" dirty="0">
                <a:solidFill>
                  <a:schemeClr val="accent3">
                    <a:lumMod val="50000"/>
                  </a:schemeClr>
                </a:solidFill>
              </a:rPr>
              <a:t>وأوصيك بتقوي الله فانه خير ما اوصي به المسلم المسلم ان يحضه علي الاخرة. وان يأمره  بتقوي الله.فاحذروا ما حذركم الله من نفسه.</a:t>
            </a:r>
          </a:p>
          <a:p>
            <a:pPr algn="ctr"/>
            <a:r>
              <a:rPr lang="ar-SA" sz="3200" dirty="0">
                <a:solidFill>
                  <a:schemeClr val="accent3">
                    <a:lumMod val="50000"/>
                  </a:schemeClr>
                </a:solidFill>
              </a:rPr>
              <a:t>ولا افضل من ذلك نصيحة. ولا افضل من ذالك ذكري وانه تقوي لمن عمل به علي وجل و مخافة وعون صدق علي ما تبتغون من امر الاخرة.   </a:t>
            </a:r>
          </a:p>
          <a:p>
            <a:pPr algn="ctr"/>
            <a:r>
              <a:rPr lang="ar-SA" sz="3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88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65" y="-344373"/>
            <a:ext cx="12192000" cy="7177414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0" y="203200"/>
            <a:ext cx="12192000" cy="42406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accent3">
                    <a:lumMod val="50000"/>
                  </a:schemeClr>
                </a:solidFill>
              </a:rPr>
              <a:t>الحمد لله  احمده و استعينه واستغفره و استهديه و اؤمن به ولا اكفره  واعادي من يكفره- و اشهد ان لا اله االله وحده لا شرك له و ان محمدا عبده و رسوله.</a:t>
            </a:r>
          </a:p>
          <a:p>
            <a:pPr algn="ctr"/>
            <a:r>
              <a:rPr lang="ar-SA" sz="2800" dirty="0">
                <a:solidFill>
                  <a:schemeClr val="accent3">
                    <a:lumMod val="50000"/>
                  </a:schemeClr>
                </a:solidFill>
              </a:rPr>
              <a:t>ارسله بالهدي ودين الحق والنور والموعظة علي فطرة من الرسل و قلة من العلم و ضلالة من الناس وانقطاع من الزمان ودنو من الساعة وقرب من الاجل-</a:t>
            </a:r>
          </a:p>
          <a:p>
            <a:pPr algn="ctr"/>
            <a:r>
              <a:rPr lang="ar-SA" sz="2800" dirty="0">
                <a:solidFill>
                  <a:schemeClr val="accent3">
                    <a:lumMod val="50000"/>
                  </a:schemeClr>
                </a:solidFill>
              </a:rPr>
              <a:t>من يطع الله ورسوله فقد رشد ومن يعصهما فقد غوي و فرط   وضل ضلالا بعيدا.</a:t>
            </a:r>
          </a:p>
          <a:p>
            <a:pPr algn="ctr"/>
            <a:r>
              <a:rPr lang="ar-SA" sz="2800" dirty="0">
                <a:solidFill>
                  <a:schemeClr val="accent3">
                    <a:lumMod val="50000"/>
                  </a:schemeClr>
                </a:solidFill>
              </a:rPr>
              <a:t>وأوصيك بتقوي الله فانه خير ما اوصي به المسلم المسلم ان يحضه علي الاخرة. وان يأمره  بتقوي الله.فاحذروا ما حذركم الله من نفسه</a:t>
            </a:r>
            <a:r>
              <a:rPr lang="ar-SA" sz="28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r>
              <a:rPr lang="ar-SA" sz="2800" u="sng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ar-SA" sz="2800" dirty="0" smtClean="0">
                <a:solidFill>
                  <a:schemeClr val="accent3">
                    <a:lumMod val="50000"/>
                  </a:schemeClr>
                </a:solidFill>
              </a:rPr>
              <a:t>ولا </a:t>
            </a:r>
            <a:r>
              <a:rPr lang="ar-SA" sz="2800" dirty="0">
                <a:solidFill>
                  <a:schemeClr val="accent3">
                    <a:lumMod val="50000"/>
                  </a:schemeClr>
                </a:solidFill>
              </a:rPr>
              <a:t>افضل من ذلك نصيحة. ولا افضل من ذالك ذكري وانه تقوي لمن عمل به علي وجل و مخافة وعون صدق علي ما تبتغون من امر الاخرة.   </a:t>
            </a:r>
          </a:p>
          <a:p>
            <a:pPr algn="ctr"/>
            <a:r>
              <a:rPr lang="ar-SA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en-US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2336800" y="4026536"/>
            <a:ext cx="8077200" cy="457200"/>
          </a:xfrm>
          <a:prstGeom prst="flowChartTerminator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 smtClean="0">
                <a:solidFill>
                  <a:schemeClr val="accent2">
                    <a:lumMod val="50000"/>
                  </a:schemeClr>
                </a:solidFill>
              </a:rPr>
              <a:t>املاء الفراغات في جمل الاتية بكلمة مناسبة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59458" y="4597150"/>
            <a:ext cx="6075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dirty="0">
                <a:solidFill>
                  <a:schemeClr val="accent2">
                    <a:lumMod val="50000"/>
                  </a:schemeClr>
                </a:solidFill>
              </a:rPr>
              <a:t>١. حمد رسول الله ربه في اول </a:t>
            </a:r>
            <a:r>
              <a:rPr lang="ar-SA" sz="3200" dirty="0" smtClean="0">
                <a:solidFill>
                  <a:schemeClr val="accent2">
                    <a:lumMod val="50000"/>
                  </a:schemeClr>
                </a:solidFill>
              </a:rPr>
              <a:t>خطبه... ......</a:t>
            </a:r>
            <a:endParaRPr lang="en-US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59457" y="5181925"/>
            <a:ext cx="60753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dirty="0">
                <a:solidFill>
                  <a:schemeClr val="accent2">
                    <a:lumMod val="50000"/>
                  </a:schemeClr>
                </a:solidFill>
              </a:rPr>
              <a:t>٢. ان الله تبارك و تعالي ارسل رسوله..... </a:t>
            </a:r>
            <a:endParaRPr lang="en-US" sz="3200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41342" y="5745871"/>
            <a:ext cx="10972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dirty="0" smtClean="0">
                <a:solidFill>
                  <a:schemeClr val="accent2">
                    <a:lumMod val="50000"/>
                  </a:schemeClr>
                </a:solidFill>
              </a:rPr>
              <a:t>            ٤ .                             . ..... </a:t>
            </a:r>
            <a:r>
              <a:rPr lang="ar-SA" sz="3200" dirty="0">
                <a:solidFill>
                  <a:schemeClr val="accent2">
                    <a:lumMod val="50000"/>
                  </a:schemeClr>
                </a:solidFill>
              </a:rPr>
              <a:t>والنصيحة بتقوي الله من خير النصائح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5982346" y="6212510"/>
            <a:ext cx="52229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dirty="0">
                <a:solidFill>
                  <a:schemeClr val="accent2">
                    <a:lumMod val="50000"/>
                  </a:schemeClr>
                </a:solidFill>
              </a:rPr>
              <a:t>٤. من يطع الله ورسوله........ 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Flowchart: Terminator 14"/>
          <p:cNvSpPr/>
          <p:nvPr/>
        </p:nvSpPr>
        <p:spPr>
          <a:xfrm>
            <a:off x="2960178" y="4704185"/>
            <a:ext cx="3130657" cy="414446"/>
          </a:xfrm>
          <a:prstGeom prst="flowChartTerminato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u="sng" dirty="0">
                <a:solidFill>
                  <a:schemeClr val="accent2">
                    <a:lumMod val="50000"/>
                  </a:schemeClr>
                </a:solidFill>
              </a:rPr>
              <a:t>واستعانه واستغفره</a:t>
            </a:r>
            <a:endParaRPr lang="en-US" sz="3200" dirty="0"/>
          </a:p>
        </p:txBody>
      </p:sp>
      <p:sp>
        <p:nvSpPr>
          <p:cNvPr id="16" name="Flowchart: Terminator 15"/>
          <p:cNvSpPr/>
          <p:nvPr/>
        </p:nvSpPr>
        <p:spPr>
          <a:xfrm>
            <a:off x="3196526" y="5378045"/>
            <a:ext cx="2657959" cy="407694"/>
          </a:xfrm>
          <a:prstGeom prst="flowChartTerminato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u="sng" dirty="0">
                <a:solidFill>
                  <a:schemeClr val="accent2">
                    <a:lumMod val="50000"/>
                  </a:schemeClr>
                </a:solidFill>
              </a:rPr>
              <a:t>لجميع الناس</a:t>
            </a:r>
            <a:endParaRPr lang="en-US" sz="3200" dirty="0"/>
          </a:p>
        </p:txBody>
      </p:sp>
      <p:sp>
        <p:nvSpPr>
          <p:cNvPr id="17" name="Flowchart: Terminator 16"/>
          <p:cNvSpPr/>
          <p:nvPr/>
        </p:nvSpPr>
        <p:spPr>
          <a:xfrm>
            <a:off x="6416299" y="5875677"/>
            <a:ext cx="3486258" cy="454969"/>
          </a:xfrm>
          <a:prstGeom prst="flowChartTerminato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u="sng" dirty="0">
                <a:solidFill>
                  <a:schemeClr val="accent2">
                    <a:lumMod val="50000"/>
                  </a:schemeClr>
                </a:solidFill>
              </a:rPr>
              <a:t>الحض الي الاخرة</a:t>
            </a:r>
            <a:endParaRPr lang="en-US" sz="3200" dirty="0"/>
          </a:p>
        </p:txBody>
      </p:sp>
      <p:sp>
        <p:nvSpPr>
          <p:cNvPr id="18" name="Flowchart: Terminator 17"/>
          <p:cNvSpPr/>
          <p:nvPr/>
        </p:nvSpPr>
        <p:spPr>
          <a:xfrm>
            <a:off x="5354665" y="6412979"/>
            <a:ext cx="2123267" cy="381220"/>
          </a:xfrm>
          <a:prstGeom prst="flowChartTerminato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u="sng" dirty="0">
                <a:solidFill>
                  <a:schemeClr val="accent2">
                    <a:lumMod val="50000"/>
                  </a:schemeClr>
                </a:solidFill>
              </a:rPr>
              <a:t>فقد رشد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4616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0" grpId="0"/>
      <p:bldP spid="13" grpId="0"/>
      <p:bldP spid="14" grpId="0"/>
      <p:bldP spid="15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7252570"/>
          </a:xfrm>
          <a:prstGeom prst="rect">
            <a:avLst/>
          </a:prstGeom>
        </p:spPr>
      </p:pic>
      <p:sp>
        <p:nvSpPr>
          <p:cNvPr id="2" name="Flowchart: Decision 1"/>
          <p:cNvSpPr/>
          <p:nvPr/>
        </p:nvSpPr>
        <p:spPr>
          <a:xfrm>
            <a:off x="898901" y="712920"/>
            <a:ext cx="9748434" cy="1332855"/>
          </a:xfrm>
          <a:prstGeom prst="flowChartDecision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 smtClean="0">
                <a:solidFill>
                  <a:schemeClr val="accent5">
                    <a:lumMod val="50000"/>
                  </a:schemeClr>
                </a:solidFill>
              </a:rPr>
              <a:t>العمل المفرد</a:t>
            </a:r>
            <a:endParaRPr lang="en-US" sz="4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612182" y="2340244"/>
            <a:ext cx="10321872" cy="3673098"/>
          </a:xfrm>
          <a:prstGeom prst="horizontalScroll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هات المرادف الكلمات الاتية</a:t>
            </a:r>
          </a:p>
          <a:p>
            <a:pPr algn="ctr"/>
            <a:r>
              <a:rPr lang="ar-SA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ارسل،الدنو،خطبة،عون</a:t>
            </a: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81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28"/>
            <a:ext cx="12192000" cy="6858000"/>
          </a:xfrm>
          <a:prstGeom prst="rect">
            <a:avLst/>
          </a:prstGeom>
        </p:spPr>
      </p:pic>
      <p:sp>
        <p:nvSpPr>
          <p:cNvPr id="3" name="Flowchart: Terminator 2"/>
          <p:cNvSpPr/>
          <p:nvPr/>
        </p:nvSpPr>
        <p:spPr>
          <a:xfrm>
            <a:off x="991893" y="1239318"/>
            <a:ext cx="10678332" cy="976393"/>
          </a:xfrm>
          <a:prstGeom prst="flowChartTerminator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 smtClean="0">
                <a:solidFill>
                  <a:schemeClr val="accent2">
                    <a:lumMod val="50000"/>
                  </a:schemeClr>
                </a:solidFill>
              </a:rPr>
              <a:t>الكلمات المذكورة                مرادفها</a:t>
            </a:r>
            <a:endParaRPr lang="en-US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991893" y="2325465"/>
            <a:ext cx="10678332" cy="976393"/>
          </a:xfrm>
          <a:prstGeom prst="flowChartTerminator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 smtClean="0">
                <a:solidFill>
                  <a:schemeClr val="accent2">
                    <a:lumMod val="50000"/>
                  </a:schemeClr>
                </a:solidFill>
              </a:rPr>
              <a:t>ارسل   </a:t>
            </a:r>
            <a:r>
              <a:rPr lang="bn-BD" sz="4000" dirty="0" smtClean="0">
                <a:solidFill>
                  <a:schemeClr val="accent2">
                    <a:lumMod val="50000"/>
                  </a:schemeClr>
                </a:solidFill>
              </a:rPr>
              <a:t>                    </a:t>
            </a:r>
            <a:r>
              <a:rPr lang="ar-SA" sz="4000" dirty="0" smtClean="0">
                <a:solidFill>
                  <a:schemeClr val="accent2">
                    <a:lumMod val="50000"/>
                  </a:schemeClr>
                </a:solidFill>
              </a:rPr>
              <a:t>    </a:t>
            </a:r>
            <a:r>
              <a:rPr lang="bn-BD" sz="4000" dirty="0" smtClean="0">
                <a:solidFill>
                  <a:schemeClr val="accent2">
                    <a:lumMod val="50000"/>
                  </a:schemeClr>
                </a:solidFill>
              </a:rPr>
              <a:t>        </a:t>
            </a:r>
            <a:r>
              <a:rPr lang="ar-SA" sz="4000" dirty="0" smtClean="0">
                <a:solidFill>
                  <a:schemeClr val="accent2">
                    <a:lumMod val="50000"/>
                  </a:schemeClr>
                </a:solidFill>
              </a:rPr>
              <a:t>         بعث</a:t>
            </a:r>
            <a:endParaRPr lang="en-US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883403" y="3455028"/>
            <a:ext cx="10678332" cy="976393"/>
          </a:xfrm>
          <a:prstGeom prst="flowChartTerminator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 smtClean="0">
                <a:solidFill>
                  <a:schemeClr val="accent2">
                    <a:lumMod val="50000"/>
                  </a:schemeClr>
                </a:solidFill>
              </a:rPr>
              <a:t>الدنو        </a:t>
            </a:r>
            <a:r>
              <a:rPr lang="bn-BD" sz="4000" dirty="0" smtClean="0">
                <a:solidFill>
                  <a:schemeClr val="accent2">
                    <a:lumMod val="50000"/>
                  </a:schemeClr>
                </a:solidFill>
              </a:rPr>
              <a:t>                       </a:t>
            </a:r>
            <a:r>
              <a:rPr lang="ar-SA" sz="4000" dirty="0" smtClean="0">
                <a:solidFill>
                  <a:schemeClr val="accent2">
                    <a:lumMod val="50000"/>
                  </a:schemeClr>
                </a:solidFill>
              </a:rPr>
              <a:t>             القرب         </a:t>
            </a:r>
            <a:endParaRPr lang="en-US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883403" y="4584591"/>
            <a:ext cx="10678332" cy="976393"/>
          </a:xfrm>
          <a:prstGeom prst="flowChartTerminator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 smtClean="0">
                <a:solidFill>
                  <a:schemeClr val="accent2">
                    <a:lumMod val="50000"/>
                  </a:schemeClr>
                </a:solidFill>
              </a:rPr>
              <a:t>خطبة                                وعظ</a:t>
            </a:r>
            <a:endParaRPr lang="en-US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883403" y="5683277"/>
            <a:ext cx="10678332" cy="976393"/>
          </a:xfrm>
          <a:prstGeom prst="flowChartTerminator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 smtClean="0">
                <a:solidFill>
                  <a:schemeClr val="accent2">
                    <a:lumMod val="50000"/>
                  </a:schemeClr>
                </a:solidFill>
              </a:rPr>
              <a:t>عون                             مساعدة</a:t>
            </a:r>
            <a:endParaRPr lang="en-US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4773477" y="199764"/>
            <a:ext cx="3192651" cy="978408"/>
          </a:xfrm>
          <a:prstGeom prst="down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i="1" dirty="0" smtClean="0">
                <a:solidFill>
                  <a:schemeClr val="accent2">
                    <a:lumMod val="50000"/>
                  </a:schemeClr>
                </a:solidFill>
              </a:rPr>
              <a:t>الجواب</a:t>
            </a:r>
            <a:endParaRPr lang="en-US" sz="4400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0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716488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386739" y="371960"/>
            <a:ext cx="6586781" cy="105388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 smtClean="0">
                <a:solidFill>
                  <a:schemeClr val="tx2">
                    <a:lumMod val="50000"/>
                  </a:schemeClr>
                </a:solidFill>
              </a:rPr>
              <a:t>الواجب المنزلي</a:t>
            </a:r>
            <a:endParaRPr lang="en-US" sz="4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733586" y="1906293"/>
            <a:ext cx="10724827" cy="105388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 smtClean="0">
                <a:solidFill>
                  <a:schemeClr val="tx2">
                    <a:lumMod val="50000"/>
                  </a:schemeClr>
                </a:solidFill>
              </a:rPr>
              <a:t>حول العدد ثم كون الجملة به</a:t>
            </a:r>
            <a:endParaRPr lang="en-US" sz="4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91518" y="4008647"/>
            <a:ext cx="10724827" cy="105388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 smtClean="0">
                <a:solidFill>
                  <a:schemeClr val="tx2">
                    <a:lumMod val="50000"/>
                  </a:schemeClr>
                </a:solidFill>
              </a:rPr>
              <a:t>الموعظة، الرسول، النصيحة،امر</a:t>
            </a:r>
            <a:endParaRPr lang="en-US" sz="4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16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95" y="0"/>
            <a:ext cx="12019005" cy="685799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202873" y="1842652"/>
            <a:ext cx="6594764" cy="106680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i="1" dirty="0" smtClean="0">
                <a:solidFill>
                  <a:schemeClr val="accent4">
                    <a:lumMod val="50000"/>
                  </a:schemeClr>
                </a:solidFill>
              </a:rPr>
              <a:t>No more today</a:t>
            </a:r>
            <a:endParaRPr lang="en-US" sz="4400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02873" y="3671454"/>
            <a:ext cx="6594764" cy="106680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>
                <a:solidFill>
                  <a:schemeClr val="accent2">
                    <a:lumMod val="50000"/>
                  </a:schemeClr>
                </a:solidFill>
              </a:rPr>
              <a:t>في أمان الله</a:t>
            </a:r>
            <a:endParaRPr lang="en-US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72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03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03" y="280686"/>
            <a:ext cx="6308203" cy="657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915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Flowchart: Terminator 8"/>
          <p:cNvSpPr/>
          <p:nvPr/>
        </p:nvSpPr>
        <p:spPr>
          <a:xfrm>
            <a:off x="1441342" y="2077056"/>
            <a:ext cx="8586061" cy="909919"/>
          </a:xfrm>
          <a:prstGeom prst="flowChartTerminator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>
                <a:solidFill>
                  <a:schemeClr val="tx2">
                    <a:lumMod val="50000"/>
                  </a:schemeClr>
                </a:solidFill>
              </a:rPr>
              <a:t>محمد بائجد كبير</a:t>
            </a:r>
          </a:p>
        </p:txBody>
      </p:sp>
      <p:sp>
        <p:nvSpPr>
          <p:cNvPr id="10" name="Flowchart: Terminator 9"/>
          <p:cNvSpPr/>
          <p:nvPr/>
        </p:nvSpPr>
        <p:spPr>
          <a:xfrm>
            <a:off x="1441341" y="3290696"/>
            <a:ext cx="8586061" cy="807020"/>
          </a:xfrm>
          <a:prstGeom prst="flowChartTerminator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 smtClean="0">
                <a:solidFill>
                  <a:schemeClr val="tx2">
                    <a:lumMod val="50000"/>
                  </a:schemeClr>
                </a:solidFill>
              </a:rPr>
              <a:t>المحاضر:  </a:t>
            </a:r>
            <a:r>
              <a:rPr lang="ar-SA" sz="4000" dirty="0">
                <a:solidFill>
                  <a:schemeClr val="tx2">
                    <a:lumMod val="50000"/>
                  </a:schemeClr>
                </a:solidFill>
              </a:rPr>
              <a:t>اللغة </a:t>
            </a:r>
            <a:r>
              <a:rPr lang="ar-SA" sz="4000" dirty="0" smtClean="0">
                <a:solidFill>
                  <a:schemeClr val="tx2">
                    <a:lumMod val="50000"/>
                  </a:schemeClr>
                </a:solidFill>
              </a:rPr>
              <a:t>العربية</a:t>
            </a:r>
            <a:r>
              <a:rPr lang="ar-SA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ar-SA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Flowchart: Terminator 10"/>
          <p:cNvSpPr/>
          <p:nvPr/>
        </p:nvSpPr>
        <p:spPr>
          <a:xfrm>
            <a:off x="1441343" y="5483091"/>
            <a:ext cx="8586061" cy="1086556"/>
          </a:xfrm>
          <a:prstGeom prst="flowChartTerminator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 smtClean="0">
                <a:solidFill>
                  <a:schemeClr val="tx2">
                    <a:lumMod val="50000"/>
                  </a:schemeClr>
                </a:solidFill>
              </a:rPr>
              <a:t>الجوال:٠١٧١٩٧٧٣٦٣٠</a:t>
            </a:r>
            <a:endParaRPr lang="en-US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Flowchart: Terminator 11"/>
          <p:cNvSpPr/>
          <p:nvPr/>
        </p:nvSpPr>
        <p:spPr>
          <a:xfrm>
            <a:off x="1441341" y="4280256"/>
            <a:ext cx="8586060" cy="914482"/>
          </a:xfrm>
          <a:prstGeom prst="flowChartTerminator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ar-SA" sz="4000" b="1" dirty="0" smtClean="0">
                <a:solidFill>
                  <a:schemeClr val="tx2">
                    <a:lumMod val="50000"/>
                  </a:schemeClr>
                </a:solidFill>
              </a:rPr>
              <a:t>مدرسة العالم قاسم العلوم بدولت بور</a:t>
            </a:r>
            <a:endParaRPr lang="ar-SA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Flowchart: Terminator 12"/>
          <p:cNvSpPr/>
          <p:nvPr/>
        </p:nvSpPr>
        <p:spPr>
          <a:xfrm>
            <a:off x="2665706" y="583569"/>
            <a:ext cx="6137330" cy="909919"/>
          </a:xfrm>
          <a:prstGeom prst="flowChartTerminator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 smtClean="0">
                <a:solidFill>
                  <a:schemeClr val="tx2">
                    <a:lumMod val="50000"/>
                  </a:schemeClr>
                </a:solidFill>
              </a:rPr>
              <a:t>تعريف الاستاذ</a:t>
            </a:r>
            <a:endParaRPr lang="ar-SA" sz="5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15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sp>
        <p:nvSpPr>
          <p:cNvPr id="5" name="Oval 4"/>
          <p:cNvSpPr/>
          <p:nvPr/>
        </p:nvSpPr>
        <p:spPr>
          <a:xfrm>
            <a:off x="3005662" y="298737"/>
            <a:ext cx="5461687" cy="119554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i="1" dirty="0">
                <a:solidFill>
                  <a:schemeClr val="tx2">
                    <a:lumMod val="75000"/>
                  </a:schemeClr>
                </a:solidFill>
              </a:rPr>
              <a:t>تعريف الدرس</a:t>
            </a:r>
            <a:endParaRPr lang="en-US" sz="54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Flowchart: Decision 6"/>
          <p:cNvSpPr/>
          <p:nvPr/>
        </p:nvSpPr>
        <p:spPr>
          <a:xfrm>
            <a:off x="1473424" y="1723536"/>
            <a:ext cx="8526162" cy="974762"/>
          </a:xfrm>
          <a:prstGeom prst="flowChartDecision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solidFill>
                  <a:schemeClr val="tx1"/>
                </a:solidFill>
              </a:rPr>
              <a:t>الصف: </a:t>
            </a:r>
            <a:r>
              <a:rPr lang="ar-SA" sz="4400" dirty="0" smtClean="0">
                <a:solidFill>
                  <a:schemeClr val="tx1"/>
                </a:solidFill>
              </a:rPr>
              <a:t>حادي العشر</a:t>
            </a:r>
            <a:endParaRPr lang="ar-SA" sz="4400" dirty="0">
              <a:solidFill>
                <a:schemeClr val="tx1"/>
              </a:solidFill>
            </a:endParaRPr>
          </a:p>
        </p:txBody>
      </p:sp>
      <p:sp>
        <p:nvSpPr>
          <p:cNvPr id="8" name="Flowchart: Decision 7"/>
          <p:cNvSpPr/>
          <p:nvPr/>
        </p:nvSpPr>
        <p:spPr>
          <a:xfrm>
            <a:off x="1473424" y="4059809"/>
            <a:ext cx="8526162" cy="894385"/>
          </a:xfrm>
          <a:prstGeom prst="flowChartDecision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solidFill>
                  <a:schemeClr val="tx1"/>
                </a:solidFill>
              </a:rPr>
              <a:t>الوحدة: الوحدة </a:t>
            </a:r>
            <a:r>
              <a:rPr lang="ar-SA" sz="4400" dirty="0" smtClean="0">
                <a:solidFill>
                  <a:schemeClr val="tx1"/>
                </a:solidFill>
              </a:rPr>
              <a:t>الاولي</a:t>
            </a:r>
            <a:endParaRPr lang="ar-SA" sz="4400" dirty="0">
              <a:solidFill>
                <a:schemeClr val="tx1"/>
              </a:solidFill>
            </a:endParaRPr>
          </a:p>
        </p:txBody>
      </p:sp>
      <p:sp>
        <p:nvSpPr>
          <p:cNvPr id="9" name="Flowchart: Decision 8"/>
          <p:cNvSpPr/>
          <p:nvPr/>
        </p:nvSpPr>
        <p:spPr>
          <a:xfrm>
            <a:off x="1473424" y="5026635"/>
            <a:ext cx="8526162" cy="879462"/>
          </a:xfrm>
          <a:prstGeom prst="flowChartDecision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solidFill>
                  <a:schemeClr val="tx1"/>
                </a:solidFill>
              </a:rPr>
              <a:t>الدرس: الدرس الاول</a:t>
            </a:r>
          </a:p>
        </p:txBody>
      </p:sp>
      <p:sp>
        <p:nvSpPr>
          <p:cNvPr id="10" name="Flowchart: Decision 9"/>
          <p:cNvSpPr/>
          <p:nvPr/>
        </p:nvSpPr>
        <p:spPr>
          <a:xfrm>
            <a:off x="1473424" y="5995949"/>
            <a:ext cx="8526162" cy="1006729"/>
          </a:xfrm>
          <a:prstGeom prst="flowChartDecision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solidFill>
                  <a:schemeClr val="tx1"/>
                </a:solidFill>
              </a:rPr>
              <a:t>المدة: اربعون دقيقة</a:t>
            </a:r>
          </a:p>
        </p:txBody>
      </p:sp>
      <p:sp>
        <p:nvSpPr>
          <p:cNvPr id="11" name="Flowchart: Decision 10"/>
          <p:cNvSpPr/>
          <p:nvPr/>
        </p:nvSpPr>
        <p:spPr>
          <a:xfrm>
            <a:off x="1473424" y="2905763"/>
            <a:ext cx="8526162" cy="1039011"/>
          </a:xfrm>
          <a:prstGeom prst="flowChartDecision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 smtClean="0">
                <a:solidFill>
                  <a:schemeClr val="tx1"/>
                </a:solidFill>
              </a:rPr>
              <a:t>الموضوع:العربية الأولي</a:t>
            </a:r>
            <a:endParaRPr lang="ar-SA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32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34" y="0"/>
            <a:ext cx="12079266" cy="67327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34" y="0"/>
            <a:ext cx="12079266" cy="67327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36569" y="6075334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i="1" dirty="0" smtClean="0"/>
              <a:t>মসজিদে কুবা 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224574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62564" cy="6858000"/>
          </a:xfrm>
          <a:prstGeom prst="rect">
            <a:avLst/>
          </a:prstGeom>
        </p:spPr>
      </p:pic>
      <p:sp>
        <p:nvSpPr>
          <p:cNvPr id="3" name="Flowchart: Terminator 2"/>
          <p:cNvSpPr/>
          <p:nvPr/>
        </p:nvSpPr>
        <p:spPr>
          <a:xfrm>
            <a:off x="3316639" y="626389"/>
            <a:ext cx="5780868" cy="1007390"/>
          </a:xfrm>
          <a:prstGeom prst="flowChartTerminator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dirty="0" smtClean="0">
                <a:solidFill>
                  <a:schemeClr val="accent3">
                    <a:lumMod val="50000"/>
                  </a:schemeClr>
                </a:solidFill>
              </a:rPr>
              <a:t>اعلان الدرس</a:t>
            </a:r>
            <a:endParaRPr lang="en-US" sz="6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619932" y="3429000"/>
            <a:ext cx="10244379" cy="2668292"/>
          </a:xfrm>
          <a:prstGeom prst="flowChartTerminator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b="1" dirty="0">
                <a:solidFill>
                  <a:schemeClr val="bg1">
                    <a:lumMod val="50000"/>
                  </a:schemeClr>
                </a:solidFill>
              </a:rPr>
              <a:t>خطبة الرسول صلي الله عليه و سلم لاول جمعة مسجد قباء</a:t>
            </a:r>
            <a:endParaRPr lang="bn-BD" sz="6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3316639" y="1983136"/>
            <a:ext cx="5780868" cy="1007390"/>
          </a:xfrm>
          <a:prstGeom prst="flowChartTerminator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dirty="0" smtClean="0">
                <a:solidFill>
                  <a:schemeClr val="accent3">
                    <a:lumMod val="50000"/>
                  </a:schemeClr>
                </a:solidFill>
              </a:rPr>
              <a:t>النص المدروس</a:t>
            </a:r>
            <a:endParaRPr lang="en-US" sz="6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8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523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362"/>
            <a:ext cx="12191999" cy="685799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476785" y="769337"/>
            <a:ext cx="5238427" cy="8019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solidFill>
                  <a:schemeClr val="accent3">
                    <a:lumMod val="50000"/>
                  </a:schemeClr>
                </a:solidFill>
              </a:rPr>
              <a:t>استفادة الدرس</a:t>
            </a:r>
            <a:endParaRPr lang="en-US" sz="4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76619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ar-SA" dirty="0"/>
          </a:p>
        </p:txBody>
      </p:sp>
      <p:sp>
        <p:nvSpPr>
          <p:cNvPr id="9" name="Horizontal Scroll 8"/>
          <p:cNvSpPr/>
          <p:nvPr/>
        </p:nvSpPr>
        <p:spPr>
          <a:xfrm>
            <a:off x="136899" y="1170330"/>
            <a:ext cx="11918198" cy="5907024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chemeClr val="accent3">
                    <a:lumMod val="50000"/>
                  </a:schemeClr>
                </a:solidFill>
              </a:rPr>
              <a:t>في نهاية االدرس سيمتكن الطلاب </a:t>
            </a:r>
            <a:r>
              <a:rPr lang="ar-SA" sz="3600" dirty="0" smtClean="0">
                <a:solidFill>
                  <a:schemeClr val="accent3">
                    <a:lumMod val="50000"/>
                  </a:schemeClr>
                </a:solidFill>
              </a:rPr>
              <a:t>ان يقول-                   </a:t>
            </a:r>
          </a:p>
          <a:p>
            <a:pPr algn="ctr"/>
            <a:endParaRPr lang="ar-SA" sz="36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ar-SA" sz="3600" dirty="0" smtClean="0">
                <a:solidFill>
                  <a:schemeClr val="accent3">
                    <a:lumMod val="50000"/>
                  </a:schemeClr>
                </a:solidFill>
              </a:rPr>
              <a:t>*عن خطبة الرسول صلي الله عليه و سلم                           </a:t>
            </a:r>
          </a:p>
          <a:p>
            <a:pPr algn="ctr"/>
            <a:r>
              <a:rPr lang="ar-SA" sz="3600" dirty="0" smtClean="0">
                <a:solidFill>
                  <a:schemeClr val="accent3">
                    <a:lumMod val="50000"/>
                  </a:schemeClr>
                </a:solidFill>
              </a:rPr>
              <a:t>لاول جمعة في مسجد قباء                                          </a:t>
            </a:r>
            <a:endParaRPr lang="ar-SA" sz="36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ar-SA" sz="3600" dirty="0" smtClean="0">
                <a:solidFill>
                  <a:schemeClr val="accent3">
                    <a:lumMod val="50000"/>
                  </a:schemeClr>
                </a:solidFill>
              </a:rPr>
              <a:t>*</a:t>
            </a:r>
            <a:r>
              <a:rPr lang="ar-SA" sz="3600" dirty="0" smtClean="0">
                <a:solidFill>
                  <a:schemeClr val="accent3">
                    <a:lumMod val="50000"/>
                  </a:schemeClr>
                </a:solidFill>
              </a:rPr>
              <a:t>عن كيفية مدح </a:t>
            </a:r>
            <a:r>
              <a:rPr lang="ar-SA" sz="3600" dirty="0" smtClean="0">
                <a:solidFill>
                  <a:schemeClr val="accent3">
                    <a:lumMod val="50000"/>
                  </a:schemeClr>
                </a:solidFill>
              </a:rPr>
              <a:t>الله تعالي                                              </a:t>
            </a:r>
            <a:endParaRPr lang="ar-SA" sz="36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ar-SA" sz="3600" dirty="0" smtClean="0">
                <a:solidFill>
                  <a:schemeClr val="accent3">
                    <a:lumMod val="50000"/>
                  </a:schemeClr>
                </a:solidFill>
              </a:rPr>
              <a:t>*عن فضائل التقوي في الاسلام                                        </a:t>
            </a:r>
          </a:p>
          <a:p>
            <a:pPr algn="ctr"/>
            <a:endParaRPr lang="ar-SA" sz="36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21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4404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8488" y="991893"/>
            <a:ext cx="12083512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400" b="1" i="1" u="sng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خطبة الرسول صلي الله عليه و سلم لاول جمعة مسجد قباء</a:t>
            </a:r>
            <a:endParaRPr lang="bn-BD" sz="4400" b="1" i="1" u="sng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ar-SA" sz="36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الحمد </a:t>
            </a:r>
            <a:r>
              <a:rPr lang="ar-SA" sz="36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لله  احمده و استعينه واستغفره و استهديه و اؤمن به ولا اكفره  واعادي من يكفره- و اشهد ان لا اله االله وحده لا شرك له و ان محمدا عبده و رسوله.</a:t>
            </a:r>
          </a:p>
          <a:p>
            <a:pPr algn="ctr"/>
            <a:r>
              <a:rPr lang="ar-SA" sz="36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ارسله بالهدي ودين الحق والنور والموعظة علي فطرة من الرسل و قلة من العلم و ضلالة من الناس وانقطاع من الزمان ودنو من الساعة وقرب من الاجل-</a:t>
            </a:r>
          </a:p>
          <a:p>
            <a:pPr algn="ctr"/>
            <a:r>
              <a:rPr lang="ar-SA" sz="36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من يطع الله ورسوله فقد رشد ومن يعصهما فقد غوي و فرط   وضل ضلالا بعيدا.</a:t>
            </a:r>
          </a:p>
          <a:p>
            <a:pPr algn="ctr"/>
            <a:r>
              <a:rPr lang="ar-SA" sz="36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وأوصيك بتقوي الله فانه خير ما اوصي به المسلم المسلم ان يحضه علي الاخرة. وان يأمره  بتقوي الله.فاحذروا ما حذركم الله من نفسه.</a:t>
            </a:r>
          </a:p>
          <a:p>
            <a:pPr algn="ctr"/>
            <a:r>
              <a:rPr lang="ar-SA" sz="36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ولا افضل من ذلك نصيحة. ولا افضل من ذالك ذكري وانه تقوي لمن عمل به علي وجل و مخافة وعون صدق علي ما تبتغون من امر الاخرة.   </a:t>
            </a:r>
          </a:p>
          <a:p>
            <a:pPr algn="ctr"/>
            <a:r>
              <a:rPr lang="ar-SA" sz="36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endParaRPr lang="en-US" sz="36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45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1457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41350" y="5394792"/>
            <a:ext cx="10909300" cy="474161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 smtClean="0">
                <a:solidFill>
                  <a:schemeClr val="accent3">
                    <a:lumMod val="50000"/>
                  </a:schemeClr>
                </a:solidFill>
              </a:rPr>
              <a:t>السوال: في اي مسجد صلي النبي (صـ) اول جمعة و خطب فيها؟ </a:t>
            </a: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41350" y="5889638"/>
            <a:ext cx="10909300" cy="9185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ar-SA" sz="3200" dirty="0" smtClean="0">
                <a:solidFill>
                  <a:schemeClr val="accent3">
                    <a:lumMod val="50000"/>
                  </a:schemeClr>
                </a:solidFill>
              </a:rPr>
              <a:t>ان لنبي </a:t>
            </a:r>
            <a:r>
              <a:rPr lang="ar-SA" sz="3200" dirty="0">
                <a:solidFill>
                  <a:schemeClr val="accent3">
                    <a:lumMod val="50000"/>
                  </a:schemeClr>
                </a:solidFill>
              </a:rPr>
              <a:t>(صـ) </a:t>
            </a:r>
            <a:r>
              <a:rPr lang="ar-SA" sz="3200" dirty="0" smtClean="0">
                <a:solidFill>
                  <a:schemeClr val="accent3">
                    <a:lumMod val="50000"/>
                  </a:schemeClr>
                </a:solidFill>
              </a:rPr>
              <a:t>صلي اول </a:t>
            </a:r>
            <a:r>
              <a:rPr lang="ar-SA" sz="3200" dirty="0">
                <a:solidFill>
                  <a:schemeClr val="accent3">
                    <a:lumMod val="50000"/>
                  </a:schemeClr>
                </a:solidFill>
              </a:rPr>
              <a:t>جمعة و خطب </a:t>
            </a:r>
            <a:r>
              <a:rPr lang="ar-SA" sz="3200" dirty="0" smtClean="0">
                <a:solidFill>
                  <a:schemeClr val="accent3">
                    <a:lumMod val="50000"/>
                  </a:schemeClr>
                </a:solidFill>
              </a:rPr>
              <a:t>فيها خطبة الجمعة با لمدينة المنورة في قبيلة بني سالم بن عمر بن عوف(رضـ) بقباء</a:t>
            </a: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Flowchart: Preparation 5"/>
          <p:cNvSpPr/>
          <p:nvPr/>
        </p:nvSpPr>
        <p:spPr>
          <a:xfrm>
            <a:off x="1841500" y="4938048"/>
            <a:ext cx="8305800" cy="385260"/>
          </a:xfrm>
          <a:prstGeom prst="flowChartPreparation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 smtClean="0">
                <a:solidFill>
                  <a:schemeClr val="accent4">
                    <a:lumMod val="50000"/>
                  </a:schemeClr>
                </a:solidFill>
              </a:rPr>
              <a:t>اجب عن الاسئلة الاتية</a:t>
            </a:r>
            <a:endParaRPr lang="en-US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152400"/>
            <a:ext cx="12280900" cy="4762419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>
                <a:solidFill>
                  <a:schemeClr val="accent3">
                    <a:lumMod val="50000"/>
                  </a:schemeClr>
                </a:solidFill>
              </a:rPr>
              <a:t>الحمد لله  احمده و استعينه واستغفره و استهديه و اؤمن به ولا اكفره  واعادي من يكفره- و اشهد ان لا اله االله وحده لا شرك له و ان محمدا عبده و رسوله.</a:t>
            </a:r>
          </a:p>
          <a:p>
            <a:pPr algn="ctr"/>
            <a:r>
              <a:rPr lang="ar-SA" sz="3200" dirty="0">
                <a:solidFill>
                  <a:schemeClr val="accent3">
                    <a:lumMod val="50000"/>
                  </a:schemeClr>
                </a:solidFill>
              </a:rPr>
              <a:t>ارسله بالهدي ودين الحق والنور والموعظة علي فطرة من الرسل و قلة من العلم و ضلالة من الناس وانقطاع من الزمان ودنو من الساعة وقرب من الاجل-</a:t>
            </a:r>
          </a:p>
          <a:p>
            <a:pPr algn="ctr"/>
            <a:r>
              <a:rPr lang="ar-SA" sz="3200" dirty="0">
                <a:solidFill>
                  <a:schemeClr val="accent3">
                    <a:lumMod val="50000"/>
                  </a:schemeClr>
                </a:solidFill>
              </a:rPr>
              <a:t>من يطع الله ورسوله فقد رشد ومن يعصهما فقد غوي و فرط   وضل ضلالا بعيدا.</a:t>
            </a:r>
          </a:p>
          <a:p>
            <a:pPr algn="ctr"/>
            <a:r>
              <a:rPr lang="ar-SA" sz="3200" dirty="0">
                <a:solidFill>
                  <a:schemeClr val="accent3">
                    <a:lumMod val="50000"/>
                  </a:schemeClr>
                </a:solidFill>
              </a:rPr>
              <a:t>وأوصيك بتقوي الله فانه خير ما اوصي به المسلم المسلم ان يحضه علي الاخرة. وان يأمره  بتقوي الله.فاحذروا ما حذركم الله من نفسه.</a:t>
            </a:r>
          </a:p>
          <a:p>
            <a:pPr algn="ctr"/>
            <a:r>
              <a:rPr lang="ar-SA" sz="3200" dirty="0">
                <a:solidFill>
                  <a:schemeClr val="accent3">
                    <a:lumMod val="50000"/>
                  </a:schemeClr>
                </a:solidFill>
              </a:rPr>
              <a:t>ولا افضل من ذلك نصيحة. ولا افضل من ذالك ذكري وانه تقوي لمن عمل به علي وجل و مخافة وعون صدق علي ما تبتغون من امر الاخرة.   </a:t>
            </a:r>
          </a:p>
          <a:p>
            <a:pPr algn="ctr"/>
            <a:r>
              <a:rPr lang="ar-SA" sz="3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96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1122</Words>
  <Application>Microsoft Office PowerPoint</Application>
  <PresentationFormat>Widescreen</PresentationFormat>
  <Paragraphs>97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Rasel</dc:creator>
  <cp:lastModifiedBy>Rasel</cp:lastModifiedBy>
  <cp:revision>58</cp:revision>
  <dcterms:created xsi:type="dcterms:W3CDTF">2020-07-14T10:44:47Z</dcterms:created>
  <dcterms:modified xsi:type="dcterms:W3CDTF">2020-07-17T03:48:36Z</dcterms:modified>
</cp:coreProperties>
</file>