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7" r:id="rId2"/>
    <p:sldId id="267" r:id="rId3"/>
    <p:sldId id="304" r:id="rId4"/>
    <p:sldId id="258" r:id="rId5"/>
    <p:sldId id="286" r:id="rId6"/>
    <p:sldId id="307" r:id="rId7"/>
    <p:sldId id="298" r:id="rId8"/>
    <p:sldId id="299" r:id="rId9"/>
    <p:sldId id="300" r:id="rId10"/>
    <p:sldId id="311" r:id="rId11"/>
    <p:sldId id="301" r:id="rId12"/>
    <p:sldId id="308" r:id="rId13"/>
    <p:sldId id="309" r:id="rId14"/>
    <p:sldId id="310" r:id="rId15"/>
    <p:sldId id="282" r:id="rId1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845" y="5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864C8-BAD9-49D2-B6C7-80D351BBEA7C}" type="datetimeFigureOut">
              <a:rPr lang="en-US" smtClean="0"/>
              <a:t>6/17/2020</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A6DE1-A73F-41D7-9F41-81BEC9439A10}" type="slidenum">
              <a:rPr lang="en-US" smtClean="0"/>
              <a:t>‹#›</a:t>
            </a:fld>
            <a:endParaRPr lang="en-US"/>
          </a:p>
        </p:txBody>
      </p:sp>
    </p:spTree>
    <p:extLst>
      <p:ext uri="{BB962C8B-B14F-4D97-AF65-F5344CB8AC3E}">
        <p14:creationId xmlns:p14="http://schemas.microsoft.com/office/powerpoint/2010/main" val="290539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প্রথম</a:t>
            </a:r>
            <a:r>
              <a:rPr lang="en-US" dirty="0" smtClean="0"/>
              <a:t> </a:t>
            </a:r>
            <a:r>
              <a:rPr lang="en-US" dirty="0" err="1" smtClean="0"/>
              <a:t>শুণ্যস্থানে</a:t>
            </a:r>
            <a:r>
              <a:rPr lang="en-US" dirty="0" smtClean="0"/>
              <a:t> </a:t>
            </a:r>
            <a:r>
              <a:rPr lang="en-US" dirty="0" err="1" smtClean="0"/>
              <a:t>যৌক্তিক</a:t>
            </a:r>
            <a:r>
              <a:rPr lang="en-US" baseline="0" dirty="0" smtClean="0"/>
              <a:t> </a:t>
            </a:r>
            <a:r>
              <a:rPr lang="en-US" baseline="0" dirty="0" err="1" smtClean="0"/>
              <a:t>নাউন</a:t>
            </a:r>
            <a:r>
              <a:rPr lang="en-US" baseline="0" dirty="0" smtClean="0"/>
              <a:t> </a:t>
            </a:r>
            <a:r>
              <a:rPr lang="en-US" baseline="0" dirty="0" err="1" smtClean="0"/>
              <a:t>হিসেবে</a:t>
            </a:r>
            <a:r>
              <a:rPr lang="en-US" baseline="0" dirty="0" smtClean="0"/>
              <a:t> </a:t>
            </a:r>
            <a:r>
              <a:rPr lang="en-US" baseline="0" dirty="0" err="1" smtClean="0"/>
              <a:t>রোডস</a:t>
            </a:r>
            <a:r>
              <a:rPr lang="en-US" baseline="0" dirty="0" smtClean="0"/>
              <a:t> </a:t>
            </a:r>
            <a:r>
              <a:rPr lang="en-US" baseline="0" dirty="0" err="1" smtClean="0"/>
              <a:t>বসবে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C3A6DE1-A73F-41D7-9F41-81BEC9439A10}" type="slidenum">
              <a:rPr lang="en-US" smtClean="0"/>
              <a:t>11</a:t>
            </a:fld>
            <a:endParaRPr lang="en-US"/>
          </a:p>
        </p:txBody>
      </p:sp>
    </p:spTree>
    <p:extLst>
      <p:ext uri="{BB962C8B-B14F-4D97-AF65-F5344CB8AC3E}">
        <p14:creationId xmlns:p14="http://schemas.microsoft.com/office/powerpoint/2010/main" val="239383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প্রথম</a:t>
            </a:r>
            <a:r>
              <a:rPr lang="en-US" dirty="0" smtClean="0"/>
              <a:t> </a:t>
            </a:r>
            <a:r>
              <a:rPr lang="en-US" dirty="0" err="1" smtClean="0"/>
              <a:t>শুণ্যস্থানে</a:t>
            </a:r>
            <a:r>
              <a:rPr lang="en-US" dirty="0" smtClean="0"/>
              <a:t> </a:t>
            </a:r>
            <a:r>
              <a:rPr lang="en-US" dirty="0" err="1" smtClean="0"/>
              <a:t>যৌক্তিক</a:t>
            </a:r>
            <a:r>
              <a:rPr lang="en-US" baseline="0" dirty="0" smtClean="0"/>
              <a:t> </a:t>
            </a:r>
            <a:r>
              <a:rPr lang="en-US" baseline="0" dirty="0" err="1" smtClean="0"/>
              <a:t>নাউন</a:t>
            </a:r>
            <a:r>
              <a:rPr lang="en-US" baseline="0" dirty="0" smtClean="0"/>
              <a:t> </a:t>
            </a:r>
            <a:r>
              <a:rPr lang="en-US" baseline="0" dirty="0" err="1" smtClean="0"/>
              <a:t>হিসেবে</a:t>
            </a:r>
            <a:r>
              <a:rPr lang="en-US" baseline="0" dirty="0" smtClean="0"/>
              <a:t> </a:t>
            </a:r>
            <a:r>
              <a:rPr lang="en-US" baseline="0" dirty="0" err="1" smtClean="0"/>
              <a:t>রোডস</a:t>
            </a:r>
            <a:r>
              <a:rPr lang="en-US" baseline="0" dirty="0" smtClean="0"/>
              <a:t> </a:t>
            </a:r>
            <a:r>
              <a:rPr lang="en-US" baseline="0" dirty="0" err="1" smtClean="0"/>
              <a:t>বসবে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C3A6DE1-A73F-41D7-9F41-81BEC9439A10}" type="slidenum">
              <a:rPr lang="en-US" smtClean="0"/>
              <a:t>12</a:t>
            </a:fld>
            <a:endParaRPr lang="en-US"/>
          </a:p>
        </p:txBody>
      </p:sp>
    </p:spTree>
    <p:extLst>
      <p:ext uri="{BB962C8B-B14F-4D97-AF65-F5344CB8AC3E}">
        <p14:creationId xmlns:p14="http://schemas.microsoft.com/office/powerpoint/2010/main" val="321269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242325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34289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043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2683185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9047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1664979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102670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411604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126549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DD36A-1AF9-44F4-848D-3184C5CCF908}"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69803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ADD36A-1AF9-44F4-848D-3184C5CCF908}"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134539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ADD36A-1AF9-44F4-848D-3184C5CCF908}"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212544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ADD36A-1AF9-44F4-848D-3184C5CCF908}"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183773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DD36A-1AF9-44F4-848D-3184C5CCF908}"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209040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DD36A-1AF9-44F4-848D-3184C5CCF908}"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387856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DD36A-1AF9-44F4-848D-3184C5CCF908}"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FE276-0481-4956-8A3E-104379956C7B}" type="slidenum">
              <a:rPr lang="en-US" smtClean="0"/>
              <a:t>‹#›</a:t>
            </a:fld>
            <a:endParaRPr lang="en-US"/>
          </a:p>
        </p:txBody>
      </p:sp>
    </p:spTree>
    <p:extLst>
      <p:ext uri="{BB962C8B-B14F-4D97-AF65-F5344CB8AC3E}">
        <p14:creationId xmlns:p14="http://schemas.microsoft.com/office/powerpoint/2010/main" val="37905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ADD36A-1AF9-44F4-848D-3184C5CCF908}" type="datetimeFigureOut">
              <a:rPr lang="en-US" smtClean="0"/>
              <a:t>6/17/2020</a:t>
            </a:fld>
            <a:endParaRPr lang="en-US"/>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EDBFE276-0481-4956-8A3E-104379956C7B}" type="slidenum">
              <a:rPr lang="en-US" smtClean="0"/>
              <a:t>‹#›</a:t>
            </a:fld>
            <a:endParaRPr lang="en-US"/>
          </a:p>
        </p:txBody>
      </p:sp>
    </p:spTree>
    <p:extLst>
      <p:ext uri="{BB962C8B-B14F-4D97-AF65-F5344CB8AC3E}">
        <p14:creationId xmlns:p14="http://schemas.microsoft.com/office/powerpoint/2010/main" val="17713202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3678"/>
            <a:ext cx="9906000" cy="4802429"/>
          </a:xfrm>
          <a:prstGeom prst="rect">
            <a:avLst/>
          </a:prstGeom>
        </p:spPr>
      </p:pic>
      <p:sp>
        <p:nvSpPr>
          <p:cNvPr id="2" name="WordArt 4" descr="Paper bag"/>
          <p:cNvSpPr>
            <a:spLocks noChangeArrowheads="1" noChangeShapeType="1" noTextEdit="1"/>
          </p:cNvSpPr>
          <p:nvPr/>
        </p:nvSpPr>
        <p:spPr bwMode="auto">
          <a:xfrm>
            <a:off x="381000" y="152400"/>
            <a:ext cx="9144000" cy="2133600"/>
          </a:xfrm>
          <a:prstGeom prst="rect">
            <a:avLst/>
          </a:prstGeom>
        </p:spPr>
        <p:txBody>
          <a:bodyPr wrap="none" fromWordArt="1">
            <a:prstTxWarp prst="textPlain">
              <a:avLst>
                <a:gd name="adj" fmla="val 49703"/>
              </a:avLst>
            </a:prstTxWarp>
          </a:bodyPr>
          <a:lstStyle/>
          <a:p>
            <a:pPr algn="ctr"/>
            <a:r>
              <a:rPr lang="en-US" sz="3600" kern="10" dirty="0" smtClean="0">
                <a:ln w="0"/>
                <a:effectLst>
                  <a:outerShdw blurRad="38100" dist="19050" dir="2700000" algn="tl" rotWithShape="0">
                    <a:schemeClr val="dk1">
                      <a:alpha val="40000"/>
                    </a:schemeClr>
                  </a:outerShdw>
                </a:effectLst>
                <a:latin typeface="Times New Roman"/>
                <a:cs typeface="Times New Roman"/>
              </a:rPr>
              <a:t>WELCOME</a:t>
            </a:r>
          </a:p>
          <a:p>
            <a:pPr algn="ctr"/>
            <a:r>
              <a:rPr lang="en-US" sz="3600" kern="10" dirty="0" smtClean="0">
                <a:ln w="0"/>
                <a:effectLst>
                  <a:outerShdw blurRad="38100" dist="19050" dir="2700000" algn="tl" rotWithShape="0">
                    <a:schemeClr val="dk1">
                      <a:alpha val="40000"/>
                    </a:schemeClr>
                  </a:outerShdw>
                </a:effectLst>
                <a:latin typeface="Times New Roman"/>
                <a:cs typeface="Times New Roman"/>
              </a:rPr>
              <a:t>To</a:t>
            </a:r>
          </a:p>
          <a:p>
            <a:pPr algn="ctr"/>
            <a:r>
              <a:rPr lang="en-US" sz="3600" kern="10" dirty="0" err="1" smtClean="0">
                <a:ln w="0"/>
                <a:effectLst>
                  <a:outerShdw blurRad="38100" dist="19050" dir="2700000" algn="tl" rotWithShape="0">
                    <a:schemeClr val="dk1">
                      <a:alpha val="40000"/>
                    </a:schemeClr>
                  </a:outerShdw>
                </a:effectLst>
                <a:latin typeface="Times New Roman"/>
                <a:cs typeface="Times New Roman"/>
              </a:rPr>
              <a:t>Ganauddog</a:t>
            </a:r>
            <a:r>
              <a:rPr lang="en-US" sz="3600" kern="10" dirty="0" smtClean="0">
                <a:ln w="0"/>
                <a:effectLst>
                  <a:outerShdw blurRad="38100" dist="19050" dir="2700000" algn="tl" rotWithShape="0">
                    <a:schemeClr val="dk1">
                      <a:alpha val="40000"/>
                    </a:schemeClr>
                  </a:outerShdw>
                </a:effectLst>
                <a:latin typeface="Times New Roman"/>
                <a:cs typeface="Times New Roman"/>
              </a:rPr>
              <a:t> Online school</a:t>
            </a:r>
            <a:endParaRPr lang="en-US" sz="3600" kern="10" dirty="0">
              <a:ln w="0"/>
              <a:effectLst>
                <a:outerShdw blurRad="38100" dist="19050" dir="2700000" algn="tl" rotWithShape="0">
                  <a:schemeClr val="dk1">
                    <a:alpha val="40000"/>
                  </a:schemeClr>
                </a:outerShdw>
              </a:effectLst>
              <a:latin typeface="Times New Roman"/>
              <a:cs typeface="Times New Roman"/>
            </a:endParaRPr>
          </a:p>
        </p:txBody>
      </p:sp>
    </p:spTree>
    <p:extLst>
      <p:ext uri="{BB962C8B-B14F-4D97-AF65-F5344CB8AC3E}">
        <p14:creationId xmlns:p14="http://schemas.microsoft.com/office/powerpoint/2010/main" val="4093500199"/>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75357"/>
            <a:ext cx="9372600" cy="6001643"/>
          </a:xfrm>
          <a:prstGeom prst="rect">
            <a:avLst/>
          </a:prstGeom>
          <a:noFill/>
        </p:spPr>
        <p:txBody>
          <a:bodyPr wrap="square" rtlCol="0">
            <a:spAutoFit/>
          </a:bodyPr>
          <a:lstStyle/>
          <a:p>
            <a:r>
              <a:rPr lang="en-US" sz="2400" b="1" u="sng" dirty="0" smtClean="0">
                <a:latin typeface="Times New Roman" panose="02020603050405020304" pitchFamily="18" charset="0"/>
                <a:cs typeface="Times New Roman" panose="02020603050405020304" pitchFamily="18" charset="0"/>
              </a:rPr>
              <a:t>Some other </a:t>
            </a:r>
            <a:r>
              <a:rPr lang="en-US" sz="2400" b="1" u="sng" dirty="0" err="1" smtClean="0">
                <a:latin typeface="Times New Roman" panose="02020603050405020304" pitchFamily="18" charset="0"/>
                <a:cs typeface="Times New Roman" panose="02020603050405020304" pitchFamily="18" charset="0"/>
              </a:rPr>
              <a:t>Shourcut</a:t>
            </a:r>
            <a:r>
              <a:rPr lang="en-US" sz="2400" b="1" u="sng" dirty="0" smtClean="0">
                <a:latin typeface="Times New Roman" panose="02020603050405020304" pitchFamily="18" charset="0"/>
                <a:cs typeface="Times New Roman" panose="02020603050405020304" pitchFamily="18" charset="0"/>
              </a:rPr>
              <a:t> Rules </a:t>
            </a:r>
            <a:r>
              <a:rPr lang="en-US" sz="2400" b="1" u="sng" dirty="0">
                <a:latin typeface="Times New Roman" panose="02020603050405020304" pitchFamily="18" charset="0"/>
                <a:cs typeface="Times New Roman" panose="02020603050405020304" pitchFamily="18" charset="0"/>
              </a:rPr>
              <a:t>of </a:t>
            </a:r>
            <a:r>
              <a:rPr lang="en-US" sz="2400" b="1" u="sng" dirty="0" smtClean="0">
                <a:latin typeface="Times New Roman" panose="02020603050405020304" pitchFamily="18" charset="0"/>
                <a:cs typeface="Times New Roman" panose="02020603050405020304" pitchFamily="18" charset="0"/>
              </a:rPr>
              <a:t>filling out </a:t>
            </a:r>
            <a:r>
              <a:rPr lang="en-US" sz="2400" b="1" u="sng" dirty="0">
                <a:latin typeface="Times New Roman" panose="02020603050405020304" pitchFamily="18" charset="0"/>
                <a:cs typeface="Times New Roman" panose="02020603050405020304" pitchFamily="18" charset="0"/>
              </a:rPr>
              <a:t>gap</a:t>
            </a:r>
            <a:r>
              <a:rPr lang="en-US" sz="2400" b="1" u="sng" dirty="0" smtClean="0">
                <a:latin typeface="Times New Roman" panose="02020603050405020304" pitchFamily="18" charset="0"/>
                <a:cs typeface="Times New Roman" panose="02020603050405020304" pitchFamily="18" charset="0"/>
              </a:rPr>
              <a:t>:</a:t>
            </a:r>
          </a:p>
          <a:p>
            <a:pPr marL="342900" indent="-342900">
              <a:buAutoNum type="arabicPeriod"/>
            </a:pPr>
            <a:r>
              <a:rPr lang="en-US" sz="2400" dirty="0" smtClean="0">
                <a:latin typeface="Times New Roman" panose="02020603050405020304" pitchFamily="18" charset="0"/>
                <a:cs typeface="Times New Roman" panose="02020603050405020304" pitchFamily="18" charset="0"/>
              </a:rPr>
              <a:t>Determiner (a/an/the/any/many/a lot of) + _________(noun).</a:t>
            </a:r>
          </a:p>
          <a:p>
            <a:pPr marL="342900" indent="-342900">
              <a:buAutoNum type="arabicPeriod"/>
            </a:pPr>
            <a:r>
              <a:rPr lang="en-US" sz="2400" dirty="0" smtClean="0">
                <a:latin typeface="Times New Roman" panose="02020603050405020304" pitchFamily="18" charset="0"/>
                <a:cs typeface="Times New Roman" panose="02020603050405020304" pitchFamily="18" charset="0"/>
              </a:rPr>
              <a:t>Adjective + _________(noun).</a:t>
            </a:r>
          </a:p>
          <a:p>
            <a:pPr marL="342900" indent="-342900">
              <a:buAutoNum type="arabicPeriod"/>
            </a:pPr>
            <a:r>
              <a:rPr lang="en-US" sz="2400" dirty="0" smtClean="0">
                <a:latin typeface="Times New Roman" panose="02020603050405020304" pitchFamily="18" charset="0"/>
                <a:cs typeface="Times New Roman" panose="02020603050405020304" pitchFamily="18" charset="0"/>
              </a:rPr>
              <a:t>Preposition + __________[noun/gerund (</a:t>
            </a:r>
            <a:r>
              <a:rPr lang="en-US" sz="2400" dirty="0" err="1" smtClean="0">
                <a:latin typeface="Times New Roman" panose="02020603050405020304" pitchFamily="18" charset="0"/>
                <a:cs typeface="Times New Roman" panose="02020603050405020304" pitchFamily="18" charset="0"/>
              </a:rPr>
              <a:t>verb+ing</a:t>
            </a:r>
            <a:r>
              <a:rPr lang="en-US" sz="2400" dirty="0" smtClean="0">
                <a:latin typeface="Times New Roman" panose="02020603050405020304" pitchFamily="18" charset="0"/>
                <a:cs typeface="Times New Roman" panose="02020603050405020304" pitchFamily="18" charset="0"/>
              </a:rPr>
              <a:t>)].</a:t>
            </a:r>
          </a:p>
          <a:p>
            <a:pPr marL="342900" indent="-342900">
              <a:buAutoNum type="arabicPeriod"/>
            </a:pPr>
            <a:r>
              <a:rPr lang="en-US" sz="2400" dirty="0" smtClean="0">
                <a:latin typeface="Times New Roman" panose="02020603050405020304" pitchFamily="18" charset="0"/>
                <a:cs typeface="Times New Roman" panose="02020603050405020304" pitchFamily="18" charset="0"/>
              </a:rPr>
              <a:t>Sub + verb + ___________[</a:t>
            </a:r>
            <a:r>
              <a:rPr lang="en-US" sz="2400" dirty="0" err="1" smtClean="0">
                <a:latin typeface="Times New Roman" panose="02020603050405020304" pitchFamily="18" charset="0"/>
                <a:cs typeface="Times New Roman" panose="02020603050405020304" pitchFamily="18" charset="0"/>
              </a:rPr>
              <a:t>obj</a:t>
            </a:r>
            <a:r>
              <a:rPr lang="en-US" sz="2400" dirty="0" smtClean="0">
                <a:latin typeface="Times New Roman" panose="02020603050405020304" pitchFamily="18" charset="0"/>
                <a:cs typeface="Times New Roman" panose="02020603050405020304" pitchFamily="18" charset="0"/>
              </a:rPr>
              <a:t> (noun/pronoun)]</a:t>
            </a:r>
          </a:p>
          <a:p>
            <a:pPr marL="342900" indent="-342900">
              <a:buFontTx/>
              <a:buAutoNum type="arabicPeriod"/>
            </a:pPr>
            <a:r>
              <a:rPr lang="en-US" sz="2400" dirty="0">
                <a:latin typeface="Times New Roman" panose="02020603050405020304" pitchFamily="18" charset="0"/>
                <a:cs typeface="Times New Roman" panose="02020603050405020304" pitchFamily="18" charset="0"/>
              </a:rPr>
              <a:t>Sub </a:t>
            </a:r>
            <a:r>
              <a:rPr lang="en-US" sz="2400" dirty="0" smtClean="0">
                <a:latin typeface="Times New Roman" panose="02020603050405020304" pitchFamily="18" charset="0"/>
                <a:cs typeface="Times New Roman" panose="02020603050405020304" pitchFamily="18" charset="0"/>
              </a:rPr>
              <a:t>+ A.V/Modals + </a:t>
            </a:r>
            <a:r>
              <a:rPr lang="en-US" sz="2400" dirty="0">
                <a:latin typeface="Times New Roman" panose="02020603050405020304" pitchFamily="18" charset="0"/>
                <a:cs typeface="Times New Roman" panose="02020603050405020304" pitchFamily="18" charset="0"/>
              </a:rPr>
              <a:t>verb + </a:t>
            </a:r>
            <a:r>
              <a:rPr lang="en-US" sz="2400" dirty="0" smtClean="0">
                <a:latin typeface="Times New Roman" panose="02020603050405020304" pitchFamily="18" charset="0"/>
                <a:cs typeface="Times New Roman" panose="02020603050405020304" pitchFamily="18" charset="0"/>
              </a:rPr>
              <a:t>_________[</a:t>
            </a:r>
            <a:r>
              <a:rPr lang="en-US" sz="2400" dirty="0" err="1" smtClean="0">
                <a:latin typeface="Times New Roman" panose="02020603050405020304" pitchFamily="18" charset="0"/>
                <a:cs typeface="Times New Roman" panose="02020603050405020304" pitchFamily="18" charset="0"/>
              </a:rPr>
              <a:t>obj</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(noun/pronoun</a:t>
            </a:r>
            <a:r>
              <a:rPr lang="en-US" sz="2400" dirty="0" smtClean="0">
                <a:latin typeface="Times New Roman" panose="02020603050405020304" pitchFamily="18" charset="0"/>
                <a:cs typeface="Times New Roman" panose="02020603050405020304" pitchFamily="18" charset="0"/>
              </a:rPr>
              <a:t>)]</a:t>
            </a:r>
          </a:p>
          <a:p>
            <a:pPr marL="342900" indent="-342900">
              <a:buFontTx/>
              <a:buAutoNum type="arabicPeriod"/>
            </a:pPr>
            <a:r>
              <a:rPr lang="en-US" sz="2400" dirty="0" smtClean="0">
                <a:latin typeface="Times New Roman" panose="02020603050405020304" pitchFamily="18" charset="0"/>
                <a:cs typeface="Times New Roman" panose="02020603050405020304" pitchFamily="18" charset="0"/>
              </a:rPr>
              <a:t>Sub + verb + </a:t>
            </a:r>
            <a:r>
              <a:rPr lang="en-US" sz="2400" dirty="0" err="1" smtClean="0">
                <a:latin typeface="Times New Roman" panose="02020603050405020304" pitchFamily="18" charset="0"/>
                <a:cs typeface="Times New Roman" panose="02020603050405020304" pitchFamily="18" charset="0"/>
              </a:rPr>
              <a:t>obj</a:t>
            </a:r>
            <a:r>
              <a:rPr lang="en-US" sz="2400" dirty="0" smtClean="0">
                <a:latin typeface="Times New Roman" panose="02020603050405020304" pitchFamily="18" charset="0"/>
                <a:cs typeface="Times New Roman" panose="02020603050405020304" pitchFamily="18" charset="0"/>
              </a:rPr>
              <a:t> + ________ (object)[direct object]</a:t>
            </a:r>
          </a:p>
          <a:p>
            <a:pPr marL="342900" indent="-342900">
              <a:buAutoNum type="arabicPeriod"/>
            </a:pPr>
            <a:r>
              <a:rPr lang="en-US" sz="2400" dirty="0" smtClean="0">
                <a:latin typeface="Times New Roman" panose="02020603050405020304" pitchFamily="18" charset="0"/>
                <a:cs typeface="Times New Roman" panose="02020603050405020304" pitchFamily="18" charset="0"/>
              </a:rPr>
              <a:t>Sub + verb + </a:t>
            </a:r>
            <a:r>
              <a:rPr lang="en-US" sz="2400" dirty="0" err="1" smtClean="0">
                <a:latin typeface="Times New Roman" panose="02020603050405020304" pitchFamily="18" charset="0"/>
                <a:cs typeface="Times New Roman" panose="02020603050405020304" pitchFamily="18" charset="0"/>
              </a:rPr>
              <a:t>obj</a:t>
            </a:r>
            <a:r>
              <a:rPr lang="en-US" sz="2400" dirty="0" smtClean="0">
                <a:latin typeface="Times New Roman" panose="02020603050405020304" pitchFamily="18" charset="0"/>
                <a:cs typeface="Times New Roman" panose="02020603050405020304" pitchFamily="18" charset="0"/>
              </a:rPr>
              <a:t> + _________(adverb).</a:t>
            </a:r>
          </a:p>
          <a:p>
            <a:pPr marL="342900" indent="-342900">
              <a:buAutoNum type="arabicPeriod"/>
            </a:pPr>
            <a:r>
              <a:rPr lang="en-US" sz="2400" dirty="0" smtClean="0">
                <a:latin typeface="Times New Roman" panose="02020603050405020304" pitchFamily="18" charset="0"/>
                <a:cs typeface="Times New Roman" panose="02020603050405020304" pitchFamily="18" charset="0"/>
              </a:rPr>
              <a:t>Phrasal use/ Compound use.</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Phrasal </a:t>
            </a:r>
            <a:r>
              <a:rPr lang="en-US" sz="2400" dirty="0">
                <a:latin typeface="Times New Roman" panose="02020603050405020304" pitchFamily="18" charset="0"/>
                <a:cs typeface="Times New Roman" panose="02020603050405020304" pitchFamily="18" charset="0"/>
              </a:rPr>
              <a:t>use:</a:t>
            </a:r>
          </a:p>
          <a:p>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Because </a:t>
            </a:r>
            <a:r>
              <a:rPr lang="en-US" sz="2400" u="sng" dirty="0">
                <a:latin typeface="Times New Roman" panose="02020603050405020304" pitchFamily="18" charset="0"/>
                <a:cs typeface="Times New Roman" panose="02020603050405020304" pitchFamily="18" charset="0"/>
              </a:rPr>
              <a:t>of</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According</a:t>
            </a:r>
            <a:r>
              <a:rPr lang="en-US" sz="2400" dirty="0">
                <a:latin typeface="Times New Roman" panose="02020603050405020304" pitchFamily="18" charset="0"/>
                <a:cs typeface="Times New Roman" panose="02020603050405020304" pitchFamily="18" charset="0"/>
              </a:rPr>
              <a:t> to</a:t>
            </a:r>
          </a:p>
          <a:p>
            <a:r>
              <a:rPr lang="en-US" sz="2400" dirty="0">
                <a:latin typeface="Times New Roman" panose="02020603050405020304" pitchFamily="18" charset="0"/>
                <a:cs typeface="Times New Roman" panose="02020603050405020304" pitchFamily="18" charset="0"/>
              </a:rPr>
              <a:t>Compound use:</a:t>
            </a:r>
          </a:p>
          <a:p>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Band </a:t>
            </a:r>
            <a:r>
              <a:rPr lang="en-US" sz="2400" u="sng" dirty="0">
                <a:latin typeface="Times New Roman" panose="02020603050405020304" pitchFamily="18" charset="0"/>
                <a:cs typeface="Times New Roman" panose="02020603050405020304" pitchFamily="18" charset="0"/>
              </a:rPr>
              <a:t>party</a:t>
            </a:r>
          </a:p>
          <a:p>
            <a:r>
              <a:rPr lang="en-US" sz="2400" dirty="0">
                <a:latin typeface="Times New Roman" panose="02020603050405020304" pitchFamily="18" charset="0"/>
                <a:cs typeface="Times New Roman" panose="02020603050405020304" pitchFamily="18" charset="0"/>
              </a:rPr>
              <a:t>	Selection </a:t>
            </a:r>
            <a:r>
              <a:rPr lang="en-US" sz="2400" u="sng" dirty="0">
                <a:latin typeface="Times New Roman" panose="02020603050405020304" pitchFamily="18" charset="0"/>
                <a:cs typeface="Times New Roman" panose="02020603050405020304" pitchFamily="18" charset="0"/>
              </a:rPr>
              <a:t>body</a:t>
            </a:r>
          </a:p>
          <a:p>
            <a:r>
              <a:rPr lang="en-US" sz="2400" dirty="0">
                <a:latin typeface="Times New Roman" panose="02020603050405020304" pitchFamily="18" charset="0"/>
                <a:cs typeface="Times New Roman" panose="02020603050405020304" pitchFamily="18" charset="0"/>
              </a:rPr>
              <a:t>Note: Phrase will not be used in any </a:t>
            </a:r>
            <a:r>
              <a:rPr lang="en-US" sz="2400" dirty="0" smtClean="0">
                <a:latin typeface="Times New Roman" panose="02020603050405020304" pitchFamily="18" charset="0"/>
                <a:cs typeface="Times New Roman" panose="02020603050405020304" pitchFamily="18" charset="0"/>
              </a:rPr>
              <a:t>gap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9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9372600" cy="6247864"/>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Fill out the gaps with suitable words from the box (make any grammatical changes if necessary). There are more words in the box than you need.</a:t>
            </a: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traffic police is a very familiar figure in cities and towns. We see him on (a) ______. The weather is uncertain. None (b)_______ predict properly how the day (c)______ be. In any weather, he (d)_____ to do his duty. His (e)_______ hurts and his head aches (f)________of the sound of the (g)________. He always cares for our (h)______ on the roads. He faces (</a:t>
            </a:r>
            <a:r>
              <a:rPr lang="en-US" sz="28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)_____ unfavorable situations to ensure our (j)______ or movement. So, we should respect them.</a:t>
            </a:r>
            <a:endParaRPr lang="en-US" sz="28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99436197"/>
              </p:ext>
            </p:extLst>
          </p:nvPr>
        </p:nvGraphicFramePr>
        <p:xfrm>
          <a:off x="284018" y="1402080"/>
          <a:ext cx="9393384" cy="1036320"/>
        </p:xfrm>
        <a:graphic>
          <a:graphicData uri="http://schemas.openxmlformats.org/drawingml/2006/table">
            <a:tbl>
              <a:tblPr firstRow="1" bandRow="1">
                <a:tableStyleId>{5940675A-B579-460E-94D1-54222C63F5DA}</a:tableStyleId>
              </a:tblPr>
              <a:tblGrid>
                <a:gridCol w="1565564"/>
                <a:gridCol w="1565564"/>
                <a:gridCol w="1565564"/>
                <a:gridCol w="1565564"/>
                <a:gridCol w="1565564"/>
                <a:gridCol w="1565564"/>
              </a:tblGrid>
              <a:tr h="370840">
                <a:tc>
                  <a:txBody>
                    <a:bodyPr/>
                    <a:lstStyle/>
                    <a:p>
                      <a:r>
                        <a:rPr lang="en-US" sz="2800" dirty="0" smtClean="0">
                          <a:latin typeface="Times New Roman" panose="02020603050405020304" pitchFamily="18" charset="0"/>
                          <a:cs typeface="Times New Roman" panose="02020603050405020304" pitchFamily="18" charset="0"/>
                        </a:rPr>
                        <a:t>vehicles</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road</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safety</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return</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will</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ear</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smtClean="0">
                          <a:latin typeface="Times New Roman" panose="02020603050405020304" pitchFamily="18" charset="0"/>
                          <a:cs typeface="Times New Roman" panose="02020603050405020304" pitchFamily="18" charset="0"/>
                        </a:rPr>
                        <a:t>much</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because</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can</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many</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has</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journey</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4" name="Rectangle 3"/>
          <p:cNvSpPr/>
          <p:nvPr/>
        </p:nvSpPr>
        <p:spPr>
          <a:xfrm>
            <a:off x="10134600" y="3200400"/>
            <a:ext cx="962123"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roads</a:t>
            </a:r>
          </a:p>
        </p:txBody>
      </p:sp>
      <p:sp>
        <p:nvSpPr>
          <p:cNvPr id="5" name="Rectangle 4"/>
          <p:cNvSpPr/>
          <p:nvPr/>
        </p:nvSpPr>
        <p:spPr>
          <a:xfrm>
            <a:off x="304800" y="1371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68788" y="1371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19196" y="1371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91100" y="1371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2250" y="1371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42177" y="1371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1890665"/>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68788" y="1890665"/>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19196" y="1890665"/>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91100" y="1890665"/>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72250" y="1890665"/>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142177" y="1890665"/>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34600" y="3581400"/>
            <a:ext cx="681597"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can</a:t>
            </a:r>
            <a:endParaRPr lang="en-US"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11273397" y="3581400"/>
            <a:ext cx="742511"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will</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10134600" y="3962400"/>
            <a:ext cx="662361"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has</a:t>
            </a:r>
            <a:endParaRPr lang="en-US" sz="2800" dirty="0">
              <a:latin typeface="Times New Roman" panose="02020603050405020304" pitchFamily="18" charset="0"/>
              <a:cs typeface="Times New Roman" panose="02020603050405020304" pitchFamily="18" charset="0"/>
            </a:endParaRPr>
          </a:p>
        </p:txBody>
      </p:sp>
      <p:sp>
        <p:nvSpPr>
          <p:cNvPr id="20" name="Rectangle 19"/>
          <p:cNvSpPr/>
          <p:nvPr/>
        </p:nvSpPr>
        <p:spPr>
          <a:xfrm>
            <a:off x="11273397" y="3962400"/>
            <a:ext cx="622286"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ear</a:t>
            </a:r>
            <a:endParaRPr lang="en-US" sz="2800" dirty="0">
              <a:latin typeface="Times New Roman" panose="02020603050405020304" pitchFamily="18" charset="0"/>
              <a:cs typeface="Times New Roman" panose="02020603050405020304" pitchFamily="18" charset="0"/>
            </a:endParaRPr>
          </a:p>
        </p:txBody>
      </p:sp>
      <p:sp>
        <p:nvSpPr>
          <p:cNvPr id="21" name="Rectangle 20"/>
          <p:cNvSpPr/>
          <p:nvPr/>
        </p:nvSpPr>
        <p:spPr>
          <a:xfrm>
            <a:off x="10134600" y="4429780"/>
            <a:ext cx="1317990"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because</a:t>
            </a:r>
            <a:endParaRPr lang="en-US"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11273397" y="4429780"/>
            <a:ext cx="1358064"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vehicles</a:t>
            </a:r>
            <a:endParaRPr lang="en-US" sz="2800" dirty="0">
              <a:latin typeface="Times New Roman" panose="02020603050405020304" pitchFamily="18" charset="0"/>
              <a:cs typeface="Times New Roman" panose="02020603050405020304" pitchFamily="18" charset="0"/>
            </a:endParaRPr>
          </a:p>
        </p:txBody>
      </p:sp>
      <p:sp>
        <p:nvSpPr>
          <p:cNvPr id="23" name="Rectangle 22"/>
          <p:cNvSpPr/>
          <p:nvPr/>
        </p:nvSpPr>
        <p:spPr>
          <a:xfrm>
            <a:off x="10134600" y="4897160"/>
            <a:ext cx="1040670"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safety</a:t>
            </a:r>
            <a:endParaRPr lang="en-US" sz="2800" dirty="0">
              <a:latin typeface="Times New Roman" panose="02020603050405020304" pitchFamily="18" charset="0"/>
              <a:cs typeface="Times New Roman" panose="02020603050405020304" pitchFamily="18" charset="0"/>
            </a:endParaRPr>
          </a:p>
        </p:txBody>
      </p:sp>
      <p:sp>
        <p:nvSpPr>
          <p:cNvPr id="24" name="Rectangle 23"/>
          <p:cNvSpPr/>
          <p:nvPr/>
        </p:nvSpPr>
        <p:spPr>
          <a:xfrm>
            <a:off x="11273397" y="4897160"/>
            <a:ext cx="981359"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many</a:t>
            </a:r>
            <a:endParaRPr lang="en-US" sz="2800" dirty="0">
              <a:latin typeface="Times New Roman" panose="02020603050405020304" pitchFamily="18" charset="0"/>
              <a:cs typeface="Times New Roman" panose="02020603050405020304" pitchFamily="18" charset="0"/>
            </a:endParaRPr>
          </a:p>
        </p:txBody>
      </p:sp>
      <p:sp>
        <p:nvSpPr>
          <p:cNvPr id="25" name="Rectangle 24"/>
          <p:cNvSpPr/>
          <p:nvPr/>
        </p:nvSpPr>
        <p:spPr>
          <a:xfrm>
            <a:off x="10134600" y="5308700"/>
            <a:ext cx="1281120"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journey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739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61538E-6 -1.11111E-6 L -0.77163 -1.11111E-6 " pathEditMode="relative" rAng="0" ptsTypes="AA">
                                      <p:cBhvr>
                                        <p:cTn id="6" dur="2000" fill="hold"/>
                                        <p:tgtEl>
                                          <p:spTgt spid="4"/>
                                        </p:tgtEl>
                                        <p:attrNameLst>
                                          <p:attrName>ppt_x</p:attrName>
                                          <p:attrName>ppt_y</p:attrName>
                                        </p:attrNameLst>
                                      </p:cBhvr>
                                      <p:rCtr x="-38590" y="0"/>
                                    </p:animMotion>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1.79487E-6 3.33333E-6 L -0.91891 3.33333E-6 " pathEditMode="relative" rAng="0" ptsTypes="AA">
                                      <p:cBhvr>
                                        <p:cTn id="11" dur="2000" fill="hold"/>
                                        <p:tgtEl>
                                          <p:spTgt spid="17"/>
                                        </p:tgtEl>
                                        <p:attrNameLst>
                                          <p:attrName>ppt_x</p:attrName>
                                          <p:attrName>ppt_y</p:attrName>
                                        </p:attrNameLst>
                                      </p:cBhvr>
                                      <p:rCtr x="-45946" y="0"/>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0.00176 3.33333E-6 L -0.44471 3.33333E-6 " pathEditMode="relative" rAng="0" ptsTypes="AA">
                                      <p:cBhvr>
                                        <p:cTn id="16" dur="2000" fill="hold"/>
                                        <p:tgtEl>
                                          <p:spTgt spid="18"/>
                                        </p:tgtEl>
                                        <p:attrNameLst>
                                          <p:attrName>ppt_x</p:attrName>
                                          <p:attrName>ppt_y</p:attrName>
                                        </p:attrNameLst>
                                      </p:cBhvr>
                                      <p:rCtr x="-22324" y="0"/>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5" presetClass="path" presetSubtype="0" accel="50000" decel="50000" fill="hold" grpId="1" nodeType="clickEffect">
                                  <p:stCondLst>
                                    <p:cond delay="0"/>
                                  </p:stCondLst>
                                  <p:childTnLst>
                                    <p:animMotion origin="layout" path="M -1.02564E-6 -2.22222E-6 L -0.43862 -2.22222E-6 " pathEditMode="relative" rAng="0" ptsTypes="AA">
                                      <p:cBhvr>
                                        <p:cTn id="21" dur="2000" fill="hold"/>
                                        <p:tgtEl>
                                          <p:spTgt spid="20"/>
                                        </p:tgtEl>
                                        <p:attrNameLst>
                                          <p:attrName>ppt_x</p:attrName>
                                          <p:attrName>ppt_y</p:attrName>
                                        </p:attrNameLst>
                                      </p:cBhvr>
                                      <p:rCtr x="-21939" y="0"/>
                                    </p:animMotion>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2.5641E-7 -2.22222E-6 L -0.75641 -2.22222E-6 " pathEditMode="relative" rAng="0" ptsTypes="AA">
                                      <p:cBhvr>
                                        <p:cTn id="26" dur="2000" fill="hold"/>
                                        <p:tgtEl>
                                          <p:spTgt spid="19"/>
                                        </p:tgtEl>
                                        <p:attrNameLst>
                                          <p:attrName>ppt_x</p:attrName>
                                          <p:attrName>ppt_y</p:attrName>
                                        </p:attrNameLst>
                                      </p:cBhvr>
                                      <p:rCtr x="-37821" y="0"/>
                                    </p:animMotion>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35" presetClass="path" presetSubtype="0" accel="50000" decel="50000" fill="hold" nodeType="clickEffect">
                                  <p:stCondLst>
                                    <p:cond delay="0"/>
                                  </p:stCondLst>
                                  <p:childTnLst>
                                    <p:animMotion origin="layout" path="M -5.12821E-7 2.22222E-6 L -0.43862 2.22222E-6 " pathEditMode="relative" rAng="0" ptsTypes="AA">
                                      <p:cBhvr>
                                        <p:cTn id="31" dur="2000" fill="hold"/>
                                        <p:tgtEl>
                                          <p:spTgt spid="22"/>
                                        </p:tgtEl>
                                        <p:attrNameLst>
                                          <p:attrName>ppt_x</p:attrName>
                                          <p:attrName>ppt_y</p:attrName>
                                        </p:attrNameLst>
                                      </p:cBhvr>
                                      <p:rCtr x="-21939" y="0"/>
                                    </p:animMotion>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grpId="1" nodeType="clickEffect">
                                  <p:stCondLst>
                                    <p:cond delay="0"/>
                                  </p:stCondLst>
                                  <p:childTnLst>
                                    <p:animMotion origin="layout" path="M -5.12821E-7 2.22222E-6 L -0.38461 0.00254 " pathEditMode="relative" rAng="0" ptsTypes="AA">
                                      <p:cBhvr>
                                        <p:cTn id="35" dur="2000" fill="hold"/>
                                        <p:tgtEl>
                                          <p:spTgt spid="22"/>
                                        </p:tgtEl>
                                        <p:attrNameLst>
                                          <p:attrName>ppt_x</p:attrName>
                                          <p:attrName>ppt_y</p:attrName>
                                        </p:attrNameLst>
                                      </p:cBhvr>
                                      <p:rCtr x="-19231" y="116"/>
                                    </p:animMotion>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35" presetClass="path" presetSubtype="0" accel="50000" decel="50000" fill="hold" grpId="1" nodeType="clickEffect">
                                  <p:stCondLst>
                                    <p:cond delay="0"/>
                                  </p:stCondLst>
                                  <p:childTnLst>
                                    <p:animMotion origin="layout" path="M -3.33333E-6 2.22222E-6 L -0.74439 2.22222E-6 " pathEditMode="relative" rAng="0" ptsTypes="AA">
                                      <p:cBhvr>
                                        <p:cTn id="40" dur="2000" fill="hold"/>
                                        <p:tgtEl>
                                          <p:spTgt spid="21"/>
                                        </p:tgtEl>
                                        <p:attrNameLst>
                                          <p:attrName>ppt_x</p:attrName>
                                          <p:attrName>ppt_y</p:attrName>
                                        </p:attrNameLst>
                                      </p:cBhvr>
                                      <p:rCtr x="-37228" y="0"/>
                                    </p:animMotion>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35" presetClass="path" presetSubtype="0" accel="50000" decel="50000" fill="hold" grpId="1" nodeType="clickEffect">
                                  <p:stCondLst>
                                    <p:cond delay="0"/>
                                  </p:stCondLst>
                                  <p:childTnLst>
                                    <p:animMotion origin="layout" path="M 0 -3.33333E-6 L -0.28349 -3.33333E-6 " pathEditMode="relative" rAng="0" ptsTypes="AA">
                                      <p:cBhvr>
                                        <p:cTn id="45" dur="2000" fill="hold"/>
                                        <p:tgtEl>
                                          <p:spTgt spid="24"/>
                                        </p:tgtEl>
                                        <p:attrNameLst>
                                          <p:attrName>ppt_x</p:attrName>
                                          <p:attrName>ppt_y</p:attrName>
                                        </p:attrNameLst>
                                      </p:cBhvr>
                                      <p:rCtr x="-14183" y="0"/>
                                    </p:animMotion>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35" presetClass="path" presetSubtype="0" accel="50000" decel="50000" fill="hold" grpId="2" nodeType="clickEffect">
                                  <p:stCondLst>
                                    <p:cond delay="0"/>
                                  </p:stCondLst>
                                  <p:childTnLst>
                                    <p:animMotion origin="layout" path="M -1.02564E-6 -3.33333E-6 L -0.63718 -3.33333E-6 " pathEditMode="relative" rAng="0" ptsTypes="AA">
                                      <p:cBhvr>
                                        <p:cTn id="50" dur="2000" fill="hold"/>
                                        <p:tgtEl>
                                          <p:spTgt spid="23"/>
                                        </p:tgtEl>
                                        <p:attrNameLst>
                                          <p:attrName>ppt_x</p:attrName>
                                          <p:attrName>ppt_y</p:attrName>
                                        </p:attrNameLst>
                                      </p:cBhvr>
                                      <p:rCtr x="-31859" y="0"/>
                                    </p:animMotion>
                                  </p:child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35" presetClass="path" presetSubtype="0" accel="50000" decel="50000" fill="hold" grpId="2" nodeType="clickEffect">
                                  <p:stCondLst>
                                    <p:cond delay="0"/>
                                  </p:stCondLst>
                                  <p:childTnLst>
                                    <p:animMotion origin="layout" path="M -2.5641E-7 1.48148E-6 L -0.42997 1.48148E-6 " pathEditMode="relative" rAng="0" ptsTypes="AA">
                                      <p:cBhvr>
                                        <p:cTn id="55" dur="2000" fill="hold"/>
                                        <p:tgtEl>
                                          <p:spTgt spid="25"/>
                                        </p:tgtEl>
                                        <p:attrNameLst>
                                          <p:attrName>ppt_x</p:attrName>
                                          <p:attrName>ppt_y</p:attrName>
                                        </p:attrNameLst>
                                      </p:cBhvr>
                                      <p:rCtr x="-21506" y="0"/>
                                    </p:animMotion>
                                  </p:childTnLst>
                                </p:cTn>
                              </p:par>
                            </p:childTnLst>
                          </p:cTn>
                        </p:par>
                      </p:childTnLst>
                    </p:cTn>
                  </p:par>
                </p:childTnLst>
              </p:cTn>
              <p:nextCondLst>
                <p:cond evt="onClick" delay="0">
                  <p:tgtEl>
                    <p:spTgt spid="16"/>
                  </p:tgtEl>
                </p:cond>
              </p:nextCondLst>
            </p:seq>
          </p:childTnLst>
        </p:cTn>
      </p:par>
    </p:tnLst>
    <p:bldLst>
      <p:bldP spid="4" grpId="0"/>
      <p:bldP spid="17" grpId="0"/>
      <p:bldP spid="18" grpId="0"/>
      <p:bldP spid="19" grpId="0"/>
      <p:bldP spid="20" grpId="0"/>
      <p:bldP spid="20" grpId="1"/>
      <p:bldP spid="21" grpId="0"/>
      <p:bldP spid="21" grpId="1"/>
      <p:bldP spid="22" grpId="0"/>
      <p:bldP spid="22" grpId="1"/>
      <p:bldP spid="23" grpId="0"/>
      <p:bldP spid="23" grpId="1"/>
      <p:bldP spid="23" grpId="2"/>
      <p:bldP spid="24" grpId="0"/>
      <p:bldP spid="24" grpId="1"/>
      <p:bldP spid="25" grpId="0"/>
      <p:bldP spid="25" grpId="1"/>
      <p:bldP spid="25"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p:cNvSpPr/>
          <p:nvPr/>
        </p:nvSpPr>
        <p:spPr>
          <a:xfrm>
            <a:off x="304800" y="228600"/>
            <a:ext cx="9372600" cy="6771084"/>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Fill out the gaps with suitable words.</a:t>
            </a:r>
          </a:p>
          <a:p>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Sports can give us (a) __________. International sports (b)____________ organize different sporting events in different (c)____________ . Most off those events are sponsored by multinational manufacturing companies and business firms. They pay for the sport event. They do it because in (d)________ they get the right of (e)__________ their products (f))________ the events. The satellite channels (g)____________ the events (h)___________ . As a (</a:t>
            </a:r>
            <a:r>
              <a:rPr lang="en-US" sz="28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)_____________ people all over the world can (j)_____________ them live.</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0294098" y="1153180"/>
            <a:ext cx="1816523"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amusement</a:t>
            </a:r>
            <a:endParaRPr lang="en-US" sz="2800" dirty="0">
              <a:latin typeface="Times New Roman" panose="02020603050405020304" pitchFamily="18" charset="0"/>
              <a:cs typeface="Times New Roman" panose="02020603050405020304" pitchFamily="18" charset="0"/>
            </a:endParaRPr>
          </a:p>
        </p:txBody>
      </p:sp>
      <p:sp>
        <p:nvSpPr>
          <p:cNvPr id="5" name="1"/>
          <p:cNvSpPr/>
          <p:nvPr/>
        </p:nvSpPr>
        <p:spPr>
          <a:xfrm>
            <a:off x="3581400" y="1143000"/>
            <a:ext cx="1752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2"/>
          <p:cNvSpPr/>
          <p:nvPr/>
        </p:nvSpPr>
        <p:spPr>
          <a:xfrm>
            <a:off x="838200" y="1752600"/>
            <a:ext cx="2057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
          <p:cNvSpPr/>
          <p:nvPr/>
        </p:nvSpPr>
        <p:spPr>
          <a:xfrm>
            <a:off x="8153400" y="3684759"/>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
          <p:cNvSpPr/>
          <p:nvPr/>
        </p:nvSpPr>
        <p:spPr>
          <a:xfrm>
            <a:off x="3695700" y="4363760"/>
            <a:ext cx="18669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7"/>
          <p:cNvSpPr/>
          <p:nvPr/>
        </p:nvSpPr>
        <p:spPr>
          <a:xfrm>
            <a:off x="5562600" y="4953000"/>
            <a:ext cx="2133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6"/>
          <p:cNvSpPr/>
          <p:nvPr/>
        </p:nvSpPr>
        <p:spPr>
          <a:xfrm>
            <a:off x="8041202" y="4347926"/>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8"/>
          <p:cNvSpPr/>
          <p:nvPr/>
        </p:nvSpPr>
        <p:spPr>
          <a:xfrm>
            <a:off x="838200" y="5638800"/>
            <a:ext cx="1981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9"/>
          <p:cNvSpPr/>
          <p:nvPr/>
        </p:nvSpPr>
        <p:spPr>
          <a:xfrm>
            <a:off x="4114800" y="5638800"/>
            <a:ext cx="2209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0" y="6275784"/>
            <a:ext cx="2209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210800" y="1762780"/>
            <a:ext cx="2109808"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organizations</a:t>
            </a:r>
            <a:endParaRPr lang="en-US"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10094524" y="2435930"/>
            <a:ext cx="960519"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times</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10085778" y="3700790"/>
            <a:ext cx="1537600"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exchange</a:t>
            </a:r>
            <a:endParaRPr lang="en-US" sz="2800" dirty="0">
              <a:latin typeface="Times New Roman" panose="02020603050405020304" pitchFamily="18" charset="0"/>
              <a:cs typeface="Times New Roman" panose="02020603050405020304" pitchFamily="18" charset="0"/>
            </a:endParaRPr>
          </a:p>
        </p:txBody>
      </p:sp>
      <p:sp>
        <p:nvSpPr>
          <p:cNvPr id="21" name="Rectangle 20"/>
          <p:cNvSpPr/>
          <p:nvPr/>
        </p:nvSpPr>
        <p:spPr>
          <a:xfrm>
            <a:off x="10134600" y="4339229"/>
            <a:ext cx="1778051"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advertising</a:t>
            </a:r>
            <a:endParaRPr lang="en-US"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11887200" y="4339229"/>
            <a:ext cx="1122423"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during</a:t>
            </a:r>
            <a:endParaRPr lang="en-US" sz="2800" dirty="0">
              <a:latin typeface="Times New Roman" panose="02020603050405020304" pitchFamily="18" charset="0"/>
              <a:cs typeface="Times New Roman" panose="02020603050405020304" pitchFamily="18" charset="0"/>
            </a:endParaRPr>
          </a:p>
        </p:txBody>
      </p:sp>
      <p:sp>
        <p:nvSpPr>
          <p:cNvPr id="23" name="Rectangle 22"/>
          <p:cNvSpPr/>
          <p:nvPr/>
        </p:nvSpPr>
        <p:spPr>
          <a:xfrm>
            <a:off x="10094524" y="4948829"/>
            <a:ext cx="1257075"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telecast</a:t>
            </a:r>
            <a:endParaRPr lang="en-US" sz="2800" dirty="0">
              <a:latin typeface="Times New Roman" panose="02020603050405020304" pitchFamily="18" charset="0"/>
              <a:cs typeface="Times New Roman" panose="02020603050405020304" pitchFamily="18" charset="0"/>
            </a:endParaRPr>
          </a:p>
        </p:txBody>
      </p:sp>
      <p:sp>
        <p:nvSpPr>
          <p:cNvPr id="24" name="Rectangle 23"/>
          <p:cNvSpPr/>
          <p:nvPr/>
        </p:nvSpPr>
        <p:spPr>
          <a:xfrm>
            <a:off x="11426939" y="5638800"/>
            <a:ext cx="981359"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result</a:t>
            </a:r>
            <a:endParaRPr lang="en-US" sz="2800" dirty="0">
              <a:latin typeface="Times New Roman" panose="02020603050405020304" pitchFamily="18" charset="0"/>
              <a:cs typeface="Times New Roman" panose="02020603050405020304" pitchFamily="18" charset="0"/>
            </a:endParaRPr>
          </a:p>
        </p:txBody>
      </p:sp>
      <p:sp>
        <p:nvSpPr>
          <p:cNvPr id="25" name="Rectangle 24"/>
          <p:cNvSpPr/>
          <p:nvPr/>
        </p:nvSpPr>
        <p:spPr>
          <a:xfrm>
            <a:off x="10094524" y="5648980"/>
            <a:ext cx="721672"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live</a:t>
            </a:r>
            <a:endParaRPr lang="en-US" sz="2800" dirty="0">
              <a:latin typeface="Times New Roman" panose="02020603050405020304" pitchFamily="18" charset="0"/>
              <a:cs typeface="Times New Roman" panose="02020603050405020304" pitchFamily="18" charset="0"/>
            </a:endParaRPr>
          </a:p>
        </p:txBody>
      </p:sp>
      <p:sp>
        <p:nvSpPr>
          <p:cNvPr id="26" name="3"/>
          <p:cNvSpPr/>
          <p:nvPr/>
        </p:nvSpPr>
        <p:spPr>
          <a:xfrm>
            <a:off x="838200" y="2438400"/>
            <a:ext cx="2057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094524" y="6248192"/>
            <a:ext cx="1040670"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watch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056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7.69231E-7 0 L -0.67692 0 " pathEditMode="relative" rAng="0" ptsTypes="AA">
                                      <p:cBhvr>
                                        <p:cTn id="6" dur="2000" fill="hold"/>
                                        <p:tgtEl>
                                          <p:spTgt spid="4"/>
                                        </p:tgtEl>
                                        <p:attrNameLst>
                                          <p:attrName>ppt_x</p:attrName>
                                          <p:attrName>ppt_y</p:attrName>
                                        </p:attrNameLst>
                                      </p:cBhvr>
                                      <p:rCtr x="-33846" y="0"/>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5.12821E-7 1.11111E-6 L -0.95256 1.11111E-6 " pathEditMode="relative" rAng="0" ptsTypes="AA">
                                      <p:cBhvr>
                                        <p:cTn id="11" dur="2000" fill="hold"/>
                                        <p:tgtEl>
                                          <p:spTgt spid="17"/>
                                        </p:tgtEl>
                                        <p:attrNameLst>
                                          <p:attrName>ppt_x</p:attrName>
                                          <p:attrName>ppt_y</p:attrName>
                                        </p:attrNameLst>
                                      </p:cBhvr>
                                      <p:rCtr x="-47628" y="0"/>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2.05128E-6 2.96296E-6 L -0.87901 2.96296E-6 " pathEditMode="relative" rAng="0" ptsTypes="AA">
                                      <p:cBhvr>
                                        <p:cTn id="16" dur="2000" fill="hold"/>
                                        <p:tgtEl>
                                          <p:spTgt spid="18"/>
                                        </p:tgtEl>
                                        <p:attrNameLst>
                                          <p:attrName>ppt_x</p:attrName>
                                          <p:attrName>ppt_y</p:attrName>
                                        </p:attrNameLst>
                                      </p:cBhvr>
                                      <p:rCtr x="-43958" y="0"/>
                                    </p:animMotion>
                                  </p:child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5" presetClass="path" presetSubtype="0" accel="50000" decel="50000" fill="hold" grpId="0" nodeType="clickEffect">
                                  <p:stCondLst>
                                    <p:cond delay="0"/>
                                  </p:stCondLst>
                                  <p:childTnLst>
                                    <p:animMotion origin="layout" path="M -3.07692E-6 2.22222E-6 L -0.19567 2.22222E-6 " pathEditMode="relative" rAng="0" ptsTypes="AA">
                                      <p:cBhvr>
                                        <p:cTn id="21" dur="2000" fill="hold"/>
                                        <p:tgtEl>
                                          <p:spTgt spid="19"/>
                                        </p:tgtEl>
                                        <p:attrNameLst>
                                          <p:attrName>ppt_x</p:attrName>
                                          <p:attrName>ppt_y</p:attrName>
                                        </p:attrNameLst>
                                      </p:cBhvr>
                                      <p:rCtr x="-9792" y="0"/>
                                    </p:animMotion>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35" presetClass="path" presetSubtype="0" accel="50000" decel="50000" fill="hold" grpId="1" nodeType="clickEffect">
                                  <p:stCondLst>
                                    <p:cond delay="0"/>
                                  </p:stCondLst>
                                  <p:childTnLst>
                                    <p:animMotion origin="layout" path="M -5.12821E-7 -3.33333E-6 L -0.64551 -3.33333E-6 " pathEditMode="relative" rAng="0" ptsTypes="AA">
                                      <p:cBhvr>
                                        <p:cTn id="26" dur="2000" fill="hold"/>
                                        <p:tgtEl>
                                          <p:spTgt spid="21"/>
                                        </p:tgtEl>
                                        <p:attrNameLst>
                                          <p:attrName>ppt_x</p:attrName>
                                          <p:attrName>ppt_y</p:attrName>
                                        </p:attrNameLst>
                                      </p:cBhvr>
                                      <p:rCtr x="-32276" y="0"/>
                                    </p:animMotion>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35" presetClass="path" presetSubtype="0" accel="50000" decel="50000" fill="hold" grpId="1" nodeType="clickEffect">
                                  <p:stCondLst>
                                    <p:cond delay="0"/>
                                  </p:stCondLst>
                                  <p:childTnLst>
                                    <p:animMotion origin="layout" path="M -5.12821E-7 -3.33333E-6 L -0.36795 -3.33333E-6 " pathEditMode="relative" rAng="0" ptsTypes="AA">
                                      <p:cBhvr>
                                        <p:cTn id="31" dur="2000" fill="hold"/>
                                        <p:tgtEl>
                                          <p:spTgt spid="22"/>
                                        </p:tgtEl>
                                        <p:attrNameLst>
                                          <p:attrName>ppt_x</p:attrName>
                                          <p:attrName>ppt_y</p:attrName>
                                        </p:attrNameLst>
                                      </p:cBhvr>
                                      <p:rCtr x="-18397" y="0"/>
                                    </p:animMotion>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35" presetClass="path" presetSubtype="0" accel="50000" decel="50000" fill="hold" grpId="2" nodeType="clickEffect">
                                  <p:stCondLst>
                                    <p:cond delay="0"/>
                                  </p:stCondLst>
                                  <p:childTnLst>
                                    <p:animMotion origin="layout" path="M -2.05128E-6 -2.22222E-6 L -0.4133 -2.22222E-6 " pathEditMode="relative" rAng="0" ptsTypes="AA">
                                      <p:cBhvr>
                                        <p:cTn id="36" dur="2000" fill="hold"/>
                                        <p:tgtEl>
                                          <p:spTgt spid="23"/>
                                        </p:tgtEl>
                                        <p:attrNameLst>
                                          <p:attrName>ppt_x</p:attrName>
                                          <p:attrName>ppt_y</p:attrName>
                                        </p:attrNameLst>
                                      </p:cBhvr>
                                      <p:rCtr x="-20673" y="0"/>
                                    </p:animMotion>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35" presetClass="path" presetSubtype="0" accel="50000" decel="50000" fill="hold" grpId="2" nodeType="clickEffect">
                                  <p:stCondLst>
                                    <p:cond delay="0"/>
                                  </p:stCondLst>
                                  <p:childTnLst>
                                    <p:animMotion origin="layout" path="M 1.28205E-6 4.44444E-6 L -0.88622 4.44444E-6 " pathEditMode="relative" rAng="0" ptsTypes="AA">
                                      <p:cBhvr>
                                        <p:cTn id="41" dur="2000" fill="hold"/>
                                        <p:tgtEl>
                                          <p:spTgt spid="25"/>
                                        </p:tgtEl>
                                        <p:attrNameLst>
                                          <p:attrName>ppt_x</p:attrName>
                                          <p:attrName>ppt_y</p:attrName>
                                        </p:attrNameLst>
                                      </p:cBhvr>
                                      <p:rCtr x="-44311" y="0"/>
                                    </p:animMotion>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35" presetClass="path" presetSubtype="0" accel="50000" decel="50000" fill="hold" grpId="1" nodeType="clickEffect">
                                  <p:stCondLst>
                                    <p:cond delay="0"/>
                                  </p:stCondLst>
                                  <p:childTnLst>
                                    <p:animMotion origin="layout" path="M -4.87179E-6 3.33333E-6 L -0.67612 3.33333E-6 " pathEditMode="relative" rAng="0" ptsTypes="AA">
                                      <p:cBhvr>
                                        <p:cTn id="46" dur="2000" fill="hold"/>
                                        <p:tgtEl>
                                          <p:spTgt spid="24"/>
                                        </p:tgtEl>
                                        <p:attrNameLst>
                                          <p:attrName>ppt_x</p:attrName>
                                          <p:attrName>ppt_y</p:attrName>
                                        </p:attrNameLst>
                                      </p:cBhvr>
                                      <p:rCtr x="-33814" y="0"/>
                                    </p:animMotion>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2"/>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grpId="2" nodeType="clickEffect">
                                  <p:stCondLst>
                                    <p:cond delay="0"/>
                                  </p:stCondLst>
                                  <p:childTnLst>
                                    <p:animMotion origin="layout" path="M -4.35897E-6 -4.07407E-6 L -0.72916 -4.07407E-6 " pathEditMode="relative" rAng="0" ptsTypes="AA">
                                      <p:cBhvr>
                                        <p:cTn id="51" dur="2000" fill="hold"/>
                                        <p:tgtEl>
                                          <p:spTgt spid="27"/>
                                        </p:tgtEl>
                                        <p:attrNameLst>
                                          <p:attrName>ppt_x</p:attrName>
                                          <p:attrName>ppt_y</p:attrName>
                                        </p:attrNameLst>
                                      </p:cBhvr>
                                      <p:rCtr x="-36458" y="0"/>
                                    </p:animMotion>
                                  </p:childTnLst>
                                </p:cTn>
                              </p:par>
                            </p:childTnLst>
                          </p:cTn>
                        </p:par>
                      </p:childTnLst>
                    </p:cTn>
                  </p:par>
                </p:childTnLst>
              </p:cTn>
              <p:nextCondLst>
                <p:cond evt="onClick" delay="0">
                  <p:tgtEl>
                    <p:spTgt spid="2"/>
                  </p:tgtEl>
                </p:cond>
              </p:nextCondLst>
            </p:seq>
          </p:childTnLst>
        </p:cTn>
      </p:par>
    </p:tnLst>
    <p:bldLst>
      <p:bldP spid="4" grpId="0"/>
      <p:bldP spid="17" grpId="0"/>
      <p:bldP spid="18" grpId="0"/>
      <p:bldP spid="19" grpId="0"/>
      <p:bldP spid="21" grpId="0"/>
      <p:bldP spid="21" grpId="1"/>
      <p:bldP spid="22" grpId="0"/>
      <p:bldP spid="22" grpId="1"/>
      <p:bldP spid="23" grpId="0"/>
      <p:bldP spid="23" grpId="1"/>
      <p:bldP spid="23" grpId="2"/>
      <p:bldP spid="24" grpId="0"/>
      <p:bldP spid="24" grpId="1"/>
      <p:bldP spid="25" grpId="0"/>
      <p:bldP spid="25" grpId="1"/>
      <p:bldP spid="25" grpId="2"/>
      <p:bldP spid="27" grpId="0"/>
      <p:bldP spid="27" grpId="1"/>
      <p:bldP spid="27"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3664837"/>
              </p:ext>
            </p:extLst>
          </p:nvPr>
        </p:nvGraphicFramePr>
        <p:xfrm>
          <a:off x="152400" y="1535684"/>
          <a:ext cx="9296400" cy="981456"/>
        </p:xfrm>
        <a:graphic>
          <a:graphicData uri="http://schemas.openxmlformats.org/drawingml/2006/table">
            <a:tbl>
              <a:tblPr firstRow="1" firstCol="1" bandRow="1">
                <a:tableStyleId>{5940675A-B579-460E-94D1-54222C63F5DA}</a:tableStyleId>
              </a:tblPr>
              <a:tblGrid>
                <a:gridCol w="1859280"/>
                <a:gridCol w="1859280"/>
                <a:gridCol w="1859280"/>
                <a:gridCol w="1735328"/>
                <a:gridCol w="1983232"/>
              </a:tblGrid>
              <a:tr h="0">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already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of</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conceive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inspired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curious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out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quench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the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with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76200" y="76200"/>
            <a:ext cx="94488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Fill out the blanks with the words from the box. You may need to change the forms of some of the words. You may need to use one word more than once.</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Man has an (a) — thirst for knowledge. In fact, he is never satisfied (b) — what he has (c) — known and seen. He wants to know and see more and more. This (d) — to know more, coupled (e) — his bold spirit (f) — adventure, has (g) — him to undertake and carry (h) — difficult and dangerous tasks. In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field of science and technology man has already achieved what was once (j) —.</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452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448800" cy="5826210"/>
          </a:xfrm>
          <a:prstGeom prst="rect">
            <a:avLst/>
          </a:prstGeom>
        </p:spPr>
        <p:txBody>
          <a:bodyPr wrap="square">
            <a:spAutoFit/>
          </a:bodyPr>
          <a:lstStyle/>
          <a:p>
            <a:pPr marR="0" lvl="0">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Fill </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out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the blanks with suitable words.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Hard work with sincerity is (a) — to be happy in life. It is such a (b) — that touches everyone's (c) —. Honesty is also very important to lead a happy life. It also ensures one's (d) — satisfaction. One who (e) — these two qualities is liking to be (f) — almost everywhere (g) — honest are clear to their (h) —. They work hard and rely on Allah for making their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 (j) — of these virtues not only enlighten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one's individual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life but also ensure one's peace in life.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993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9144000" cy="6858000"/>
          </a:xfrm>
          <a:prstGeom prst="rect">
            <a:avLst/>
          </a:prstGeom>
          <a:gradFill flip="none" rotWithShape="1">
            <a:gsLst>
              <a:gs pos="55000">
                <a:schemeClr val="accent6">
                  <a:lumMod val="20000"/>
                  <a:lumOff val="80000"/>
                  <a:alpha val="54000"/>
                </a:schemeClr>
              </a:gs>
              <a:gs pos="12000">
                <a:srgbClr val="E6D78A"/>
              </a:gs>
              <a:gs pos="30000">
                <a:srgbClr val="C7AC4C"/>
              </a:gs>
              <a:gs pos="45000">
                <a:srgbClr val="E6D78A"/>
              </a:gs>
              <a:gs pos="77000">
                <a:srgbClr val="C7AC4C"/>
              </a:gs>
              <a:gs pos="100000">
                <a:srgbClr val="E6DCAC"/>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9144000" cy="6858000"/>
          </a:xfrm>
          <a:prstGeom prst="rect">
            <a:avLst/>
          </a:prstGeom>
        </p:spPr>
      </p:pic>
      <p:sp>
        <p:nvSpPr>
          <p:cNvPr id="4" name="TextBox 3"/>
          <p:cNvSpPr txBox="1"/>
          <p:nvPr/>
        </p:nvSpPr>
        <p:spPr>
          <a:xfrm>
            <a:off x="2303603" y="2883580"/>
            <a:ext cx="5227320" cy="1107996"/>
          </a:xfrm>
          <a:prstGeom prst="rect">
            <a:avLst/>
          </a:prstGeom>
          <a:noFill/>
        </p:spPr>
        <p:txBody>
          <a:bodyPr wrap="square" rtlCol="0">
            <a:prstTxWarp prst="textStop">
              <a:avLst/>
            </a:prstTxWarp>
            <a:spAutoFit/>
          </a:bodyPr>
          <a:lstStyle/>
          <a:p>
            <a:r>
              <a:rPr lang="en-US" sz="6600" dirty="0">
                <a:ln>
                  <a:solidFill>
                    <a:srgbClr val="FF0000"/>
                  </a:solidFill>
                </a:ln>
                <a:solidFill>
                  <a:srgbClr val="FF0000"/>
                </a:solidFill>
                <a:latin typeface="Franklin Gothic Heavy" panose="020B0903020102020204" pitchFamily="34" charset="0"/>
                <a:cs typeface="Times New Roman" panose="02020603050405020304" pitchFamily="18" charset="0"/>
              </a:rPr>
              <a:t>THANK  YOU</a:t>
            </a:r>
          </a:p>
        </p:txBody>
      </p:sp>
    </p:spTree>
    <p:extLst>
      <p:ext uri="{BB962C8B-B14F-4D97-AF65-F5344CB8AC3E}">
        <p14:creationId xmlns:p14="http://schemas.microsoft.com/office/powerpoint/2010/main" val="327141089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1000" autoRev="1" fill="hold">
                                          <p:stCondLst>
                                            <p:cond delay="0"/>
                                          </p:stCondLst>
                                        </p:cTn>
                                        <p:tgtEl>
                                          <p:spTgt spid="4"/>
                                        </p:tgtEl>
                                      </p:cBhvr>
                                      <p:to x="80000" y="100000"/>
                                    </p:animScale>
                                    <p:anim by="(#ppt_w*0.10)" calcmode="lin" valueType="num">
                                      <p:cBhvr>
                                        <p:cTn id="7" dur="1000" autoRev="1" fill="hold">
                                          <p:stCondLst>
                                            <p:cond delay="0"/>
                                          </p:stCondLst>
                                        </p:cTn>
                                        <p:tgtEl>
                                          <p:spTgt spid="4"/>
                                        </p:tgtEl>
                                        <p:attrNameLst>
                                          <p:attrName>ppt_x</p:attrName>
                                        </p:attrNameLst>
                                      </p:cBhvr>
                                    </p:anim>
                                    <p:anim by="(-#ppt_w*0.10)" calcmode="lin" valueType="num">
                                      <p:cBhvr>
                                        <p:cTn id="8" dur="1000" autoRev="1" fill="hold">
                                          <p:stCondLst>
                                            <p:cond delay="0"/>
                                          </p:stCondLst>
                                        </p:cTn>
                                        <p:tgtEl>
                                          <p:spTgt spid="4"/>
                                        </p:tgtEl>
                                        <p:attrNameLst>
                                          <p:attrName>ppt_y</p:attrName>
                                        </p:attrNameLst>
                                      </p:cBhvr>
                                    </p:anim>
                                    <p:animRot by="-480000">
                                      <p:cBhvr>
                                        <p:cTn id="9" dur="100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5000" y="44670"/>
            <a:ext cx="4876800" cy="1631731"/>
          </a:xfrm>
          <a:prstGeom prst="ellipse">
            <a:avLst/>
          </a:prstGeom>
          <a:solidFill>
            <a:schemeClr val="accent1">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 name="TextBox 5"/>
          <p:cNvSpPr txBox="1"/>
          <p:nvPr/>
        </p:nvSpPr>
        <p:spPr>
          <a:xfrm>
            <a:off x="1295400" y="263604"/>
            <a:ext cx="6324600" cy="1107996"/>
          </a:xfrm>
          <a:prstGeom prst="rect">
            <a:avLst/>
          </a:prstGeom>
          <a:noFill/>
        </p:spPr>
        <p:txBody>
          <a:bodyPr wrap="square" rtlCol="0">
            <a:spAutoFit/>
          </a:bodyPr>
          <a:lstStyle/>
          <a:p>
            <a:pPr algn="ctr"/>
            <a:r>
              <a:rPr lang="en-US" sz="6600" b="1" dirty="0">
                <a:solidFill>
                  <a:schemeClr val="tx1">
                    <a:lumMod val="85000"/>
                    <a:lumOff val="15000"/>
                  </a:schemeClr>
                </a:solidFill>
                <a:latin typeface="Times New Roman" panose="02020603050405020304" pitchFamily="18" charset="0"/>
                <a:cs typeface="Times New Roman" panose="02020603050405020304" pitchFamily="18" charset="0"/>
              </a:rPr>
              <a:t>Introduction</a:t>
            </a:r>
            <a:endParaRPr lang="en-US" sz="80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94447" y="2286001"/>
            <a:ext cx="9067800" cy="377975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en-US" sz="3600" b="1" dirty="0" err="1">
                <a:latin typeface="Times New Roman" panose="02020603050405020304" pitchFamily="18" charset="0"/>
                <a:cs typeface="Times New Roman" panose="02020603050405020304" pitchFamily="18" charset="0"/>
              </a:rPr>
              <a:t>Mijanur</a:t>
            </a:r>
            <a:r>
              <a:rPr lang="en-US" sz="3600" b="1" dirty="0">
                <a:latin typeface="Times New Roman" panose="02020603050405020304" pitchFamily="18" charset="0"/>
                <a:cs typeface="Times New Roman" panose="02020603050405020304" pitchFamily="18" charset="0"/>
              </a:rPr>
              <a:t> Rahman</a:t>
            </a:r>
          </a:p>
          <a:p>
            <a:pPr algn="r"/>
            <a:r>
              <a:rPr lang="en-US" sz="3600" b="1" dirty="0">
                <a:latin typeface="Times New Roman" panose="02020603050405020304" pitchFamily="18" charset="0"/>
                <a:cs typeface="Times New Roman" panose="02020603050405020304" pitchFamily="18" charset="0"/>
              </a:rPr>
              <a:t>Assistant Head Teacher</a:t>
            </a:r>
          </a:p>
          <a:p>
            <a:pPr algn="r"/>
            <a:r>
              <a:rPr lang="en-US" sz="3600" b="1" dirty="0">
                <a:latin typeface="Times New Roman" panose="02020603050405020304" pitchFamily="18" charset="0"/>
                <a:cs typeface="Times New Roman" panose="02020603050405020304" pitchFamily="18" charset="0"/>
              </a:rPr>
              <a:t>Ganauddog Girls’ High School and College</a:t>
            </a:r>
          </a:p>
          <a:p>
            <a:pPr algn="r"/>
            <a:r>
              <a:rPr lang="en-US" sz="3600" b="1" dirty="0" err="1">
                <a:latin typeface="Times New Roman" panose="02020603050405020304" pitchFamily="18" charset="0"/>
                <a:cs typeface="Times New Roman" panose="02020603050405020304" pitchFamily="18" charset="0"/>
              </a:rPr>
              <a:t>Laksam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Comilla</a:t>
            </a:r>
            <a:endParaRPr lang="en-US" sz="3600" b="1" dirty="0">
              <a:latin typeface="Times New Roman" panose="02020603050405020304" pitchFamily="18" charset="0"/>
              <a:cs typeface="Times New Roman" panose="02020603050405020304" pitchFamily="18" charset="0"/>
            </a:endParaRPr>
          </a:p>
          <a:p>
            <a:pPr algn="r"/>
            <a:r>
              <a:rPr lang="en-US" sz="3600" b="1" dirty="0">
                <a:latin typeface="Times New Roman" panose="02020603050405020304" pitchFamily="18" charset="0"/>
                <a:cs typeface="Times New Roman" panose="02020603050405020304" pitchFamily="18" charset="0"/>
              </a:rPr>
              <a:t>mijan41@yahoo.com</a:t>
            </a:r>
          </a:p>
          <a:p>
            <a:pPr algn="r"/>
            <a:r>
              <a:rPr lang="en-US" sz="3600" b="1" dirty="0">
                <a:latin typeface="Times New Roman" panose="02020603050405020304" pitchFamily="18" charset="0"/>
                <a:cs typeface="Times New Roman" panose="02020603050405020304" pitchFamily="18" charset="0"/>
              </a:rPr>
              <a:t>Mobile: 01814366124</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296" y="152400"/>
            <a:ext cx="1435608" cy="1801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042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01"/>
            <a:ext cx="1806581" cy="22906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914401"/>
            <a:ext cx="1689335" cy="2290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914401"/>
            <a:ext cx="2754474" cy="22906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2404" y="914400"/>
            <a:ext cx="3054164" cy="22906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4" y="4419601"/>
            <a:ext cx="2972542" cy="20574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4419600"/>
            <a:ext cx="1615060" cy="205740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1364" y="4419600"/>
            <a:ext cx="1636909" cy="20574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2195" y="4419600"/>
            <a:ext cx="1944259" cy="2057991"/>
          </a:xfrm>
          <a:prstGeom prst="rect">
            <a:avLst/>
          </a:prstGeom>
        </p:spPr>
      </p:pic>
      <p:sp>
        <p:nvSpPr>
          <p:cNvPr id="12" name="TextBox 11"/>
          <p:cNvSpPr txBox="1"/>
          <p:nvPr/>
        </p:nvSpPr>
        <p:spPr>
          <a:xfrm>
            <a:off x="381000" y="152400"/>
            <a:ext cx="855545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Click the images to get the fruits name:</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81000" y="3810000"/>
            <a:ext cx="855545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Write the name of the vegetables:</a:t>
            </a:r>
            <a:endParaRPr 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0143653" y="3352800"/>
            <a:ext cx="1905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Banana</a:t>
            </a:r>
            <a:endParaRPr lang="en-US" sz="2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0143653" y="3348335"/>
            <a:ext cx="1905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Pineapple</a:t>
            </a:r>
            <a:endParaRPr lang="en-US" sz="24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0143654" y="3352800"/>
            <a:ext cx="1905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Orange</a:t>
            </a:r>
            <a:endParaRPr lang="en-US" sz="24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0143653" y="3352800"/>
            <a:ext cx="1905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Jackfruit</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762000" y="6477000"/>
            <a:ext cx="2057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3355595" y="6477000"/>
            <a:ext cx="1755442"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5299341" y="6477000"/>
            <a:ext cx="1403063"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7083193" y="6477000"/>
            <a:ext cx="1451207" cy="381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78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2.30769E-6 -3.7037E-6 L -1.02019 -3.7037E-6 " pathEditMode="relative" rAng="0" ptsTypes="AA">
                                      <p:cBhvr>
                                        <p:cTn id="18" dur="2000" fill="hold"/>
                                        <p:tgtEl>
                                          <p:spTgt spid="14"/>
                                        </p:tgtEl>
                                        <p:attrNameLst>
                                          <p:attrName>ppt_x</p:attrName>
                                          <p:attrName>ppt_y</p:attrName>
                                        </p:attrNameLst>
                                      </p:cBhvr>
                                      <p:rCtr x="-51010" y="0"/>
                                    </p:animMotion>
                                  </p:childTnLst>
                                </p:cTn>
                              </p:par>
                            </p:childTnLst>
                          </p:cTn>
                        </p:par>
                      </p:childTnLst>
                    </p:cTn>
                  </p:par>
                </p:childTnLst>
              </p:cTn>
              <p:nextCondLst>
                <p:cond evt="onClick" delay="0">
                  <p:tgtEl>
                    <p:spTgt spid="4"/>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2.30769E-6 7.40741E-7 L -0.84263 7.40741E-7 " pathEditMode="relative" rAng="0" ptsTypes="AA">
                                      <p:cBhvr>
                                        <p:cTn id="23" dur="2000" fill="hold"/>
                                        <p:tgtEl>
                                          <p:spTgt spid="16"/>
                                        </p:tgtEl>
                                        <p:attrNameLst>
                                          <p:attrName>ppt_x</p:attrName>
                                          <p:attrName>ppt_y</p:attrName>
                                        </p:attrNameLst>
                                      </p:cBhvr>
                                      <p:rCtr x="-42131" y="0"/>
                                    </p:animMotion>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35" presetClass="path" presetSubtype="0" accel="50000" decel="50000" fill="hold" grpId="0" nodeType="clickEffect">
                                  <p:stCondLst>
                                    <p:cond delay="0"/>
                                  </p:stCondLst>
                                  <p:childTnLst>
                                    <p:animMotion origin="layout" path="M -2.30769E-6 -3.7037E-6 L -0.60416 -3.7037E-6 " pathEditMode="relative" rAng="0" ptsTypes="AA">
                                      <p:cBhvr>
                                        <p:cTn id="28" dur="2000" fill="hold"/>
                                        <p:tgtEl>
                                          <p:spTgt spid="17"/>
                                        </p:tgtEl>
                                        <p:attrNameLst>
                                          <p:attrName>ppt_x</p:attrName>
                                          <p:attrName>ppt_y</p:attrName>
                                        </p:attrNameLst>
                                      </p:cBhvr>
                                      <p:rCtr x="-30208" y="0"/>
                                    </p:animMotion>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0 0 L -0.25 0 E" pathEditMode="relative" ptsTypes="">
                                      <p:cBhvr>
                                        <p:cTn id="33" dur="2000" fill="hold"/>
                                        <p:tgtEl>
                                          <p:spTgt spid="18"/>
                                        </p:tgtEl>
                                        <p:attrNameLst>
                                          <p:attrName>ppt_x</p:attrName>
                                          <p:attrName>ppt_y</p:attrName>
                                        </p:attrNameLst>
                                      </p:cBhvr>
                                    </p:animMotion>
                                  </p:childTnLst>
                                </p:cTn>
                              </p:par>
                            </p:childTnLst>
                          </p:cTn>
                        </p:par>
                      </p:childTnLst>
                    </p:cTn>
                  </p:par>
                </p:childTnLst>
              </p:cTn>
              <p:nextCondLst>
                <p:cond evt="onClick" delay="0">
                  <p:tgtEl>
                    <p:spTgt spid="7"/>
                  </p:tgtEl>
                </p:cond>
              </p:nextCondLst>
            </p:seq>
          </p:childTnLst>
        </p:cTn>
      </p:par>
    </p:tnLst>
    <p:bldLst>
      <p:bldP spid="12" grpId="0"/>
      <p:bldP spid="13" grpId="0"/>
      <p:bldP spid="14"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1143002"/>
            <a:ext cx="8686800" cy="3416320"/>
          </a:xfrm>
          <a:prstGeom prst="rect">
            <a:avLst/>
          </a:prstGeom>
          <a:noFill/>
        </p:spPr>
        <p:txBody>
          <a:bodyPr wrap="square" rtlCol="0">
            <a:spAutoFit/>
          </a:bodyPr>
          <a:lstStyle/>
          <a:p>
            <a:pPr algn="ctr"/>
            <a:r>
              <a:rPr lang="en-US" sz="7200" dirty="0" smtClean="0">
                <a:solidFill>
                  <a:srgbClr val="0070C0"/>
                </a:solidFill>
                <a:latin typeface="Times New Roman" panose="02020603050405020304" pitchFamily="18" charset="0"/>
                <a:cs typeface="Times New Roman" panose="02020603050405020304" pitchFamily="18" charset="0"/>
              </a:rPr>
              <a:t>Today’s Lesson :</a:t>
            </a:r>
            <a:endParaRPr lang="en-US" sz="6600" dirty="0" smtClean="0">
              <a:solidFill>
                <a:srgbClr val="0070C0"/>
              </a:solidFill>
              <a:latin typeface="Times New Roman" panose="02020603050405020304" pitchFamily="18" charset="0"/>
              <a:cs typeface="Times New Roman" panose="02020603050405020304" pitchFamily="18" charset="0"/>
            </a:endParaRPr>
          </a:p>
          <a:p>
            <a:pPr algn="ctr"/>
            <a:r>
              <a:rPr lang="en-US" sz="7200" dirty="0" smtClean="0">
                <a:latin typeface="Times New Roman" panose="02020603050405020304" pitchFamily="18" charset="0"/>
                <a:cs typeface="Times New Roman" panose="02020603050405020304" pitchFamily="18" charset="0"/>
              </a:rPr>
              <a:t>Gap filling with clues &amp; without clues</a:t>
            </a:r>
            <a:endParaRPr lang="en-US" sz="4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83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705600" y="4038600"/>
            <a:ext cx="2133600" cy="1077218"/>
          </a:xfrm>
          <a:prstGeom prst="rect">
            <a:avLst/>
          </a:prstGeom>
          <a:noFill/>
        </p:spPr>
        <p:txBody>
          <a:bodyPr wrap="square" rtlCol="0">
            <a:spAutoFit/>
          </a:bodyPr>
          <a:lstStyle/>
          <a:p>
            <a:endParaRPr lang="bn-BD" sz="3200" dirty="0">
              <a:latin typeface="NikoshBAN" pitchFamily="2" charset="0"/>
              <a:cs typeface="NikoshBAN" pitchFamily="2" charset="0"/>
            </a:endParaRPr>
          </a:p>
          <a:p>
            <a:endParaRPr lang="en-US" sz="3200" dirty="0">
              <a:latin typeface="NikoshBAN" pitchFamily="2" charset="0"/>
              <a:cs typeface="NikoshBAN" pitchFamily="2" charset="0"/>
            </a:endParaRPr>
          </a:p>
        </p:txBody>
      </p:sp>
      <p:sp>
        <p:nvSpPr>
          <p:cNvPr id="21" name="TextBox 20"/>
          <p:cNvSpPr txBox="1"/>
          <p:nvPr/>
        </p:nvSpPr>
        <p:spPr>
          <a:xfrm>
            <a:off x="747816" y="83403"/>
            <a:ext cx="6553200" cy="830997"/>
          </a:xfrm>
          <a:prstGeom prst="rect">
            <a:avLst/>
          </a:prstGeom>
          <a:noFill/>
        </p:spPr>
        <p:txBody>
          <a:bodyPr wrap="square" rtlCol="0">
            <a:spAutoFit/>
          </a:bodyPr>
          <a:lstStyle/>
          <a:p>
            <a:r>
              <a:rPr lang="en-US" sz="4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Objectives: </a:t>
            </a:r>
          </a:p>
        </p:txBody>
      </p:sp>
      <p:sp>
        <p:nvSpPr>
          <p:cNvPr id="25" name="Rounded Rectangle 24"/>
          <p:cNvSpPr/>
          <p:nvPr/>
        </p:nvSpPr>
        <p:spPr>
          <a:xfrm flipV="1">
            <a:off x="762000" y="1066801"/>
            <a:ext cx="3505200" cy="45719"/>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2400" y="1143000"/>
            <a:ext cx="9525000" cy="1323439"/>
          </a:xfrm>
          <a:prstGeom prst="rect">
            <a:avLst/>
          </a:prstGeom>
          <a:noFill/>
        </p:spPr>
        <p:txBody>
          <a:bodyPr wrap="square" rtlCol="0">
            <a:spAutoFit/>
          </a:bodyPr>
          <a:lstStyle/>
          <a:p>
            <a:r>
              <a:rPr lang="en-US" sz="4000" b="1" dirty="0" smtClean="0">
                <a:ln w="10541" cmpd="sng">
                  <a:solidFill>
                    <a:schemeClr val="accent1">
                      <a:shade val="88000"/>
                      <a:satMod val="110000"/>
                    </a:schemeClr>
                  </a:solidFill>
                  <a:prstDash val="solid"/>
                </a:ln>
                <a:solidFill>
                  <a:srgbClr val="FF33CC"/>
                </a:solidFill>
                <a:latin typeface="Times New Roman" panose="02020603050405020304" pitchFamily="18" charset="0"/>
                <a:cs typeface="Times New Roman" panose="02020603050405020304" pitchFamily="18" charset="0"/>
              </a:rPr>
              <a:t>By the end of the lesson, students </a:t>
            </a:r>
            <a:r>
              <a:rPr lang="en-US" sz="4000" b="1" dirty="0">
                <a:ln w="10541" cmpd="sng">
                  <a:solidFill>
                    <a:schemeClr val="accent1">
                      <a:shade val="88000"/>
                      <a:satMod val="110000"/>
                    </a:schemeClr>
                  </a:solidFill>
                  <a:prstDash val="solid"/>
                </a:ln>
                <a:solidFill>
                  <a:srgbClr val="FF33CC"/>
                </a:solidFill>
                <a:latin typeface="Times New Roman" panose="02020603050405020304" pitchFamily="18" charset="0"/>
                <a:cs typeface="Times New Roman" panose="02020603050405020304" pitchFamily="18" charset="0"/>
              </a:rPr>
              <a:t>will be able </a:t>
            </a:r>
            <a:r>
              <a:rPr lang="en-US" sz="4000" b="1" dirty="0" smtClean="0">
                <a:ln w="10541" cmpd="sng">
                  <a:solidFill>
                    <a:schemeClr val="accent1">
                      <a:shade val="88000"/>
                      <a:satMod val="110000"/>
                    </a:schemeClr>
                  </a:solidFill>
                  <a:prstDash val="solid"/>
                </a:ln>
                <a:solidFill>
                  <a:srgbClr val="FF33CC"/>
                </a:solidFill>
                <a:latin typeface="Times New Roman" panose="02020603050405020304" pitchFamily="18" charset="0"/>
                <a:cs typeface="Times New Roman" panose="02020603050405020304" pitchFamily="18" charset="0"/>
              </a:rPr>
              <a:t>to:</a:t>
            </a:r>
            <a:endParaRPr lang="en-US" sz="4000" dirty="0">
              <a:solidFill>
                <a:srgbClr val="FF33CC"/>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6200" y="3046274"/>
            <a:ext cx="9677400" cy="1631216"/>
          </a:xfrm>
          <a:prstGeom prst="rect">
            <a:avLst/>
          </a:prstGeom>
          <a:noFill/>
          <a:ln>
            <a:solidFill>
              <a:srgbClr val="C00000"/>
            </a:solidFill>
          </a:ln>
        </p:spPr>
        <p:txBody>
          <a:bodyPr wrap="square" rtlCol="0">
            <a:spAutoFit/>
          </a:bodyPr>
          <a:lstStyle/>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tell the rules </a:t>
            </a:r>
            <a:r>
              <a:rPr lang="en-US" sz="3200" dirty="0">
                <a:latin typeface="Times New Roman" panose="02020603050405020304" pitchFamily="18" charset="0"/>
                <a:cs typeface="Times New Roman" panose="02020603050405020304" pitchFamily="18" charset="0"/>
              </a:rPr>
              <a:t>of using </a:t>
            </a:r>
            <a:r>
              <a:rPr lang="en-US" sz="3200" dirty="0" smtClean="0">
                <a:latin typeface="Times New Roman" panose="02020603050405020304" pitchFamily="18" charset="0"/>
                <a:cs typeface="Times New Roman" panose="02020603050405020304" pitchFamily="18" charset="0"/>
              </a:rPr>
              <a:t>Noun, Adjective &amp; verb </a:t>
            </a:r>
            <a:r>
              <a:rPr lang="en-US" sz="3200" dirty="0">
                <a:latin typeface="Times New Roman" panose="02020603050405020304" pitchFamily="18" charset="0"/>
                <a:cs typeface="Times New Roman" panose="02020603050405020304" pitchFamily="18" charset="0"/>
              </a:rPr>
              <a:t>in the gap</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a:p>
            <a:pPr lvl="0">
              <a:buFont typeface="Wingdings" pitchFamily="2" charset="2"/>
              <a:buChar char="Ø"/>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discuses the rules of filling out gap with/without clues</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a:buFont typeface="Wingdings" pitchFamily="2" charset="2"/>
              <a:buChar char="Ø"/>
            </a:pPr>
            <a:r>
              <a:rPr lang="en-US" sz="3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f</a:t>
            </a:r>
            <a:r>
              <a:rPr lang="en-US" sz="36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ill out the </a:t>
            </a:r>
            <a:r>
              <a:rPr lang="en-US" sz="3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gaps  using </a:t>
            </a:r>
            <a:r>
              <a:rPr lang="en-US" sz="3600" dirty="0">
                <a:effectLst>
                  <a:outerShdw blurRad="38100" dist="38100" dir="2700000" algn="tl">
                    <a:srgbClr val="000000">
                      <a:alpha val="43137"/>
                    </a:srgbClr>
                  </a:outerShdw>
                </a:effectLst>
                <a:latin typeface="Times New Roman" pitchFamily="18" charset="0"/>
                <a:cs typeface="Times New Roman" pitchFamily="18" charset="0"/>
              </a:rPr>
              <a:t>with/without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clues</a:t>
            </a:r>
            <a:endPar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6682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20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20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2000"/>
                                        <p:tgtEl>
                                          <p:spTgt spid="23"/>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2000" fill="hold"/>
                                        <p:tgtEl>
                                          <p:spTgt spid="25"/>
                                        </p:tgtEl>
                                        <p:attrNameLst>
                                          <p:attrName>ppt_x</p:attrName>
                                        </p:attrNameLst>
                                      </p:cBhvr>
                                      <p:tavLst>
                                        <p:tav tm="0">
                                          <p:val>
                                            <p:strVal val="0-#ppt_w/2"/>
                                          </p:val>
                                        </p:tav>
                                        <p:tav tm="100000">
                                          <p:val>
                                            <p:strVal val="#ppt_x"/>
                                          </p:val>
                                        </p:tav>
                                      </p:tavLst>
                                    </p:anim>
                                    <p:anim calcmode="lin" valueType="num">
                                      <p:cBhvr additive="base">
                                        <p:cTn id="17" dur="2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2"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6400800" cy="830997"/>
          </a:xfrm>
          <a:prstGeom prst="rect">
            <a:avLst/>
          </a:prstGeom>
        </p:spPr>
        <p:txBody>
          <a:bodyPr wrap="square">
            <a:spAutoFit/>
          </a:bodyPr>
          <a:lstStyle/>
          <a:p>
            <a:r>
              <a:rPr lang="en-US" sz="4800" dirty="0" smtClean="0">
                <a:latin typeface="Times New Roman" panose="02020603050405020304" pitchFamily="18" charset="0"/>
                <a:cs typeface="Times New Roman" panose="02020603050405020304" pitchFamily="18" charset="0"/>
              </a:rPr>
              <a:t>Lessons to be discussed:</a:t>
            </a:r>
            <a:endParaRPr lang="en-US" sz="9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1402140"/>
            <a:ext cx="9296400" cy="3046988"/>
          </a:xfrm>
          <a:prstGeom prst="rect">
            <a:avLst/>
          </a:prstGeom>
        </p:spPr>
        <p:txBody>
          <a:bodyPr wrap="square">
            <a:spAutoFit/>
          </a:bodyPr>
          <a:lstStyle/>
          <a:p>
            <a:pPr marL="514350" indent="-514350">
              <a:buAutoNum type="arabicPeriod"/>
            </a:pPr>
            <a:r>
              <a:rPr lang="en-US" sz="4800" dirty="0">
                <a:latin typeface="Times New Roman" panose="02020603050405020304" pitchFamily="18" charset="0"/>
                <a:cs typeface="Times New Roman" panose="02020603050405020304" pitchFamily="18" charset="0"/>
              </a:rPr>
              <a:t>Rules of using Noun in the </a:t>
            </a:r>
            <a:r>
              <a:rPr lang="en-US" sz="4800" dirty="0" smtClean="0">
                <a:latin typeface="Times New Roman" panose="02020603050405020304" pitchFamily="18" charset="0"/>
                <a:cs typeface="Times New Roman" panose="02020603050405020304" pitchFamily="18" charset="0"/>
              </a:rPr>
              <a:t>gap</a:t>
            </a:r>
          </a:p>
          <a:p>
            <a:pPr marL="514350" indent="-514350">
              <a:buFontTx/>
              <a:buAutoNum type="arabicPeriod"/>
            </a:pPr>
            <a:r>
              <a:rPr lang="en-US" sz="4800" dirty="0">
                <a:latin typeface="Times New Roman" panose="02020603050405020304" pitchFamily="18" charset="0"/>
                <a:cs typeface="Times New Roman" panose="02020603050405020304" pitchFamily="18" charset="0"/>
              </a:rPr>
              <a:t>Rules of using Verb in the </a:t>
            </a:r>
            <a:r>
              <a:rPr lang="en-US" sz="4800" dirty="0" smtClean="0">
                <a:latin typeface="Times New Roman" panose="02020603050405020304" pitchFamily="18" charset="0"/>
                <a:cs typeface="Times New Roman" panose="02020603050405020304" pitchFamily="18" charset="0"/>
              </a:rPr>
              <a:t>gap</a:t>
            </a:r>
            <a:endParaRPr lang="en-US" sz="4800" dirty="0">
              <a:latin typeface="Times New Roman" panose="02020603050405020304" pitchFamily="18" charset="0"/>
              <a:cs typeface="Times New Roman" panose="02020603050405020304" pitchFamily="18" charset="0"/>
            </a:endParaRPr>
          </a:p>
          <a:p>
            <a:pPr marL="514350" indent="-514350">
              <a:buFontTx/>
              <a:buAutoNum type="arabicPeriod"/>
            </a:pPr>
            <a:r>
              <a:rPr lang="en-US" sz="4800" dirty="0">
                <a:latin typeface="Times New Roman" panose="02020603050405020304" pitchFamily="18" charset="0"/>
                <a:cs typeface="Times New Roman" panose="02020603050405020304" pitchFamily="18" charset="0"/>
              </a:rPr>
              <a:t>Rules of using </a:t>
            </a:r>
            <a:r>
              <a:rPr lang="en-US" sz="4800" dirty="0" smtClean="0">
                <a:latin typeface="Times New Roman" panose="02020603050405020304" pitchFamily="18" charset="0"/>
                <a:cs typeface="Times New Roman" panose="02020603050405020304" pitchFamily="18" charset="0"/>
              </a:rPr>
              <a:t>adjective</a:t>
            </a:r>
            <a:r>
              <a:rPr lang="en-US" sz="4800" dirty="0" smtClean="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in the </a:t>
            </a:r>
            <a:r>
              <a:rPr lang="en-US" sz="4800" dirty="0" smtClean="0">
                <a:latin typeface="Times New Roman" panose="02020603050405020304" pitchFamily="18" charset="0"/>
                <a:cs typeface="Times New Roman" panose="02020603050405020304" pitchFamily="18" charset="0"/>
              </a:rPr>
              <a:t>gap</a:t>
            </a:r>
            <a:endParaRPr lang="en-US" sz="4800" dirty="0">
              <a:latin typeface="Times New Roman" panose="02020603050405020304" pitchFamily="18" charset="0"/>
              <a:cs typeface="Times New Roman" panose="02020603050405020304" pitchFamily="18" charset="0"/>
            </a:endParaRPr>
          </a:p>
          <a:p>
            <a:pPr marL="514350" indent="-514350">
              <a:buFontTx/>
              <a:buAutoNum type="arabicPeriod"/>
            </a:pPr>
            <a:r>
              <a:rPr lang="en-US" sz="4800" dirty="0">
                <a:latin typeface="Times New Roman" panose="02020603050405020304" pitchFamily="18" charset="0"/>
                <a:cs typeface="Times New Roman" panose="02020603050405020304" pitchFamily="18" charset="0"/>
              </a:rPr>
              <a:t>Phrasal use / Compound use</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651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9829800" cy="6309420"/>
          </a:xfrm>
          <a:prstGeom prst="rect">
            <a:avLst/>
          </a:prstGeom>
          <a:noFill/>
        </p:spPr>
        <p:txBody>
          <a:bodyPr wrap="square" rtlCol="0">
            <a:spAutoFit/>
          </a:bodyPr>
          <a:lstStyle/>
          <a:p>
            <a:r>
              <a:rPr lang="en-US" sz="2400" b="1" u="sng" dirty="0" smtClean="0">
                <a:latin typeface="Times New Roman" panose="02020603050405020304" pitchFamily="18" charset="0"/>
                <a:cs typeface="Times New Roman" panose="02020603050405020304" pitchFamily="18" charset="0"/>
              </a:rPr>
              <a:t>Rules of using Noun in the gap:</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1. _______Verb (Noun) [if the bracket’s word is verb, (</a:t>
            </a:r>
            <a:r>
              <a:rPr lang="en-US" sz="2000" dirty="0" err="1" smtClean="0">
                <a:latin typeface="Times New Roman" panose="02020603050405020304" pitchFamily="18" charset="0"/>
                <a:cs typeface="Times New Roman" panose="02020603050405020304" pitchFamily="18" charset="0"/>
              </a:rPr>
              <a:t>v+ing</a:t>
            </a:r>
            <a:r>
              <a:rPr lang="en-US" sz="2000" dirty="0" smtClean="0">
                <a:latin typeface="Times New Roman" panose="02020603050405020304" pitchFamily="18" charset="0"/>
                <a:cs typeface="Times New Roman" panose="02020603050405020304" pitchFamily="18" charset="0"/>
              </a:rPr>
              <a:t>) if it is adjective, (noun)</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 ___________(Honest) is the best policy.</a:t>
            </a:r>
          </a:p>
          <a:p>
            <a:r>
              <a:rPr lang="en-US" sz="2000" dirty="0" err="1" smtClean="0">
                <a:latin typeface="Times New Roman" panose="02020603050405020304" pitchFamily="18" charset="0"/>
                <a:cs typeface="Times New Roman" panose="02020603050405020304" pitchFamily="18" charset="0"/>
              </a:rPr>
              <a:t>Ans</a:t>
            </a:r>
            <a:r>
              <a:rPr lang="en-US"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Honesty</a:t>
            </a:r>
            <a:r>
              <a:rPr lang="en-US" sz="2000" dirty="0" smtClean="0">
                <a:latin typeface="Times New Roman" panose="02020603050405020304" pitchFamily="18" charset="0"/>
                <a:cs typeface="Times New Roman" panose="02020603050405020304" pitchFamily="18" charset="0"/>
              </a:rPr>
              <a:t> is the best policy.</a:t>
            </a:r>
          </a:p>
          <a:p>
            <a:r>
              <a:rPr lang="en-US" sz="2000" dirty="0" smtClean="0">
                <a:latin typeface="Times New Roman" panose="02020603050405020304" pitchFamily="18" charset="0"/>
                <a:cs typeface="Times New Roman" panose="02020603050405020304" pitchFamily="18" charset="0"/>
              </a:rPr>
              <a:t>b) ___________(Walk) is the best exercise.</a:t>
            </a:r>
          </a:p>
          <a:p>
            <a:r>
              <a:rPr lang="en-US" sz="2000" dirty="0" err="1" smtClean="0">
                <a:latin typeface="Times New Roman" panose="02020603050405020304" pitchFamily="18" charset="0"/>
                <a:cs typeface="Times New Roman" panose="02020603050405020304" pitchFamily="18" charset="0"/>
              </a:rPr>
              <a:t>Ans</a:t>
            </a:r>
            <a:r>
              <a:rPr lang="en-US"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Walking</a:t>
            </a:r>
            <a:r>
              <a:rPr lang="en-US" sz="2000" dirty="0" smtClean="0">
                <a:latin typeface="Times New Roman" panose="02020603050405020304" pitchFamily="18" charset="0"/>
                <a:cs typeface="Times New Roman" panose="02020603050405020304" pitchFamily="18" charset="0"/>
              </a:rPr>
              <a:t> is the best exercise.</a:t>
            </a:r>
          </a:p>
          <a:p>
            <a:r>
              <a:rPr lang="en-US" sz="2000" dirty="0" smtClean="0">
                <a:latin typeface="Times New Roman" panose="02020603050405020304" pitchFamily="18" charset="0"/>
                <a:cs typeface="Times New Roman" panose="02020603050405020304" pitchFamily="18" charset="0"/>
              </a:rPr>
              <a:t>2. Article __________ preposition. (Noun)</a:t>
            </a:r>
          </a:p>
          <a:p>
            <a:r>
              <a:rPr lang="en-US" sz="2000" dirty="0" smtClean="0">
                <a:latin typeface="Times New Roman" panose="02020603050405020304" pitchFamily="18" charset="0"/>
                <a:cs typeface="Times New Roman" panose="02020603050405020304" pitchFamily="18" charset="0"/>
              </a:rPr>
              <a:t>a) Mother has made </a:t>
            </a:r>
            <a:r>
              <a:rPr lang="en-US" sz="2000" dirty="0" smtClean="0">
                <a:latin typeface="Times New Roman" panose="02020603050405020304" pitchFamily="18" charset="0"/>
                <a:cs typeface="Times New Roman" panose="02020603050405020304" pitchFamily="18" charset="0"/>
              </a:rPr>
              <a:t>a </a:t>
            </a:r>
            <a:r>
              <a:rPr lang="en-US" sz="2000" u="sng" dirty="0" smtClean="0">
                <a:latin typeface="Times New Roman" panose="02020603050405020304" pitchFamily="18" charset="0"/>
                <a:cs typeface="Times New Roman" panose="02020603050405020304" pitchFamily="18" charset="0"/>
              </a:rPr>
              <a:t>kite</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for me.</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3. Adjective _____________ preposition. (Noun)</a:t>
            </a:r>
          </a:p>
          <a:p>
            <a:r>
              <a:rPr lang="en-US" sz="2000" dirty="0" smtClean="0">
                <a:latin typeface="Times New Roman" panose="02020603050405020304" pitchFamily="18" charset="0"/>
                <a:cs typeface="Times New Roman" panose="02020603050405020304" pitchFamily="18" charset="0"/>
              </a:rPr>
              <a:t>I have bought a nice </a:t>
            </a:r>
            <a:r>
              <a:rPr lang="en-US" sz="2000" u="sng" dirty="0" smtClean="0">
                <a:latin typeface="Times New Roman" panose="02020603050405020304" pitchFamily="18" charset="0"/>
                <a:cs typeface="Times New Roman" panose="02020603050405020304" pitchFamily="18" charset="0"/>
              </a:rPr>
              <a:t>gift</a:t>
            </a:r>
            <a:r>
              <a:rPr lang="en-US" sz="2000" dirty="0" smtClean="0">
                <a:latin typeface="Times New Roman" panose="02020603050405020304" pitchFamily="18" charset="0"/>
                <a:cs typeface="Times New Roman" panose="02020603050405020304" pitchFamily="18" charset="0"/>
              </a:rPr>
              <a:t> for you</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4. Preposition ___________ </a:t>
            </a:r>
            <a:r>
              <a:rPr lang="en-US" sz="2000" dirty="0" err="1" smtClean="0">
                <a:latin typeface="Times New Roman" panose="02020603050405020304" pitchFamily="18" charset="0"/>
                <a:cs typeface="Times New Roman" panose="02020603050405020304" pitchFamily="18" charset="0"/>
              </a:rPr>
              <a:t>priposition</a:t>
            </a:r>
            <a:r>
              <a:rPr lang="en-US" sz="2000" dirty="0" smtClean="0">
                <a:latin typeface="Times New Roman" panose="02020603050405020304" pitchFamily="18" charset="0"/>
                <a:cs typeface="Times New Roman" panose="02020603050405020304" pitchFamily="18" charset="0"/>
              </a:rPr>
              <a:t>. (Noun/Gerund)</a:t>
            </a:r>
          </a:p>
          <a:p>
            <a:r>
              <a:rPr lang="en-US" sz="2000" dirty="0" smtClean="0">
                <a:latin typeface="Times New Roman" panose="02020603050405020304" pitchFamily="18" charset="0"/>
                <a:cs typeface="Times New Roman" panose="02020603050405020304" pitchFamily="18" charset="0"/>
              </a:rPr>
              <a:t>We believe in _________(work) for the development of the country. (working)</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5. Some/any/few/a few/little/ a little/many/ more/much/only/ every/each/ no _____________(Noun)</a:t>
            </a:r>
          </a:p>
          <a:p>
            <a:r>
              <a:rPr lang="en-US" sz="2000" dirty="0" smtClean="0">
                <a:latin typeface="Times New Roman" panose="02020603050405020304" pitchFamily="18" charset="0"/>
                <a:cs typeface="Times New Roman" panose="02020603050405020304" pitchFamily="18" charset="0"/>
              </a:rPr>
              <a:t>He has done many </a:t>
            </a:r>
            <a:r>
              <a:rPr lang="en-US" sz="2000" u="sng" dirty="0" smtClean="0">
                <a:latin typeface="Times New Roman" panose="02020603050405020304" pitchFamily="18" charset="0"/>
                <a:cs typeface="Times New Roman" panose="02020603050405020304" pitchFamily="18" charset="0"/>
              </a:rPr>
              <a:t>Jobs</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6. Verb _________ preposition (Noun)</a:t>
            </a:r>
          </a:p>
          <a:p>
            <a:r>
              <a:rPr lang="en-US" sz="2000" dirty="0" smtClean="0">
                <a:latin typeface="Times New Roman" panose="02020603050405020304" pitchFamily="18" charset="0"/>
                <a:cs typeface="Times New Roman" panose="02020603050405020304" pitchFamily="18" charset="0"/>
              </a:rPr>
              <a:t>He helped _________________ for complete improvement. (me/us/</a:t>
            </a: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alma)</a:t>
            </a:r>
          </a:p>
          <a:p>
            <a:r>
              <a:rPr lang="en-US" sz="2000" dirty="0">
                <a:latin typeface="Times New Roman" panose="02020603050405020304" pitchFamily="18" charset="0"/>
                <a:cs typeface="Times New Roman" panose="02020603050405020304" pitchFamily="18" charset="0"/>
              </a:rPr>
              <a:t>7. </a:t>
            </a:r>
            <a:r>
              <a:rPr lang="en-US" sz="2000" dirty="0" err="1">
                <a:latin typeface="Times New Roman" panose="02020603050405020304" pitchFamily="18" charset="0"/>
                <a:cs typeface="Times New Roman" panose="02020603050405020304" pitchFamily="18" charset="0"/>
              </a:rPr>
              <a:t>Article+adjective</a:t>
            </a:r>
            <a:r>
              <a:rPr lang="en-US" sz="2000" dirty="0">
                <a:latin typeface="Times New Roman" panose="02020603050405020304" pitchFamily="18" charset="0"/>
                <a:cs typeface="Times New Roman" panose="02020603050405020304" pitchFamily="18" charset="0"/>
              </a:rPr>
              <a:t> _________________ (Noun)</a:t>
            </a:r>
          </a:p>
          <a:p>
            <a:r>
              <a:rPr lang="en-US" sz="2000" dirty="0">
                <a:latin typeface="Times New Roman" panose="02020603050405020304" pitchFamily="18" charset="0"/>
                <a:cs typeface="Times New Roman" panose="02020603050405020304" pitchFamily="18" charset="0"/>
              </a:rPr>
              <a:t>A good (decide) is the pre-condition of success. (decision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678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9448800" cy="6093976"/>
          </a:xfrm>
          <a:prstGeom prst="rect">
            <a:avLst/>
          </a:prstGeom>
          <a:noFill/>
        </p:spPr>
        <p:txBody>
          <a:bodyPr wrap="square" rtlCol="0">
            <a:spAutoFit/>
          </a:bodyPr>
          <a:lstStyle/>
          <a:p>
            <a:r>
              <a:rPr lang="en-US" b="1" u="sng" dirty="0">
                <a:latin typeface="Times New Roman" panose="02020603050405020304" pitchFamily="18" charset="0"/>
                <a:cs typeface="Times New Roman" panose="02020603050405020304" pitchFamily="18" charset="0"/>
              </a:rPr>
              <a:t>Rules of using </a:t>
            </a:r>
            <a:r>
              <a:rPr lang="en-US" b="1" u="sng" dirty="0" smtClean="0">
                <a:latin typeface="Times New Roman" panose="02020603050405020304" pitchFamily="18" charset="0"/>
                <a:cs typeface="Times New Roman" panose="02020603050405020304" pitchFamily="18" charset="0"/>
              </a:rPr>
              <a:t>Adjective </a:t>
            </a:r>
            <a:r>
              <a:rPr lang="en-US" b="1" u="sng" dirty="0">
                <a:latin typeface="Times New Roman" panose="02020603050405020304" pitchFamily="18" charset="0"/>
                <a:cs typeface="Times New Roman" panose="02020603050405020304" pitchFamily="18" charset="0"/>
              </a:rPr>
              <a:t>in the gap</a:t>
            </a:r>
            <a:r>
              <a:rPr lang="en-US" b="1" u="sng"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M.Verb</a:t>
            </a:r>
            <a:r>
              <a:rPr lang="en-US" sz="2400" dirty="0" smtClean="0">
                <a:latin typeface="Times New Roman" panose="02020603050405020304" pitchFamily="18" charset="0"/>
                <a:cs typeface="Times New Roman" panose="02020603050405020304" pitchFamily="18" charset="0"/>
              </a:rPr>
              <a:t> ________ noun (adjective)</a:t>
            </a:r>
          </a:p>
          <a:p>
            <a:r>
              <a:rPr lang="en-US" sz="2400" dirty="0" smtClean="0">
                <a:latin typeface="Times New Roman" panose="02020603050405020304" pitchFamily="18" charset="0"/>
                <a:cs typeface="Times New Roman" panose="02020603050405020304" pitchFamily="18" charset="0"/>
              </a:rPr>
              <a:t>He is doing _____________ (complicate) works. (complicated)</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Subject ___________ </a:t>
            </a:r>
            <a:r>
              <a:rPr lang="en-US" sz="2400" dirty="0" err="1" smtClean="0">
                <a:latin typeface="Times New Roman" panose="02020603050405020304" pitchFamily="18" charset="0"/>
                <a:cs typeface="Times New Roman" panose="02020603050405020304" pitchFamily="18" charset="0"/>
              </a:rPr>
              <a:t>preposition+noun</a:t>
            </a:r>
            <a:r>
              <a:rPr lang="en-US" sz="2400" dirty="0" smtClean="0">
                <a:latin typeface="Times New Roman" panose="02020603050405020304" pitchFamily="18" charset="0"/>
                <a:cs typeface="Times New Roman" panose="02020603050405020304" pitchFamily="18" charset="0"/>
              </a:rPr>
              <a:t> (adjective)</a:t>
            </a:r>
          </a:p>
          <a:p>
            <a:r>
              <a:rPr lang="en-US" sz="2400" dirty="0" smtClean="0">
                <a:latin typeface="Times New Roman" panose="02020603050405020304" pitchFamily="18" charset="0"/>
                <a:cs typeface="Times New Roman" panose="02020603050405020304" pitchFamily="18" charset="0"/>
              </a:rPr>
              <a:t>The students ________ at math can get better marks. (good)</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Article _______ noun (adjective)</a:t>
            </a:r>
          </a:p>
          <a:p>
            <a:r>
              <a:rPr lang="en-US" sz="2400" dirty="0" smtClean="0">
                <a:latin typeface="Times New Roman" panose="02020603050405020304" pitchFamily="18" charset="0"/>
                <a:cs typeface="Times New Roman" panose="02020603050405020304" pitchFamily="18" charset="0"/>
              </a:rPr>
              <a:t>An _______ man can never tell a lie. (honest)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4. Be verb _______ preposition (adjective)</a:t>
            </a:r>
          </a:p>
          <a:p>
            <a:r>
              <a:rPr lang="en-US" sz="2400" dirty="0" smtClean="0">
                <a:latin typeface="Times New Roman" panose="02020603050405020304" pitchFamily="18" charset="0"/>
                <a:cs typeface="Times New Roman" panose="02020603050405020304" pitchFamily="18" charset="0"/>
              </a:rPr>
              <a:t>She is ________ in English. (expert)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5. Adverb ________ (adjective)</a:t>
            </a:r>
          </a:p>
          <a:p>
            <a:r>
              <a:rPr lang="en-US" sz="2400" dirty="0" smtClean="0">
                <a:latin typeface="Times New Roman" panose="02020603050405020304" pitchFamily="18" charset="0"/>
                <a:cs typeface="Times New Roman" panose="02020603050405020304" pitchFamily="18" charset="0"/>
              </a:rPr>
              <a:t>The man is very ________ now. (strong/weak)</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359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9220200" cy="6832640"/>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Rules </a:t>
            </a:r>
            <a:r>
              <a:rPr lang="en-US" b="1" u="sng" dirty="0">
                <a:latin typeface="Times New Roman" panose="02020603050405020304" pitchFamily="18" charset="0"/>
                <a:cs typeface="Times New Roman" panose="02020603050405020304" pitchFamily="18" charset="0"/>
              </a:rPr>
              <a:t>of using </a:t>
            </a:r>
            <a:r>
              <a:rPr lang="en-US" b="1" u="sng" dirty="0" smtClean="0">
                <a:latin typeface="Times New Roman" panose="02020603050405020304" pitchFamily="18" charset="0"/>
                <a:cs typeface="Times New Roman" panose="02020603050405020304" pitchFamily="18" charset="0"/>
              </a:rPr>
              <a:t>Verb </a:t>
            </a:r>
            <a:r>
              <a:rPr lang="en-US" b="1" u="sng" dirty="0">
                <a:latin typeface="Times New Roman" panose="02020603050405020304" pitchFamily="18" charset="0"/>
                <a:cs typeface="Times New Roman" panose="02020603050405020304" pitchFamily="18" charset="0"/>
              </a:rPr>
              <a:t>in the gap</a:t>
            </a:r>
            <a:r>
              <a:rPr lang="en-US" b="1" u="sng"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Adverb ______ other words (verb)</a:t>
            </a:r>
          </a:p>
          <a:p>
            <a:r>
              <a:rPr lang="en-US" sz="2400" dirty="0">
                <a:latin typeface="Times New Roman" panose="02020603050405020304" pitchFamily="18" charset="0"/>
                <a:cs typeface="Times New Roman" panose="02020603050405020304" pitchFamily="18" charset="0"/>
              </a:rPr>
              <a:t>Some people are _______ in the fields. (working)</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Sub ________ other words (verb)</a:t>
            </a:r>
          </a:p>
          <a:p>
            <a:r>
              <a:rPr lang="en-US" sz="2400" dirty="0" err="1" smtClean="0">
                <a:latin typeface="Times New Roman" panose="02020603050405020304" pitchFamily="18" charset="0"/>
                <a:cs typeface="Times New Roman" panose="02020603050405020304" pitchFamily="18" charset="0"/>
              </a:rPr>
              <a:t>Ranjijt</a:t>
            </a:r>
            <a:r>
              <a:rPr lang="en-US" sz="2400" dirty="0" smtClean="0">
                <a:latin typeface="Times New Roman" panose="02020603050405020304" pitchFamily="18" charset="0"/>
                <a:cs typeface="Times New Roman" panose="02020603050405020304" pitchFamily="18" charset="0"/>
              </a:rPr>
              <a:t> Dash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_________ the students properly (teaches/guides)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_____________ other words (verb-1) (imperative)</a:t>
            </a:r>
          </a:p>
          <a:p>
            <a:r>
              <a:rPr lang="en-US" sz="2400" dirty="0" smtClean="0">
                <a:latin typeface="Times New Roman" panose="02020603050405020304" pitchFamily="18" charset="0"/>
                <a:cs typeface="Times New Roman" panose="02020603050405020304" pitchFamily="18" charset="0"/>
              </a:rPr>
              <a:t>___________ the poor. (Help)</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4. Adverb __________ noun phrase (Article + </a:t>
            </a:r>
            <a:r>
              <a:rPr lang="en-US" sz="2400" dirty="0" err="1" smtClean="0">
                <a:latin typeface="Times New Roman" panose="02020603050405020304" pitchFamily="18" charset="0"/>
                <a:cs typeface="Times New Roman" panose="02020603050405020304" pitchFamily="18" charset="0"/>
              </a:rPr>
              <a:t>adj</a:t>
            </a:r>
            <a:r>
              <a:rPr lang="en-US" sz="2400" dirty="0" smtClean="0">
                <a:latin typeface="Times New Roman" panose="02020603050405020304" pitchFamily="18" charset="0"/>
                <a:cs typeface="Times New Roman" panose="02020603050405020304" pitchFamily="18" charset="0"/>
              </a:rPr>
              <a:t> +N) (verb)</a:t>
            </a:r>
          </a:p>
          <a:p>
            <a:r>
              <a:rPr lang="en-US" sz="2400" dirty="0" smtClean="0">
                <a:latin typeface="Times New Roman" panose="02020603050405020304" pitchFamily="18" charset="0"/>
                <a:cs typeface="Times New Roman" panose="02020603050405020304" pitchFamily="18" charset="0"/>
              </a:rPr>
              <a:t>A balanced application always _________ the post. (qualifies)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5. Passive form (two verb in a sentence) [2</a:t>
            </a:r>
            <a:r>
              <a:rPr lang="en-US" sz="2400" baseline="30000" dirty="0"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verb+ing</a:t>
            </a:r>
            <a:r>
              <a:rPr lang="en-US" sz="2400" dirty="0" smtClean="0">
                <a:latin typeface="Times New Roman" panose="02020603050405020304" pitchFamily="18" charset="0"/>
                <a:cs typeface="Times New Roman" panose="02020603050405020304" pitchFamily="18" charset="0"/>
              </a:rPr>
              <a:t>/ to+2</a:t>
            </a:r>
            <a:r>
              <a:rPr lang="en-US" sz="2400" baseline="30000" dirty="0"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verb]</a:t>
            </a:r>
          </a:p>
          <a:p>
            <a:r>
              <a:rPr lang="en-US" sz="2400" dirty="0" smtClean="0">
                <a:latin typeface="Times New Roman" panose="02020603050405020304" pitchFamily="18" charset="0"/>
                <a:cs typeface="Times New Roman" panose="02020603050405020304" pitchFamily="18" charset="0"/>
              </a:rPr>
              <a:t>They aren’t permitted </a:t>
            </a:r>
            <a:r>
              <a:rPr lang="en-US" sz="2400" dirty="0" smtClean="0">
                <a:latin typeface="Times New Roman" panose="02020603050405020304" pitchFamily="18" charset="0"/>
                <a:cs typeface="Times New Roman" panose="02020603050405020304" pitchFamily="18" charset="0"/>
              </a:rPr>
              <a:t>______</a:t>
            </a:r>
            <a:r>
              <a:rPr lang="en-US" sz="2400" dirty="0" smtClean="0">
                <a:latin typeface="Times New Roman" panose="02020603050405020304" pitchFamily="18" charset="0"/>
                <a:cs typeface="Times New Roman" panose="02020603050405020304" pitchFamily="18" charset="0"/>
              </a:rPr>
              <a:t>out of home. (</a:t>
            </a:r>
            <a:r>
              <a:rPr lang="en-US" sz="2400" u="sng" dirty="0">
                <a:latin typeface="Times New Roman" panose="02020603050405020304" pitchFamily="18" charset="0"/>
                <a:cs typeface="Times New Roman" panose="02020603050405020304" pitchFamily="18" charset="0"/>
              </a:rPr>
              <a:t>to </a:t>
            </a:r>
            <a:r>
              <a:rPr lang="en-US" sz="2400" u="sng" dirty="0" smtClean="0">
                <a:latin typeface="Times New Roman" panose="02020603050405020304" pitchFamily="18" charset="0"/>
                <a:cs typeface="Times New Roman" panose="02020603050405020304" pitchFamily="18" charset="0"/>
              </a:rPr>
              <a:t>go/going)</a:t>
            </a:r>
          </a:p>
          <a:p>
            <a:r>
              <a:rPr lang="en-US" sz="2400" dirty="0">
                <a:latin typeface="Times New Roman" panose="02020603050405020304" pitchFamily="18" charset="0"/>
                <a:cs typeface="Times New Roman" panose="02020603050405020304" pitchFamily="18" charset="0"/>
              </a:rPr>
              <a:t>They aren’t </a:t>
            </a:r>
            <a:r>
              <a:rPr lang="en-US" sz="2400" dirty="0" smtClean="0">
                <a:latin typeface="Times New Roman" panose="02020603050405020304" pitchFamily="18" charset="0"/>
                <a:cs typeface="Times New Roman" panose="02020603050405020304" pitchFamily="18" charset="0"/>
              </a:rPr>
              <a:t>______(permission) to go/ going out </a:t>
            </a:r>
            <a:r>
              <a:rPr lang="en-US" sz="2400" dirty="0">
                <a:latin typeface="Times New Roman" panose="02020603050405020304" pitchFamily="18" charset="0"/>
                <a:cs typeface="Times New Roman" panose="02020603050405020304" pitchFamily="18" charset="0"/>
              </a:rPr>
              <a:t>of home</a:t>
            </a:r>
            <a:r>
              <a:rPr lang="en-US" sz="2400" dirty="0" smtClean="0">
                <a:latin typeface="Times New Roman" panose="02020603050405020304" pitchFamily="18" charset="0"/>
                <a:cs typeface="Times New Roman" panose="02020603050405020304" pitchFamily="18" charset="0"/>
              </a:rPr>
              <a:t>. Permitted</a:t>
            </a:r>
          </a:p>
          <a:p>
            <a:r>
              <a:rPr lang="en-US" sz="2400" dirty="0" smtClean="0">
                <a:latin typeface="Times New Roman" panose="02020603050405020304" pitchFamily="18" charset="0"/>
                <a:cs typeface="Times New Roman" panose="02020603050405020304" pitchFamily="18" charset="0"/>
              </a:rPr>
              <a:t>[if 1</a:t>
            </a:r>
            <a:r>
              <a:rPr lang="en-US" sz="2400" baseline="30000" dirty="0" smtClean="0">
                <a:latin typeface="Times New Roman" panose="02020603050405020304" pitchFamily="18" charset="0"/>
                <a:cs typeface="Times New Roman" panose="02020603050405020304" pitchFamily="18" charset="0"/>
              </a:rPr>
              <a:t>st</a:t>
            </a:r>
            <a:r>
              <a:rPr lang="en-US" sz="2400" dirty="0" smtClean="0">
                <a:latin typeface="Times New Roman" panose="02020603050405020304" pitchFamily="18" charset="0"/>
                <a:cs typeface="Times New Roman" panose="02020603050405020304" pitchFamily="18" charset="0"/>
              </a:rPr>
              <a:t> verb is in the gap than it will be v3]</a:t>
            </a:r>
            <a:endParaRPr lang="en-US" dirty="0">
              <a:latin typeface="Times New Roman" panose="02020603050405020304" pitchFamily="18" charset="0"/>
              <a:cs typeface="Times New Roman" panose="02020603050405020304" pitchFamily="18" charset="0"/>
            </a:endParaRPr>
          </a:p>
          <a:p>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903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1054</TotalTime>
  <Words>1224</Words>
  <Application>Microsoft Office PowerPoint</Application>
  <PresentationFormat>A4 Paper (210x297 mm)</PresentationFormat>
  <Paragraphs>159</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Franklin Gothic Heavy</vt:lpstr>
      <vt:lpstr>NikoshBAN</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dc:creator>
  <cp:lastModifiedBy>DELL USER</cp:lastModifiedBy>
  <cp:revision>136</cp:revision>
  <dcterms:created xsi:type="dcterms:W3CDTF">2013-07-24T16:54:27Z</dcterms:created>
  <dcterms:modified xsi:type="dcterms:W3CDTF">2020-06-17T05:10:15Z</dcterms:modified>
</cp:coreProperties>
</file>