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1" r:id="rId4"/>
    <p:sldId id="285" r:id="rId5"/>
    <p:sldId id="259" r:id="rId6"/>
    <p:sldId id="260" r:id="rId7"/>
    <p:sldId id="279" r:id="rId8"/>
    <p:sldId id="262" r:id="rId9"/>
    <p:sldId id="263" r:id="rId10"/>
    <p:sldId id="270" r:id="rId11"/>
    <p:sldId id="264" r:id="rId12"/>
    <p:sldId id="283" r:id="rId13"/>
    <p:sldId id="265" r:id="rId14"/>
    <p:sldId id="284" r:id="rId15"/>
    <p:sldId id="267" r:id="rId16"/>
    <p:sldId id="271" r:id="rId17"/>
    <p:sldId id="268" r:id="rId18"/>
    <p:sldId id="269" r:id="rId19"/>
    <p:sldId id="272" r:id="rId20"/>
    <p:sldId id="274" r:id="rId21"/>
    <p:sldId id="275" r:id="rId22"/>
    <p:sldId id="276" r:id="rId23"/>
    <p:sldId id="280" r:id="rId24"/>
    <p:sldId id="281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FFC28-3490-45CC-9AE7-64C00077203E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BAC2-7E68-4D21-91EC-4AA13930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0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0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0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3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3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8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6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9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4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5821-95C4-4393-A639-2E6DBC35BE3C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4E0E-7A6B-4C3A-BEAB-B730747F9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8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microsoft.com/office/2007/relationships/hdphoto" Target="../media/hdphoto5.wdp"/><Relationship Id="rId7" Type="http://schemas.openxmlformats.org/officeDocument/2006/relationships/image" Target="../media/image3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gif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300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6.png"/><Relationship Id="rId4" Type="http://schemas.openxmlformats.org/officeDocument/2006/relationships/image" Target="../media/image110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70.png"/><Relationship Id="rId18" Type="http://schemas.openxmlformats.org/officeDocument/2006/relationships/image" Target="../media/image210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image" Target="../media/image160.png"/><Relationship Id="rId17" Type="http://schemas.openxmlformats.org/officeDocument/2006/relationships/image" Target="../media/image200.png"/><Relationship Id="rId2" Type="http://schemas.openxmlformats.org/officeDocument/2006/relationships/audio" Target="../media/audio2.wav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0.png"/><Relationship Id="rId5" Type="http://schemas.openxmlformats.org/officeDocument/2006/relationships/image" Target="../media/image10.png"/><Relationship Id="rId15" Type="http://schemas.openxmlformats.org/officeDocument/2006/relationships/image" Target="../media/image180.png"/><Relationship Id="rId10" Type="http://schemas.openxmlformats.org/officeDocument/2006/relationships/image" Target="../media/image140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Relationship Id="rId1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5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microsoft.com/office/2007/relationships/hdphoto" Target="../media/hdphoto1.wdp"/><Relationship Id="rId10" Type="http://schemas.openxmlformats.org/officeDocument/2006/relationships/image" Target="../media/image2.gif"/><Relationship Id="rId4" Type="http://schemas.openxmlformats.org/officeDocument/2006/relationships/image" Target="../media/image3.png"/><Relationship Id="rId9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0986" y="938219"/>
            <a:ext cx="9182100" cy="4262221"/>
            <a:chOff x="1588663" y="826620"/>
            <a:chExt cx="9182100" cy="38743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6921"/>
            <a:stretch/>
          </p:blipFill>
          <p:spPr>
            <a:xfrm>
              <a:off x="1588663" y="826620"/>
              <a:ext cx="9182100" cy="38743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36031" y="4027806"/>
              <a:ext cx="1209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girl</a:t>
              </a:r>
              <a:endPara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" y="3508815"/>
            <a:ext cx="4087177" cy="3144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287" y="3500490"/>
            <a:ext cx="4277134" cy="31447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19390" y="338055"/>
            <a:ext cx="8315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Welcome to my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474045"/>
            <a:ext cx="1423851" cy="18026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979" y="3508815"/>
            <a:ext cx="4087177" cy="31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5 L 0.11133 0.05671 L 0.14987 -0.05 L 0.19128 0.05671 L 0.23256 -0.05 L 0.27149 0.05671 L 0.31302 -0.05 L 0.35144 0.05671 L 0.39336 -0.05 L 0.43477 0.05671 L 0.47318 -0.05 L 0.51472 0.05671 L 0.55352 -0.05 L 0.59493 0.05671 L 0.6362 -0.05 L 0.67487 0.05671 L 0.71706 -0.05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1" y="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18333" y="360610"/>
            <a:ext cx="8501458" cy="513007"/>
            <a:chOff x="2444838" y="631065"/>
            <a:chExt cx="5707489" cy="513007"/>
          </a:xfrm>
        </p:grpSpPr>
        <p:sp>
          <p:nvSpPr>
            <p:cNvPr id="12" name="Rounded Rectangle 11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Individual Work                                 3 min.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09" y="873617"/>
            <a:ext cx="2117623" cy="2314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731296" y="3314250"/>
            <a:ext cx="4714162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an article?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150" y="3948456"/>
            <a:ext cx="4746308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of article 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880" y="4629265"/>
            <a:ext cx="4764578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 of article 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3335" y="5310074"/>
            <a:ext cx="5339543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indefinite article?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809" y="5957486"/>
            <a:ext cx="5265069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one definite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50676" y="3267817"/>
            <a:ext cx="5404144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and the are article.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0676" y="3908700"/>
            <a:ext cx="5404143" cy="615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noun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50676" y="4665602"/>
            <a:ext cx="5404143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94008" y="5331105"/>
            <a:ext cx="5660812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and an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5083" y="5971488"/>
            <a:ext cx="5404143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84960" y="1101878"/>
            <a:ext cx="4042036" cy="1550259"/>
            <a:chOff x="1545463" y="2430428"/>
            <a:chExt cx="2253804" cy="2463544"/>
          </a:xfrm>
        </p:grpSpPr>
        <p:sp>
          <p:nvSpPr>
            <p:cNvPr id="26" name="Down Arrow 25"/>
            <p:cNvSpPr/>
            <p:nvPr/>
          </p:nvSpPr>
          <p:spPr>
            <a:xfrm>
              <a:off x="1648495" y="2472744"/>
              <a:ext cx="2047741" cy="2331076"/>
            </a:xfrm>
            <a:prstGeom prst="downArrow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left side writing to check</a:t>
              </a:r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679" y="1139171"/>
            <a:ext cx="2104060" cy="1816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07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838735" y="177422"/>
            <a:ext cx="5036024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 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 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7345" y="848436"/>
            <a:ext cx="7927073" cy="1185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before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based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(the word begins with consonant). as: 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 descr="Book-cover-for-blog-1wn17k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344" y="2346821"/>
            <a:ext cx="2557818" cy="22001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3" y="2033516"/>
            <a:ext cx="2696010" cy="24406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476" y="2006220"/>
            <a:ext cx="2602321" cy="2467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Rectangle 41"/>
          <p:cNvSpPr/>
          <p:nvPr/>
        </p:nvSpPr>
        <p:spPr>
          <a:xfrm>
            <a:off x="427345" y="4640239"/>
            <a:ext cx="2399730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an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09067" y="4676630"/>
            <a:ext cx="2399730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94344" y="4640238"/>
            <a:ext cx="2399730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ook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Up Arrow Callout 44"/>
          <p:cNvSpPr/>
          <p:nvPr/>
        </p:nvSpPr>
        <p:spPr>
          <a:xfrm>
            <a:off x="364792" y="4641373"/>
            <a:ext cx="2524835" cy="1007663"/>
          </a:xfrm>
          <a:prstGeom prst="upArrowCallout">
            <a:avLst>
              <a:gd name="adj1" fmla="val 21022"/>
              <a:gd name="adj2" fmla="val 44090"/>
              <a:gd name="adj3" fmla="val 41459"/>
              <a:gd name="adj4" fmla="val 4253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Up Arrow Callout 45"/>
          <p:cNvSpPr/>
          <p:nvPr/>
        </p:nvSpPr>
        <p:spPr>
          <a:xfrm>
            <a:off x="9222110" y="4718711"/>
            <a:ext cx="2524835" cy="1007663"/>
          </a:xfrm>
          <a:prstGeom prst="upArrowCallout">
            <a:avLst>
              <a:gd name="adj1" fmla="val 21022"/>
              <a:gd name="adj2" fmla="val 44090"/>
              <a:gd name="adj3" fmla="val 41459"/>
              <a:gd name="adj4" fmla="val 4253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</a:t>
            </a:r>
            <a:endParaRPr lang="en-GB" sz="3600" dirty="0"/>
          </a:p>
        </p:txBody>
      </p:sp>
      <p:sp>
        <p:nvSpPr>
          <p:cNvPr id="47" name="Up Arrow Callout 46"/>
          <p:cNvSpPr/>
          <p:nvPr/>
        </p:nvSpPr>
        <p:spPr>
          <a:xfrm>
            <a:off x="4669239" y="4640238"/>
            <a:ext cx="2524835" cy="1007663"/>
          </a:xfrm>
          <a:prstGeom prst="upArrowCallout">
            <a:avLst>
              <a:gd name="adj1" fmla="val 21022"/>
              <a:gd name="adj2" fmla="val 44090"/>
              <a:gd name="adj3" fmla="val 41459"/>
              <a:gd name="adj4" fmla="val 4253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</a:t>
            </a:r>
            <a:endParaRPr lang="en-GB" sz="3600" dirty="0"/>
          </a:p>
        </p:txBody>
      </p:sp>
      <p:sp>
        <p:nvSpPr>
          <p:cNvPr id="48" name="Rectangle 47"/>
          <p:cNvSpPr/>
          <p:nvPr/>
        </p:nvSpPr>
        <p:spPr>
          <a:xfrm>
            <a:off x="285484" y="810868"/>
            <a:ext cx="8263645" cy="1185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 is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before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(the word begins with consonant). as: 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Up Arrow Callout 48"/>
          <p:cNvSpPr/>
          <p:nvPr/>
        </p:nvSpPr>
        <p:spPr>
          <a:xfrm>
            <a:off x="310478" y="5659272"/>
            <a:ext cx="4471347" cy="1006522"/>
          </a:xfrm>
          <a:prstGeom prst="upArrowCallout">
            <a:avLst>
              <a:gd name="adj1" fmla="val 17957"/>
              <a:gd name="adj2" fmla="val 22634"/>
              <a:gd name="adj3" fmla="val 41459"/>
              <a:gd name="adj4" fmla="val 4253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based word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Up Arrow Callout 49"/>
          <p:cNvSpPr/>
          <p:nvPr/>
        </p:nvSpPr>
        <p:spPr>
          <a:xfrm>
            <a:off x="3837579" y="5563738"/>
            <a:ext cx="4471347" cy="668742"/>
          </a:xfrm>
          <a:prstGeom prst="upArrowCallout">
            <a:avLst>
              <a:gd name="adj1" fmla="val 17957"/>
              <a:gd name="adj2" fmla="val 22634"/>
              <a:gd name="adj3" fmla="val 30521"/>
              <a:gd name="adj4" fmla="val 62845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based word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Up Arrow Callout 50"/>
          <p:cNvSpPr/>
          <p:nvPr/>
        </p:nvSpPr>
        <p:spPr>
          <a:xfrm>
            <a:off x="7364680" y="5659272"/>
            <a:ext cx="4471347" cy="1006522"/>
          </a:xfrm>
          <a:prstGeom prst="upArrowCallout">
            <a:avLst>
              <a:gd name="adj1" fmla="val 17957"/>
              <a:gd name="adj2" fmla="val 22634"/>
              <a:gd name="adj3" fmla="val 41459"/>
              <a:gd name="adj4" fmla="val 4253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based word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8142" y="899578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9608510" y="4640238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5042068" y="4609493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97993" y="4602671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D:\A Salam Arif\Picture Arif\Solenopsis_invicta1.JPG"/>
          <p:cNvPicPr>
            <a:picLocks noChangeAspect="1" noChangeArrowheads="1"/>
          </p:cNvPicPr>
          <p:nvPr/>
        </p:nvPicPr>
        <p:blipFill>
          <a:blip r:embed="rId5"/>
          <a:srcRect b="5556"/>
          <a:stretch>
            <a:fillRect/>
          </a:stretch>
        </p:blipFill>
        <p:spPr bwMode="auto">
          <a:xfrm>
            <a:off x="310478" y="2171346"/>
            <a:ext cx="3053591" cy="2312197"/>
          </a:xfrm>
          <a:prstGeom prst="rect">
            <a:avLst/>
          </a:prstGeom>
          <a:noFill/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977" y="2124427"/>
            <a:ext cx="2773185" cy="24736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/>
          <a:srcRect l="21353" r="18180"/>
          <a:stretch/>
        </p:blipFill>
        <p:spPr>
          <a:xfrm>
            <a:off x="9129714" y="1501273"/>
            <a:ext cx="2709626" cy="298227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27345" y="4640239"/>
            <a:ext cx="2399730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409067" y="4676630"/>
            <a:ext cx="2399730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94344" y="4640238"/>
            <a:ext cx="2399730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pple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Up Arrow Callout 61"/>
          <p:cNvSpPr/>
          <p:nvPr/>
        </p:nvSpPr>
        <p:spPr>
          <a:xfrm>
            <a:off x="913421" y="4676630"/>
            <a:ext cx="1777555" cy="981505"/>
          </a:xfrm>
          <a:prstGeom prst="upArrowCallout">
            <a:avLst>
              <a:gd name="adj1" fmla="val 21022"/>
              <a:gd name="adj2" fmla="val 44090"/>
              <a:gd name="adj3" fmla="val 41459"/>
              <a:gd name="adj4" fmla="val 4253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Up Arrow Callout 62"/>
          <p:cNvSpPr/>
          <p:nvPr/>
        </p:nvSpPr>
        <p:spPr>
          <a:xfrm>
            <a:off x="9461903" y="4773299"/>
            <a:ext cx="2524835" cy="1007663"/>
          </a:xfrm>
          <a:prstGeom prst="upArrowCallout">
            <a:avLst>
              <a:gd name="adj1" fmla="val 21022"/>
              <a:gd name="adj2" fmla="val 44090"/>
              <a:gd name="adj3" fmla="val 41459"/>
              <a:gd name="adj4" fmla="val 4253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Up Arrow Callout 63"/>
          <p:cNvSpPr/>
          <p:nvPr/>
        </p:nvSpPr>
        <p:spPr>
          <a:xfrm>
            <a:off x="4990556" y="4668281"/>
            <a:ext cx="1859316" cy="951575"/>
          </a:xfrm>
          <a:prstGeom prst="upArrowCallout">
            <a:avLst>
              <a:gd name="adj1" fmla="val 21022"/>
              <a:gd name="adj2" fmla="val 44090"/>
              <a:gd name="adj3" fmla="val 41459"/>
              <a:gd name="adj4" fmla="val 4253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Up Arrow Callout 64"/>
          <p:cNvSpPr/>
          <p:nvPr/>
        </p:nvSpPr>
        <p:spPr>
          <a:xfrm>
            <a:off x="310479" y="5659272"/>
            <a:ext cx="3642544" cy="975493"/>
          </a:xfrm>
          <a:prstGeom prst="upArrowCallout">
            <a:avLst>
              <a:gd name="adj1" fmla="val 17957"/>
              <a:gd name="adj2" fmla="val 22634"/>
              <a:gd name="adj3" fmla="val 41459"/>
              <a:gd name="adj4" fmla="val 4253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 based word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Up Arrow Callout 65"/>
          <p:cNvSpPr/>
          <p:nvPr/>
        </p:nvSpPr>
        <p:spPr>
          <a:xfrm>
            <a:off x="3837579" y="5563738"/>
            <a:ext cx="4026261" cy="668742"/>
          </a:xfrm>
          <a:prstGeom prst="upArrowCallout">
            <a:avLst>
              <a:gd name="adj1" fmla="val 17957"/>
              <a:gd name="adj2" fmla="val 22634"/>
              <a:gd name="adj3" fmla="val 30521"/>
              <a:gd name="adj4" fmla="val 62845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 based word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Up Arrow Callout 66"/>
          <p:cNvSpPr/>
          <p:nvPr/>
        </p:nvSpPr>
        <p:spPr>
          <a:xfrm>
            <a:off x="8162707" y="5639953"/>
            <a:ext cx="3664391" cy="1014130"/>
          </a:xfrm>
          <a:prstGeom prst="upArrowCallout">
            <a:avLst>
              <a:gd name="adj1" fmla="val 17957"/>
              <a:gd name="adj2" fmla="val 22634"/>
              <a:gd name="adj3" fmla="val 41459"/>
              <a:gd name="adj4" fmla="val 4253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 based word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76078" y="4618186"/>
            <a:ext cx="869365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4854219" y="4617830"/>
            <a:ext cx="869365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9620741" y="4643627"/>
            <a:ext cx="869365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545912" y="2312627"/>
            <a:ext cx="413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78472" y="2059720"/>
            <a:ext cx="416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 based word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87971" y="3153155"/>
            <a:ext cx="14739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79726" y="2760778"/>
            <a:ext cx="21154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Umbrella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 pot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66886" y="3125023"/>
            <a:ext cx="79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36204" y="5569914"/>
            <a:ext cx="79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49834" y="3790859"/>
            <a:ext cx="79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32782" y="4339659"/>
            <a:ext cx="79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04368" y="4887141"/>
            <a:ext cx="79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66383" y="5102272"/>
            <a:ext cx="84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03912" y="4488042"/>
            <a:ext cx="84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38030" y="3924160"/>
            <a:ext cx="84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38031" y="3309930"/>
            <a:ext cx="84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403912" y="2709525"/>
            <a:ext cx="84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63210" y="1274177"/>
            <a:ext cx="234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8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8" grpId="1"/>
      <p:bldP spid="79" grpId="0"/>
      <p:bldP spid="80" grpId="0"/>
      <p:bldP spid="81" grpId="0"/>
      <p:bldP spid="81" grpId="1"/>
      <p:bldP spid="82" grpId="0"/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9547" y="479783"/>
            <a:ext cx="78611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- before consonant sound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daily-bangladesh.com/media/imgAll/2020March/en/magura-2005151552-2005151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29" y="1507741"/>
            <a:ext cx="3189368" cy="1775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84940" y="3182971"/>
            <a:ext cx="2300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h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ospital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086692" y="3324287"/>
            <a:ext cx="4057965" cy="1009935"/>
          </a:xfrm>
          <a:prstGeom prst="upArrowCallout">
            <a:avLst>
              <a:gd name="adj1" fmla="val 25000"/>
              <a:gd name="adj2" fmla="val 34701"/>
              <a:gd name="adj3" fmla="val 34025"/>
              <a:gd name="adj4" fmla="val 4562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sound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94344" y="3726613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 h o nest man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7727730" y="3870151"/>
            <a:ext cx="2882532" cy="958527"/>
          </a:xfrm>
          <a:prstGeom prst="upArrowCallout">
            <a:avLst>
              <a:gd name="adj1" fmla="val 25000"/>
              <a:gd name="adj2" fmla="val 34701"/>
              <a:gd name="adj3" fmla="val 34025"/>
              <a:gd name="adj4" fmla="val 4562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 sound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429" y="1666890"/>
            <a:ext cx="7486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- before vowel sound word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0615" y="4560568"/>
            <a:ext cx="2328097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4865" y="4598839"/>
            <a:ext cx="2328097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5912" r="20398"/>
          <a:stretch/>
        </p:blipFill>
        <p:spPr>
          <a:xfrm>
            <a:off x="8105685" y="1197151"/>
            <a:ext cx="2588455" cy="2572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Oval 17"/>
          <p:cNvSpPr/>
          <p:nvPr/>
        </p:nvSpPr>
        <p:spPr>
          <a:xfrm>
            <a:off x="2303220" y="3307223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111481" y="5021317"/>
            <a:ext cx="3662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sick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092" y="5000506"/>
            <a:ext cx="996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A</a:t>
            </a:r>
          </a:p>
          <a:p>
            <a:r>
              <a:rPr lang="en-US" sz="4400" dirty="0" smtClean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8450" y="5044453"/>
            <a:ext cx="5008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Honourable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6215" y="5044453"/>
            <a:ext cx="1296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An</a:t>
            </a:r>
          </a:p>
          <a:p>
            <a:r>
              <a:rPr lang="en-US" sz="4800" dirty="0" smtClean="0">
                <a:solidFill>
                  <a:srgbClr val="7030A0"/>
                </a:solidFill>
              </a:rPr>
              <a:t>An</a:t>
            </a:r>
          </a:p>
        </p:txBody>
      </p:sp>
      <p:sp>
        <p:nvSpPr>
          <p:cNvPr id="24" name="Oval 23"/>
          <p:cNvSpPr/>
          <p:nvPr/>
        </p:nvSpPr>
        <p:spPr>
          <a:xfrm>
            <a:off x="7794344" y="3772257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4" grpId="0" animBg="1"/>
      <p:bldP spid="4" grpId="1" animBg="1"/>
      <p:bldP spid="12" grpId="0"/>
      <p:bldP spid="13" grpId="0" animBg="1"/>
      <p:bldP spid="14" grpId="0"/>
      <p:bldP spid="15" grpId="0" animBg="1"/>
      <p:bldP spid="15" grpId="1" animBg="1"/>
      <p:bldP spid="16" grpId="0" animBg="1"/>
      <p:bldP spid="18" grpId="0" animBg="1"/>
      <p:bldP spid="18" grpId="1" animBg="1"/>
      <p:bldP spid="18" grpId="2" animBg="1"/>
      <p:bldP spid="19" grpId="0"/>
      <p:bldP spid="19" grpId="1"/>
      <p:bldP spid="20" grpId="0"/>
      <p:bldP spid="20" grpId="1"/>
      <p:bldP spid="22" grpId="0"/>
      <p:bldP spid="23" grpId="0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1396" y="347926"/>
            <a:ext cx="10809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A   </a:t>
            </a:r>
            <a:r>
              <a:rPr lang="en-US" sz="4800" dirty="0" smtClean="0"/>
              <a:t>before </a:t>
            </a:r>
            <a:r>
              <a:rPr lang="en-US" sz="6600" dirty="0" smtClean="0"/>
              <a:t>“U”</a:t>
            </a:r>
            <a:r>
              <a:rPr lang="en-US" sz="4800" dirty="0" smtClean="0"/>
              <a:t>  sound word  (not  </a:t>
            </a:r>
            <a:r>
              <a:rPr lang="en-US" sz="4800" dirty="0" smtClean="0">
                <a:solidFill>
                  <a:srgbClr val="7030A0"/>
                </a:solidFill>
              </a:rPr>
              <a:t>an</a:t>
            </a:r>
            <a:r>
              <a:rPr lang="en-US" sz="4800" dirty="0" smtClean="0"/>
              <a:t>) as: </a:t>
            </a:r>
            <a:endParaRPr lang="en-US" sz="4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2" y="1494751"/>
            <a:ext cx="3128248" cy="3344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25147" y="4909226"/>
            <a:ext cx="253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ropian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837036" y="4988324"/>
            <a:ext cx="3332356" cy="1173104"/>
          </a:xfrm>
          <a:prstGeom prst="upArrowCallout">
            <a:avLst>
              <a:gd name="adj1" fmla="val 25000"/>
              <a:gd name="adj2" fmla="val 34701"/>
              <a:gd name="adj3" fmla="val 34025"/>
              <a:gd name="adj4" fmla="val 4562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‘U’ sound word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1951" y="1636424"/>
            <a:ext cx="2328097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8289" y="2421284"/>
            <a:ext cx="43399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Ewe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game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70173" y="2390506"/>
            <a:ext cx="818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1504616" y="4988429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48182" y="363893"/>
            <a:ext cx="740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before vowel sound word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5546" y="4977295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 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618668" y="5108164"/>
            <a:ext cx="3850536" cy="941402"/>
          </a:xfrm>
          <a:prstGeom prst="upArrowCallout">
            <a:avLst>
              <a:gd name="adj1" fmla="val 25000"/>
              <a:gd name="adj2" fmla="val 34701"/>
              <a:gd name="adj3" fmla="val 34025"/>
              <a:gd name="adj4" fmla="val 45623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‘vowel’ sound word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encrypted-tbn0.gstatic.com/images?q=tbn%3AANd9GcSw0hVbHlNdnVH9WNTj82hL5wfQoEwkjHRpHQ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1" y="1270403"/>
            <a:ext cx="2854315" cy="3564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1583671" y="5007748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944831" y="1629552"/>
            <a:ext cx="2328097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2729" y="2244224"/>
            <a:ext cx="451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Untidy girl</a:t>
            </a:r>
          </a:p>
          <a:p>
            <a:r>
              <a:rPr lang="en-US" sz="4000" dirty="0" smtClean="0"/>
              <a:t>Unsafe tube-well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5545884" y="2336204"/>
            <a:ext cx="1241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An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19727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2" grpId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 animBg="1"/>
      <p:bldP spid="20" grpId="1" animBg="1"/>
      <p:bldP spid="20" grpId="2" animBg="1"/>
      <p:bldP spid="21" grpId="0"/>
      <p:bldP spid="22" grpId="0"/>
      <p:bldP spid="23" grpId="0" animBg="1"/>
      <p:bldP spid="24" grpId="0" animBg="1"/>
      <p:bldP spid="24" grpId="1" animBg="1"/>
      <p:bldP spid="25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3677" y="344556"/>
            <a:ext cx="4544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consonant sound letter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0358" y="112544"/>
            <a:ext cx="4353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before vowel sound letter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2418" y="1667995"/>
            <a:ext cx="38759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b+e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c+e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g+e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j+a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=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k+a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p+e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q+u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1360" y="1667995"/>
            <a:ext cx="23201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a+f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=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a+l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a+m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a+r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a+x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636" y="1628320"/>
            <a:ext cx="2103302" cy="16765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9558" y="1667995"/>
            <a:ext cx="8052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489" y="1689072"/>
            <a:ext cx="45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8891" y="1667995"/>
            <a:ext cx="9424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84464" y="1831059"/>
            <a:ext cx="5090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083298" y="2466593"/>
            <a:ext cx="5090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150529" y="3008176"/>
            <a:ext cx="5090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150529" y="3737661"/>
            <a:ext cx="5090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840662" y="4316422"/>
            <a:ext cx="5090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015832" y="4858005"/>
            <a:ext cx="5090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015832" y="5567126"/>
            <a:ext cx="5090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39132" y="6163691"/>
            <a:ext cx="5090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508370" y="1885343"/>
            <a:ext cx="393659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541803" y="2472261"/>
            <a:ext cx="423617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089218" y="2466593"/>
            <a:ext cx="3434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911988" y="1847622"/>
            <a:ext cx="479689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932127" y="3072593"/>
            <a:ext cx="3434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9089217" y="3696658"/>
            <a:ext cx="3434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9018516" y="4297570"/>
            <a:ext cx="3434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9089217" y="4869820"/>
            <a:ext cx="3434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9018770" y="5498272"/>
            <a:ext cx="3434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9137176" y="6091512"/>
            <a:ext cx="3434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93677" y="482471"/>
            <a:ext cx="509003" cy="472470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6997234" y="277900"/>
            <a:ext cx="768342" cy="551466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29905" y="423524"/>
            <a:ext cx="466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13698" y="1847622"/>
            <a:ext cx="18560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O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P. O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M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13392" y="1847622"/>
            <a:ext cx="6823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32650" y="1858575"/>
            <a:ext cx="26067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A.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R. C. S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D. O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L. B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15972" y="1858575"/>
            <a:ext cx="10781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68" grpId="0"/>
      <p:bldP spid="69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1142" y="193181"/>
            <a:ext cx="824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  “ONE” as: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0" y="1027064"/>
            <a:ext cx="4955234" cy="2931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35829" y="4022653"/>
            <a:ext cx="3575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one taka note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3884" y="4695773"/>
            <a:ext cx="7574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EYED MAN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LEGGED CHAIR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201" y="4695773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96037" y="3954221"/>
            <a:ext cx="2328097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2562" y="4183710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  <p:bldP spid="13" grpId="0"/>
      <p:bldP spid="14" grpId="0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795286" y="883561"/>
            <a:ext cx="5786281" cy="1872739"/>
          </a:xfrm>
          <a:prstGeom prst="roundRect">
            <a:avLst>
              <a:gd name="adj" fmla="val 61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following story with appropriate article.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Pair work for language and lite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396" y="1112807"/>
            <a:ext cx="2362200" cy="1643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520" y="916335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1949002" y="236925"/>
            <a:ext cx="9478850" cy="5137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work                                                 5 min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4396" y="3348610"/>
            <a:ext cx="10557953" cy="2741498"/>
          </a:xfrm>
          <a:prstGeom prst="roundRect">
            <a:avLst>
              <a:gd name="adj" fmla="val 61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brother is ----MA. He works in ---- private bank. He leads ----honest life. He has -----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Europian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friend who serves in---- hospital.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1391" y="3692519"/>
            <a:ext cx="734096" cy="39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38821" y="3692519"/>
            <a:ext cx="736243" cy="39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8062" y="4329275"/>
            <a:ext cx="734096" cy="39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60864" y="4381002"/>
            <a:ext cx="736243" cy="39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41146" y="4967853"/>
            <a:ext cx="736243" cy="39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GB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2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162536" y="300251"/>
            <a:ext cx="3343701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 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24786" y="300251"/>
            <a:ext cx="817394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76163" y="805218"/>
            <a:ext cx="819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particular person or object.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17107" y="888462"/>
            <a:ext cx="926159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80143" y="1523390"/>
            <a:ext cx="6725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jumped over 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2" y="1169447"/>
            <a:ext cx="6289431" cy="4197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6" y="2322337"/>
            <a:ext cx="2500111" cy="265059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956221" y="1652411"/>
            <a:ext cx="991953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489345" y="2113174"/>
            <a:ext cx="6202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cat)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55252" y="5312122"/>
            <a:ext cx="3123709" cy="1101824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cloud</a:t>
            </a:r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5" y="3519198"/>
            <a:ext cx="3355178" cy="186059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76720" y="4654991"/>
            <a:ext cx="7817520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plane is flying above the cloud.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0143" y="5499053"/>
            <a:ext cx="7253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plane)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04437" y="4787957"/>
            <a:ext cx="959932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467996" y="-4902"/>
            <a:ext cx="9256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 plural  number  not 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344295" y="300251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682121" y="300251"/>
            <a:ext cx="755705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575265" y="225183"/>
            <a:ext cx="1013189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2879790" y="1941414"/>
            <a:ext cx="1231163" cy="5797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9590" y="1760321"/>
            <a:ext cx="5555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boys  are  plying.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840066" y="4225273"/>
            <a:ext cx="1231163" cy="5797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834157" y="3208615"/>
            <a:ext cx="1231163" cy="5797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9"/>
          <a:stretch/>
        </p:blipFill>
        <p:spPr>
          <a:xfrm>
            <a:off x="273596" y="1561745"/>
            <a:ext cx="2447073" cy="135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6" y="3036968"/>
            <a:ext cx="2447774" cy="1027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4262930" y="3237648"/>
            <a:ext cx="755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Andamans  island  is in  India.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6" y="4160097"/>
            <a:ext cx="2447071" cy="1181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4382191" y="4310168"/>
            <a:ext cx="773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Nepal is called the Himalayas’ daughter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884177" y="5524316"/>
            <a:ext cx="1175413" cy="5797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9" y="5456641"/>
            <a:ext cx="2483081" cy="1293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3868939" y="5495801"/>
            <a:ext cx="575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Muslims are praying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47330" y="1870452"/>
            <a:ext cx="963678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Up Arrow Callout 43"/>
          <p:cNvSpPr/>
          <p:nvPr/>
        </p:nvSpPr>
        <p:spPr>
          <a:xfrm>
            <a:off x="5021452" y="2279269"/>
            <a:ext cx="1519311" cy="773723"/>
          </a:xfrm>
          <a:prstGeom prst="up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plural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366696" y="3302307"/>
            <a:ext cx="963678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Up Arrow Callout 45"/>
          <p:cNvSpPr/>
          <p:nvPr/>
        </p:nvSpPr>
        <p:spPr>
          <a:xfrm>
            <a:off x="5781107" y="3740423"/>
            <a:ext cx="1519311" cy="677748"/>
          </a:xfrm>
          <a:prstGeom prst="up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plural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237753" y="4411313"/>
            <a:ext cx="664092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Up Arrow Callout 47"/>
          <p:cNvSpPr/>
          <p:nvPr/>
        </p:nvSpPr>
        <p:spPr>
          <a:xfrm>
            <a:off x="8270349" y="4778804"/>
            <a:ext cx="1519311" cy="677748"/>
          </a:xfrm>
          <a:prstGeom prst="up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plural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Up Arrow Callout 49"/>
          <p:cNvSpPr/>
          <p:nvPr/>
        </p:nvSpPr>
        <p:spPr>
          <a:xfrm>
            <a:off x="5004353" y="5960400"/>
            <a:ext cx="1519311" cy="677748"/>
          </a:xfrm>
          <a:prstGeom prst="up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plural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855723" y="5617339"/>
            <a:ext cx="966472" cy="52127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0.00278 L 0.06081 -0.3368 C 0.08685 -0.41388 0.12618 -0.4618 0.17006 -0.46944 C 0.2194 -0.47569 0.26094 -0.43518 0.29154 -0.36805 L 0.43776 -0.05879 " pathEditMode="relative" rAng="15960000" ptsTypes="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-25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2" grpId="0"/>
      <p:bldP spid="12" grpId="1"/>
      <p:bldP spid="12" grpId="2"/>
      <p:bldP spid="13" grpId="0" animBg="1"/>
      <p:bldP spid="13" grpId="1" animBg="1"/>
      <p:bldP spid="13" grpId="2" animBg="1"/>
      <p:bldP spid="13" grpId="3" animBg="1"/>
      <p:bldP spid="14" grpId="0"/>
      <p:bldP spid="14" grpId="1"/>
      <p:bldP spid="14" grpId="2"/>
      <p:bldP spid="17" grpId="0" animBg="1"/>
      <p:bldP spid="17" grpId="1" animBg="1"/>
      <p:bldP spid="17" grpId="2" animBg="1"/>
      <p:bldP spid="17" grpId="3" animBg="1"/>
      <p:bldP spid="18" grpId="0"/>
      <p:bldP spid="18" grpId="1"/>
      <p:bldP spid="18" grpId="2"/>
      <p:bldP spid="19" grpId="0" animBg="1"/>
      <p:bldP spid="19" grpId="1" animBg="1"/>
      <p:bldP spid="21" grpId="0"/>
      <p:bldP spid="21" grpId="1"/>
      <p:bldP spid="22" grpId="0"/>
      <p:bldP spid="22" grpId="1"/>
      <p:bldP spid="23" grpId="0" animBg="1"/>
      <p:bldP spid="23" grpId="1" animBg="1"/>
      <p:bldP spid="23" grpId="2" animBg="1"/>
      <p:bldP spid="24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/>
      <p:bldP spid="33" grpId="0" animBg="1"/>
      <p:bldP spid="34" grpId="0" animBg="1"/>
      <p:bldP spid="37" grpId="0"/>
      <p:bldP spid="39" grpId="0"/>
      <p:bldP spid="40" grpId="0" animBg="1"/>
      <p:bldP spid="42" grpId="0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7" grpId="0" animBg="1"/>
      <p:bldP spid="47" grpId="1" animBg="1"/>
      <p:bldP spid="48" grpId="0" animBg="1"/>
      <p:bldP spid="50" grpId="0" animBg="1"/>
      <p:bldP spid="52" grpId="0" animBg="1"/>
      <p:bldP spid="5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19838" y="96590"/>
            <a:ext cx="9918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only one thing in the world.</a:t>
            </a:r>
          </a:p>
        </p:txBody>
      </p:sp>
      <p:sp>
        <p:nvSpPr>
          <p:cNvPr id="15" name="Oval 14"/>
          <p:cNvSpPr/>
          <p:nvPr/>
        </p:nvSpPr>
        <p:spPr>
          <a:xfrm>
            <a:off x="1619838" y="228946"/>
            <a:ext cx="966472" cy="52127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571253" y="1200827"/>
            <a:ext cx="227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earth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8" y="913476"/>
            <a:ext cx="1910068" cy="17224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7" y="2609449"/>
            <a:ext cx="1900262" cy="15652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29317" y="2621131"/>
            <a:ext cx="2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4" y="4230392"/>
            <a:ext cx="1929847" cy="1196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383485" y="4172317"/>
            <a:ext cx="3489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Tajmahal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6" y="5472718"/>
            <a:ext cx="1907238" cy="120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247345" y="5603119"/>
            <a:ext cx="270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Quran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87" y="686985"/>
            <a:ext cx="2281329" cy="1442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59" y="2221628"/>
            <a:ext cx="2248381" cy="1609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59" y="3923256"/>
            <a:ext cx="2263057" cy="1309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7851216" y="846884"/>
            <a:ext cx="264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Gita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3727" y="2243732"/>
            <a:ext cx="3304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Agnibina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1216" y="3917065"/>
            <a:ext cx="304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Jamuna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59" y="5363813"/>
            <a:ext cx="2263057" cy="1241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7864909" y="5472718"/>
            <a:ext cx="263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Everest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09454" y="1256919"/>
            <a:ext cx="938964" cy="641295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445326" y="2661841"/>
            <a:ext cx="938964" cy="641295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402241" y="4216492"/>
            <a:ext cx="938964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2233652" y="5651992"/>
            <a:ext cx="938964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7864909" y="874692"/>
            <a:ext cx="938964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953727" y="2296690"/>
            <a:ext cx="938964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7849248" y="3933247"/>
            <a:ext cx="938964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928972" y="5501194"/>
            <a:ext cx="938964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832159" y="162848"/>
            <a:ext cx="2552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941" y="872226"/>
            <a:ext cx="61278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of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Bengle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north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south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west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pacific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noorjahan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road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Shat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Gombuj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mosjid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park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5126" y="1569800"/>
            <a:ext cx="768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before superlative degree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61283" y="2889765"/>
            <a:ext cx="5977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best boy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cleverest girl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most beautiful sight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happiest man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largest station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 animBg="1"/>
      <p:bldP spid="15" grpId="1" animBg="1"/>
      <p:bldP spid="15" grpId="2" animBg="1"/>
      <p:bldP spid="16" grpId="0"/>
      <p:bldP spid="16" grpId="1"/>
      <p:bldP spid="19" grpId="0"/>
      <p:bldP spid="19" grpId="1"/>
      <p:bldP spid="19" grpId="2"/>
      <p:bldP spid="21" grpId="0"/>
      <p:bldP spid="21" grpId="1"/>
      <p:bldP spid="23" grpId="0"/>
      <p:bldP spid="23" grpId="1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83335" y="193181"/>
            <a:ext cx="11700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thing/person comes second time.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3335" y="222683"/>
            <a:ext cx="938964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35401" y="1113566"/>
            <a:ext cx="7898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a dog. The dog is very faithful.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60289" y="1172571"/>
            <a:ext cx="938964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91361" y="1943861"/>
            <a:ext cx="7268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 before the word of </a:t>
            </a:r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1361" y="1973363"/>
            <a:ext cx="938964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46652" y="2986655"/>
            <a:ext cx="8571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my country is Bangladesh.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23001" y="2100966"/>
            <a:ext cx="736696" cy="52127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91361" y="3064978"/>
            <a:ext cx="938964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485616" y="3104558"/>
            <a:ext cx="1231080" cy="64888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716696" y="3047163"/>
            <a:ext cx="622852" cy="64888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6277" y="3978092"/>
            <a:ext cx="11587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noun is plural, always the is used not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As: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34892" y="4013177"/>
            <a:ext cx="790156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6278" y="4737335"/>
            <a:ext cx="5089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boys are playing.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5460" y="4815658"/>
            <a:ext cx="790156" cy="648881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1" grpId="2" animBg="1"/>
      <p:bldP spid="11" grpId="3" animBg="1"/>
      <p:bldP spid="12" grpId="0"/>
      <p:bldP spid="13" grpId="0" animBg="1"/>
      <p:bldP spid="13" grpId="1" animBg="1"/>
      <p:bldP spid="13" grpId="2" animBg="1"/>
      <p:bldP spid="13" grpId="3" animBg="1"/>
      <p:bldP spid="14" grpId="0"/>
      <p:bldP spid="15" grpId="0" animBg="1"/>
      <p:bldP spid="15" grpId="1" animBg="1"/>
      <p:bldP spid="15" grpId="2" animBg="1"/>
      <p:bldP spid="15" grpId="3" animBg="1"/>
      <p:bldP spid="16" grpId="0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19" grpId="0"/>
      <p:bldP spid="20" grpId="0" animBg="1"/>
      <p:bldP spid="20" grpId="1" animBg="1"/>
      <p:bldP spid="20" grpId="2" animBg="1"/>
      <p:bldP spid="20" grpId="3" animBg="1"/>
      <p:bldP spid="21" grpId="0"/>
      <p:bldP spid="22" grpId="0" animBg="1"/>
      <p:bldP spid="22" grpId="1" animBg="1"/>
      <p:bldP spid="22" grpId="2" animBg="1"/>
      <p:bldP spid="2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12480" y="2421227"/>
            <a:ext cx="5362908" cy="401909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Introduction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ABDUR RAZZAK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Head Teacher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Dhalahara westpara  Secondary               Girls’ School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abdurrazzakmt@gmail.com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01721588402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414" y="428404"/>
            <a:ext cx="1463040" cy="1737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3"/>
          <a:stretch/>
        </p:blipFill>
        <p:spPr>
          <a:xfrm>
            <a:off x="7888471" y="763511"/>
            <a:ext cx="3117371" cy="36672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06574" y="167424"/>
            <a:ext cx="2106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3937" y="4554699"/>
            <a:ext cx="3093952" cy="199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8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U-3_L-1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Page-70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50 min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371973" y="335685"/>
            <a:ext cx="4393601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mission of article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2162" y="1122835"/>
            <a:ext cx="4783421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before proper noun. As: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8179" y="1882690"/>
            <a:ext cx="6532707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Bangladesh is our motherland.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1354" y="1801209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54" y="1801209"/>
                <a:ext cx="667169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82349" y="3389712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49" y="3389712"/>
                <a:ext cx="667169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309148" y="2661583"/>
            <a:ext cx="6971937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a or an is not before plural form. As: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9148" y="3448733"/>
            <a:ext cx="6269386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a or an the boys are playing.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9148" y="4157697"/>
            <a:ext cx="4783421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before language. As: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0483" y="4820608"/>
            <a:ext cx="6371664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Bangla is our mother tongue.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8179" y="4733009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" y="4733009"/>
                <a:ext cx="667169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280483" y="5455338"/>
            <a:ext cx="8730551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article is not used before material noun. As: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12984" y="6018274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84" y="6018274"/>
                <a:ext cx="667169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309148" y="6090068"/>
            <a:ext cx="6269386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 is my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dish.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20978" y="3392340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78" y="3392340"/>
                <a:ext cx="667169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1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59487" y="367335"/>
            <a:ext cx="4783421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before subject. As: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3335" y="1178847"/>
            <a:ext cx="5921090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 is good at    mathematics.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69393" y="1122593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393" y="1122593"/>
                <a:ext cx="667169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359487" y="1988908"/>
            <a:ext cx="5373143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before possessive case. As: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10694" y="2711636"/>
            <a:ext cx="3570869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My pen is blue.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10694" y="2639842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94" y="2639842"/>
                <a:ext cx="667169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512962" y="3588170"/>
            <a:ext cx="3624975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before game. As: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8551" y="4305872"/>
            <a:ext cx="5909255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Cricket is my favorite game.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5452" y="4254251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52" y="4254251"/>
                <a:ext cx="667169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611066" y="5055220"/>
            <a:ext cx="5121563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before human beings. As: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26657" y="5772922"/>
            <a:ext cx="3763708" cy="5642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man is mortal.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77109" y="5747315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09" y="5747315"/>
                <a:ext cx="667169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9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09" y="911975"/>
            <a:ext cx="2260791" cy="1624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1550504" y="239628"/>
            <a:ext cx="10031896" cy="470056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work                              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49" y="1036162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670873" y="764263"/>
            <a:ext cx="62021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each gap with suitable article and put (   ) where article is not necessary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446" y="2672009"/>
            <a:ext cx="115765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is (a) — international language. It is spoken all over (b) — world. So the importance of (c) — English cannot be described in words. All (d) — books of higher education are written in English. Today organizations need employees who can speak and write (e) — standard form of (f) — English.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26285" y="1405304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85" y="1405304"/>
                <a:ext cx="667169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3325447" y="2536820"/>
            <a:ext cx="728838" cy="5642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37042" y="3210280"/>
            <a:ext cx="867661" cy="5642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93738" y="3774579"/>
            <a:ext cx="867661" cy="5642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640695" y="3141227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95" y="3141227"/>
                <a:ext cx="667169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1116673" y="5625915"/>
            <a:ext cx="589297" cy="5642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83430" y="5554121"/>
                <a:ext cx="6671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430" y="5554121"/>
                <a:ext cx="667169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3330469" y="2658357"/>
            <a:ext cx="736696" cy="52127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237042" y="3274863"/>
            <a:ext cx="736696" cy="52127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9571168" y="3291721"/>
            <a:ext cx="736696" cy="52127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128837" y="3822898"/>
            <a:ext cx="736696" cy="52127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73919" y="5740729"/>
            <a:ext cx="736696" cy="52127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874382" y="5692123"/>
            <a:ext cx="736696" cy="52127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4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631798" y="425412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81945" y="1152466"/>
                <a:ext cx="9208394" cy="470344"/>
              </a:xfrm>
              <a:prstGeom prst="roundRect">
                <a:avLst/>
              </a:prstGeom>
              <a:noFill/>
              <a:ln w="28575">
                <a:solidFill>
                  <a:srgbClr val="4D03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Tick (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correct answer from alternatives.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45" y="1152466"/>
                <a:ext cx="9208394" cy="470344"/>
              </a:xfrm>
              <a:prstGeom prst="roundRect">
                <a:avLst/>
              </a:prstGeom>
              <a:blipFill rotWithShape="0">
                <a:blip r:embed="rId4"/>
                <a:stretch>
                  <a:fillRect l="-528" t="-30488" r="-660" b="-63415"/>
                </a:stretch>
              </a:blipFill>
              <a:ln w="28575">
                <a:solidFill>
                  <a:srgbClr val="4D030A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376049" y="2430949"/>
            <a:ext cx="497975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683" y="1725503"/>
            <a:ext cx="6882282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Atiq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---MA.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35122" y="2517660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6050" y="3254020"/>
            <a:ext cx="497975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82953" y="3390564"/>
                <a:ext cx="3511810" cy="688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bn-IN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53" y="3390564"/>
                <a:ext cx="3511810" cy="688316"/>
              </a:xfrm>
              <a:prstGeom prst="rect">
                <a:avLst/>
              </a:prstGeom>
              <a:blipFill rotWithShape="0">
                <a:blip r:embed="rId5"/>
                <a:stretch>
                  <a:fillRect b="-2542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52301" y="3427872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01" y="3427872"/>
                <a:ext cx="743914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382504" y="2507176"/>
                <a:ext cx="1378642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04" y="2507176"/>
                <a:ext cx="1378642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 t="-46465" r="-47414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530673" y="3343894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73" y="3343894"/>
                <a:ext cx="732501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618307" y="2594781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307" y="2594781"/>
                <a:ext cx="745536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57698" y="4205419"/>
            <a:ext cx="4874112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 is ----banker.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1890" y="4847861"/>
            <a:ext cx="3556390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0123" y="4847531"/>
            <a:ext cx="396336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313020" y="5715723"/>
                <a:ext cx="3535260" cy="6872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20" y="5715723"/>
                <a:ext cx="3535260" cy="687290"/>
              </a:xfrm>
              <a:prstGeom prst="rect">
                <a:avLst/>
              </a:prstGeom>
              <a:blipFill rotWithShape="0">
                <a:blip r:embed="rId10"/>
                <a:stretch>
                  <a:fillRect b="-2307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720122" y="5715723"/>
            <a:ext cx="393427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6450570" y="4896131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70" y="4896131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6450570" y="5741311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70" y="5741311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949016" y="4896131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16" y="4896131"/>
                <a:ext cx="56612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1736641" y="5771021"/>
                <a:ext cx="131548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641" y="5771021"/>
                <a:ext cx="1315481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 t="-47959" r="-4505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552892" y="791577"/>
            <a:ext cx="4007786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505" y="191833"/>
            <a:ext cx="8431747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leads -----honest life.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3446" y="797169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39582" y="1557831"/>
                <a:ext cx="4021096" cy="6872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582" y="1557831"/>
                <a:ext cx="4021096" cy="687290"/>
              </a:xfrm>
              <a:prstGeom prst="rect">
                <a:avLst/>
              </a:prstGeom>
              <a:blipFill rotWithShape="0">
                <a:blip r:embed="rId4"/>
                <a:stretch>
                  <a:fillRect t="-2564" b="-2307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663446" y="1589715"/>
            <a:ext cx="3511810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(c)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the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747544" y="1658807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1658807"/>
                <a:ext cx="743914" cy="56270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643155" y="843654"/>
                <a:ext cx="145980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sz="2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55" y="843654"/>
                <a:ext cx="1459806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 t="-46465" r="-13469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6670187" y="1612704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7" y="1612704"/>
                <a:ext cx="732501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747544" y="839850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839850"/>
                <a:ext cx="745536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68018" y="2398680"/>
            <a:ext cx="6175137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lives in -----Dhaka.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78239" y="3038238"/>
            <a:ext cx="4214258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47544" y="3028710"/>
            <a:ext cx="4189252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99368" y="3805232"/>
            <a:ext cx="419312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47544" y="3801559"/>
                <a:ext cx="4196948" cy="688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3801559"/>
                <a:ext cx="4196948" cy="688316"/>
              </a:xfrm>
              <a:prstGeom prst="rect">
                <a:avLst/>
              </a:prstGeom>
              <a:blipFill rotWithShape="0">
                <a:blip r:embed="rId9"/>
                <a:stretch>
                  <a:fillRect t="-1695" b="-2288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6670187" y="309127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7" y="3091270"/>
                <a:ext cx="569220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6669544" y="3867776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44" y="3867776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1961612" y="3104712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12" y="3104712"/>
                <a:ext cx="566125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1747544" y="3867776"/>
                <a:ext cx="136826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3867776"/>
                <a:ext cx="1368267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 t="-46465" r="-2609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05219" y="4540273"/>
            <a:ext cx="8752033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 is respected to all for his ---honesty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17912" y="5132945"/>
            <a:ext cx="371412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1459" y="5195439"/>
            <a:ext cx="3605434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45496" y="5911076"/>
            <a:ext cx="369299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91458" y="5968288"/>
                <a:ext cx="3605436" cy="688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458" y="5968288"/>
                <a:ext cx="3605436" cy="688316"/>
              </a:xfrm>
              <a:prstGeom prst="rect">
                <a:avLst/>
              </a:prstGeom>
              <a:blipFill rotWithShape="0">
                <a:blip r:embed="rId14"/>
                <a:stretch>
                  <a:fillRect t="-1695" b="-2288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7618226" y="5283172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26" y="5283172"/>
                <a:ext cx="569220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7618226" y="5996107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26" y="5996107"/>
                <a:ext cx="569220" cy="562708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2690348" y="5245013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48" y="5245013"/>
                <a:ext cx="566125" cy="562708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2569451" y="6035658"/>
                <a:ext cx="1329433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51" y="6035658"/>
                <a:ext cx="1329433" cy="562708"/>
              </a:xfrm>
              <a:prstGeom prst="roundRect">
                <a:avLst/>
              </a:prstGeom>
              <a:blipFill rotWithShape="0">
                <a:blip r:embed="rId18"/>
                <a:stretch>
                  <a:fillRect t="-46939" r="-4000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3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261111" y="501654"/>
            <a:ext cx="4095480" cy="5535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4048260" y="1219905"/>
            <a:ext cx="4521182" cy="2933381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51039" y="4462184"/>
            <a:ext cx="11296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within ten sentences about yourself using article.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490887" y="1596597"/>
            <a:ext cx="9182100" cy="3874365"/>
            <a:chOff x="1588663" y="826620"/>
            <a:chExt cx="9182100" cy="387436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t="16921"/>
            <a:stretch/>
          </p:blipFill>
          <p:spPr>
            <a:xfrm>
              <a:off x="1588663" y="826620"/>
              <a:ext cx="9182100" cy="387436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636031" y="4027806"/>
              <a:ext cx="1209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girl</a:t>
              </a:r>
              <a:endPara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445909"/>
            <a:ext cx="1423851" cy="180267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6090215" y="-43363"/>
            <a:ext cx="6206498" cy="6758848"/>
            <a:chOff x="1126053" y="152400"/>
            <a:chExt cx="6206498" cy="675884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9687" y="152400"/>
              <a:ext cx="1432864" cy="675884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1974365" y="-57463"/>
            <a:ext cx="6543071" cy="6767848"/>
            <a:chOff x="5648929" y="0"/>
            <a:chExt cx="6543071" cy="676784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4140" y="0"/>
              <a:ext cx="2197860" cy="67678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619390" y="366191"/>
            <a:ext cx="71865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See you next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20" y="3234289"/>
            <a:ext cx="6148196" cy="34004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1" y="3536951"/>
            <a:ext cx="7506977" cy="31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3288 L 0.10625 0.05671 L 0.14011 -0.03288 L 0.17644 0.05671 L 0.21263 -0.03288 L 0.24675 0.05671 L 0.28321 -0.03288 L 0.31693 0.05671 L 0.35365 -0.03288 L 0.38998 0.05671 L 0.4237 -0.03288 L 0.46016 0.05671 L 0.49414 -0.03288 L 0.5306 0.05671 L 0.5668 -0.03288 L 0.60066 0.05671 L 0.63776 -0.03288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4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08170" y="1524430"/>
            <a:ext cx="9182100" cy="4753540"/>
            <a:chOff x="1588663" y="826620"/>
            <a:chExt cx="9182100" cy="38743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16921"/>
            <a:stretch/>
          </p:blipFill>
          <p:spPr>
            <a:xfrm>
              <a:off x="1588663" y="826620"/>
              <a:ext cx="9182100" cy="38743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36031" y="4027806"/>
              <a:ext cx="1209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girl</a:t>
              </a:r>
              <a:endPara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33327" y="233842"/>
            <a:ext cx="5316408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320447" y="337532"/>
            <a:ext cx="5316408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enjoy a video clip</a:t>
            </a:r>
            <a:endParaRPr lang="en-GB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36093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606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328206"/>
            <a:ext cx="3409825" cy="28415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46207" y="328206"/>
            <a:ext cx="5316408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bserve, think and say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40930" y="898506"/>
            <a:ext cx="6158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giraffes are dancing.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8415" y="946486"/>
            <a:ext cx="1039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GB" sz="4000" dirty="0"/>
          </a:p>
        </p:txBody>
      </p:sp>
      <p:sp>
        <p:nvSpPr>
          <p:cNvPr id="13" name="Rectangle 12"/>
          <p:cNvSpPr/>
          <p:nvPr/>
        </p:nvSpPr>
        <p:spPr>
          <a:xfrm>
            <a:off x="3962879" y="925571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4000" dirty="0"/>
          </a:p>
        </p:txBody>
      </p:sp>
      <p:sp>
        <p:nvSpPr>
          <p:cNvPr id="4" name="Oval 3"/>
          <p:cNvSpPr/>
          <p:nvPr/>
        </p:nvSpPr>
        <p:spPr>
          <a:xfrm>
            <a:off x="3549854" y="983873"/>
            <a:ext cx="1039066" cy="647592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20012" y="1607720"/>
            <a:ext cx="8598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 you find any mistake in this sentence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3456" y="1557575"/>
            <a:ext cx="577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so, what is the mistake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9" y="3497933"/>
            <a:ext cx="3465361" cy="304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18755" y="3872456"/>
            <a:ext cx="6158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boy is running.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76903" y="3837225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sz="4000" dirty="0"/>
          </a:p>
        </p:txBody>
      </p:sp>
      <p:sp>
        <p:nvSpPr>
          <p:cNvPr id="21" name="Oval 20"/>
          <p:cNvSpPr/>
          <p:nvPr/>
        </p:nvSpPr>
        <p:spPr>
          <a:xfrm>
            <a:off x="4240359" y="3932750"/>
            <a:ext cx="1039066" cy="647592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432476" y="4452326"/>
            <a:ext cx="8598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 you find any mistake in this sentence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0789" y="4431491"/>
            <a:ext cx="577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so, what is the mistake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17839" y="383118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3684956" y="3908130"/>
            <a:ext cx="76425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could you tell me what is the name of 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1195" y="4278011"/>
            <a:ext cx="251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/>
      <p:bldP spid="13" grpId="0"/>
      <p:bldP spid="13" grpId="1"/>
      <p:bldP spid="4" grpId="0" animBg="1"/>
      <p:bldP spid="4" grpId="1" animBg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0" grpId="2"/>
      <p:bldP spid="21" grpId="0" animBg="1"/>
      <p:bldP spid="21" grpId="1" animBg="1"/>
      <p:bldP spid="21" grpId="2" animBg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5" grpId="0"/>
      <p:bldP spid="25" grpId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79891" y="368885"/>
            <a:ext cx="9062784" cy="6120228"/>
            <a:chOff x="1793967" y="1155216"/>
            <a:chExt cx="8610507" cy="5434214"/>
          </a:xfrm>
        </p:grpSpPr>
        <p:pic>
          <p:nvPicPr>
            <p:cNvPr id="11" name="Picture 2" descr="https://www.nwea.org/blog/content/uploads/2016/01/three-ways-t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967" y="1155216"/>
              <a:ext cx="8610507" cy="54342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771363" y="1217418"/>
              <a:ext cx="6538828" cy="2850997"/>
            </a:xfrm>
            <a:prstGeom prst="rect">
              <a:avLst/>
            </a:prstGeom>
            <a:solidFill>
              <a:schemeClr val="bg2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735" y="1217418"/>
              <a:ext cx="847843" cy="86689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168602" y="648724"/>
            <a:ext cx="6182139" cy="1142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 you guise what we are going to learn today?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5872" y="1415272"/>
            <a:ext cx="3049498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ARTICLE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685872" y="362980"/>
            <a:ext cx="4393601" cy="7612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Learning outcomes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6332" y="1316270"/>
            <a:ext cx="1177664" cy="4122675"/>
            <a:chOff x="1169519" y="1786261"/>
            <a:chExt cx="1434638" cy="4122675"/>
          </a:xfrm>
        </p:grpSpPr>
        <p:grpSp>
          <p:nvGrpSpPr>
            <p:cNvPr id="12" name="Group 11"/>
            <p:cNvGrpSpPr/>
            <p:nvPr/>
          </p:nvGrpSpPr>
          <p:grpSpPr>
            <a:xfrm>
              <a:off x="1169519" y="1786261"/>
              <a:ext cx="1434638" cy="4122675"/>
              <a:chOff x="1599649" y="1731270"/>
              <a:chExt cx="1434638" cy="412267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634388" y="1731270"/>
                <a:ext cx="1339403" cy="946598"/>
                <a:chOff x="1788936" y="2606031"/>
                <a:chExt cx="1339403" cy="946598"/>
              </a:xfrm>
            </p:grpSpPr>
            <p:sp>
              <p:nvSpPr>
                <p:cNvPr id="35" name="Down Arrow Callout 34"/>
                <p:cNvSpPr/>
                <p:nvPr/>
              </p:nvSpPr>
              <p:spPr>
                <a:xfrm>
                  <a:off x="1788936" y="2609694"/>
                  <a:ext cx="1339403" cy="9429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71500" indent="-571500" algn="ctr">
                    <a:buFont typeface="Wingdings" panose="05000000000000000000" pitchFamily="2" charset="2"/>
                    <a:buChar char="v"/>
                  </a:pP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2529882" y="2606031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599649" y="2453631"/>
                <a:ext cx="1434638" cy="3400314"/>
                <a:chOff x="594170" y="2408350"/>
                <a:chExt cx="1434638" cy="340031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631057" y="2408350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30" name="Down Arrow Callout 29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Isosceles Triangle 30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Isosceles Triangle 31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Isosceles Triangle 32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Isosceles Triangle 33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628909" y="3137104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25" name="Down Arrow Callout 24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Isosceles Triangle 25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Isosceles Triangle 27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Isosceles Triangle 28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39640" y="3859296"/>
                  <a:ext cx="1339403" cy="946595"/>
                  <a:chOff x="759853" y="1851706"/>
                  <a:chExt cx="1210614" cy="736947"/>
                </a:xfrm>
              </p:grpSpPr>
              <p:sp>
                <p:nvSpPr>
                  <p:cNvPr id="20" name="Down Arrow Callout 19"/>
                  <p:cNvSpPr/>
                  <p:nvPr/>
                </p:nvSpPr>
                <p:spPr>
                  <a:xfrm>
                    <a:off x="759853" y="1854556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Isosceles Triangle 21"/>
                  <p:cNvSpPr/>
                  <p:nvPr/>
                </p:nvSpPr>
                <p:spPr>
                  <a:xfrm>
                    <a:off x="1429554" y="1851706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Isosceles Triangle 22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Isosceles Triangle 23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594170" y="5530848"/>
                  <a:ext cx="1434638" cy="27781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perspectiveRelaxedModerately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3" name="Straight Connector 12"/>
            <p:cNvCxnSpPr/>
            <p:nvPr/>
          </p:nvCxnSpPr>
          <p:spPr>
            <a:xfrm>
              <a:off x="1875631" y="4531190"/>
              <a:ext cx="23983" cy="124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ounded Rectangle 39"/>
          <p:cNvSpPr/>
          <p:nvPr/>
        </p:nvSpPr>
        <p:spPr>
          <a:xfrm>
            <a:off x="1781448" y="1336476"/>
            <a:ext cx="9469504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the learners will be able to---</a:t>
            </a:r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787863" y="2058666"/>
            <a:ext cx="5732057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article.</a:t>
            </a:r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760942" y="2781151"/>
            <a:ext cx="5758979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 the omission of article.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796032" y="3518953"/>
            <a:ext cx="5723888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article in their real life.</a:t>
            </a:r>
            <a:endParaRPr lang="en-GB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9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8"/>
          <a:stretch/>
        </p:blipFill>
        <p:spPr>
          <a:xfrm>
            <a:off x="273294" y="289360"/>
            <a:ext cx="1443496" cy="2906039"/>
          </a:xfrm>
          <a:prstGeom prst="rect">
            <a:avLst/>
          </a:prstGeom>
          <a:ln w="28575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346207" y="328206"/>
            <a:ext cx="6232698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following sentences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170049" y="963416"/>
            <a:ext cx="4861452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Rokhsana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coming.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304934" y="1562464"/>
            <a:ext cx="6751972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Rokhsana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unknown person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8"/>
          <a:stretch/>
        </p:blipFill>
        <p:spPr>
          <a:xfrm>
            <a:off x="258971" y="328206"/>
            <a:ext cx="1443496" cy="2906039"/>
          </a:xfrm>
          <a:prstGeom prst="rect">
            <a:avLst/>
          </a:prstGeom>
          <a:ln w="28575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866147" y="970533"/>
            <a:ext cx="4550742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Rokhsana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coming.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298510" y="1580196"/>
            <a:ext cx="6751972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Rokhsana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known person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2224537" y="944986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833113" y="2114314"/>
            <a:ext cx="10081579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Article plays an important role in English language.</a:t>
            </a:r>
            <a:endParaRPr lang="en-GB" sz="3500" dirty="0"/>
          </a:p>
        </p:txBody>
      </p:sp>
      <p:sp>
        <p:nvSpPr>
          <p:cNvPr id="19" name="Rectangle 18"/>
          <p:cNvSpPr/>
          <p:nvPr/>
        </p:nvSpPr>
        <p:spPr>
          <a:xfrm>
            <a:off x="4161591" y="337421"/>
            <a:ext cx="6417314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so, let’s do some work on it.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3845" y="797253"/>
            <a:ext cx="3035122" cy="2314531"/>
            <a:chOff x="8427076" y="3699946"/>
            <a:chExt cx="3035122" cy="231453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91" r="2703"/>
            <a:stretch/>
          </p:blipFill>
          <p:spPr>
            <a:xfrm>
              <a:off x="8427076" y="3699946"/>
              <a:ext cx="3035122" cy="2314531"/>
            </a:xfrm>
            <a:prstGeom prst="rect">
              <a:avLst/>
            </a:prstGeom>
            <a:ln w="3175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8427076" y="3750186"/>
              <a:ext cx="1197735" cy="50227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iron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846479" y="816084"/>
            <a:ext cx="5001804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iron is a useful thing.</a:t>
            </a:r>
            <a:endParaRPr lang="en-GB" sz="3500" dirty="0"/>
          </a:p>
        </p:txBody>
      </p:sp>
      <p:sp>
        <p:nvSpPr>
          <p:cNvPr id="25" name="Oval 24"/>
          <p:cNvSpPr/>
          <p:nvPr/>
        </p:nvSpPr>
        <p:spPr>
          <a:xfrm>
            <a:off x="3912460" y="790532"/>
            <a:ext cx="625536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wn Arrow Callout 1"/>
          <p:cNvSpPr/>
          <p:nvPr/>
        </p:nvSpPr>
        <p:spPr>
          <a:xfrm>
            <a:off x="4556734" y="953017"/>
            <a:ext cx="817548" cy="651585"/>
          </a:xfrm>
          <a:prstGeom prst="downArrowCallout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16726" y="1503179"/>
            <a:ext cx="1335856" cy="439769"/>
          </a:xfrm>
          <a:prstGeom prst="rect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Callout 25"/>
          <p:cNvSpPr/>
          <p:nvPr/>
        </p:nvSpPr>
        <p:spPr>
          <a:xfrm rot="16200000">
            <a:off x="3409247" y="-936520"/>
            <a:ext cx="1367323" cy="5814898"/>
          </a:xfrm>
          <a:prstGeom prst="rightArrowCallout">
            <a:avLst>
              <a:gd name="adj1" fmla="val 11208"/>
              <a:gd name="adj2" fmla="val 15012"/>
              <a:gd name="adj3" fmla="val 16632"/>
              <a:gd name="adj4" fmla="val 39785"/>
            </a:avLst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shows noun definite or not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46939" y="3348292"/>
            <a:ext cx="6635852" cy="47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is the slowest animal.</a:t>
            </a:r>
            <a:endParaRPr lang="en-GB" sz="3500" dirty="0"/>
          </a:p>
        </p:txBody>
      </p:sp>
      <p:sp>
        <p:nvSpPr>
          <p:cNvPr id="31" name="Oval 30"/>
          <p:cNvSpPr/>
          <p:nvPr/>
        </p:nvSpPr>
        <p:spPr>
          <a:xfrm>
            <a:off x="5198083" y="3343236"/>
            <a:ext cx="753687" cy="541398"/>
          </a:xfrm>
          <a:prstGeom prst="ellipse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Callout 31"/>
          <p:cNvSpPr/>
          <p:nvPr/>
        </p:nvSpPr>
        <p:spPr>
          <a:xfrm>
            <a:off x="6066170" y="3427675"/>
            <a:ext cx="1395676" cy="651585"/>
          </a:xfrm>
          <a:prstGeom prst="downArrowCallout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170381" y="3925825"/>
            <a:ext cx="1335856" cy="439769"/>
          </a:xfrm>
          <a:prstGeom prst="rect">
            <a:avLst/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Arrow Callout 33"/>
          <p:cNvSpPr/>
          <p:nvPr/>
        </p:nvSpPr>
        <p:spPr>
          <a:xfrm rot="16200000">
            <a:off x="4891265" y="1523206"/>
            <a:ext cx="1367323" cy="5814898"/>
          </a:xfrm>
          <a:prstGeom prst="rightArrowCallout">
            <a:avLst>
              <a:gd name="adj1" fmla="val 11208"/>
              <a:gd name="adj2" fmla="val 15012"/>
              <a:gd name="adj3" fmla="val 16632"/>
              <a:gd name="adj4" fmla="val 39785"/>
            </a:avLst>
          </a:prstGeom>
          <a:noFill/>
          <a:ln w="28575">
            <a:solidFill>
              <a:srgbClr val="F5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shows noun definite or not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4" y="3292899"/>
            <a:ext cx="2682657" cy="262168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219474" y="3289627"/>
            <a:ext cx="9376060" cy="5824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what is an article and what role does it play?</a:t>
            </a:r>
            <a:endParaRPr lang="en-GB" sz="3500" dirty="0"/>
          </a:p>
        </p:txBody>
      </p:sp>
      <p:sp>
        <p:nvSpPr>
          <p:cNvPr id="46" name="Rectangle 45"/>
          <p:cNvSpPr/>
          <p:nvPr/>
        </p:nvSpPr>
        <p:spPr>
          <a:xfrm>
            <a:off x="1716790" y="4378202"/>
            <a:ext cx="10197902" cy="10309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An and The are Article. An article is a word that is used before a noun to show the noun is definite or not. 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22791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9" grpId="0" animBg="1"/>
      <p:bldP spid="23" grpId="0" animBg="1"/>
      <p:bldP spid="25" grpId="0" animBg="1"/>
      <p:bldP spid="25" grpId="1" animBg="1"/>
      <p:bldP spid="2" grpId="0" animBg="1"/>
      <p:bldP spid="4" grpId="0" animBg="1"/>
      <p:bldP spid="26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17760" cy="6858000"/>
            <a:chOff x="0" y="0"/>
            <a:chExt cx="1221776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59"/>
              </a:avLst>
            </a:prstGeom>
            <a:solidFill>
              <a:srgbClr val="D4E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5763" y="25757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Technological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-1313645" y="3358166"/>
              <a:ext cx="2820474" cy="14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Pedagogical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872990" y="3494467"/>
              <a:ext cx="2502795" cy="186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  knowledge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35" y="6673402"/>
              <a:ext cx="11178862" cy="145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Razzaak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Head Teacher,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Dhalhara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Westpara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Girls’ School, Sadar, Magura. Contact: 01721588402 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97791" y="1392072"/>
            <a:ext cx="6264322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 of Article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231428" y="1398566"/>
            <a:ext cx="1020986" cy="1044383"/>
          </a:xfrm>
          <a:prstGeom prst="downArrow">
            <a:avLst>
              <a:gd name="adj1" fmla="val 60526"/>
              <a:gd name="adj2" fmla="val 513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2606722" y="1384918"/>
            <a:ext cx="1020986" cy="1058031"/>
          </a:xfrm>
          <a:prstGeom prst="downArrow">
            <a:avLst>
              <a:gd name="adj1" fmla="val 60526"/>
              <a:gd name="adj2" fmla="val 513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4655515" y="2432775"/>
            <a:ext cx="1020986" cy="1047406"/>
          </a:xfrm>
          <a:prstGeom prst="downArrow">
            <a:avLst>
              <a:gd name="adj1" fmla="val 60526"/>
              <a:gd name="adj2" fmla="val 513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673940" y="2432776"/>
            <a:ext cx="1020986" cy="1047404"/>
          </a:xfrm>
          <a:prstGeom prst="downArrow">
            <a:avLst>
              <a:gd name="adj1" fmla="val 60526"/>
              <a:gd name="adj2" fmla="val 513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97614" y="2432775"/>
            <a:ext cx="4555213" cy="504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indefinite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4070" y="2336441"/>
            <a:ext cx="2235702" cy="590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16" name="Down Arrow 15"/>
          <p:cNvSpPr/>
          <p:nvPr/>
        </p:nvSpPr>
        <p:spPr>
          <a:xfrm>
            <a:off x="8238221" y="2908924"/>
            <a:ext cx="1020986" cy="571256"/>
          </a:xfrm>
          <a:prstGeom prst="downArrow">
            <a:avLst>
              <a:gd name="adj1" fmla="val 60526"/>
              <a:gd name="adj2" fmla="val 513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50706" y="3480180"/>
            <a:ext cx="1418524" cy="590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86426" y="3480180"/>
            <a:ext cx="1377389" cy="590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8139705" y="3474692"/>
            <a:ext cx="1495094" cy="590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2289</Words>
  <Application>Microsoft Office PowerPoint</Application>
  <PresentationFormat>Widescreen</PresentationFormat>
  <Paragraphs>501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115</cp:revision>
  <dcterms:created xsi:type="dcterms:W3CDTF">2020-07-01T16:48:31Z</dcterms:created>
  <dcterms:modified xsi:type="dcterms:W3CDTF">2020-07-17T15:54:34Z</dcterms:modified>
</cp:coreProperties>
</file>