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85" r:id="rId4"/>
    <p:sldId id="286" r:id="rId5"/>
    <p:sldId id="287" r:id="rId6"/>
    <p:sldId id="288" r:id="rId7"/>
    <p:sldId id="289" r:id="rId8"/>
    <p:sldId id="290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0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9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5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7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3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956A6-E05D-43CF-AF99-F6CD81F0A50B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E53C4-7011-4BB0-B897-83BBD10DC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0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7" y="900203"/>
            <a:ext cx="10266464" cy="5218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3422" y="4342970"/>
            <a:ext cx="5595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  <a:endParaRPr lang="en-US" sz="9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7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28846" y="1030575"/>
            <a:ext cx="8839199" cy="1143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Basic in indirect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28846" y="2299503"/>
            <a:ext cx="8839200" cy="1143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How reporting </a:t>
            </a:r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verb changes in pattern -1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79952"/>
              </p:ext>
            </p:extLst>
          </p:nvPr>
        </p:nvGraphicFramePr>
        <p:xfrm>
          <a:off x="1390441" y="3578486"/>
          <a:ext cx="8839202" cy="2477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199"/>
                <a:gridCol w="1219200"/>
                <a:gridCol w="6019803"/>
              </a:tblGrid>
              <a:tr h="6081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 mean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Direct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Indirect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order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ordered + object + to + reported speech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command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-100" baseline="0" dirty="0" smtClean="0"/>
                        <a:t>commanded + object + to + reported speech</a:t>
                      </a:r>
                      <a:endParaRPr lang="en-US" sz="2400" b="1" spc="-100" baseline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request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pc="-100" baseline="0" dirty="0" smtClean="0"/>
                        <a:t>requested +object + to + reported speech</a:t>
                      </a:r>
                      <a:endParaRPr lang="en-US" sz="2400" b="1" spc="-100" baseline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advice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advised +object + to + reported speech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398381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1" y="1093033"/>
            <a:ext cx="3609824" cy="23163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98424" y="1219200"/>
            <a:ext cx="525780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“Do your duty.”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9578" y="1761623"/>
            <a:ext cx="52578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 ordered me to do my duty.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9329" y="2796824"/>
            <a:ext cx="59256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commander said to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 the soldiers , “March on.”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32543" y="5452769"/>
            <a:ext cx="592560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commander commanded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the soldiers to march on.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4" y="2796824"/>
            <a:ext cx="2457450" cy="3695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Up Arrow Callout 30"/>
          <p:cNvSpPr/>
          <p:nvPr/>
        </p:nvSpPr>
        <p:spPr>
          <a:xfrm>
            <a:off x="3592157" y="3750931"/>
            <a:ext cx="2916250" cy="1608067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2" name="Down Arrow Callout 31"/>
          <p:cNvSpPr/>
          <p:nvPr/>
        </p:nvSpPr>
        <p:spPr>
          <a:xfrm>
            <a:off x="6268020" y="3843010"/>
            <a:ext cx="2957901" cy="1630793"/>
          </a:xfrm>
          <a:prstGeom prst="downArrowCallout">
            <a:avLst>
              <a:gd name="adj1" fmla="val 50225"/>
              <a:gd name="adj2" fmla="val 54730"/>
              <a:gd name="adj3" fmla="val 35811"/>
              <a:gd name="adj4" fmla="val 48761"/>
            </a:avLst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Indirect speech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7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23961" y="5729350"/>
            <a:ext cx="7515450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He requested me to help him.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" t="21765" r="9841" b="11108"/>
          <a:stretch/>
        </p:blipFill>
        <p:spPr>
          <a:xfrm>
            <a:off x="2265671" y="1509056"/>
            <a:ext cx="6832031" cy="414873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1804071" y="985836"/>
            <a:ext cx="7515451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Book Antiqua" pitchFamily="18" charset="0"/>
              </a:rPr>
              <a:t>He said to me, “Please help me.”</a:t>
            </a:r>
            <a:endParaRPr lang="en-US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9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8371" y="2322493"/>
            <a:ext cx="442322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“Obey your parents.”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8370" y="3809998"/>
            <a:ext cx="442322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advised me to obey my parents.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9" y="1066800"/>
            <a:ext cx="3647403" cy="4752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Down Arrow Callout 27"/>
          <p:cNvSpPr/>
          <p:nvPr/>
        </p:nvSpPr>
        <p:spPr>
          <a:xfrm>
            <a:off x="4568370" y="1081314"/>
            <a:ext cx="4423227" cy="1241179"/>
          </a:xfrm>
          <a:prstGeom prst="downArrowCallout">
            <a:avLst>
              <a:gd name="adj1" fmla="val 61742"/>
              <a:gd name="adj2" fmla="val 65981"/>
              <a:gd name="adj3" fmla="val 34892"/>
              <a:gd name="adj4" fmla="val 53672"/>
            </a:avLst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Direct speech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9" name="Up Arrow Callout 28"/>
          <p:cNvSpPr/>
          <p:nvPr/>
        </p:nvSpPr>
        <p:spPr>
          <a:xfrm>
            <a:off x="4568371" y="4814904"/>
            <a:ext cx="4423227" cy="1608067"/>
          </a:xfrm>
          <a:prstGeom prst="upArrowCallout">
            <a:avLst>
              <a:gd name="adj1" fmla="val 41326"/>
              <a:gd name="adj2" fmla="val 46769"/>
              <a:gd name="adj3" fmla="val 39966"/>
              <a:gd name="adj4" fmla="val 41848"/>
            </a:avLst>
          </a:prstGeom>
          <a:solidFill>
            <a:srgbClr val="00206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itchFamily="18" charset="0"/>
              </a:rPr>
              <a:t>Indirect speech</a:t>
            </a:r>
            <a:endParaRPr lang="en-US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8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26" y="0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25857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24241"/>
              </p:ext>
            </p:extLst>
          </p:nvPr>
        </p:nvGraphicFramePr>
        <p:xfrm>
          <a:off x="1490238" y="4260450"/>
          <a:ext cx="8763000" cy="8382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18098"/>
                <a:gridCol w="1505138"/>
                <a:gridCol w="5039764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  Let us/Let’s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proposed to +object+ that we/they should + verb + extension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99764" y="1146430"/>
            <a:ext cx="8763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said to me, “Let me drop the matter.”</a:t>
            </a:r>
            <a:endParaRPr lang="en-US" sz="2800" b="1" dirty="0">
              <a:latin typeface="Book Antiqua" pitchFamily="18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91782"/>
              </p:ext>
            </p:extLst>
          </p:nvPr>
        </p:nvGraphicFramePr>
        <p:xfrm>
          <a:off x="1490239" y="1669650"/>
          <a:ext cx="8763000" cy="135635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18098"/>
                <a:gridCol w="1505138"/>
                <a:gridCol w="5039764"/>
              </a:tblGrid>
              <a:tr h="53339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Begins</a:t>
                      </a:r>
                      <a:r>
                        <a:rPr lang="en-US" sz="2800" baseline="0" dirty="0" smtClean="0"/>
                        <a:t> with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Indirect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  <a:tr h="38100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Let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said to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requested+ object +that + subject + might +V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dirty="0" smtClean="0"/>
                        <a:t> +Extension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66426" y="3737230"/>
            <a:ext cx="8786812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said to me, “Let us play the match.”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6426" y="5098650"/>
            <a:ext cx="8786812" cy="52322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He proposed to me that we should play the match.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37420" y="1139569"/>
            <a:ext cx="8534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Convert into indirect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37420" y="2696900"/>
            <a:ext cx="8534400" cy="3581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He said to me ,” Let him go.”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My friend said to me,” Let us settle the dispute.”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The teacher said to the student, “ Follow elders.”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Rahim said, “ Let us swim in the pond.”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spc="-100" dirty="0" smtClean="0">
                <a:latin typeface="Book Antiqua" pitchFamily="18" charset="0"/>
              </a:rPr>
              <a:t>The man said to the boys,” Let them enjoy the game.”</a:t>
            </a:r>
            <a:endParaRPr lang="en-US" sz="2800" b="1" spc="-1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79" y="882752"/>
            <a:ext cx="8592959" cy="550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3020" y="5171950"/>
            <a:ext cx="8458200" cy="1200329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If the reported speech begins with imperative  ‘Don’t’, you have to write ‘not to’ before reported speech while changing a direct speech into indirect speech.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95506" y="1057150"/>
            <a:ext cx="8345714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He said to me, “Don’t disobey your parents.”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1877" y="1650463"/>
            <a:ext cx="83457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He advised me not to disobey my parents.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5506" y="2367195"/>
            <a:ext cx="83457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Mother said, “Don’t follow the bad.”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95506" y="3052995"/>
            <a:ext cx="8345714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Mother advised not to follow the bad.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05849" y="3800350"/>
            <a:ext cx="5486400" cy="1066800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Notes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02039" y="1143000"/>
            <a:ext cx="5462285" cy="1196973"/>
            <a:chOff x="1408492" y="1259522"/>
            <a:chExt cx="7005955" cy="3716065"/>
          </a:xfrm>
          <a:solidFill>
            <a:srgbClr val="00B0F0"/>
          </a:solidFill>
        </p:grpSpPr>
        <p:sp>
          <p:nvSpPr>
            <p:cNvPr id="10" name="Quad Arrow 1"/>
            <p:cNvSpPr/>
            <p:nvPr/>
          </p:nvSpPr>
          <p:spPr>
            <a:xfrm>
              <a:off x="1408492" y="1259522"/>
              <a:ext cx="7005955" cy="3716065"/>
            </a:xfrm>
            <a:custGeom>
              <a:avLst/>
              <a:gdLst>
                <a:gd name="connsiteX0" fmla="*/ 0 w 5562600"/>
                <a:gd name="connsiteY0" fmla="*/ 2247900 h 4495800"/>
                <a:gd name="connsiteX1" fmla="*/ 1011555 w 5562600"/>
                <a:gd name="connsiteY1" fmla="*/ 1236345 h 4495800"/>
                <a:gd name="connsiteX2" fmla="*/ 1011555 w 5562600"/>
                <a:gd name="connsiteY2" fmla="*/ 1742123 h 4495800"/>
                <a:gd name="connsiteX3" fmla="*/ 2275523 w 5562600"/>
                <a:gd name="connsiteY3" fmla="*/ 1742123 h 4495800"/>
                <a:gd name="connsiteX4" fmla="*/ 2275523 w 5562600"/>
                <a:gd name="connsiteY4" fmla="*/ 1011555 h 4495800"/>
                <a:gd name="connsiteX5" fmla="*/ 1769745 w 5562600"/>
                <a:gd name="connsiteY5" fmla="*/ 1011555 h 4495800"/>
                <a:gd name="connsiteX6" fmla="*/ 2781300 w 5562600"/>
                <a:gd name="connsiteY6" fmla="*/ 0 h 4495800"/>
                <a:gd name="connsiteX7" fmla="*/ 3792855 w 5562600"/>
                <a:gd name="connsiteY7" fmla="*/ 1011555 h 4495800"/>
                <a:gd name="connsiteX8" fmla="*/ 3287078 w 5562600"/>
                <a:gd name="connsiteY8" fmla="*/ 1011555 h 4495800"/>
                <a:gd name="connsiteX9" fmla="*/ 3287078 w 5562600"/>
                <a:gd name="connsiteY9" fmla="*/ 1742123 h 4495800"/>
                <a:gd name="connsiteX10" fmla="*/ 4551045 w 5562600"/>
                <a:gd name="connsiteY10" fmla="*/ 1742123 h 4495800"/>
                <a:gd name="connsiteX11" fmla="*/ 4551045 w 5562600"/>
                <a:gd name="connsiteY11" fmla="*/ 1236345 h 4495800"/>
                <a:gd name="connsiteX12" fmla="*/ 5562600 w 5562600"/>
                <a:gd name="connsiteY12" fmla="*/ 2247900 h 4495800"/>
                <a:gd name="connsiteX13" fmla="*/ 4551045 w 5562600"/>
                <a:gd name="connsiteY13" fmla="*/ 3259455 h 4495800"/>
                <a:gd name="connsiteX14" fmla="*/ 4551045 w 5562600"/>
                <a:gd name="connsiteY14" fmla="*/ 2753678 h 4495800"/>
                <a:gd name="connsiteX15" fmla="*/ 3287078 w 5562600"/>
                <a:gd name="connsiteY15" fmla="*/ 2753678 h 4495800"/>
                <a:gd name="connsiteX16" fmla="*/ 3287078 w 5562600"/>
                <a:gd name="connsiteY16" fmla="*/ 3484245 h 4495800"/>
                <a:gd name="connsiteX17" fmla="*/ 3792855 w 5562600"/>
                <a:gd name="connsiteY17" fmla="*/ 3484245 h 4495800"/>
                <a:gd name="connsiteX18" fmla="*/ 2781300 w 5562600"/>
                <a:gd name="connsiteY18" fmla="*/ 4495800 h 4495800"/>
                <a:gd name="connsiteX19" fmla="*/ 1769745 w 5562600"/>
                <a:gd name="connsiteY19" fmla="*/ 3484245 h 4495800"/>
                <a:gd name="connsiteX20" fmla="*/ 2275523 w 5562600"/>
                <a:gd name="connsiteY20" fmla="*/ 3484245 h 4495800"/>
                <a:gd name="connsiteX21" fmla="*/ 2275523 w 5562600"/>
                <a:gd name="connsiteY21" fmla="*/ 2753678 h 4495800"/>
                <a:gd name="connsiteX22" fmla="*/ 1011555 w 5562600"/>
                <a:gd name="connsiteY22" fmla="*/ 2753678 h 4495800"/>
                <a:gd name="connsiteX23" fmla="*/ 1011555 w 5562600"/>
                <a:gd name="connsiteY23" fmla="*/ 3259455 h 4495800"/>
                <a:gd name="connsiteX24" fmla="*/ 0 w 5562600"/>
                <a:gd name="connsiteY24" fmla="*/ 2247900 h 4495800"/>
                <a:gd name="connsiteX0" fmla="*/ 714420 w 6277020"/>
                <a:gd name="connsiteY0" fmla="*/ 2407148 h 4655048"/>
                <a:gd name="connsiteX1" fmla="*/ 1725975 w 6277020"/>
                <a:gd name="connsiteY1" fmla="*/ 1395593 h 4655048"/>
                <a:gd name="connsiteX2" fmla="*/ 1725975 w 6277020"/>
                <a:gd name="connsiteY2" fmla="*/ 1901371 h 4655048"/>
                <a:gd name="connsiteX3" fmla="*/ 0 w 6277020"/>
                <a:gd name="connsiteY3" fmla="*/ 0 h 4655048"/>
                <a:gd name="connsiteX4" fmla="*/ 2989943 w 6277020"/>
                <a:gd name="connsiteY4" fmla="*/ 1170803 h 4655048"/>
                <a:gd name="connsiteX5" fmla="*/ 2484165 w 6277020"/>
                <a:gd name="connsiteY5" fmla="*/ 1170803 h 4655048"/>
                <a:gd name="connsiteX6" fmla="*/ 3495720 w 6277020"/>
                <a:gd name="connsiteY6" fmla="*/ 159248 h 4655048"/>
                <a:gd name="connsiteX7" fmla="*/ 4507275 w 6277020"/>
                <a:gd name="connsiteY7" fmla="*/ 1170803 h 4655048"/>
                <a:gd name="connsiteX8" fmla="*/ 4001498 w 6277020"/>
                <a:gd name="connsiteY8" fmla="*/ 1170803 h 4655048"/>
                <a:gd name="connsiteX9" fmla="*/ 4001498 w 6277020"/>
                <a:gd name="connsiteY9" fmla="*/ 1901371 h 4655048"/>
                <a:gd name="connsiteX10" fmla="*/ 5265465 w 6277020"/>
                <a:gd name="connsiteY10" fmla="*/ 1901371 h 4655048"/>
                <a:gd name="connsiteX11" fmla="*/ 5265465 w 6277020"/>
                <a:gd name="connsiteY11" fmla="*/ 1395593 h 4655048"/>
                <a:gd name="connsiteX12" fmla="*/ 6277020 w 6277020"/>
                <a:gd name="connsiteY12" fmla="*/ 2407148 h 4655048"/>
                <a:gd name="connsiteX13" fmla="*/ 5265465 w 6277020"/>
                <a:gd name="connsiteY13" fmla="*/ 3418703 h 4655048"/>
                <a:gd name="connsiteX14" fmla="*/ 5265465 w 6277020"/>
                <a:gd name="connsiteY14" fmla="*/ 2912926 h 4655048"/>
                <a:gd name="connsiteX15" fmla="*/ 4001498 w 6277020"/>
                <a:gd name="connsiteY15" fmla="*/ 2912926 h 4655048"/>
                <a:gd name="connsiteX16" fmla="*/ 4001498 w 6277020"/>
                <a:gd name="connsiteY16" fmla="*/ 3643493 h 4655048"/>
                <a:gd name="connsiteX17" fmla="*/ 4507275 w 6277020"/>
                <a:gd name="connsiteY17" fmla="*/ 3643493 h 4655048"/>
                <a:gd name="connsiteX18" fmla="*/ 3495720 w 6277020"/>
                <a:gd name="connsiteY18" fmla="*/ 4655048 h 4655048"/>
                <a:gd name="connsiteX19" fmla="*/ 2484165 w 6277020"/>
                <a:gd name="connsiteY19" fmla="*/ 3643493 h 4655048"/>
                <a:gd name="connsiteX20" fmla="*/ 2989943 w 6277020"/>
                <a:gd name="connsiteY20" fmla="*/ 3643493 h 4655048"/>
                <a:gd name="connsiteX21" fmla="*/ 2989943 w 6277020"/>
                <a:gd name="connsiteY21" fmla="*/ 2912926 h 4655048"/>
                <a:gd name="connsiteX22" fmla="*/ 1725975 w 6277020"/>
                <a:gd name="connsiteY22" fmla="*/ 2912926 h 4655048"/>
                <a:gd name="connsiteX23" fmla="*/ 1725975 w 6277020"/>
                <a:gd name="connsiteY23" fmla="*/ 3418703 h 4655048"/>
                <a:gd name="connsiteX24" fmla="*/ 714420 w 6277020"/>
                <a:gd name="connsiteY24" fmla="*/ 2407148 h 4655048"/>
                <a:gd name="connsiteX0" fmla="*/ 714420 w 7005955"/>
                <a:gd name="connsiteY0" fmla="*/ 2436177 h 4684077"/>
                <a:gd name="connsiteX1" fmla="*/ 1725975 w 7005955"/>
                <a:gd name="connsiteY1" fmla="*/ 1424622 h 4684077"/>
                <a:gd name="connsiteX2" fmla="*/ 1725975 w 7005955"/>
                <a:gd name="connsiteY2" fmla="*/ 1930400 h 4684077"/>
                <a:gd name="connsiteX3" fmla="*/ 0 w 7005955"/>
                <a:gd name="connsiteY3" fmla="*/ 29029 h 4684077"/>
                <a:gd name="connsiteX4" fmla="*/ 2989943 w 7005955"/>
                <a:gd name="connsiteY4" fmla="*/ 1199832 h 4684077"/>
                <a:gd name="connsiteX5" fmla="*/ 2484165 w 7005955"/>
                <a:gd name="connsiteY5" fmla="*/ 1199832 h 4684077"/>
                <a:gd name="connsiteX6" fmla="*/ 3495720 w 7005955"/>
                <a:gd name="connsiteY6" fmla="*/ 188277 h 4684077"/>
                <a:gd name="connsiteX7" fmla="*/ 4507275 w 7005955"/>
                <a:gd name="connsiteY7" fmla="*/ 1199832 h 4684077"/>
                <a:gd name="connsiteX8" fmla="*/ 4001498 w 7005955"/>
                <a:gd name="connsiteY8" fmla="*/ 1199832 h 4684077"/>
                <a:gd name="connsiteX9" fmla="*/ 7005955 w 7005955"/>
                <a:gd name="connsiteY9" fmla="*/ 0 h 4684077"/>
                <a:gd name="connsiteX10" fmla="*/ 5265465 w 7005955"/>
                <a:gd name="connsiteY10" fmla="*/ 1930400 h 4684077"/>
                <a:gd name="connsiteX11" fmla="*/ 5265465 w 7005955"/>
                <a:gd name="connsiteY11" fmla="*/ 1424622 h 4684077"/>
                <a:gd name="connsiteX12" fmla="*/ 6277020 w 7005955"/>
                <a:gd name="connsiteY12" fmla="*/ 2436177 h 4684077"/>
                <a:gd name="connsiteX13" fmla="*/ 5265465 w 7005955"/>
                <a:gd name="connsiteY13" fmla="*/ 3447732 h 4684077"/>
                <a:gd name="connsiteX14" fmla="*/ 5265465 w 7005955"/>
                <a:gd name="connsiteY14" fmla="*/ 2941955 h 4684077"/>
                <a:gd name="connsiteX15" fmla="*/ 4001498 w 7005955"/>
                <a:gd name="connsiteY15" fmla="*/ 2941955 h 4684077"/>
                <a:gd name="connsiteX16" fmla="*/ 4001498 w 7005955"/>
                <a:gd name="connsiteY16" fmla="*/ 3672522 h 4684077"/>
                <a:gd name="connsiteX17" fmla="*/ 4507275 w 7005955"/>
                <a:gd name="connsiteY17" fmla="*/ 3672522 h 4684077"/>
                <a:gd name="connsiteX18" fmla="*/ 3495720 w 7005955"/>
                <a:gd name="connsiteY18" fmla="*/ 4684077 h 4684077"/>
                <a:gd name="connsiteX19" fmla="*/ 2484165 w 7005955"/>
                <a:gd name="connsiteY19" fmla="*/ 3672522 h 4684077"/>
                <a:gd name="connsiteX20" fmla="*/ 2989943 w 7005955"/>
                <a:gd name="connsiteY20" fmla="*/ 3672522 h 4684077"/>
                <a:gd name="connsiteX21" fmla="*/ 2989943 w 7005955"/>
                <a:gd name="connsiteY21" fmla="*/ 2941955 h 4684077"/>
                <a:gd name="connsiteX22" fmla="*/ 1725975 w 7005955"/>
                <a:gd name="connsiteY22" fmla="*/ 2941955 h 4684077"/>
                <a:gd name="connsiteX23" fmla="*/ 1725975 w 7005955"/>
                <a:gd name="connsiteY23" fmla="*/ 3447732 h 4684077"/>
                <a:gd name="connsiteX24" fmla="*/ 714420 w 7005955"/>
                <a:gd name="connsiteY24" fmla="*/ 2436177 h 4684077"/>
                <a:gd name="connsiteX0" fmla="*/ 714420 w 7005955"/>
                <a:gd name="connsiteY0" fmla="*/ 2436177 h 3672522"/>
                <a:gd name="connsiteX1" fmla="*/ 1725975 w 7005955"/>
                <a:gd name="connsiteY1" fmla="*/ 1424622 h 3672522"/>
                <a:gd name="connsiteX2" fmla="*/ 1725975 w 7005955"/>
                <a:gd name="connsiteY2" fmla="*/ 1930400 h 3672522"/>
                <a:gd name="connsiteX3" fmla="*/ 0 w 7005955"/>
                <a:gd name="connsiteY3" fmla="*/ 29029 h 3672522"/>
                <a:gd name="connsiteX4" fmla="*/ 2989943 w 7005955"/>
                <a:gd name="connsiteY4" fmla="*/ 1199832 h 3672522"/>
                <a:gd name="connsiteX5" fmla="*/ 2484165 w 7005955"/>
                <a:gd name="connsiteY5" fmla="*/ 1199832 h 3672522"/>
                <a:gd name="connsiteX6" fmla="*/ 3495720 w 7005955"/>
                <a:gd name="connsiteY6" fmla="*/ 188277 h 3672522"/>
                <a:gd name="connsiteX7" fmla="*/ 4507275 w 7005955"/>
                <a:gd name="connsiteY7" fmla="*/ 1199832 h 3672522"/>
                <a:gd name="connsiteX8" fmla="*/ 4001498 w 7005955"/>
                <a:gd name="connsiteY8" fmla="*/ 1199832 h 3672522"/>
                <a:gd name="connsiteX9" fmla="*/ 7005955 w 7005955"/>
                <a:gd name="connsiteY9" fmla="*/ 0 h 3672522"/>
                <a:gd name="connsiteX10" fmla="*/ 5265465 w 7005955"/>
                <a:gd name="connsiteY10" fmla="*/ 1930400 h 3672522"/>
                <a:gd name="connsiteX11" fmla="*/ 5265465 w 7005955"/>
                <a:gd name="connsiteY11" fmla="*/ 1424622 h 3672522"/>
                <a:gd name="connsiteX12" fmla="*/ 6277020 w 7005955"/>
                <a:gd name="connsiteY12" fmla="*/ 2436177 h 3672522"/>
                <a:gd name="connsiteX13" fmla="*/ 5265465 w 7005955"/>
                <a:gd name="connsiteY13" fmla="*/ 3447732 h 3672522"/>
                <a:gd name="connsiteX14" fmla="*/ 5265465 w 7005955"/>
                <a:gd name="connsiteY14" fmla="*/ 2941955 h 3672522"/>
                <a:gd name="connsiteX15" fmla="*/ 4001498 w 7005955"/>
                <a:gd name="connsiteY15" fmla="*/ 2941955 h 3672522"/>
                <a:gd name="connsiteX16" fmla="*/ 4001498 w 7005955"/>
                <a:gd name="connsiteY16" fmla="*/ 3672522 h 3672522"/>
                <a:gd name="connsiteX17" fmla="*/ 4507275 w 7005955"/>
                <a:gd name="connsiteY17" fmla="*/ 3672522 h 3672522"/>
                <a:gd name="connsiteX18" fmla="*/ 3466692 w 7005955"/>
                <a:gd name="connsiteY18" fmla="*/ 2318249 h 3672522"/>
                <a:gd name="connsiteX19" fmla="*/ 2484165 w 7005955"/>
                <a:gd name="connsiteY19" fmla="*/ 3672522 h 3672522"/>
                <a:gd name="connsiteX20" fmla="*/ 2989943 w 7005955"/>
                <a:gd name="connsiteY20" fmla="*/ 3672522 h 3672522"/>
                <a:gd name="connsiteX21" fmla="*/ 2989943 w 7005955"/>
                <a:gd name="connsiteY21" fmla="*/ 2941955 h 3672522"/>
                <a:gd name="connsiteX22" fmla="*/ 1725975 w 7005955"/>
                <a:gd name="connsiteY22" fmla="*/ 2941955 h 3672522"/>
                <a:gd name="connsiteX23" fmla="*/ 1725975 w 7005955"/>
                <a:gd name="connsiteY23" fmla="*/ 3447732 h 3672522"/>
                <a:gd name="connsiteX24" fmla="*/ 714420 w 7005955"/>
                <a:gd name="connsiteY24" fmla="*/ 2436177 h 3672522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4507275 w 7005955"/>
                <a:gd name="connsiteY17" fmla="*/ 3672522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66692 w 7005955"/>
                <a:gd name="connsiteY18" fmla="*/ 2318249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495720 w 7005955"/>
                <a:gd name="connsiteY6" fmla="*/ 188277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24749 w 7005955"/>
                <a:gd name="connsiteY6" fmla="*/ 11752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989943 w 7005955"/>
                <a:gd name="connsiteY4" fmla="*/ 1199832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001498 w 7005955"/>
                <a:gd name="connsiteY8" fmla="*/ 1199832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451441 w 7005955"/>
                <a:gd name="connsiteY8" fmla="*/ 604746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  <a:gd name="connsiteX0" fmla="*/ 714420 w 7005955"/>
                <a:gd name="connsiteY0" fmla="*/ 2436177 h 3716065"/>
                <a:gd name="connsiteX1" fmla="*/ 1725975 w 7005955"/>
                <a:gd name="connsiteY1" fmla="*/ 1424622 h 3716065"/>
                <a:gd name="connsiteX2" fmla="*/ 1725975 w 7005955"/>
                <a:gd name="connsiteY2" fmla="*/ 1930400 h 3716065"/>
                <a:gd name="connsiteX3" fmla="*/ 0 w 7005955"/>
                <a:gd name="connsiteY3" fmla="*/ 29029 h 3716065"/>
                <a:gd name="connsiteX4" fmla="*/ 2496457 w 7005955"/>
                <a:gd name="connsiteY4" fmla="*/ 575718 h 3716065"/>
                <a:gd name="connsiteX5" fmla="*/ 2484165 w 7005955"/>
                <a:gd name="connsiteY5" fmla="*/ 1199832 h 3716065"/>
                <a:gd name="connsiteX6" fmla="*/ 3539263 w 7005955"/>
                <a:gd name="connsiteY6" fmla="*/ 1581649 h 3716065"/>
                <a:gd name="connsiteX7" fmla="*/ 4507275 w 7005955"/>
                <a:gd name="connsiteY7" fmla="*/ 1199832 h 3716065"/>
                <a:gd name="connsiteX8" fmla="*/ 4509499 w 7005955"/>
                <a:gd name="connsiteY8" fmla="*/ 575718 h 3716065"/>
                <a:gd name="connsiteX9" fmla="*/ 7005955 w 7005955"/>
                <a:gd name="connsiteY9" fmla="*/ 0 h 3716065"/>
                <a:gd name="connsiteX10" fmla="*/ 5265465 w 7005955"/>
                <a:gd name="connsiteY10" fmla="*/ 1930400 h 3716065"/>
                <a:gd name="connsiteX11" fmla="*/ 5265465 w 7005955"/>
                <a:gd name="connsiteY11" fmla="*/ 1424622 h 3716065"/>
                <a:gd name="connsiteX12" fmla="*/ 6277020 w 7005955"/>
                <a:gd name="connsiteY12" fmla="*/ 2436177 h 3716065"/>
                <a:gd name="connsiteX13" fmla="*/ 5265465 w 7005955"/>
                <a:gd name="connsiteY13" fmla="*/ 3447732 h 3716065"/>
                <a:gd name="connsiteX14" fmla="*/ 5265465 w 7005955"/>
                <a:gd name="connsiteY14" fmla="*/ 2941955 h 3716065"/>
                <a:gd name="connsiteX15" fmla="*/ 4001498 w 7005955"/>
                <a:gd name="connsiteY15" fmla="*/ 2941955 h 3716065"/>
                <a:gd name="connsiteX16" fmla="*/ 4001498 w 7005955"/>
                <a:gd name="connsiteY16" fmla="*/ 3672522 h 3716065"/>
                <a:gd name="connsiteX17" fmla="*/ 6336075 w 7005955"/>
                <a:gd name="connsiteY17" fmla="*/ 3701551 h 3716065"/>
                <a:gd name="connsiteX18" fmla="*/ 3481206 w 7005955"/>
                <a:gd name="connsiteY18" fmla="*/ 2535963 h 3716065"/>
                <a:gd name="connsiteX19" fmla="*/ 800508 w 7005955"/>
                <a:gd name="connsiteY19" fmla="*/ 3716065 h 3716065"/>
                <a:gd name="connsiteX20" fmla="*/ 2989943 w 7005955"/>
                <a:gd name="connsiteY20" fmla="*/ 3672522 h 3716065"/>
                <a:gd name="connsiteX21" fmla="*/ 2989943 w 7005955"/>
                <a:gd name="connsiteY21" fmla="*/ 2941955 h 3716065"/>
                <a:gd name="connsiteX22" fmla="*/ 1725975 w 7005955"/>
                <a:gd name="connsiteY22" fmla="*/ 2941955 h 3716065"/>
                <a:gd name="connsiteX23" fmla="*/ 1725975 w 7005955"/>
                <a:gd name="connsiteY23" fmla="*/ 3447732 h 3716065"/>
                <a:gd name="connsiteX24" fmla="*/ 714420 w 7005955"/>
                <a:gd name="connsiteY24" fmla="*/ 2436177 h 371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05955" h="3716065">
                  <a:moveTo>
                    <a:pt x="714420" y="2436177"/>
                  </a:moveTo>
                  <a:lnTo>
                    <a:pt x="1725975" y="1424622"/>
                  </a:lnTo>
                  <a:lnTo>
                    <a:pt x="1725975" y="1930400"/>
                  </a:lnTo>
                  <a:lnTo>
                    <a:pt x="0" y="29029"/>
                  </a:lnTo>
                  <a:lnTo>
                    <a:pt x="2496457" y="575718"/>
                  </a:lnTo>
                  <a:lnTo>
                    <a:pt x="2484165" y="1199832"/>
                  </a:lnTo>
                  <a:lnTo>
                    <a:pt x="3539263" y="1581649"/>
                  </a:lnTo>
                  <a:lnTo>
                    <a:pt x="4507275" y="1199832"/>
                  </a:lnTo>
                  <a:cubicBezTo>
                    <a:pt x="4508016" y="991794"/>
                    <a:pt x="4508758" y="783756"/>
                    <a:pt x="4509499" y="575718"/>
                  </a:cubicBezTo>
                  <a:lnTo>
                    <a:pt x="7005955" y="0"/>
                  </a:lnTo>
                  <a:lnTo>
                    <a:pt x="5265465" y="1930400"/>
                  </a:lnTo>
                  <a:lnTo>
                    <a:pt x="5265465" y="1424622"/>
                  </a:lnTo>
                  <a:lnTo>
                    <a:pt x="6277020" y="2436177"/>
                  </a:lnTo>
                  <a:lnTo>
                    <a:pt x="5265465" y="3447732"/>
                  </a:lnTo>
                  <a:lnTo>
                    <a:pt x="5265465" y="2941955"/>
                  </a:lnTo>
                  <a:lnTo>
                    <a:pt x="4001498" y="2941955"/>
                  </a:lnTo>
                  <a:lnTo>
                    <a:pt x="4001498" y="3672522"/>
                  </a:lnTo>
                  <a:lnTo>
                    <a:pt x="6336075" y="3701551"/>
                  </a:lnTo>
                  <a:lnTo>
                    <a:pt x="3481206" y="2535963"/>
                  </a:lnTo>
                  <a:lnTo>
                    <a:pt x="800508" y="3716065"/>
                  </a:lnTo>
                  <a:lnTo>
                    <a:pt x="2989943" y="3672522"/>
                  </a:lnTo>
                  <a:lnTo>
                    <a:pt x="2989943" y="2941955"/>
                  </a:lnTo>
                  <a:lnTo>
                    <a:pt x="1725975" y="2941955"/>
                  </a:lnTo>
                  <a:lnTo>
                    <a:pt x="1725975" y="3447732"/>
                  </a:lnTo>
                  <a:lnTo>
                    <a:pt x="714420" y="2436177"/>
                  </a:lnTo>
                  <a:close/>
                </a:path>
              </a:pathLst>
            </a:custGeom>
            <a:grpFill/>
            <a:ln w="101600" cap="sq" cmpd="dbl">
              <a:solidFill>
                <a:srgbClr val="FFFF00"/>
              </a:solidFill>
              <a:miter lim="800000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6558" y="2887237"/>
              <a:ext cx="2971800" cy="89621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itchFamily="18" charset="0"/>
                </a:rPr>
                <a:t>Group Work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50267" y="2734143"/>
            <a:ext cx="5939729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Write the structure of imperative sentence, pattern-1 and how the reporting verb changes. Write two examples.</a:t>
            </a:r>
            <a:endParaRPr lang="en-US" sz="2400" b="1" spc="-1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626155" y="2734142"/>
            <a:ext cx="2375892" cy="107490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Group-1&amp; 3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0267" y="4590647"/>
            <a:ext cx="5939729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Write the </a:t>
            </a:r>
            <a:r>
              <a:rPr lang="en-US" sz="2400" b="1" spc="-100" dirty="0" smtClean="0">
                <a:solidFill>
                  <a:schemeClr val="tx1"/>
                </a:solidFill>
                <a:latin typeface="Book Antiqua" pitchFamily="18" charset="0"/>
              </a:rPr>
              <a:t>structure of imperative sentence, pattern-2 </a:t>
            </a:r>
            <a:r>
              <a:rPr lang="en-US" sz="2400" b="1" spc="-100" dirty="0">
                <a:solidFill>
                  <a:schemeClr val="tx1"/>
                </a:solidFill>
                <a:latin typeface="Book Antiqua" pitchFamily="18" charset="0"/>
              </a:rPr>
              <a:t>and how the reporting verb changes. Write two examples.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582839" y="4458099"/>
            <a:ext cx="2375892" cy="107490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Group-2 &amp; 4</a:t>
            </a:r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364127" y="1219200"/>
            <a:ext cx="7772400" cy="1371600"/>
          </a:xfrm>
          <a:prstGeom prst="bevel">
            <a:avLst>
              <a:gd name="adj" fmla="val 251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Evaluation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2364127" y="2590800"/>
            <a:ext cx="7772400" cy="3733800"/>
          </a:xfrm>
          <a:prstGeom prst="beve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Book Antiqua" pitchFamily="18" charset="0"/>
              </a:rPr>
              <a:t>Answer the following questions.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>
                <a:latin typeface="Book Antiqua" pitchFamily="18" charset="0"/>
              </a:rPr>
              <a:t>What </a:t>
            </a:r>
            <a:r>
              <a:rPr lang="en-US" sz="2400" b="1" dirty="0" smtClean="0">
                <a:latin typeface="Book Antiqua" pitchFamily="18" charset="0"/>
              </a:rPr>
              <a:t>do you mean by </a:t>
            </a:r>
            <a:r>
              <a:rPr lang="en-US" sz="2400" b="1" dirty="0">
                <a:latin typeface="Book Antiqua" pitchFamily="18" charset="0"/>
              </a:rPr>
              <a:t>imperative sentence?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>
                <a:latin typeface="Book Antiqua" pitchFamily="18" charset="0"/>
              </a:rPr>
              <a:t>What is to be written in place of ‘don’t’?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>
                <a:latin typeface="Book Antiqua" pitchFamily="18" charset="0"/>
              </a:rPr>
              <a:t>How is it to be changed with Let’s sentence?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spc="-100" dirty="0">
                <a:latin typeface="Book Antiqua" pitchFamily="18" charset="0"/>
              </a:rPr>
              <a:t>What are the structures of imperative sentence?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spc="-100" dirty="0">
                <a:latin typeface="Book Antiqua" pitchFamily="18" charset="0"/>
              </a:rPr>
              <a:t>Where does ‘that’ use in imperative sentence?</a:t>
            </a:r>
          </a:p>
        </p:txBody>
      </p:sp>
    </p:spTree>
    <p:extLst>
      <p:ext uri="{BB962C8B-B14F-4D97-AF65-F5344CB8AC3E}">
        <p14:creationId xmlns:p14="http://schemas.microsoft.com/office/powerpoint/2010/main" val="18599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596431" y="6324134"/>
            <a:ext cx="2984088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44" y="824793"/>
            <a:ext cx="4101806" cy="5273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/>
          <p:cNvGrpSpPr/>
          <p:nvPr/>
        </p:nvGrpSpPr>
        <p:grpSpPr>
          <a:xfrm>
            <a:off x="1888038" y="904584"/>
            <a:ext cx="3750209" cy="5167015"/>
            <a:chOff x="3455630" y="127394"/>
            <a:chExt cx="4689566" cy="6526624"/>
          </a:xfrm>
        </p:grpSpPr>
        <p:grpSp>
          <p:nvGrpSpPr>
            <p:cNvPr id="13" name="Group 12"/>
            <p:cNvGrpSpPr/>
            <p:nvPr/>
          </p:nvGrpSpPr>
          <p:grpSpPr>
            <a:xfrm rot="16200000">
              <a:off x="2571878" y="1080700"/>
              <a:ext cx="6457070" cy="4689566"/>
              <a:chOff x="2658791" y="1340450"/>
              <a:chExt cx="7287072" cy="4399168"/>
            </a:xfrm>
          </p:grpSpPr>
          <p:sp>
            <p:nvSpPr>
              <p:cNvPr id="15" name="Rectangle 14"/>
              <p:cNvSpPr/>
              <p:nvPr/>
            </p:nvSpPr>
            <p:spPr>
              <a:xfrm rot="5400000">
                <a:off x="4109777" y="2008"/>
                <a:ext cx="4399168" cy="7076052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 w="3048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9762979" y="2745208"/>
                <a:ext cx="161780" cy="147710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720779" y="2096089"/>
                <a:ext cx="225084" cy="19694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748915" y="2419647"/>
                <a:ext cx="196948" cy="22507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2672859" y="3385287"/>
                <a:ext cx="196948" cy="309493"/>
              </a:xfrm>
              <a:prstGeom prst="fram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U-Turn Arrow 19"/>
              <p:cNvSpPr/>
              <p:nvPr/>
            </p:nvSpPr>
            <p:spPr>
              <a:xfrm flipH="1">
                <a:off x="2658791" y="4367514"/>
                <a:ext cx="211016" cy="349684"/>
              </a:xfrm>
              <a:prstGeom prst="uturn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lowchart: Multidocument 20"/>
              <p:cNvSpPr/>
              <p:nvPr/>
            </p:nvSpPr>
            <p:spPr>
              <a:xfrm flipV="1">
                <a:off x="2715061" y="2096089"/>
                <a:ext cx="126610" cy="377819"/>
              </a:xfrm>
              <a:prstGeom prst="flowChartMultidocumen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953619" y="127394"/>
              <a:ext cx="11394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92D050"/>
                  </a:solidFill>
                </a:rPr>
                <a:t>NOKIA-4G</a:t>
              </a:r>
              <a:endParaRPr lang="en-US" sz="1600" dirty="0">
                <a:solidFill>
                  <a:srgbClr val="92D05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68187" y="3762171"/>
            <a:ext cx="3162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Sulyman Hossain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 (Ict)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Alhaj Amena Khatun Bidyapith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Kalukhali,Rajbari.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01303800430.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41" y="1444539"/>
            <a:ext cx="2049605" cy="20496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9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70" y="941400"/>
            <a:ext cx="3200400" cy="2358449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919470" y="2004571"/>
            <a:ext cx="19050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Home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2070" y="2004571"/>
            <a:ext cx="1905000" cy="7078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Task</a:t>
            </a:r>
            <a:endParaRPr lang="en-US" sz="4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19470" y="3299849"/>
            <a:ext cx="7620000" cy="3051751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Change the following speech from direct to indirect—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The teacher said to me, “ Never tell a lie.”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Father said to his son, ”Go to school regularly.”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He said to me,” Please give me a hundred taka.”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“Get out,” said he.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“Let’s enjoy the match,” said my friend.</a:t>
            </a:r>
          </a:p>
        </p:txBody>
      </p:sp>
    </p:spTree>
    <p:extLst>
      <p:ext uri="{BB962C8B-B14F-4D97-AF65-F5344CB8AC3E}">
        <p14:creationId xmlns:p14="http://schemas.microsoft.com/office/powerpoint/2010/main" val="6173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1" y="1094036"/>
            <a:ext cx="10033315" cy="5033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2816" y="3034600"/>
            <a:ext cx="3078792" cy="8549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Stay Home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17146" y="4569163"/>
            <a:ext cx="3228595" cy="8549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Bye 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8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66800" y="1527858"/>
            <a:ext cx="10172218" cy="38061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Let us enjoy some image and texts to guess something.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10799180" cy="762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Book Antiqua" pitchFamily="18" charset="0"/>
              </a:rPr>
              <a:t>He said, “ Shot the ball.”</a:t>
            </a:r>
            <a:endParaRPr lang="en-US" sz="60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4" y="1908786"/>
            <a:ext cx="5287841" cy="4415348"/>
          </a:xfrm>
          <a:prstGeom prst="rect">
            <a:avLst/>
          </a:prstGeom>
          <a:ln w="1905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3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2714" y="1072185"/>
            <a:ext cx="9144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One  said to another, “Don’t disturb me.”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3754" y="5234192"/>
            <a:ext cx="9172575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One requested another not to disturb him.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77" y="2075938"/>
            <a:ext cx="4419600" cy="2992701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90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0" y="924202"/>
            <a:ext cx="11401063" cy="5050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241" y="1131610"/>
            <a:ext cx="914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The penguin said,” Let’s jump into the sea.”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2068" y="5034312"/>
            <a:ext cx="1025868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100" dirty="0" smtClean="0">
                <a:solidFill>
                  <a:srgbClr val="FF0000"/>
                </a:solidFill>
                <a:latin typeface="Book Antiqua" pitchFamily="18" charset="0"/>
              </a:rPr>
              <a:t>The penguin proposed that they should jump </a:t>
            </a:r>
            <a:r>
              <a:rPr lang="en-US" sz="3200" b="1" spc="-100" dirty="0" smtClean="0">
                <a:solidFill>
                  <a:srgbClr val="FF0000"/>
                </a:solidFill>
                <a:latin typeface="Book Antiqua" pitchFamily="18" charset="0"/>
              </a:rPr>
              <a:t>into </a:t>
            </a:r>
            <a:r>
              <a:rPr lang="en-US" sz="3200" b="1" spc="-100" dirty="0" smtClean="0">
                <a:solidFill>
                  <a:srgbClr val="FF0000"/>
                </a:solidFill>
                <a:latin typeface="Book Antiqua" pitchFamily="18" charset="0"/>
              </a:rPr>
              <a:t>the sea.</a:t>
            </a:r>
            <a:endParaRPr lang="en-US" sz="3200" b="1" spc="-1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948405" y="877639"/>
            <a:ext cx="8353062" cy="26670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Tell me what are 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we going to discuss  today?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2214622" y="3460830"/>
            <a:ext cx="8086845" cy="2634704"/>
          </a:xfrm>
          <a:prstGeom prst="bevel">
            <a:avLst>
              <a:gd name="adj" fmla="val 25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Direct and indirect speech of Imperative sentence.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62100" y="1235541"/>
            <a:ext cx="7772400" cy="1676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016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Our today's lesson is---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1864899" y="2974618"/>
            <a:ext cx="8153400" cy="3352800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  <a:ln w="101600" cmpd="dbl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Converting imperative sentence from direct to indirect speech.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818845"/>
            <a:ext cx="900111" cy="101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04139" cy="98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0"/>
            <a:ext cx="985838" cy="985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912630"/>
            <a:ext cx="966787" cy="823008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9565" y="6324134"/>
            <a:ext cx="3540954" cy="365125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</a:t>
            </a:r>
            <a:r>
              <a:rPr lang="en-US" sz="1800" dirty="0" smtClean="0"/>
              <a:t>sulyman_hossain@yahoo.com</a:t>
            </a:r>
            <a:endParaRPr lang="en-US" sz="1800" dirty="0"/>
          </a:p>
        </p:txBody>
      </p:sp>
      <p:sp>
        <p:nvSpPr>
          <p:cNvPr id="24" name="Rectangle 9"/>
          <p:cNvSpPr/>
          <p:nvPr/>
        </p:nvSpPr>
        <p:spPr>
          <a:xfrm>
            <a:off x="957263" y="108198"/>
            <a:ext cx="9968673" cy="769441"/>
          </a:xfrm>
          <a:custGeom>
            <a:avLst/>
            <a:gdLst>
              <a:gd name="connsiteX0" fmla="*/ 0 w 9968673"/>
              <a:gd name="connsiteY0" fmla="*/ 0 h 923330"/>
              <a:gd name="connsiteX1" fmla="*/ 9968673 w 9968673"/>
              <a:gd name="connsiteY1" fmla="*/ 0 h 923330"/>
              <a:gd name="connsiteX2" fmla="*/ 9968673 w 9968673"/>
              <a:gd name="connsiteY2" fmla="*/ 923330 h 923330"/>
              <a:gd name="connsiteX3" fmla="*/ 0 w 9968673"/>
              <a:gd name="connsiteY3" fmla="*/ 923330 h 923330"/>
              <a:gd name="connsiteX4" fmla="*/ 0 w 9968673"/>
              <a:gd name="connsiteY4" fmla="*/ 0 h 923330"/>
              <a:gd name="connsiteX0" fmla="*/ 0 w 9968673"/>
              <a:gd name="connsiteY0" fmla="*/ 0 h 994767"/>
              <a:gd name="connsiteX1" fmla="*/ 9968673 w 9968673"/>
              <a:gd name="connsiteY1" fmla="*/ 0 h 994767"/>
              <a:gd name="connsiteX2" fmla="*/ 9968673 w 9968673"/>
              <a:gd name="connsiteY2" fmla="*/ 994767 h 994767"/>
              <a:gd name="connsiteX3" fmla="*/ 0 w 9968673"/>
              <a:gd name="connsiteY3" fmla="*/ 923330 h 994767"/>
              <a:gd name="connsiteX4" fmla="*/ 0 w 9968673"/>
              <a:gd name="connsiteY4" fmla="*/ 0 h 99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8673" h="994767">
                <a:moveTo>
                  <a:pt x="0" y="0"/>
                </a:moveTo>
                <a:lnTo>
                  <a:pt x="9968673" y="0"/>
                </a:lnTo>
                <a:lnTo>
                  <a:pt x="9968673" y="994767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Kalukhali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</a:t>
            </a:r>
            <a:r>
              <a:rPr lang="en-US" sz="4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Upazila</a:t>
            </a:r>
            <a:r>
              <a:rPr lang="en-US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bertus Extra Bold" panose="020E0802040304020204" pitchFamily="34" charset="0"/>
              </a:rPr>
              <a:t> Online School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bertus Extra Bold" panose="020E0802040304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23842" y="685567"/>
            <a:ext cx="7772400" cy="3048000"/>
            <a:chOff x="2402378" y="685567"/>
            <a:chExt cx="6096000" cy="3048000"/>
          </a:xfrm>
        </p:grpSpPr>
        <p:sp>
          <p:nvSpPr>
            <p:cNvPr id="26" name="Horizontal Scroll 25"/>
            <p:cNvSpPr/>
            <p:nvPr/>
          </p:nvSpPr>
          <p:spPr>
            <a:xfrm>
              <a:off x="2402378" y="685567"/>
              <a:ext cx="6096000" cy="3048000"/>
            </a:xfrm>
            <a:prstGeom prst="horizontalScroll">
              <a:avLst>
                <a:gd name="adj" fmla="val 25000"/>
              </a:avLst>
            </a:prstGeom>
            <a:ln w="101600" cmpd="dbl"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    Learning outcomes</a:t>
              </a:r>
              <a:endParaRPr lang="en-US" sz="3600" b="1" dirty="0">
                <a:latin typeface="Book Antiqua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011978" y="1772203"/>
              <a:ext cx="4876800" cy="1066800"/>
            </a:xfrm>
            <a:prstGeom prst="ellipse">
              <a:avLst/>
            </a:prstGeom>
            <a:noFill/>
            <a:ln w="101600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591145" y="3408931"/>
            <a:ext cx="7924800" cy="2438400"/>
          </a:xfrm>
          <a:prstGeom prst="roundRect">
            <a:avLst/>
          </a:prstGeom>
          <a:solidFill>
            <a:schemeClr val="bg1"/>
          </a:solidFill>
          <a:ln w="101600" cmpd="dbl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tabLst>
                <a:tab pos="857250" algn="l"/>
              </a:tabLst>
            </a:pPr>
            <a:r>
              <a:rPr lang="en-US" sz="2400" b="1" dirty="0" smtClean="0">
                <a:latin typeface="Book Antiqua" pitchFamily="18" charset="0"/>
              </a:rPr>
              <a:t>After we have studied this lesson, we will be able to--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latin typeface="Book Antiqua" pitchFamily="18" charset="0"/>
              </a:rPr>
              <a:t>define imperative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>
                <a:latin typeface="Book Antiqua" pitchFamily="18" charset="0"/>
              </a:rPr>
              <a:t>i</a:t>
            </a:r>
            <a:r>
              <a:rPr lang="en-US" sz="2400" b="1" dirty="0" smtClean="0">
                <a:latin typeface="Book Antiqua" pitchFamily="18" charset="0"/>
              </a:rPr>
              <a:t>dentify the patterns of imperative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spc="-100" dirty="0" smtClean="0">
                <a:latin typeface="Book Antiqua" pitchFamily="18" charset="0"/>
              </a:rPr>
              <a:t>convert imperative sentence into indirect speech.</a:t>
            </a:r>
          </a:p>
        </p:txBody>
      </p:sp>
    </p:spTree>
    <p:extLst>
      <p:ext uri="{BB962C8B-B14F-4D97-AF65-F5344CB8AC3E}">
        <p14:creationId xmlns:p14="http://schemas.microsoft.com/office/powerpoint/2010/main" val="36000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777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Albertus Extra Bold</vt:lpstr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2020-07-12T00:54:15Z</dcterms:created>
  <dcterms:modified xsi:type="dcterms:W3CDTF">2020-07-12T01:20:15Z</dcterms:modified>
</cp:coreProperties>
</file>