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B204-B474-486D-B2C6-0ADCF615A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5A660-DB7C-458F-BAEC-223771473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466B5D-3097-404B-AA92-E81A9589BA60}"/>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5" name="Footer Placeholder 4">
            <a:extLst>
              <a:ext uri="{FF2B5EF4-FFF2-40B4-BE49-F238E27FC236}">
                <a16:creationId xmlns:a16="http://schemas.microsoft.com/office/drawing/2014/main" id="{1C82CA45-6CCE-4B33-80A6-CEB8DFCEA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DC4BE-8C91-437A-BD6F-13F9F9E9F11C}"/>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256491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B683-6949-461F-8AAC-B7026F38D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0E06A-7EC5-4CDC-AF30-AE5458A20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FF548-3833-41B5-A854-1BFB6E0834BE}"/>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5" name="Footer Placeholder 4">
            <a:extLst>
              <a:ext uri="{FF2B5EF4-FFF2-40B4-BE49-F238E27FC236}">
                <a16:creationId xmlns:a16="http://schemas.microsoft.com/office/drawing/2014/main" id="{AC7FD378-46C4-4A91-A816-23735403C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0E06-D0E7-4E53-A907-CD3EB3C65946}"/>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405897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58A5E-6CA9-42F2-A65A-C187231252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5E925B-5F3E-4451-8B1E-02DDD50BE8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2DB86-A182-4632-95FE-ABEBC6C678C5}"/>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5" name="Footer Placeholder 4">
            <a:extLst>
              <a:ext uri="{FF2B5EF4-FFF2-40B4-BE49-F238E27FC236}">
                <a16:creationId xmlns:a16="http://schemas.microsoft.com/office/drawing/2014/main" id="{4EC6911F-1538-4F45-B83F-73E1EB3E9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E3EB7-E8B0-4DB6-958F-010C3AA34740}"/>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55576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B83E-F6CE-492E-B03C-27E72F4D3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D34E0-3C27-42CE-B49A-6B784ED43F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E8C54-558F-4970-9A92-0F31F3868A21}"/>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5" name="Footer Placeholder 4">
            <a:extLst>
              <a:ext uri="{FF2B5EF4-FFF2-40B4-BE49-F238E27FC236}">
                <a16:creationId xmlns:a16="http://schemas.microsoft.com/office/drawing/2014/main" id="{950EDEE6-99C6-429D-9B5B-E965D17FB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AB48D-3D1D-4B7B-82E5-31D61D146886}"/>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422182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A376-F78E-4F04-AF8B-4E7A405C42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D2C025-BA34-4363-A069-5362944D2E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FAD14-EE9C-4C60-BD0D-A7612695DF7B}"/>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5" name="Footer Placeholder 4">
            <a:extLst>
              <a:ext uri="{FF2B5EF4-FFF2-40B4-BE49-F238E27FC236}">
                <a16:creationId xmlns:a16="http://schemas.microsoft.com/office/drawing/2014/main" id="{ABE792C4-EE1F-4B6A-B395-07B110B90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A3EDF-18A7-48A1-855D-A62931EB58C6}"/>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17103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84AB-D6E6-4B04-BB41-8CE9EAE7A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E25ECB-21F2-432D-9A0C-E2B0D05C8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E40EDC-C34A-46ED-ABCE-E2244DA80E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5211B-8931-443C-BF49-B22653EFCFD8}"/>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6" name="Footer Placeholder 5">
            <a:extLst>
              <a:ext uri="{FF2B5EF4-FFF2-40B4-BE49-F238E27FC236}">
                <a16:creationId xmlns:a16="http://schemas.microsoft.com/office/drawing/2014/main" id="{1F95A142-A692-4223-AE87-0E6437071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9DF4C-E940-4173-A533-574CC96F40DE}"/>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242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0030-93DA-4469-909A-499C0C2A9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D2368-96B7-4F8C-9F74-E965D2059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18FB11-1FE4-4869-BB10-C4908070F0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354F6-30C8-44AE-BE85-58C83FF5F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7AA15-7966-427D-A3BC-85B21BB12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C188C-BE1B-4AB9-9A7D-965F1E9C14C8}"/>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8" name="Footer Placeholder 7">
            <a:extLst>
              <a:ext uri="{FF2B5EF4-FFF2-40B4-BE49-F238E27FC236}">
                <a16:creationId xmlns:a16="http://schemas.microsoft.com/office/drawing/2014/main" id="{F49DE1D4-6316-49C3-8D2C-0358CD0C72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379738-BC77-49D1-A091-2BF99AE84B7B}"/>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225732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35E4-A716-474C-92F2-F6BE90BFB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DEE6C-0A5D-43B2-8C2D-C40A6FE00CD1}"/>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4" name="Footer Placeholder 3">
            <a:extLst>
              <a:ext uri="{FF2B5EF4-FFF2-40B4-BE49-F238E27FC236}">
                <a16:creationId xmlns:a16="http://schemas.microsoft.com/office/drawing/2014/main" id="{E31EA8B4-63BB-47D1-B215-7E877178AD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2AEF8B-039B-4C79-B64F-9E2BA79E1680}"/>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151086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AD521-DCB5-4A6B-BB79-9E3BE998C3E9}"/>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3" name="Footer Placeholder 2">
            <a:extLst>
              <a:ext uri="{FF2B5EF4-FFF2-40B4-BE49-F238E27FC236}">
                <a16:creationId xmlns:a16="http://schemas.microsoft.com/office/drawing/2014/main" id="{0684E0E1-8889-4638-908C-A34FBA8323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D5DBE-7614-4F4F-A7DA-531B2B3C6A6C}"/>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248207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0F80-F284-4199-8DEE-43189363F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D2C4D8-6FB7-4D1A-BF28-36D24E6CA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C5F39-8676-4DB0-8C5F-1D209F14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1BC71-BE98-44E8-9741-B050CE7E87F1}"/>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6" name="Footer Placeholder 5">
            <a:extLst>
              <a:ext uri="{FF2B5EF4-FFF2-40B4-BE49-F238E27FC236}">
                <a16:creationId xmlns:a16="http://schemas.microsoft.com/office/drawing/2014/main" id="{9EDC8C05-F207-4459-9933-29073D9CD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D9223-A594-4B90-9D3D-5B1E6A33D0CD}"/>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334147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86A4-2A05-4F17-8AEA-0FB451D18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83B28-C3B3-4BC9-90DD-5B86E040A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DF2274-B150-43A9-9B4C-5C70BD08A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F8680-38B6-4459-B590-ABBC7275BECA}"/>
              </a:ext>
            </a:extLst>
          </p:cNvPr>
          <p:cNvSpPr>
            <a:spLocks noGrp="1"/>
          </p:cNvSpPr>
          <p:nvPr>
            <p:ph type="dt" sz="half" idx="10"/>
          </p:nvPr>
        </p:nvSpPr>
        <p:spPr/>
        <p:txBody>
          <a:bodyPr/>
          <a:lstStyle/>
          <a:p>
            <a:fld id="{049751BF-0768-4763-9E22-C358DD6CDE2D}" type="datetimeFigureOut">
              <a:rPr lang="en-US" smtClean="0"/>
              <a:t>7/18/2020</a:t>
            </a:fld>
            <a:endParaRPr lang="en-US"/>
          </a:p>
        </p:txBody>
      </p:sp>
      <p:sp>
        <p:nvSpPr>
          <p:cNvPr id="6" name="Footer Placeholder 5">
            <a:extLst>
              <a:ext uri="{FF2B5EF4-FFF2-40B4-BE49-F238E27FC236}">
                <a16:creationId xmlns:a16="http://schemas.microsoft.com/office/drawing/2014/main" id="{9A0461BD-2360-41ED-91E4-C600BD7E0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C08B6-3EF6-4BF6-9DBE-93C8A56CD297}"/>
              </a:ext>
            </a:extLst>
          </p:cNvPr>
          <p:cNvSpPr>
            <a:spLocks noGrp="1"/>
          </p:cNvSpPr>
          <p:nvPr>
            <p:ph type="sldNum" sz="quarter" idx="12"/>
          </p:nvPr>
        </p:nvSpPr>
        <p:spPr/>
        <p:txBody>
          <a:bodyPr/>
          <a:lstStyle/>
          <a:p>
            <a:fld id="{00877B4A-C768-400D-A805-12FFA7425EE9}" type="slidenum">
              <a:rPr lang="en-US" smtClean="0"/>
              <a:t>‹#›</a:t>
            </a:fld>
            <a:endParaRPr lang="en-US"/>
          </a:p>
        </p:txBody>
      </p:sp>
    </p:spTree>
    <p:extLst>
      <p:ext uri="{BB962C8B-B14F-4D97-AF65-F5344CB8AC3E}">
        <p14:creationId xmlns:p14="http://schemas.microsoft.com/office/powerpoint/2010/main" val="195565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714ED-762C-451D-AEAA-2FB427E8F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2A6689-A162-45E7-9658-A71B63A02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81D7A-4DC9-439F-BFE7-F2E551EED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751BF-0768-4763-9E22-C358DD6CDE2D}" type="datetimeFigureOut">
              <a:rPr lang="en-US" smtClean="0"/>
              <a:t>7/18/2020</a:t>
            </a:fld>
            <a:endParaRPr lang="en-US"/>
          </a:p>
        </p:txBody>
      </p:sp>
      <p:sp>
        <p:nvSpPr>
          <p:cNvPr id="5" name="Footer Placeholder 4">
            <a:extLst>
              <a:ext uri="{FF2B5EF4-FFF2-40B4-BE49-F238E27FC236}">
                <a16:creationId xmlns:a16="http://schemas.microsoft.com/office/drawing/2014/main" id="{67D66696-757F-439D-A738-D9381D1D6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26047-3CD4-41DE-8BF7-93B88B4A5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77B4A-C768-400D-A805-12FFA7425EE9}" type="slidenum">
              <a:rPr lang="en-US" smtClean="0"/>
              <a:t>‹#›</a:t>
            </a:fld>
            <a:endParaRPr lang="en-US"/>
          </a:p>
        </p:txBody>
      </p:sp>
    </p:spTree>
    <p:extLst>
      <p:ext uri="{BB962C8B-B14F-4D97-AF65-F5344CB8AC3E}">
        <p14:creationId xmlns:p14="http://schemas.microsoft.com/office/powerpoint/2010/main" val="38759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321" y="143922"/>
            <a:ext cx="2847975" cy="1600200"/>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2"/>
            <a:ext cx="2636261" cy="2053333"/>
          </a:xfrm>
          <a:prstGeom prst="rect">
            <a:avLst/>
          </a:prstGeom>
        </p:spPr>
      </p:pic>
      <p:sp>
        <p:nvSpPr>
          <p:cNvPr id="7" name="Rectangle 6">
            <a:extLst>
              <a:ext uri="{FF2B5EF4-FFF2-40B4-BE49-F238E27FC236}">
                <a16:creationId xmlns:a16="http://schemas.microsoft.com/office/drawing/2014/main" id="{E7684439-E10C-4F11-8CB0-D84F780D510A}"/>
              </a:ext>
            </a:extLst>
          </p:cNvPr>
          <p:cNvSpPr/>
          <p:nvPr/>
        </p:nvSpPr>
        <p:spPr>
          <a:xfrm>
            <a:off x="4572001" y="447314"/>
            <a:ext cx="2847975" cy="1446550"/>
          </a:xfrm>
          <a:prstGeom prst="rect">
            <a:avLst/>
          </a:prstGeom>
          <a:noFill/>
        </p:spPr>
        <p:txBody>
          <a:bodyPr wrap="square" lIns="91440" tIns="45720" rIns="91440" bIns="45720">
            <a:spAutoFit/>
          </a:bodyPr>
          <a:lstStyle/>
          <a:p>
            <a:pPr algn="ctr"/>
            <a:r>
              <a:rPr lang="en-US" sz="8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a:t>
            </a:r>
            <a:r>
              <a:rPr lang="en-US" sz="8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71388B4D-B7F2-4430-8941-0E6A3954B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411" y="2316167"/>
            <a:ext cx="6127912" cy="2797712"/>
          </a:xfrm>
          <a:prstGeom prst="rect">
            <a:avLst/>
          </a:prstGeom>
        </p:spPr>
      </p:pic>
      <p:sp>
        <p:nvSpPr>
          <p:cNvPr id="11" name="Rectangle 10">
            <a:extLst>
              <a:ext uri="{FF2B5EF4-FFF2-40B4-BE49-F238E27FC236}">
                <a16:creationId xmlns:a16="http://schemas.microsoft.com/office/drawing/2014/main" id="{ACC700FA-C31E-45FB-ABCF-59C0710B4A62}"/>
              </a:ext>
            </a:extLst>
          </p:cNvPr>
          <p:cNvSpPr/>
          <p:nvPr/>
        </p:nvSpPr>
        <p:spPr>
          <a:xfrm>
            <a:off x="2974409" y="5536182"/>
            <a:ext cx="6524543" cy="923330"/>
          </a:xfrm>
          <a:prstGeom prst="rect">
            <a:avLst/>
          </a:prstGeom>
          <a:noFill/>
        </p:spPr>
        <p:txBody>
          <a:bodyPr wrap="none" lIns="91440" tIns="45720" rIns="91440" bIns="45720">
            <a:spAutoFit/>
          </a:bodyPr>
          <a:lstStyle/>
          <a:p>
            <a:pPr algn="ctr"/>
            <a:r>
              <a:rPr lang="b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লাল গোলাপ শুভেচ্ছা।</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2864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8" name="TextBox 7">
            <a:extLst>
              <a:ext uri="{FF2B5EF4-FFF2-40B4-BE49-F238E27FC236}">
                <a16:creationId xmlns:a16="http://schemas.microsoft.com/office/drawing/2014/main" id="{7FD18D64-B74A-472B-9ED3-DCBA80DB1BB0}"/>
              </a:ext>
            </a:extLst>
          </p:cNvPr>
          <p:cNvSpPr txBox="1"/>
          <p:nvPr/>
        </p:nvSpPr>
        <p:spPr>
          <a:xfrm>
            <a:off x="943072" y="2108847"/>
            <a:ext cx="5685563" cy="3170099"/>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চঞ্চল স্বভাবের পাখি হলো বুলবুলি। বুলবুলির মাথা ও গলা কালো। মাথার উপর রাজকীয় কালো ঝুটি। এর তলপেট সাদা।  এরা খুব দ্রুত উড়তে পারে।</a:t>
            </a:r>
            <a:endParaRPr lang="en-US" sz="40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FEAF069-781D-4E63-8C3C-9D1DF3013E7D}"/>
              </a:ext>
            </a:extLst>
          </p:cNvPr>
          <p:cNvSpPr/>
          <p:nvPr/>
        </p:nvSpPr>
        <p:spPr>
          <a:xfrm>
            <a:off x="3430640" y="437834"/>
            <a:ext cx="4259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chemeClr val="accent3"/>
                </a:solidFill>
              </a:rPr>
              <a:t>পাখির বর্ণনা-</a:t>
            </a:r>
            <a:endParaRPr lang="en-US" sz="5400" b="1" dirty="0">
              <a:ln/>
              <a:solidFill>
                <a:schemeClr val="accent3"/>
              </a:solidFill>
            </a:endParaRPr>
          </a:p>
        </p:txBody>
      </p:sp>
      <p:pic>
        <p:nvPicPr>
          <p:cNvPr id="4" name="Picture 3">
            <a:extLst>
              <a:ext uri="{FF2B5EF4-FFF2-40B4-BE49-F238E27FC236}">
                <a16:creationId xmlns:a16="http://schemas.microsoft.com/office/drawing/2014/main" id="{B123396D-583B-4729-B02E-C49E8EBD9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368" y="1729018"/>
            <a:ext cx="3263852" cy="4357411"/>
          </a:xfrm>
          <a:prstGeom prst="rect">
            <a:avLst/>
          </a:prstGeom>
        </p:spPr>
      </p:pic>
    </p:spTree>
    <p:extLst>
      <p:ext uri="{BB962C8B-B14F-4D97-AF65-F5344CB8AC3E}">
        <p14:creationId xmlns:p14="http://schemas.microsoft.com/office/powerpoint/2010/main" val="29633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8" name="TextBox 7">
            <a:extLst>
              <a:ext uri="{FF2B5EF4-FFF2-40B4-BE49-F238E27FC236}">
                <a16:creationId xmlns:a16="http://schemas.microsoft.com/office/drawing/2014/main" id="{7FD18D64-B74A-472B-9ED3-DCBA80DB1BB0}"/>
              </a:ext>
            </a:extLst>
          </p:cNvPr>
          <p:cNvSpPr txBox="1"/>
          <p:nvPr/>
        </p:nvSpPr>
        <p:spPr>
          <a:xfrm>
            <a:off x="858666" y="1855627"/>
            <a:ext cx="5685563" cy="3785652"/>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পানির সাথে যার সখ্য, সেই পাখিটির নাম পানকৌড়ি। পুকুর,খাল ও বিল এদের বিচরণক্ষেত্র। এই পাখি ডুব দিয়ে তিন মিটার পর্যন্ত সাঁতরাতে পারে। এরা জলজ কীট পতংগ খেতে ভালোবাসে।</a:t>
            </a:r>
            <a:endParaRPr lang="en-US" sz="40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FEAF069-781D-4E63-8C3C-9D1DF3013E7D}"/>
              </a:ext>
            </a:extLst>
          </p:cNvPr>
          <p:cNvSpPr/>
          <p:nvPr/>
        </p:nvSpPr>
        <p:spPr>
          <a:xfrm>
            <a:off x="3430640" y="437834"/>
            <a:ext cx="4259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chemeClr val="accent3"/>
                </a:solidFill>
              </a:rPr>
              <a:t>পাখির বর্ণনা-</a:t>
            </a:r>
            <a:endParaRPr lang="en-US" sz="5400" b="1" dirty="0">
              <a:ln/>
              <a:solidFill>
                <a:schemeClr val="accent3"/>
              </a:solidFill>
            </a:endParaRPr>
          </a:p>
        </p:txBody>
      </p:sp>
      <p:pic>
        <p:nvPicPr>
          <p:cNvPr id="6" name="Picture 5">
            <a:extLst>
              <a:ext uri="{FF2B5EF4-FFF2-40B4-BE49-F238E27FC236}">
                <a16:creationId xmlns:a16="http://schemas.microsoft.com/office/drawing/2014/main" id="{B7593F7A-55EF-4452-BB28-AF735312D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424" y="1855627"/>
            <a:ext cx="4663059" cy="3630773"/>
          </a:xfrm>
          <a:prstGeom prst="rect">
            <a:avLst/>
          </a:prstGeom>
        </p:spPr>
      </p:pic>
    </p:spTree>
    <p:extLst>
      <p:ext uri="{BB962C8B-B14F-4D97-AF65-F5344CB8AC3E}">
        <p14:creationId xmlns:p14="http://schemas.microsoft.com/office/powerpoint/2010/main" val="6718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2670517" y="785540"/>
            <a:ext cx="685096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আরো কিছু পাখির চিত্র ও নাম দেখি-</a:t>
            </a:r>
            <a:endParaRPr lang="en-US" sz="4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91DD41D0-D6C0-484B-B214-F9809E7B8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674" y="2210751"/>
            <a:ext cx="4508176" cy="2698873"/>
          </a:xfrm>
          <a:prstGeom prst="rect">
            <a:avLst/>
          </a:prstGeom>
        </p:spPr>
      </p:pic>
      <p:pic>
        <p:nvPicPr>
          <p:cNvPr id="11" name="Picture 10">
            <a:extLst>
              <a:ext uri="{FF2B5EF4-FFF2-40B4-BE49-F238E27FC236}">
                <a16:creationId xmlns:a16="http://schemas.microsoft.com/office/drawing/2014/main" id="{ED3FEDA4-F05A-4309-A2C5-6D2EC6831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180176"/>
            <a:ext cx="4300025" cy="2729448"/>
          </a:xfrm>
          <a:prstGeom prst="rect">
            <a:avLst/>
          </a:prstGeom>
        </p:spPr>
      </p:pic>
      <p:sp>
        <p:nvSpPr>
          <p:cNvPr id="12" name="TextBox 11">
            <a:extLst>
              <a:ext uri="{FF2B5EF4-FFF2-40B4-BE49-F238E27FC236}">
                <a16:creationId xmlns:a16="http://schemas.microsoft.com/office/drawing/2014/main" id="{27EC4882-FE17-43B0-8E40-1A75CA0F7773}"/>
              </a:ext>
            </a:extLst>
          </p:cNvPr>
          <p:cNvSpPr txBox="1"/>
          <p:nvPr/>
        </p:nvSpPr>
        <p:spPr>
          <a:xfrm>
            <a:off x="1237957" y="5401994"/>
            <a:ext cx="9284677" cy="707886"/>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             খঞ্জনা                                 ডাহুক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407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2670517" y="785540"/>
            <a:ext cx="685096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আরো কিছু পাখির চিত্র ও নাম দেখি-</a:t>
            </a:r>
            <a:endParaRPr lang="en-US" sz="40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703BE7BB-CFF3-4A10-99BE-1A73F3735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48" y="2105422"/>
            <a:ext cx="4681422" cy="2500825"/>
          </a:xfrm>
          <a:prstGeom prst="rect">
            <a:avLst/>
          </a:prstGeom>
        </p:spPr>
      </p:pic>
      <p:pic>
        <p:nvPicPr>
          <p:cNvPr id="9" name="Picture 8">
            <a:extLst>
              <a:ext uri="{FF2B5EF4-FFF2-40B4-BE49-F238E27FC236}">
                <a16:creationId xmlns:a16="http://schemas.microsoft.com/office/drawing/2014/main" id="{0E4BF860-506E-4949-AE82-93B421902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632" y="2069329"/>
            <a:ext cx="4681420" cy="2536917"/>
          </a:xfrm>
          <a:prstGeom prst="rect">
            <a:avLst/>
          </a:prstGeom>
        </p:spPr>
      </p:pic>
      <p:sp>
        <p:nvSpPr>
          <p:cNvPr id="10" name="TextBox 9">
            <a:extLst>
              <a:ext uri="{FF2B5EF4-FFF2-40B4-BE49-F238E27FC236}">
                <a16:creationId xmlns:a16="http://schemas.microsoft.com/office/drawing/2014/main" id="{301056DC-2C0D-483F-9789-7DCD431E66D8}"/>
              </a:ext>
            </a:extLst>
          </p:cNvPr>
          <p:cNvSpPr txBox="1"/>
          <p:nvPr/>
        </p:nvSpPr>
        <p:spPr>
          <a:xfrm>
            <a:off x="1010659" y="4912613"/>
            <a:ext cx="10084104" cy="707886"/>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             কোকিল                                বাশপাতি</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68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2670517" y="785540"/>
            <a:ext cx="685096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আরো কিছু পাখির চিত্র ও নাম দেখি-</a:t>
            </a:r>
            <a:endParaRPr lang="en-US" sz="4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72C224DA-8EF6-45EA-B61C-3E10BB534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57" y="1801113"/>
            <a:ext cx="4641209" cy="3255773"/>
          </a:xfrm>
          <a:prstGeom prst="rect">
            <a:avLst/>
          </a:prstGeom>
        </p:spPr>
      </p:pic>
      <p:pic>
        <p:nvPicPr>
          <p:cNvPr id="11" name="Picture 10">
            <a:extLst>
              <a:ext uri="{FF2B5EF4-FFF2-40B4-BE49-F238E27FC236}">
                <a16:creationId xmlns:a16="http://schemas.microsoft.com/office/drawing/2014/main" id="{0A305D30-9EEF-4AE8-ADB7-0AF6D05C8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865" y="1789128"/>
            <a:ext cx="4520883" cy="3259898"/>
          </a:xfrm>
          <a:prstGeom prst="rect">
            <a:avLst/>
          </a:prstGeom>
        </p:spPr>
      </p:pic>
      <p:sp>
        <p:nvSpPr>
          <p:cNvPr id="12" name="TextBox 11">
            <a:extLst>
              <a:ext uri="{FF2B5EF4-FFF2-40B4-BE49-F238E27FC236}">
                <a16:creationId xmlns:a16="http://schemas.microsoft.com/office/drawing/2014/main" id="{3064D86D-BFC8-460B-B353-FF98DCE9A7D3}"/>
              </a:ext>
            </a:extLst>
          </p:cNvPr>
          <p:cNvSpPr txBox="1"/>
          <p:nvPr/>
        </p:nvSpPr>
        <p:spPr>
          <a:xfrm>
            <a:off x="1135357" y="5376988"/>
            <a:ext cx="10147496" cy="707886"/>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               শ্যামা                                     ধনেশ</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59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2670517" y="785540"/>
            <a:ext cx="685096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আরো কিছু পাখির চিত্র ও নাম দেখি-</a:t>
            </a:r>
            <a:endParaRPr lang="en-US" sz="40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4EAB25EE-0218-4084-BDCE-621312AAE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0" y="1829568"/>
            <a:ext cx="4715535" cy="3676548"/>
          </a:xfrm>
          <a:prstGeom prst="rect">
            <a:avLst/>
          </a:prstGeom>
        </p:spPr>
      </p:pic>
      <p:pic>
        <p:nvPicPr>
          <p:cNvPr id="9" name="Picture 8">
            <a:extLst>
              <a:ext uri="{FF2B5EF4-FFF2-40B4-BE49-F238E27FC236}">
                <a16:creationId xmlns:a16="http://schemas.microsoft.com/office/drawing/2014/main" id="{1DF445CB-1BE1-4176-8DD0-A93EAE3E1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2211" y="1829568"/>
            <a:ext cx="4715533" cy="3676548"/>
          </a:xfrm>
          <a:prstGeom prst="rect">
            <a:avLst/>
          </a:prstGeom>
        </p:spPr>
      </p:pic>
      <p:sp>
        <p:nvSpPr>
          <p:cNvPr id="10" name="TextBox 9">
            <a:extLst>
              <a:ext uri="{FF2B5EF4-FFF2-40B4-BE49-F238E27FC236}">
                <a16:creationId xmlns:a16="http://schemas.microsoft.com/office/drawing/2014/main" id="{071AF8F5-2C6D-43B6-8CDD-7638492323C0}"/>
              </a:ext>
            </a:extLst>
          </p:cNvPr>
          <p:cNvSpPr txBox="1"/>
          <p:nvPr/>
        </p:nvSpPr>
        <p:spPr>
          <a:xfrm>
            <a:off x="1280160" y="5736786"/>
            <a:ext cx="10217584" cy="707886"/>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              পানডুবি                                  ফিঙ্গে</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71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2670517" y="785540"/>
            <a:ext cx="685096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আরো কিছু পাখির চিত্র ও নাম দেখি-</a:t>
            </a:r>
            <a:endParaRPr lang="en-US" sz="4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2171109D-1CA2-4C08-BB46-BD00381C1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557" y="1953284"/>
            <a:ext cx="4549443" cy="2951431"/>
          </a:xfrm>
          <a:prstGeom prst="rect">
            <a:avLst/>
          </a:prstGeom>
        </p:spPr>
      </p:pic>
      <p:pic>
        <p:nvPicPr>
          <p:cNvPr id="11" name="Picture 10">
            <a:extLst>
              <a:ext uri="{FF2B5EF4-FFF2-40B4-BE49-F238E27FC236}">
                <a16:creationId xmlns:a16="http://schemas.microsoft.com/office/drawing/2014/main" id="{02124A09-30D9-4D81-8484-BD0B9C8E47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4678" y="1953285"/>
            <a:ext cx="4229687" cy="2951430"/>
          </a:xfrm>
          <a:prstGeom prst="rect">
            <a:avLst/>
          </a:prstGeom>
        </p:spPr>
      </p:pic>
      <p:sp>
        <p:nvSpPr>
          <p:cNvPr id="12" name="TextBox 11">
            <a:extLst>
              <a:ext uri="{FF2B5EF4-FFF2-40B4-BE49-F238E27FC236}">
                <a16:creationId xmlns:a16="http://schemas.microsoft.com/office/drawing/2014/main" id="{493B637E-1CF0-4DF5-93E4-8D6C171A197E}"/>
              </a:ext>
            </a:extLst>
          </p:cNvPr>
          <p:cNvSpPr txBox="1"/>
          <p:nvPr/>
        </p:nvSpPr>
        <p:spPr>
          <a:xfrm>
            <a:off x="1546557" y="5120640"/>
            <a:ext cx="9369972" cy="707886"/>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               টিয়া                                বাবুই</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88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2670517" y="785540"/>
            <a:ext cx="685096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বই খুলি ও পড়ি-</a:t>
            </a:r>
            <a:endParaRPr lang="en-US" sz="4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21E616A-C9B1-42CA-A2F8-30EA1496DCF6}"/>
              </a:ext>
            </a:extLst>
          </p:cNvPr>
          <p:cNvPicPr>
            <a:picLocks noChangeAspect="1"/>
          </p:cNvPicPr>
          <p:nvPr/>
        </p:nvPicPr>
        <p:blipFill>
          <a:blip r:embed="rId4"/>
          <a:stretch>
            <a:fillRect/>
          </a:stretch>
        </p:blipFill>
        <p:spPr>
          <a:xfrm>
            <a:off x="4432244" y="1875929"/>
            <a:ext cx="3600409" cy="4657893"/>
          </a:xfrm>
          <a:prstGeom prst="rect">
            <a:avLst/>
          </a:prstGeom>
        </p:spPr>
      </p:pic>
    </p:spTree>
    <p:extLst>
      <p:ext uri="{BB962C8B-B14F-4D97-AF65-F5344CB8AC3E}">
        <p14:creationId xmlns:p14="http://schemas.microsoft.com/office/powerpoint/2010/main" val="6342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4213536" y="291598"/>
            <a:ext cx="2604868"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মূল্যায়ণ-</a:t>
            </a:r>
            <a:endParaRPr lang="en-US" sz="40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D2F01B0-020A-40B6-BC2C-FD2958D42E79}"/>
              </a:ext>
            </a:extLst>
          </p:cNvPr>
          <p:cNvSpPr txBox="1"/>
          <p:nvPr/>
        </p:nvSpPr>
        <p:spPr>
          <a:xfrm>
            <a:off x="3348110" y="1345751"/>
            <a:ext cx="4023361"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পাখিগুলোর নাম বল?</a:t>
            </a:r>
            <a:endParaRPr lang="en-US" sz="40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1DD23369-DBC1-4CAF-B532-2175288DD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47" y="2347515"/>
            <a:ext cx="3870567" cy="2456849"/>
          </a:xfrm>
          <a:prstGeom prst="rect">
            <a:avLst/>
          </a:prstGeom>
        </p:spPr>
      </p:pic>
      <p:pic>
        <p:nvPicPr>
          <p:cNvPr id="10" name="Picture 9">
            <a:extLst>
              <a:ext uri="{FF2B5EF4-FFF2-40B4-BE49-F238E27FC236}">
                <a16:creationId xmlns:a16="http://schemas.microsoft.com/office/drawing/2014/main" id="{377A015A-248A-4783-8946-87E9DC826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063" y="2347515"/>
            <a:ext cx="3870567" cy="2456849"/>
          </a:xfrm>
          <a:prstGeom prst="rect">
            <a:avLst/>
          </a:prstGeom>
        </p:spPr>
      </p:pic>
      <p:pic>
        <p:nvPicPr>
          <p:cNvPr id="12" name="Picture 11">
            <a:extLst>
              <a:ext uri="{FF2B5EF4-FFF2-40B4-BE49-F238E27FC236}">
                <a16:creationId xmlns:a16="http://schemas.microsoft.com/office/drawing/2014/main" id="{E89773C5-4A6F-4E0A-B347-7CF5408CF4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9480" y="2347515"/>
            <a:ext cx="3567873" cy="2456849"/>
          </a:xfrm>
          <a:prstGeom prst="rect">
            <a:avLst/>
          </a:prstGeom>
        </p:spPr>
      </p:pic>
    </p:spTree>
    <p:extLst>
      <p:ext uri="{BB962C8B-B14F-4D97-AF65-F5344CB8AC3E}">
        <p14:creationId xmlns:p14="http://schemas.microsoft.com/office/powerpoint/2010/main" val="12493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4213536" y="291598"/>
            <a:ext cx="2604868"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মূল্যায়ণ-</a:t>
            </a:r>
            <a:endParaRPr lang="en-US" sz="40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D2F01B0-020A-40B6-BC2C-FD2958D42E79}"/>
              </a:ext>
            </a:extLst>
          </p:cNvPr>
          <p:cNvSpPr txBox="1"/>
          <p:nvPr/>
        </p:nvSpPr>
        <p:spPr>
          <a:xfrm>
            <a:off x="3348110" y="1345751"/>
            <a:ext cx="4023361"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পাখিগুলোর নাম বল?</a:t>
            </a:r>
            <a:endParaRPr lang="en-US" sz="4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629DB799-D663-460F-80C9-6C487D9D1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34" y="2326518"/>
            <a:ext cx="3570211" cy="2808190"/>
          </a:xfrm>
          <a:prstGeom prst="rect">
            <a:avLst/>
          </a:prstGeom>
        </p:spPr>
      </p:pic>
      <p:pic>
        <p:nvPicPr>
          <p:cNvPr id="11" name="Picture 10">
            <a:extLst>
              <a:ext uri="{FF2B5EF4-FFF2-40B4-BE49-F238E27FC236}">
                <a16:creationId xmlns:a16="http://schemas.microsoft.com/office/drawing/2014/main" id="{FD0322C7-18B6-4957-B399-91436C79D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093" y="2326518"/>
            <a:ext cx="3324519" cy="2808190"/>
          </a:xfrm>
          <a:prstGeom prst="rect">
            <a:avLst/>
          </a:prstGeom>
        </p:spPr>
      </p:pic>
      <p:pic>
        <p:nvPicPr>
          <p:cNvPr id="14" name="Picture 13">
            <a:extLst>
              <a:ext uri="{FF2B5EF4-FFF2-40B4-BE49-F238E27FC236}">
                <a16:creationId xmlns:a16="http://schemas.microsoft.com/office/drawing/2014/main" id="{FCA28822-CEB1-432F-8324-768638D59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6174" y="2326518"/>
            <a:ext cx="3324519" cy="2808190"/>
          </a:xfrm>
          <a:prstGeom prst="rect">
            <a:avLst/>
          </a:prstGeom>
        </p:spPr>
      </p:pic>
    </p:spTree>
    <p:extLst>
      <p:ext uri="{BB962C8B-B14F-4D97-AF65-F5344CB8AC3E}">
        <p14:creationId xmlns:p14="http://schemas.microsoft.com/office/powerpoint/2010/main" val="19492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321" y="143922"/>
            <a:ext cx="2847975" cy="1600200"/>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2"/>
            <a:ext cx="2636261" cy="2053333"/>
          </a:xfrm>
          <a:prstGeom prst="rect">
            <a:avLst/>
          </a:prstGeom>
        </p:spPr>
      </p:pic>
      <p:sp>
        <p:nvSpPr>
          <p:cNvPr id="7" name="Rectangle 6">
            <a:extLst>
              <a:ext uri="{FF2B5EF4-FFF2-40B4-BE49-F238E27FC236}">
                <a16:creationId xmlns:a16="http://schemas.microsoft.com/office/drawing/2014/main" id="{E7684439-E10C-4F11-8CB0-D84F780D510A}"/>
              </a:ext>
            </a:extLst>
          </p:cNvPr>
          <p:cNvSpPr/>
          <p:nvPr/>
        </p:nvSpPr>
        <p:spPr>
          <a:xfrm>
            <a:off x="3559127" y="820792"/>
            <a:ext cx="4295898" cy="923330"/>
          </a:xfrm>
          <a:prstGeom prst="rect">
            <a:avLst/>
          </a:prstGeom>
          <a:noFill/>
        </p:spPr>
        <p:txBody>
          <a:bodyPr wrap="square" lIns="91440" tIns="45720" rIns="91440" bIns="45720">
            <a:spAutoFit/>
          </a:bodyPr>
          <a:lstStyle/>
          <a:p>
            <a:pPr algn="ct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শিক্ষক</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পরিচিতি</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D95EEBF-2199-447E-A9F3-EFF24A103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543" y="2494503"/>
            <a:ext cx="2653807" cy="3542704"/>
          </a:xfrm>
          <a:prstGeom prst="rect">
            <a:avLst/>
          </a:prstGeom>
        </p:spPr>
      </p:pic>
      <p:sp>
        <p:nvSpPr>
          <p:cNvPr id="6" name="TextBox 5">
            <a:extLst>
              <a:ext uri="{FF2B5EF4-FFF2-40B4-BE49-F238E27FC236}">
                <a16:creationId xmlns:a16="http://schemas.microsoft.com/office/drawing/2014/main" id="{403DFFB5-6A15-4DB5-BB95-187838E80993}"/>
              </a:ext>
            </a:extLst>
          </p:cNvPr>
          <p:cNvSpPr txBox="1"/>
          <p:nvPr/>
        </p:nvSpPr>
        <p:spPr>
          <a:xfrm>
            <a:off x="879232" y="2988582"/>
            <a:ext cx="6344529" cy="2554545"/>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মোঃ কবির উদ্দিন</a:t>
            </a:r>
          </a:p>
          <a:p>
            <a:pPr algn="ctr"/>
            <a:r>
              <a:rPr lang="bn-IN" sz="4000" dirty="0">
                <a:latin typeface="NikoshBAN" panose="02000000000000000000" pitchFamily="2" charset="0"/>
                <a:cs typeface="NikoshBAN" panose="02000000000000000000" pitchFamily="2" charset="0"/>
              </a:rPr>
              <a:t>সহঃ শিঃ</a:t>
            </a:r>
          </a:p>
          <a:p>
            <a:pPr algn="ctr"/>
            <a:r>
              <a:rPr lang="bn-IN" sz="4000" dirty="0">
                <a:latin typeface="NikoshBAN" panose="02000000000000000000" pitchFamily="2" charset="0"/>
                <a:cs typeface="NikoshBAN" panose="02000000000000000000" pitchFamily="2" charset="0"/>
              </a:rPr>
              <a:t>মানিকগঞ্জ সপ্রাবি,কানাইঘাট,সিলেট।</a:t>
            </a:r>
          </a:p>
          <a:p>
            <a:pPr algn="ctr"/>
            <a:r>
              <a:rPr lang="bn-IN" sz="4000" dirty="0">
                <a:latin typeface="NikoshBAN" panose="02000000000000000000" pitchFamily="2" charset="0"/>
                <a:cs typeface="NikoshBAN" panose="02000000000000000000" pitchFamily="2" charset="0"/>
              </a:rPr>
              <a:t>মোবাইলঃ ০১৭২৭৬২৫২৬০</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476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2" name="TextBox 1">
            <a:extLst>
              <a:ext uri="{FF2B5EF4-FFF2-40B4-BE49-F238E27FC236}">
                <a16:creationId xmlns:a16="http://schemas.microsoft.com/office/drawing/2014/main" id="{AD2FFA89-B9E0-4A73-8A69-399925A560A5}"/>
              </a:ext>
            </a:extLst>
          </p:cNvPr>
          <p:cNvSpPr txBox="1"/>
          <p:nvPr/>
        </p:nvSpPr>
        <p:spPr>
          <a:xfrm>
            <a:off x="4213536" y="291598"/>
            <a:ext cx="2604868"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মূল্যায়ণ-</a:t>
            </a:r>
            <a:endParaRPr lang="en-US" sz="40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D2F01B0-020A-40B6-BC2C-FD2958D42E79}"/>
              </a:ext>
            </a:extLst>
          </p:cNvPr>
          <p:cNvSpPr txBox="1"/>
          <p:nvPr/>
        </p:nvSpPr>
        <p:spPr>
          <a:xfrm>
            <a:off x="2869809" y="1699694"/>
            <a:ext cx="5219115"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দোয়েল পাখির ৩টি বৈশিষ্ঠ্য বল-</a:t>
            </a:r>
            <a:endParaRPr lang="en-US" sz="40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6CCA5C7D-DD9E-4F0B-9C58-A26BCB110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165" y="2942053"/>
            <a:ext cx="4215012" cy="2769430"/>
          </a:xfrm>
          <a:prstGeom prst="rect">
            <a:avLst/>
          </a:prstGeom>
        </p:spPr>
      </p:pic>
    </p:spTree>
    <p:extLst>
      <p:ext uri="{BB962C8B-B14F-4D97-AF65-F5344CB8AC3E}">
        <p14:creationId xmlns:p14="http://schemas.microsoft.com/office/powerpoint/2010/main" val="140871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4" name="Rectangle 3">
            <a:extLst>
              <a:ext uri="{FF2B5EF4-FFF2-40B4-BE49-F238E27FC236}">
                <a16:creationId xmlns:a16="http://schemas.microsoft.com/office/drawing/2014/main" id="{D732F208-C9F7-41C3-9F96-A1194B6E6A09}"/>
              </a:ext>
            </a:extLst>
          </p:cNvPr>
          <p:cNvSpPr/>
          <p:nvPr/>
        </p:nvSpPr>
        <p:spPr>
          <a:xfrm>
            <a:off x="4105384" y="960733"/>
            <a:ext cx="3539835" cy="1107996"/>
          </a:xfrm>
          <a:prstGeom prst="rect">
            <a:avLst/>
          </a:prstGeom>
          <a:noFill/>
        </p:spPr>
        <p:txBody>
          <a:bodyPr wrap="square" lIns="91440" tIns="45720" rIns="91440" bIns="45720">
            <a:spAutoFit/>
          </a:bodyPr>
          <a:lstStyle/>
          <a:p>
            <a:pPr algn="ctr"/>
            <a:r>
              <a:rPr lang="bn-I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শুভ বিদায়</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1" name="Picture 10">
            <a:extLst>
              <a:ext uri="{FF2B5EF4-FFF2-40B4-BE49-F238E27FC236}">
                <a16:creationId xmlns:a16="http://schemas.microsoft.com/office/drawing/2014/main" id="{9C882927-1708-44A1-A14A-6570E5FAB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384" y="2703852"/>
            <a:ext cx="2876550" cy="3429000"/>
          </a:xfrm>
          <a:prstGeom prst="rect">
            <a:avLst/>
          </a:prstGeom>
        </p:spPr>
      </p:pic>
    </p:spTree>
    <p:extLst>
      <p:ext uri="{BB962C8B-B14F-4D97-AF65-F5344CB8AC3E}">
        <p14:creationId xmlns:p14="http://schemas.microsoft.com/office/powerpoint/2010/main" val="1694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321" y="143922"/>
            <a:ext cx="2847975" cy="1600200"/>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2"/>
            <a:ext cx="2636261" cy="2053333"/>
          </a:xfrm>
          <a:prstGeom prst="rect">
            <a:avLst/>
          </a:prstGeom>
        </p:spPr>
      </p:pic>
      <p:sp>
        <p:nvSpPr>
          <p:cNvPr id="7" name="Rectangle 6">
            <a:extLst>
              <a:ext uri="{FF2B5EF4-FFF2-40B4-BE49-F238E27FC236}">
                <a16:creationId xmlns:a16="http://schemas.microsoft.com/office/drawing/2014/main" id="{E7684439-E10C-4F11-8CB0-D84F780D510A}"/>
              </a:ext>
            </a:extLst>
          </p:cNvPr>
          <p:cNvSpPr/>
          <p:nvPr/>
        </p:nvSpPr>
        <p:spPr>
          <a:xfrm>
            <a:off x="3559127" y="820792"/>
            <a:ext cx="4295898" cy="923330"/>
          </a:xfrm>
          <a:prstGeom prst="rect">
            <a:avLst/>
          </a:prstGeom>
          <a:noFill/>
        </p:spPr>
        <p:txBody>
          <a:bodyPr wrap="square" lIns="91440" tIns="45720" rIns="91440" bIns="45720">
            <a:spAutoFit/>
          </a:bodyPr>
          <a:lstStyle/>
          <a:p>
            <a:pPr algn="ct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পাঠ</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পরিচিতি</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8242C670-4FCF-4126-9908-885049CB5685}"/>
              </a:ext>
            </a:extLst>
          </p:cNvPr>
          <p:cNvPicPr>
            <a:picLocks noChangeAspect="1"/>
          </p:cNvPicPr>
          <p:nvPr/>
        </p:nvPicPr>
        <p:blipFill>
          <a:blip r:embed="rId4"/>
          <a:stretch>
            <a:fillRect/>
          </a:stretch>
        </p:blipFill>
        <p:spPr>
          <a:xfrm>
            <a:off x="7786745" y="2439726"/>
            <a:ext cx="2847975" cy="3703069"/>
          </a:xfrm>
          <a:prstGeom prst="rect">
            <a:avLst/>
          </a:prstGeom>
        </p:spPr>
      </p:pic>
      <p:sp>
        <p:nvSpPr>
          <p:cNvPr id="8" name="TextBox 7">
            <a:extLst>
              <a:ext uri="{FF2B5EF4-FFF2-40B4-BE49-F238E27FC236}">
                <a16:creationId xmlns:a16="http://schemas.microsoft.com/office/drawing/2014/main" id="{CFB41BE4-B24A-4AD2-ACBB-C183616E57D7}"/>
              </a:ext>
            </a:extLst>
          </p:cNvPr>
          <p:cNvSpPr txBox="1"/>
          <p:nvPr/>
        </p:nvSpPr>
        <p:spPr>
          <a:xfrm>
            <a:off x="1557280" y="3013989"/>
            <a:ext cx="5261317" cy="2554545"/>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বিষয়-বাংলা,শ্রেণি- ৪র্থ</a:t>
            </a:r>
          </a:p>
          <a:p>
            <a:pPr algn="ctr"/>
            <a:r>
              <a:rPr lang="bn-IN" sz="4000" dirty="0">
                <a:latin typeface="NikoshBAN" panose="02000000000000000000" pitchFamily="2" charset="0"/>
                <a:cs typeface="NikoshBAN" panose="02000000000000000000" pitchFamily="2" charset="0"/>
              </a:rPr>
              <a:t>পাঠ- পাখির জগত ( পৃষ্ঠা-৬১)</a:t>
            </a:r>
          </a:p>
          <a:p>
            <a:pPr algn="ctr"/>
            <a:r>
              <a:rPr lang="bn-IN" sz="4000" dirty="0">
                <a:latin typeface="NikoshBAN" panose="02000000000000000000" pitchFamily="2" charset="0"/>
                <a:cs typeface="NikoshBAN" panose="02000000000000000000" pitchFamily="2" charset="0"/>
              </a:rPr>
              <a:t>তারিখ-১৮/০৭/২০২০</a:t>
            </a:r>
          </a:p>
          <a:p>
            <a:pPr algn="ctr"/>
            <a:r>
              <a:rPr lang="bn-IN" sz="4000" dirty="0">
                <a:latin typeface="NikoshBAN" panose="02000000000000000000" pitchFamily="2" charset="0"/>
                <a:cs typeface="NikoshBAN" panose="02000000000000000000" pitchFamily="2" charset="0"/>
              </a:rPr>
              <a:t>সময়-৪৫ মিনিট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03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321" y="143922"/>
            <a:ext cx="2847975" cy="1600200"/>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2"/>
            <a:ext cx="2636261" cy="2053333"/>
          </a:xfrm>
          <a:prstGeom prst="rect">
            <a:avLst/>
          </a:prstGeom>
        </p:spPr>
      </p:pic>
      <p:sp>
        <p:nvSpPr>
          <p:cNvPr id="7" name="Rectangle 6">
            <a:extLst>
              <a:ext uri="{FF2B5EF4-FFF2-40B4-BE49-F238E27FC236}">
                <a16:creationId xmlns:a16="http://schemas.microsoft.com/office/drawing/2014/main" id="{E7684439-E10C-4F11-8CB0-D84F780D510A}"/>
              </a:ext>
            </a:extLst>
          </p:cNvPr>
          <p:cNvSpPr/>
          <p:nvPr/>
        </p:nvSpPr>
        <p:spPr>
          <a:xfrm>
            <a:off x="4248444" y="666048"/>
            <a:ext cx="3010485" cy="1200329"/>
          </a:xfrm>
          <a:prstGeom prst="rect">
            <a:avLst/>
          </a:prstGeom>
          <a:noFill/>
        </p:spPr>
        <p:txBody>
          <a:bodyPr wrap="square" lIns="91440" tIns="45720" rIns="91440" bIns="45720">
            <a:spAutoFit/>
          </a:bodyPr>
          <a:lstStyle/>
          <a:p>
            <a:pPr algn="ctr"/>
            <a:r>
              <a:rPr lang="bn-IN" sz="72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শিখনফল</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B5F31A25-8764-4F09-B00A-210ADA9688FF}"/>
              </a:ext>
            </a:extLst>
          </p:cNvPr>
          <p:cNvSpPr txBox="1"/>
          <p:nvPr/>
        </p:nvSpPr>
        <p:spPr>
          <a:xfrm>
            <a:off x="2317706" y="2197255"/>
            <a:ext cx="7132321" cy="2554545"/>
          </a:xfrm>
          <a:prstGeom prst="rect">
            <a:avLst/>
          </a:prstGeom>
          <a:noFill/>
        </p:spPr>
        <p:txBody>
          <a:bodyPr wrap="square" rtlCol="0">
            <a:spAutoFit/>
          </a:bodyPr>
          <a:lstStyle/>
          <a:p>
            <a:pPr algn="l"/>
            <a:r>
              <a:rPr lang="bn-IN" sz="4000" b="1" dirty="0">
                <a:latin typeface="NikoshBAN" panose="02000000000000000000" pitchFamily="2" charset="0"/>
                <a:cs typeface="NikoshBAN" panose="02000000000000000000" pitchFamily="2" charset="0"/>
              </a:rPr>
              <a:t>শোনা-৩.১.১.-নির্ধারিত বিষয়ে বর্ণনা শুনে বুঝতে পারবে।</a:t>
            </a:r>
          </a:p>
          <a:p>
            <a:pPr algn="l"/>
            <a:r>
              <a:rPr lang="bn-IN" sz="4000" b="1" dirty="0">
                <a:latin typeface="NikoshBAN" panose="02000000000000000000" pitchFamily="2" charset="0"/>
                <a:cs typeface="NikoshBAN" panose="02000000000000000000" pitchFamily="2" charset="0"/>
              </a:rPr>
              <a:t>বলা-২.৫.২.- বিভিন্ন বিষয় বর্ণনা করতে পারবে।</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956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7" name="Rectangle 6">
            <a:extLst>
              <a:ext uri="{FF2B5EF4-FFF2-40B4-BE49-F238E27FC236}">
                <a16:creationId xmlns:a16="http://schemas.microsoft.com/office/drawing/2014/main" id="{E7684439-E10C-4F11-8CB0-D84F780D510A}"/>
              </a:ext>
            </a:extLst>
          </p:cNvPr>
          <p:cNvSpPr/>
          <p:nvPr/>
        </p:nvSpPr>
        <p:spPr>
          <a:xfrm>
            <a:off x="3088665" y="422421"/>
            <a:ext cx="4953366" cy="923330"/>
          </a:xfrm>
          <a:prstGeom prst="rect">
            <a:avLst/>
          </a:prstGeom>
          <a:noFill/>
        </p:spPr>
        <p:txBody>
          <a:bodyPr wrap="square" lIns="91440" tIns="45720" rIns="91440" bIns="45720">
            <a:spAutoFit/>
          </a:bodyPr>
          <a:lstStyle/>
          <a:p>
            <a:pPr algn="ct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পাখি</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টির</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নাম</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a:t>
            </a:r>
            <a:r>
              <a:rPr lang="en-US"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B9C66C1-8C5E-4937-B79A-D294FCA1E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665" y="1747728"/>
            <a:ext cx="5138988" cy="2993084"/>
          </a:xfrm>
          <a:prstGeom prst="rect">
            <a:avLst/>
          </a:prstGeom>
        </p:spPr>
      </p:pic>
      <p:sp>
        <p:nvSpPr>
          <p:cNvPr id="8" name="TextBox 7">
            <a:extLst>
              <a:ext uri="{FF2B5EF4-FFF2-40B4-BE49-F238E27FC236}">
                <a16:creationId xmlns:a16="http://schemas.microsoft.com/office/drawing/2014/main" id="{3F7B6F29-8496-4E61-A9EF-2CDE01E5577A}"/>
              </a:ext>
            </a:extLst>
          </p:cNvPr>
          <p:cNvSpPr txBox="1"/>
          <p:nvPr/>
        </p:nvSpPr>
        <p:spPr>
          <a:xfrm>
            <a:off x="3940493" y="5239322"/>
            <a:ext cx="3727938" cy="830997"/>
          </a:xfrm>
          <a:prstGeom prst="rect">
            <a:avLst/>
          </a:prstGeom>
          <a:noFill/>
        </p:spPr>
        <p:txBody>
          <a:bodyPr wrap="square" rtlCol="0">
            <a:spAutoFit/>
          </a:bodyPr>
          <a:lstStyle/>
          <a:p>
            <a:pPr algn="ctr"/>
            <a:r>
              <a:rPr lang="bn-IN" sz="4800" dirty="0">
                <a:latin typeface="NikoshBAN" panose="02000000000000000000" pitchFamily="2" charset="0"/>
                <a:cs typeface="NikoshBAN" panose="02000000000000000000" pitchFamily="2" charset="0"/>
              </a:rPr>
              <a:t>দোয়েল পাখি</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66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7" name="Rectangle 6">
            <a:extLst>
              <a:ext uri="{FF2B5EF4-FFF2-40B4-BE49-F238E27FC236}">
                <a16:creationId xmlns:a16="http://schemas.microsoft.com/office/drawing/2014/main" id="{E7684439-E10C-4F11-8CB0-D84F780D510A}"/>
              </a:ext>
            </a:extLst>
          </p:cNvPr>
          <p:cNvSpPr/>
          <p:nvPr/>
        </p:nvSpPr>
        <p:spPr>
          <a:xfrm>
            <a:off x="3088665" y="422421"/>
            <a:ext cx="4953366" cy="923330"/>
          </a:xfrm>
          <a:prstGeom prst="rect">
            <a:avLst/>
          </a:prstGeom>
          <a:noFill/>
        </p:spPr>
        <p:txBody>
          <a:bodyPr wrap="square" lIns="91440" tIns="45720" rIns="91440" bIns="45720">
            <a:spAutoFit/>
          </a:bodyPr>
          <a:lstStyle/>
          <a:p>
            <a:pPr algn="ctr"/>
            <a:r>
              <a:rPr lang="bn-IN" sz="54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আজকের পাঠ-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DE952A57-D175-45E5-937D-B8F62D26C0A5}"/>
              </a:ext>
            </a:extLst>
          </p:cNvPr>
          <p:cNvPicPr>
            <a:picLocks noChangeAspect="1"/>
          </p:cNvPicPr>
          <p:nvPr/>
        </p:nvPicPr>
        <p:blipFill>
          <a:blip r:embed="rId4"/>
          <a:stretch>
            <a:fillRect/>
          </a:stretch>
        </p:blipFill>
        <p:spPr>
          <a:xfrm>
            <a:off x="3432517" y="1987808"/>
            <a:ext cx="4739723" cy="3765487"/>
          </a:xfrm>
          <a:prstGeom prst="rect">
            <a:avLst/>
          </a:prstGeom>
        </p:spPr>
      </p:pic>
    </p:spTree>
    <p:extLst>
      <p:ext uri="{BB962C8B-B14F-4D97-AF65-F5344CB8AC3E}">
        <p14:creationId xmlns:p14="http://schemas.microsoft.com/office/powerpoint/2010/main" val="32234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pic>
        <p:nvPicPr>
          <p:cNvPr id="6" name="Picture 5">
            <a:extLst>
              <a:ext uri="{FF2B5EF4-FFF2-40B4-BE49-F238E27FC236}">
                <a16:creationId xmlns:a16="http://schemas.microsoft.com/office/drawing/2014/main" id="{399A9B67-C11B-400E-A60F-1AFCBBA0B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562" y="1672884"/>
            <a:ext cx="4066734" cy="4066734"/>
          </a:xfrm>
          <a:prstGeom prst="rect">
            <a:avLst/>
          </a:prstGeom>
        </p:spPr>
      </p:pic>
      <p:sp>
        <p:nvSpPr>
          <p:cNvPr id="8" name="TextBox 7">
            <a:extLst>
              <a:ext uri="{FF2B5EF4-FFF2-40B4-BE49-F238E27FC236}">
                <a16:creationId xmlns:a16="http://schemas.microsoft.com/office/drawing/2014/main" id="{7FD18D64-B74A-472B-9ED3-DCBA80DB1BB0}"/>
              </a:ext>
            </a:extLst>
          </p:cNvPr>
          <p:cNvSpPr txBox="1"/>
          <p:nvPr/>
        </p:nvSpPr>
        <p:spPr>
          <a:xfrm>
            <a:off x="1010659" y="1813425"/>
            <a:ext cx="5978769" cy="3785652"/>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দোয়েল আমাদের জাতীয় পাখি।এদের গায়ের রঙ সাদা-কালো।এরা থাকে লোকালয়ে আর গভীর জংগলে। গাছের উঁচু ডালে মাঝে মাঝে মধুর সুরে গান গায়। নানা ফুলের মধু আর কীট পতংগ এদের প্রধান খাদ্য।</a:t>
            </a:r>
            <a:endParaRPr lang="en-US" sz="40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FEAF069-781D-4E63-8C3C-9D1DF3013E7D}"/>
              </a:ext>
            </a:extLst>
          </p:cNvPr>
          <p:cNvSpPr/>
          <p:nvPr/>
        </p:nvSpPr>
        <p:spPr>
          <a:xfrm>
            <a:off x="3430640" y="437834"/>
            <a:ext cx="4259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chemeClr val="accent3"/>
                </a:solidFill>
              </a:rPr>
              <a:t>পাখির বর্ণনা-</a:t>
            </a:r>
            <a:endParaRPr lang="en-US" sz="5400" b="1" dirty="0">
              <a:ln/>
              <a:solidFill>
                <a:schemeClr val="accent3"/>
              </a:solidFill>
            </a:endParaRPr>
          </a:p>
        </p:txBody>
      </p:sp>
    </p:spTree>
    <p:extLst>
      <p:ext uri="{BB962C8B-B14F-4D97-AF65-F5344CB8AC3E}">
        <p14:creationId xmlns:p14="http://schemas.microsoft.com/office/powerpoint/2010/main" val="13347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8" name="TextBox 7">
            <a:extLst>
              <a:ext uri="{FF2B5EF4-FFF2-40B4-BE49-F238E27FC236}">
                <a16:creationId xmlns:a16="http://schemas.microsoft.com/office/drawing/2014/main" id="{7FD18D64-B74A-472B-9ED3-DCBA80DB1BB0}"/>
              </a:ext>
            </a:extLst>
          </p:cNvPr>
          <p:cNvSpPr txBox="1"/>
          <p:nvPr/>
        </p:nvSpPr>
        <p:spPr>
          <a:xfrm>
            <a:off x="943072" y="1813425"/>
            <a:ext cx="5685563" cy="4401205"/>
          </a:xfrm>
          <a:prstGeom prst="rect">
            <a:avLst/>
          </a:prstGeom>
          <a:noFill/>
        </p:spPr>
        <p:txBody>
          <a:bodyPr wrap="square" rtlCol="0">
            <a:spAutoFit/>
          </a:bodyPr>
          <a:lstStyle/>
          <a:p>
            <a:pPr algn="l"/>
            <a:r>
              <a:rPr lang="bn-IN" sz="4000" dirty="0">
                <a:latin typeface="NikoshBAN" panose="02000000000000000000" pitchFamily="2" charset="0"/>
                <a:cs typeface="NikoshBAN" panose="02000000000000000000" pitchFamily="2" charset="0"/>
              </a:rPr>
              <a:t>ছোট্ট পাখি চড়ুই। চড়ুই আমাদের ঘরের কেউ।লোকালয় এদের প্রিয় জায়গা।মাথা ছাই রংগের।পিঠে বাদামি পালক।তার উপরে কালো ছোট দাগ। ডানার উপরে সাদা অথবা লালচে রেখা। শস্যদানা এদের প্রিয় খাদ্য।</a:t>
            </a:r>
            <a:endParaRPr lang="en-US" sz="40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FEAF069-781D-4E63-8C3C-9D1DF3013E7D}"/>
              </a:ext>
            </a:extLst>
          </p:cNvPr>
          <p:cNvSpPr/>
          <p:nvPr/>
        </p:nvSpPr>
        <p:spPr>
          <a:xfrm>
            <a:off x="3430640" y="437834"/>
            <a:ext cx="4259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chemeClr val="accent3"/>
                </a:solidFill>
              </a:rPr>
              <a:t>পাখির বর্ণনা-</a:t>
            </a:r>
            <a:endParaRPr lang="en-US" sz="5400" b="1" dirty="0">
              <a:ln/>
              <a:solidFill>
                <a:schemeClr val="accent3"/>
              </a:solidFill>
            </a:endParaRPr>
          </a:p>
        </p:txBody>
      </p:sp>
      <p:pic>
        <p:nvPicPr>
          <p:cNvPr id="4" name="Picture 3">
            <a:extLst>
              <a:ext uri="{FF2B5EF4-FFF2-40B4-BE49-F238E27FC236}">
                <a16:creationId xmlns:a16="http://schemas.microsoft.com/office/drawing/2014/main" id="{83776BCC-A90C-4781-AF1F-AFD26C495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924" y="1932622"/>
            <a:ext cx="4661372" cy="3666455"/>
          </a:xfrm>
          <a:prstGeom prst="rect">
            <a:avLst/>
          </a:prstGeom>
        </p:spPr>
      </p:pic>
    </p:spTree>
    <p:extLst>
      <p:ext uri="{BB962C8B-B14F-4D97-AF65-F5344CB8AC3E}">
        <p14:creationId xmlns:p14="http://schemas.microsoft.com/office/powerpoint/2010/main" val="29243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034A8-6D63-4BD4-B6F4-625932214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434" y="143922"/>
            <a:ext cx="1771862" cy="995561"/>
          </a:xfrm>
          <a:prstGeom prst="rect">
            <a:avLst/>
          </a:prstGeom>
        </p:spPr>
      </p:pic>
      <p:pic>
        <p:nvPicPr>
          <p:cNvPr id="5" name="Picture 4">
            <a:extLst>
              <a:ext uri="{FF2B5EF4-FFF2-40B4-BE49-F238E27FC236}">
                <a16:creationId xmlns:a16="http://schemas.microsoft.com/office/drawing/2014/main" id="{A5F22F3F-89EF-4997-AF52-CF5DF302A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 y="143923"/>
            <a:ext cx="1543019" cy="1201828"/>
          </a:xfrm>
          <a:prstGeom prst="rect">
            <a:avLst/>
          </a:prstGeom>
        </p:spPr>
      </p:pic>
      <p:sp>
        <p:nvSpPr>
          <p:cNvPr id="8" name="TextBox 7">
            <a:extLst>
              <a:ext uri="{FF2B5EF4-FFF2-40B4-BE49-F238E27FC236}">
                <a16:creationId xmlns:a16="http://schemas.microsoft.com/office/drawing/2014/main" id="{7FD18D64-B74A-472B-9ED3-DCBA80DB1BB0}"/>
              </a:ext>
            </a:extLst>
          </p:cNvPr>
          <p:cNvSpPr txBox="1"/>
          <p:nvPr/>
        </p:nvSpPr>
        <p:spPr>
          <a:xfrm>
            <a:off x="943072" y="1813425"/>
            <a:ext cx="5685563" cy="3970318"/>
          </a:xfrm>
          <a:prstGeom prst="rect">
            <a:avLst/>
          </a:prstGeom>
          <a:noFill/>
        </p:spPr>
        <p:txBody>
          <a:bodyPr wrap="square" rtlCol="0">
            <a:spAutoFit/>
          </a:bodyPr>
          <a:lstStyle/>
          <a:p>
            <a:pPr algn="l"/>
            <a:r>
              <a:rPr lang="bn-IN" sz="3600" dirty="0">
                <a:latin typeface="NikoshBAN" panose="02000000000000000000" pitchFamily="2" charset="0"/>
                <a:cs typeface="NikoshBAN" panose="02000000000000000000" pitchFamily="2" charset="0"/>
              </a:rPr>
              <a:t>ছোট্ট আরেক পাখি টুনটুনি।পালকের রঙ জলপাই সবুজ।মাথায় লালচে রঙের ছোপ। লম্বা ঠোঁটের রঙ কালচে খয়েরি।পায়ের রঙ হলুদাভ।লেজ নাড়িয়ে টুই টুই শব্দ করে উড়ে বেড়ায়। চমৎকার বাসা বানায়।ফুলের মধুই টুনটুনির সবচেয়ে প্রিয়।</a:t>
            </a:r>
            <a:endParaRPr lang="en-US" sz="36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FEAF069-781D-4E63-8C3C-9D1DF3013E7D}"/>
              </a:ext>
            </a:extLst>
          </p:cNvPr>
          <p:cNvSpPr/>
          <p:nvPr/>
        </p:nvSpPr>
        <p:spPr>
          <a:xfrm>
            <a:off x="3430640" y="437834"/>
            <a:ext cx="4259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5400" b="1" dirty="0">
                <a:ln/>
                <a:solidFill>
                  <a:schemeClr val="accent3"/>
                </a:solidFill>
              </a:rPr>
              <a:t>পাখির বর্ণনা-</a:t>
            </a:r>
            <a:endParaRPr lang="en-US" sz="5400" b="1" dirty="0">
              <a:ln/>
              <a:solidFill>
                <a:schemeClr val="accent3"/>
              </a:solidFill>
            </a:endParaRPr>
          </a:p>
        </p:txBody>
      </p:sp>
      <p:pic>
        <p:nvPicPr>
          <p:cNvPr id="6" name="Picture 5">
            <a:extLst>
              <a:ext uri="{FF2B5EF4-FFF2-40B4-BE49-F238E27FC236}">
                <a16:creationId xmlns:a16="http://schemas.microsoft.com/office/drawing/2014/main" id="{A3382F50-A9AE-43E3-A630-99058D4C5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877" y="1813425"/>
            <a:ext cx="4522689" cy="3954329"/>
          </a:xfrm>
          <a:prstGeom prst="rect">
            <a:avLst/>
          </a:prstGeom>
        </p:spPr>
      </p:pic>
    </p:spTree>
    <p:extLst>
      <p:ext uri="{BB962C8B-B14F-4D97-AF65-F5344CB8AC3E}">
        <p14:creationId xmlns:p14="http://schemas.microsoft.com/office/powerpoint/2010/main" val="20000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0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330</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kabir uddin</dc:creator>
  <cp:lastModifiedBy>kabir uddin</cp:lastModifiedBy>
  <cp:revision>25</cp:revision>
  <dcterms:created xsi:type="dcterms:W3CDTF">2020-07-19T00:56:49Z</dcterms:created>
  <dcterms:modified xsi:type="dcterms:W3CDTF">2020-07-19T05:39:17Z</dcterms:modified>
</cp:coreProperties>
</file>