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1" r:id="rId3"/>
    <p:sldId id="258" r:id="rId4"/>
    <p:sldId id="259" r:id="rId5"/>
    <p:sldId id="260" r:id="rId6"/>
    <p:sldId id="272" r:id="rId7"/>
    <p:sldId id="275" r:id="rId8"/>
    <p:sldId id="274" r:id="rId9"/>
    <p:sldId id="261" r:id="rId10"/>
    <p:sldId id="273" r:id="rId11"/>
    <p:sldId id="268" r:id="rId12"/>
    <p:sldId id="269" r:id="rId13"/>
    <p:sldId id="270" r:id="rId14"/>
    <p:sldId id="264" r:id="rId15"/>
    <p:sldId id="267" r:id="rId16"/>
    <p:sldId id="265" r:id="rId17"/>
    <p:sldId id="266" r:id="rId18"/>
    <p:sldId id="276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8EBFB-19B8-4D18-A111-98CF62F7FE6B}" type="doc">
      <dgm:prSet loTypeId="urn:microsoft.com/office/officeart/2005/8/layout/radial5" loCatId="cycle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BA74E38-1197-41AE-BEB3-471902F36C86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মূলনীতি বা বৈশিষ্ট্য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D2D98C4-BEF5-4B87-A849-2B0E44F380F7}" type="parTrans" cxnId="{6DBC48F2-A162-4258-9E83-7645950D7BC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3BCE843-B1B7-426C-9557-D3B85DAA50C0}" type="sibTrans" cxnId="{6DBC48F2-A162-4258-9E83-7645950D7BC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9AA79C2-F064-4613-91A2-C68294B075EA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দ্বৈত সত্বা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78E886C-2758-4EDE-82BD-BBBC0F99311F}" type="parTrans" cxnId="{CD04B4A6-A059-4288-BF2F-FE7EFF5F753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5513185-764E-4439-B968-62CA20C81913}" type="sibTrans" cxnId="{CD04B4A6-A059-4288-BF2F-FE7EFF5F753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3903A90-FAD6-4511-B9CB-086192A69033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দাতা ও গ্রহীতা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D368D33-F00F-4728-BA8F-7ED0622E53B2}" type="parTrans" cxnId="{ABFF0290-245C-4817-9008-4516276E895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A516E26-B4BA-48DD-9C6E-ED5AC4882418}" type="sibTrans" cxnId="{ABFF0290-245C-4817-9008-4516276E895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F6DAEA0-0433-49E6-A580-27C11B40EE41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ডেবিট ও ক্রেডিট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82C6F87-F7B8-47F6-B6ED-BE9DB6C302CC}" type="parTrans" cxnId="{D29305C5-F6E3-4AD1-A431-BB2E601BFB1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008A919-86AC-435B-A683-3341A0AD3C73}" type="sibTrans" cxnId="{D29305C5-F6E3-4AD1-A431-BB2E601BFB1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51617FD-4DB4-4817-9633-9305B1CA1AA0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সমান অঙ্ক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A06BA25-9A05-4A6E-B8B9-66C0C1A60046}" type="parTrans" cxnId="{E3438A65-6D9C-4ADA-B0B3-BF24F5B74E7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6F37701-3E90-44AB-8B03-14E3F91D76DA}" type="sibTrans" cxnId="{E3438A65-6D9C-4ADA-B0B3-BF24F5B74E7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AC9907C-0865-4A21-AC22-3B8DF025CF38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সামগ্রীক ফলাফল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CB48BFE-91E1-4576-9048-7268C4318E08}" type="parTrans" cxnId="{0EE1799C-074F-4401-8D54-4EE0080944D5}">
      <dgm:prSet/>
      <dgm:spPr/>
      <dgm:t>
        <a:bodyPr/>
        <a:lstStyle/>
        <a:p>
          <a:endParaRPr lang="en-US"/>
        </a:p>
      </dgm:t>
    </dgm:pt>
    <dgm:pt modelId="{9257E558-CF56-4C66-B446-00156C5D01BD}" type="sibTrans" cxnId="{0EE1799C-074F-4401-8D54-4EE0080944D5}">
      <dgm:prSet/>
      <dgm:spPr/>
      <dgm:t>
        <a:bodyPr/>
        <a:lstStyle/>
        <a:p>
          <a:endParaRPr lang="en-US"/>
        </a:p>
      </dgm:t>
    </dgm:pt>
    <dgm:pt modelId="{98803F33-530E-49BB-9D65-15D353FEEB6E}" type="pres">
      <dgm:prSet presAssocID="{1BF8EBFB-19B8-4D18-A111-98CF62F7FE6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D8B008-D120-4447-8744-FB034D9C93F9}" type="pres">
      <dgm:prSet presAssocID="{7BA74E38-1197-41AE-BEB3-471902F36C86}" presName="centerShape" presStyleLbl="node0" presStyleIdx="0" presStyleCnt="1"/>
      <dgm:spPr/>
      <dgm:t>
        <a:bodyPr/>
        <a:lstStyle/>
        <a:p>
          <a:endParaRPr lang="en-US"/>
        </a:p>
      </dgm:t>
    </dgm:pt>
    <dgm:pt modelId="{994E7F17-2171-466A-9712-1324DFDF57DC}" type="pres">
      <dgm:prSet presAssocID="{878E886C-2758-4EDE-82BD-BBBC0F99311F}" presName="parTrans" presStyleLbl="sibTrans2D1" presStyleIdx="0" presStyleCnt="5"/>
      <dgm:spPr/>
      <dgm:t>
        <a:bodyPr/>
        <a:lstStyle/>
        <a:p>
          <a:endParaRPr lang="en-US"/>
        </a:p>
      </dgm:t>
    </dgm:pt>
    <dgm:pt modelId="{64AC5667-F576-4867-88AF-4D98F728E62C}" type="pres">
      <dgm:prSet presAssocID="{878E886C-2758-4EDE-82BD-BBBC0F99311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3FC321E-AFEE-40CD-8F47-3E8B63DDF8EA}" type="pres">
      <dgm:prSet presAssocID="{A9AA79C2-F064-4613-91A2-C68294B075E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C2D47-D9CF-470B-B4FB-F1831F608468}" type="pres">
      <dgm:prSet presAssocID="{FD368D33-F00F-4728-BA8F-7ED0622E53B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9817A97E-CD1D-4B92-9E3B-C3A8420ED8EE}" type="pres">
      <dgm:prSet presAssocID="{FD368D33-F00F-4728-BA8F-7ED0622E53B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B73D8AF-0CEA-4B5E-9A11-6A43304C4C2A}" type="pres">
      <dgm:prSet presAssocID="{E3903A90-FAD6-4511-B9CB-086192A690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24EA4-0089-40F2-98A6-1D43969D4F36}" type="pres">
      <dgm:prSet presAssocID="{682C6F87-F7B8-47F6-B6ED-BE9DB6C302CC}" presName="parTrans" presStyleLbl="sibTrans2D1" presStyleIdx="2" presStyleCnt="5"/>
      <dgm:spPr/>
      <dgm:t>
        <a:bodyPr/>
        <a:lstStyle/>
        <a:p>
          <a:endParaRPr lang="en-US"/>
        </a:p>
      </dgm:t>
    </dgm:pt>
    <dgm:pt modelId="{478DF3E2-3688-40F1-ABBC-B4D0422DD41E}" type="pres">
      <dgm:prSet presAssocID="{682C6F87-F7B8-47F6-B6ED-BE9DB6C302C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B044EA6-2344-4E8D-AAB9-90F10DE67658}" type="pres">
      <dgm:prSet presAssocID="{BF6DAEA0-0433-49E6-A580-27C11B40EE4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155FE-E498-4793-AED2-F77C5207FF8F}" type="pres">
      <dgm:prSet presAssocID="{3A06BA25-9A05-4A6E-B8B9-66C0C1A60046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2B3C94E-7558-417C-BB5E-C78B652F061D}" type="pres">
      <dgm:prSet presAssocID="{3A06BA25-9A05-4A6E-B8B9-66C0C1A6004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6737D15-4562-4D41-B2E8-105DB768AA4D}" type="pres">
      <dgm:prSet presAssocID="{151617FD-4DB4-4817-9633-9305B1CA1AA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2714B-DBA4-4BD7-A564-EDF8E4446027}" type="pres">
      <dgm:prSet presAssocID="{4CB48BFE-91E1-4576-9048-7268C4318E08}" presName="parTrans" presStyleLbl="sibTrans2D1" presStyleIdx="4" presStyleCnt="5"/>
      <dgm:spPr/>
      <dgm:t>
        <a:bodyPr/>
        <a:lstStyle/>
        <a:p>
          <a:endParaRPr lang="en-US"/>
        </a:p>
      </dgm:t>
    </dgm:pt>
    <dgm:pt modelId="{CA7C1253-3640-4B79-B38A-1E73BB9D95B7}" type="pres">
      <dgm:prSet presAssocID="{4CB48BFE-91E1-4576-9048-7268C4318E08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B347779-0C7D-42DA-95DE-D00FC97AAF56}" type="pres">
      <dgm:prSet presAssocID="{CAC9907C-0865-4A21-AC22-3B8DF025CF3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FF0290-245C-4817-9008-4516276E895B}" srcId="{7BA74E38-1197-41AE-BEB3-471902F36C86}" destId="{E3903A90-FAD6-4511-B9CB-086192A69033}" srcOrd="1" destOrd="0" parTransId="{FD368D33-F00F-4728-BA8F-7ED0622E53B2}" sibTransId="{0A516E26-B4BA-48DD-9C6E-ED5AC4882418}"/>
    <dgm:cxn modelId="{95A4BCBF-F501-47B5-8019-9511433D692D}" type="presOf" srcId="{682C6F87-F7B8-47F6-B6ED-BE9DB6C302CC}" destId="{2AC24EA4-0089-40F2-98A6-1D43969D4F36}" srcOrd="0" destOrd="0" presId="urn:microsoft.com/office/officeart/2005/8/layout/radial5"/>
    <dgm:cxn modelId="{9149C4C5-A623-4A54-8A7F-08766142FA92}" type="presOf" srcId="{4CB48BFE-91E1-4576-9048-7268C4318E08}" destId="{CA7C1253-3640-4B79-B38A-1E73BB9D95B7}" srcOrd="1" destOrd="0" presId="urn:microsoft.com/office/officeart/2005/8/layout/radial5"/>
    <dgm:cxn modelId="{50697E37-BF27-4590-BD7D-05DB140BCDE7}" type="presOf" srcId="{7BA74E38-1197-41AE-BEB3-471902F36C86}" destId="{10D8B008-D120-4447-8744-FB034D9C93F9}" srcOrd="0" destOrd="0" presId="urn:microsoft.com/office/officeart/2005/8/layout/radial5"/>
    <dgm:cxn modelId="{0EE1799C-074F-4401-8D54-4EE0080944D5}" srcId="{7BA74E38-1197-41AE-BEB3-471902F36C86}" destId="{CAC9907C-0865-4A21-AC22-3B8DF025CF38}" srcOrd="4" destOrd="0" parTransId="{4CB48BFE-91E1-4576-9048-7268C4318E08}" sibTransId="{9257E558-CF56-4C66-B446-00156C5D01BD}"/>
    <dgm:cxn modelId="{6E5F0AC0-D9C8-4CEB-AE6A-6ACE219CC7E3}" type="presOf" srcId="{3A06BA25-9A05-4A6E-B8B9-66C0C1A60046}" destId="{82B3C94E-7558-417C-BB5E-C78B652F061D}" srcOrd="1" destOrd="0" presId="urn:microsoft.com/office/officeart/2005/8/layout/radial5"/>
    <dgm:cxn modelId="{DDBDCCBF-1620-4AD9-A12E-35266BAC5B9B}" type="presOf" srcId="{FD368D33-F00F-4728-BA8F-7ED0622E53B2}" destId="{9817A97E-CD1D-4B92-9E3B-C3A8420ED8EE}" srcOrd="1" destOrd="0" presId="urn:microsoft.com/office/officeart/2005/8/layout/radial5"/>
    <dgm:cxn modelId="{6DBC48F2-A162-4258-9E83-7645950D7BC3}" srcId="{1BF8EBFB-19B8-4D18-A111-98CF62F7FE6B}" destId="{7BA74E38-1197-41AE-BEB3-471902F36C86}" srcOrd="0" destOrd="0" parTransId="{ED2D98C4-BEF5-4B87-A849-2B0E44F380F7}" sibTransId="{23BCE843-B1B7-426C-9557-D3B85DAA50C0}"/>
    <dgm:cxn modelId="{5E32D8E8-5319-40C4-B0F8-DE3895407C22}" type="presOf" srcId="{CAC9907C-0865-4A21-AC22-3B8DF025CF38}" destId="{BB347779-0C7D-42DA-95DE-D00FC97AAF56}" srcOrd="0" destOrd="0" presId="urn:microsoft.com/office/officeart/2005/8/layout/radial5"/>
    <dgm:cxn modelId="{4248C184-9DC0-4220-AD66-0F81796AFA78}" type="presOf" srcId="{878E886C-2758-4EDE-82BD-BBBC0F99311F}" destId="{64AC5667-F576-4867-88AF-4D98F728E62C}" srcOrd="1" destOrd="0" presId="urn:microsoft.com/office/officeart/2005/8/layout/radial5"/>
    <dgm:cxn modelId="{84B8BE25-ABDC-485F-B225-8B67C463B5A9}" type="presOf" srcId="{151617FD-4DB4-4817-9633-9305B1CA1AA0}" destId="{06737D15-4562-4D41-B2E8-105DB768AA4D}" srcOrd="0" destOrd="0" presId="urn:microsoft.com/office/officeart/2005/8/layout/radial5"/>
    <dgm:cxn modelId="{DF58E746-0C69-4F10-AA50-29135083ECF3}" type="presOf" srcId="{4CB48BFE-91E1-4576-9048-7268C4318E08}" destId="{85E2714B-DBA4-4BD7-A564-EDF8E4446027}" srcOrd="0" destOrd="0" presId="urn:microsoft.com/office/officeart/2005/8/layout/radial5"/>
    <dgm:cxn modelId="{1834B7CD-0548-4EF2-A79D-994DDBD1976E}" type="presOf" srcId="{BF6DAEA0-0433-49E6-A580-27C11B40EE41}" destId="{EB044EA6-2344-4E8D-AAB9-90F10DE67658}" srcOrd="0" destOrd="0" presId="urn:microsoft.com/office/officeart/2005/8/layout/radial5"/>
    <dgm:cxn modelId="{FA047A6A-19F0-4510-9387-6C91B8B4DCF2}" type="presOf" srcId="{A9AA79C2-F064-4613-91A2-C68294B075EA}" destId="{73FC321E-AFEE-40CD-8F47-3E8B63DDF8EA}" srcOrd="0" destOrd="0" presId="urn:microsoft.com/office/officeart/2005/8/layout/radial5"/>
    <dgm:cxn modelId="{D615D30E-5B25-45E4-80F2-B56B204F02C5}" type="presOf" srcId="{3A06BA25-9A05-4A6E-B8B9-66C0C1A60046}" destId="{47F155FE-E498-4793-AED2-F77C5207FF8F}" srcOrd="0" destOrd="0" presId="urn:microsoft.com/office/officeart/2005/8/layout/radial5"/>
    <dgm:cxn modelId="{84A4366C-4B68-4B6D-8BE3-BCB752CBA850}" type="presOf" srcId="{878E886C-2758-4EDE-82BD-BBBC0F99311F}" destId="{994E7F17-2171-466A-9712-1324DFDF57DC}" srcOrd="0" destOrd="0" presId="urn:microsoft.com/office/officeart/2005/8/layout/radial5"/>
    <dgm:cxn modelId="{CD04B4A6-A059-4288-BF2F-FE7EFF5F7539}" srcId="{7BA74E38-1197-41AE-BEB3-471902F36C86}" destId="{A9AA79C2-F064-4613-91A2-C68294B075EA}" srcOrd="0" destOrd="0" parTransId="{878E886C-2758-4EDE-82BD-BBBC0F99311F}" sibTransId="{85513185-764E-4439-B968-62CA20C81913}"/>
    <dgm:cxn modelId="{FB026931-8C42-43B1-9F33-BC80AA54CB29}" type="presOf" srcId="{682C6F87-F7B8-47F6-B6ED-BE9DB6C302CC}" destId="{478DF3E2-3688-40F1-ABBC-B4D0422DD41E}" srcOrd="1" destOrd="0" presId="urn:microsoft.com/office/officeart/2005/8/layout/radial5"/>
    <dgm:cxn modelId="{FD835D00-DB93-41E3-95E4-828660CCB874}" type="presOf" srcId="{E3903A90-FAD6-4511-B9CB-086192A69033}" destId="{7B73D8AF-0CEA-4B5E-9A11-6A43304C4C2A}" srcOrd="0" destOrd="0" presId="urn:microsoft.com/office/officeart/2005/8/layout/radial5"/>
    <dgm:cxn modelId="{3F1ED3C6-2A2E-43E5-AC1F-E494B79A32B2}" type="presOf" srcId="{FD368D33-F00F-4728-BA8F-7ED0622E53B2}" destId="{678C2D47-D9CF-470B-B4FB-F1831F608468}" srcOrd="0" destOrd="0" presId="urn:microsoft.com/office/officeart/2005/8/layout/radial5"/>
    <dgm:cxn modelId="{E3438A65-6D9C-4ADA-B0B3-BF24F5B74E7C}" srcId="{7BA74E38-1197-41AE-BEB3-471902F36C86}" destId="{151617FD-4DB4-4817-9633-9305B1CA1AA0}" srcOrd="3" destOrd="0" parTransId="{3A06BA25-9A05-4A6E-B8B9-66C0C1A60046}" sibTransId="{66F37701-3E90-44AB-8B03-14E3F91D76DA}"/>
    <dgm:cxn modelId="{DD0D29A1-89A4-44E8-8868-D7B39AB0D4D8}" type="presOf" srcId="{1BF8EBFB-19B8-4D18-A111-98CF62F7FE6B}" destId="{98803F33-530E-49BB-9D65-15D353FEEB6E}" srcOrd="0" destOrd="0" presId="urn:microsoft.com/office/officeart/2005/8/layout/radial5"/>
    <dgm:cxn modelId="{D29305C5-F6E3-4AD1-A431-BB2E601BFB19}" srcId="{7BA74E38-1197-41AE-BEB3-471902F36C86}" destId="{BF6DAEA0-0433-49E6-A580-27C11B40EE41}" srcOrd="2" destOrd="0" parTransId="{682C6F87-F7B8-47F6-B6ED-BE9DB6C302CC}" sibTransId="{E008A919-86AC-435B-A683-3341A0AD3C73}"/>
    <dgm:cxn modelId="{0F6426DB-B9BE-4907-A13F-CC350564A7BF}" type="presParOf" srcId="{98803F33-530E-49BB-9D65-15D353FEEB6E}" destId="{10D8B008-D120-4447-8744-FB034D9C93F9}" srcOrd="0" destOrd="0" presId="urn:microsoft.com/office/officeart/2005/8/layout/radial5"/>
    <dgm:cxn modelId="{89DA5E52-E5D5-4EEA-AD47-2B86B7C1F81F}" type="presParOf" srcId="{98803F33-530E-49BB-9D65-15D353FEEB6E}" destId="{994E7F17-2171-466A-9712-1324DFDF57DC}" srcOrd="1" destOrd="0" presId="urn:microsoft.com/office/officeart/2005/8/layout/radial5"/>
    <dgm:cxn modelId="{18BD34EE-8027-4E47-B33F-EE818D87EB2C}" type="presParOf" srcId="{994E7F17-2171-466A-9712-1324DFDF57DC}" destId="{64AC5667-F576-4867-88AF-4D98F728E62C}" srcOrd="0" destOrd="0" presId="urn:microsoft.com/office/officeart/2005/8/layout/radial5"/>
    <dgm:cxn modelId="{B3A0AC10-29B0-466D-A9D2-FBDCB89F2EEC}" type="presParOf" srcId="{98803F33-530E-49BB-9D65-15D353FEEB6E}" destId="{73FC321E-AFEE-40CD-8F47-3E8B63DDF8EA}" srcOrd="2" destOrd="0" presId="urn:microsoft.com/office/officeart/2005/8/layout/radial5"/>
    <dgm:cxn modelId="{7CAF6CE4-8C13-4CA0-89C8-E8299BF8B11B}" type="presParOf" srcId="{98803F33-530E-49BB-9D65-15D353FEEB6E}" destId="{678C2D47-D9CF-470B-B4FB-F1831F608468}" srcOrd="3" destOrd="0" presId="urn:microsoft.com/office/officeart/2005/8/layout/radial5"/>
    <dgm:cxn modelId="{4288653C-2030-44E5-8C92-CD40AD17DAAB}" type="presParOf" srcId="{678C2D47-D9CF-470B-B4FB-F1831F608468}" destId="{9817A97E-CD1D-4B92-9E3B-C3A8420ED8EE}" srcOrd="0" destOrd="0" presId="urn:microsoft.com/office/officeart/2005/8/layout/radial5"/>
    <dgm:cxn modelId="{2D345576-866C-44C8-9A4C-E022AC8091AB}" type="presParOf" srcId="{98803F33-530E-49BB-9D65-15D353FEEB6E}" destId="{7B73D8AF-0CEA-4B5E-9A11-6A43304C4C2A}" srcOrd="4" destOrd="0" presId="urn:microsoft.com/office/officeart/2005/8/layout/radial5"/>
    <dgm:cxn modelId="{E9889640-B86B-418D-9F83-9AC2BDC6E017}" type="presParOf" srcId="{98803F33-530E-49BB-9D65-15D353FEEB6E}" destId="{2AC24EA4-0089-40F2-98A6-1D43969D4F36}" srcOrd="5" destOrd="0" presId="urn:microsoft.com/office/officeart/2005/8/layout/radial5"/>
    <dgm:cxn modelId="{C102E60E-5B55-4C61-98C8-25ABDE953598}" type="presParOf" srcId="{2AC24EA4-0089-40F2-98A6-1D43969D4F36}" destId="{478DF3E2-3688-40F1-ABBC-B4D0422DD41E}" srcOrd="0" destOrd="0" presId="urn:microsoft.com/office/officeart/2005/8/layout/radial5"/>
    <dgm:cxn modelId="{BC78CBBC-D81D-4D2D-8EC9-92B73D262032}" type="presParOf" srcId="{98803F33-530E-49BB-9D65-15D353FEEB6E}" destId="{EB044EA6-2344-4E8D-AAB9-90F10DE67658}" srcOrd="6" destOrd="0" presId="urn:microsoft.com/office/officeart/2005/8/layout/radial5"/>
    <dgm:cxn modelId="{FF1C38C4-C7A7-456A-AD9B-211DEE5A41C1}" type="presParOf" srcId="{98803F33-530E-49BB-9D65-15D353FEEB6E}" destId="{47F155FE-E498-4793-AED2-F77C5207FF8F}" srcOrd="7" destOrd="0" presId="urn:microsoft.com/office/officeart/2005/8/layout/radial5"/>
    <dgm:cxn modelId="{08750CFB-299E-445B-9623-85F224D19A93}" type="presParOf" srcId="{47F155FE-E498-4793-AED2-F77C5207FF8F}" destId="{82B3C94E-7558-417C-BB5E-C78B652F061D}" srcOrd="0" destOrd="0" presId="urn:microsoft.com/office/officeart/2005/8/layout/radial5"/>
    <dgm:cxn modelId="{BCD21D06-D4EC-4A3A-8C2F-AEE97D9B8733}" type="presParOf" srcId="{98803F33-530E-49BB-9D65-15D353FEEB6E}" destId="{06737D15-4562-4D41-B2E8-105DB768AA4D}" srcOrd="8" destOrd="0" presId="urn:microsoft.com/office/officeart/2005/8/layout/radial5"/>
    <dgm:cxn modelId="{FDA3DFA2-34CF-420B-B863-B84CC41ABF0E}" type="presParOf" srcId="{98803F33-530E-49BB-9D65-15D353FEEB6E}" destId="{85E2714B-DBA4-4BD7-A564-EDF8E4446027}" srcOrd="9" destOrd="0" presId="urn:microsoft.com/office/officeart/2005/8/layout/radial5"/>
    <dgm:cxn modelId="{25559835-AB9C-4002-A52D-2536270E9798}" type="presParOf" srcId="{85E2714B-DBA4-4BD7-A564-EDF8E4446027}" destId="{CA7C1253-3640-4B79-B38A-1E73BB9D95B7}" srcOrd="0" destOrd="0" presId="urn:microsoft.com/office/officeart/2005/8/layout/radial5"/>
    <dgm:cxn modelId="{9B9327EB-D998-445A-B29C-19DED785797A}" type="presParOf" srcId="{98803F33-530E-49BB-9D65-15D353FEEB6E}" destId="{BB347779-0C7D-42DA-95DE-D00FC97AAF56}" srcOrd="10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8B008-D120-4447-8744-FB034D9C93F9}">
      <dsp:nvSpPr>
        <dsp:cNvPr id="0" name=""/>
        <dsp:cNvSpPr/>
      </dsp:nvSpPr>
      <dsp:spPr>
        <a:xfrm>
          <a:off x="2952229" y="2084266"/>
          <a:ext cx="1486941" cy="14869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smtClean="0">
              <a:latin typeface="NikoshBAN" pitchFamily="2" charset="0"/>
              <a:cs typeface="NikoshBAN" pitchFamily="2" charset="0"/>
            </a:rPr>
            <a:t>মূলনীতি বা বৈশিষ্ট্য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3169986" y="2302023"/>
        <a:ext cx="1051427" cy="1051427"/>
      </dsp:txXfrm>
    </dsp:sp>
    <dsp:sp modelId="{994E7F17-2171-466A-9712-1324DFDF57DC}">
      <dsp:nvSpPr>
        <dsp:cNvPr id="0" name=""/>
        <dsp:cNvSpPr/>
      </dsp:nvSpPr>
      <dsp:spPr>
        <a:xfrm rot="16200000">
          <a:off x="3537943" y="1542762"/>
          <a:ext cx="315512" cy="505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NikoshBAN" pitchFamily="2" charset="0"/>
            <a:cs typeface="NikoshBAN" pitchFamily="2" charset="0"/>
          </a:endParaRPr>
        </a:p>
      </dsp:txBody>
      <dsp:txXfrm>
        <a:off x="3585270" y="1691201"/>
        <a:ext cx="220858" cy="303336"/>
      </dsp:txXfrm>
    </dsp:sp>
    <dsp:sp modelId="{73FC321E-AFEE-40CD-8F47-3E8B63DDF8EA}">
      <dsp:nvSpPr>
        <dsp:cNvPr id="0" name=""/>
        <dsp:cNvSpPr/>
      </dsp:nvSpPr>
      <dsp:spPr>
        <a:xfrm>
          <a:off x="2952229" y="2017"/>
          <a:ext cx="1486941" cy="14869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smtClean="0">
              <a:latin typeface="NikoshBAN" pitchFamily="2" charset="0"/>
              <a:cs typeface="NikoshBAN" pitchFamily="2" charset="0"/>
            </a:rPr>
            <a:t>দ্বৈত সত্বা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3169986" y="219774"/>
        <a:ext cx="1051427" cy="1051427"/>
      </dsp:txXfrm>
    </dsp:sp>
    <dsp:sp modelId="{678C2D47-D9CF-470B-B4FB-F1831F608468}">
      <dsp:nvSpPr>
        <dsp:cNvPr id="0" name=""/>
        <dsp:cNvSpPr/>
      </dsp:nvSpPr>
      <dsp:spPr>
        <a:xfrm rot="20520000">
          <a:off x="4519619" y="2255991"/>
          <a:ext cx="315512" cy="505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NikoshBAN" pitchFamily="2" charset="0"/>
            <a:cs typeface="NikoshBAN" pitchFamily="2" charset="0"/>
          </a:endParaRPr>
        </a:p>
      </dsp:txBody>
      <dsp:txXfrm>
        <a:off x="4521935" y="2371728"/>
        <a:ext cx="220858" cy="303336"/>
      </dsp:txXfrm>
    </dsp:sp>
    <dsp:sp modelId="{7B73D8AF-0CEA-4B5E-9A11-6A43304C4C2A}">
      <dsp:nvSpPr>
        <dsp:cNvPr id="0" name=""/>
        <dsp:cNvSpPr/>
      </dsp:nvSpPr>
      <dsp:spPr>
        <a:xfrm>
          <a:off x="4932565" y="1440815"/>
          <a:ext cx="1486941" cy="14869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smtClean="0">
              <a:latin typeface="NikoshBAN" pitchFamily="2" charset="0"/>
              <a:cs typeface="NikoshBAN" pitchFamily="2" charset="0"/>
            </a:rPr>
            <a:t>দাতা ও গ্রহীতা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5150322" y="1658572"/>
        <a:ext cx="1051427" cy="1051427"/>
      </dsp:txXfrm>
    </dsp:sp>
    <dsp:sp modelId="{2AC24EA4-0089-40F2-98A6-1D43969D4F36}">
      <dsp:nvSpPr>
        <dsp:cNvPr id="0" name=""/>
        <dsp:cNvSpPr/>
      </dsp:nvSpPr>
      <dsp:spPr>
        <a:xfrm rot="3240000">
          <a:off x="4144652" y="3410020"/>
          <a:ext cx="315512" cy="505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NikoshBAN" pitchFamily="2" charset="0"/>
            <a:cs typeface="NikoshBAN" pitchFamily="2" charset="0"/>
          </a:endParaRPr>
        </a:p>
      </dsp:txBody>
      <dsp:txXfrm>
        <a:off x="4164161" y="3472844"/>
        <a:ext cx="220858" cy="303336"/>
      </dsp:txXfrm>
    </dsp:sp>
    <dsp:sp modelId="{EB044EA6-2344-4E8D-AAB9-90F10DE67658}">
      <dsp:nvSpPr>
        <dsp:cNvPr id="0" name=""/>
        <dsp:cNvSpPr/>
      </dsp:nvSpPr>
      <dsp:spPr>
        <a:xfrm>
          <a:off x="4176144" y="3768841"/>
          <a:ext cx="1486941" cy="14869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smtClean="0">
              <a:latin typeface="NikoshBAN" pitchFamily="2" charset="0"/>
              <a:cs typeface="NikoshBAN" pitchFamily="2" charset="0"/>
            </a:rPr>
            <a:t>ডেবিট ও ক্রেডিট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4393901" y="3986598"/>
        <a:ext cx="1051427" cy="1051427"/>
      </dsp:txXfrm>
    </dsp:sp>
    <dsp:sp modelId="{47F155FE-E498-4793-AED2-F77C5207FF8F}">
      <dsp:nvSpPr>
        <dsp:cNvPr id="0" name=""/>
        <dsp:cNvSpPr/>
      </dsp:nvSpPr>
      <dsp:spPr>
        <a:xfrm rot="7560000">
          <a:off x="2931234" y="3410020"/>
          <a:ext cx="315512" cy="505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NikoshBAN" pitchFamily="2" charset="0"/>
            <a:cs typeface="NikoshBAN" pitchFamily="2" charset="0"/>
          </a:endParaRPr>
        </a:p>
      </dsp:txBody>
      <dsp:txXfrm rot="10800000">
        <a:off x="3006379" y="3472844"/>
        <a:ext cx="220858" cy="303336"/>
      </dsp:txXfrm>
    </dsp:sp>
    <dsp:sp modelId="{06737D15-4562-4D41-B2E8-105DB768AA4D}">
      <dsp:nvSpPr>
        <dsp:cNvPr id="0" name=""/>
        <dsp:cNvSpPr/>
      </dsp:nvSpPr>
      <dsp:spPr>
        <a:xfrm>
          <a:off x="1728313" y="3768841"/>
          <a:ext cx="1486941" cy="14869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smtClean="0">
              <a:latin typeface="NikoshBAN" pitchFamily="2" charset="0"/>
              <a:cs typeface="NikoshBAN" pitchFamily="2" charset="0"/>
            </a:rPr>
            <a:t>সমান অঙ্ক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1946070" y="3986598"/>
        <a:ext cx="1051427" cy="1051427"/>
      </dsp:txXfrm>
    </dsp:sp>
    <dsp:sp modelId="{85E2714B-DBA4-4BD7-A564-EDF8E4446027}">
      <dsp:nvSpPr>
        <dsp:cNvPr id="0" name=""/>
        <dsp:cNvSpPr/>
      </dsp:nvSpPr>
      <dsp:spPr>
        <a:xfrm rot="11880000">
          <a:off x="2556267" y="2255991"/>
          <a:ext cx="315512" cy="505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2648605" y="2371728"/>
        <a:ext cx="220858" cy="303336"/>
      </dsp:txXfrm>
    </dsp:sp>
    <dsp:sp modelId="{BB347779-0C7D-42DA-95DE-D00FC97AAF56}">
      <dsp:nvSpPr>
        <dsp:cNvPr id="0" name=""/>
        <dsp:cNvSpPr/>
      </dsp:nvSpPr>
      <dsp:spPr>
        <a:xfrm>
          <a:off x="971892" y="1440815"/>
          <a:ext cx="1486941" cy="14869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সামগ্রীক ফলাফল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1189649" y="1658572"/>
        <a:ext cx="1051427" cy="1051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55181-2CE0-41E0-9692-C9854939C39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4F72B-6A5E-477B-8D05-BF6EC51E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9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16A3-8574-41E1-AD8E-4DB25B4984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0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734-0A7B-4BA2-A3EF-452A8096B13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284-A38B-498E-AAE4-0145318B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7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734-0A7B-4BA2-A3EF-452A8096B13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284-A38B-498E-AAE4-0145318B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2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734-0A7B-4BA2-A3EF-452A8096B13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284-A38B-498E-AAE4-0145318B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0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734-0A7B-4BA2-A3EF-452A8096B13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284-A38B-498E-AAE4-0145318B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734-0A7B-4BA2-A3EF-452A8096B13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284-A38B-498E-AAE4-0145318B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734-0A7B-4BA2-A3EF-452A8096B13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284-A38B-498E-AAE4-0145318B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3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734-0A7B-4BA2-A3EF-452A8096B13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284-A38B-498E-AAE4-0145318B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0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734-0A7B-4BA2-A3EF-452A8096B13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284-A38B-498E-AAE4-0145318B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8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734-0A7B-4BA2-A3EF-452A8096B13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284-A38B-498E-AAE4-0145318B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1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734-0A7B-4BA2-A3EF-452A8096B13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284-A38B-498E-AAE4-0145318B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734-0A7B-4BA2-A3EF-452A8096B13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284-A38B-498E-AAE4-0145318B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E734-0A7B-4BA2-A3EF-452A8096B13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4284-A38B-498E-AAE4-0145318B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8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zaman2012@gmail.com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skofbrian.com/wp-content/uploads/account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02970"/>
            <a:ext cx="8001000" cy="628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67791" y="2762810"/>
            <a:ext cx="701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শুভেচ্ছা সকলকে</a:t>
            </a:r>
            <a:endParaRPr lang="en-US" sz="9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285750" y="800100"/>
            <a:ext cx="11601450" cy="4781550"/>
          </a:xfrm>
          <a:prstGeom prst="irregularSeal2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নিই দু’তরফা দাখিলা পদ্ধতির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বৈশিষ্ট্যসমূহ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5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দুতরফা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দাখিলা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হিসাবপদ্ধতির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মূলনীতি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58" y="1498079"/>
            <a:ext cx="10515600" cy="14679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দুতরফা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দাখিলা পদ্ধতি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নির্ভরযোগ্য,বিজ্ঞনসম্মত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স্বয়ংসম্পূর্ণ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পদ্ধতি।</a:t>
            </a:r>
          </a:p>
          <a:p>
            <a:pPr marL="0" indent="0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দুতরফা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দাখিলা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 মূলনীতিগুলো নিম্মরূপঃ</a:t>
            </a:r>
          </a:p>
          <a:p>
            <a:pPr marL="0" indent="0">
              <a:buNone/>
            </a:pP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035" y="4410016"/>
            <a:ext cx="3751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১।দ্বৈত সত্তা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2"/>
          <a:stretch/>
        </p:blipFill>
        <p:spPr>
          <a:xfrm>
            <a:off x="8323997" y="3694787"/>
            <a:ext cx="3834537" cy="29789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06663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991" y="832513"/>
            <a:ext cx="2874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গ্রহিতাঃ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2"/>
          <a:stretch/>
        </p:blipFill>
        <p:spPr>
          <a:xfrm>
            <a:off x="7595285" y="331759"/>
            <a:ext cx="4276405" cy="28139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846161" y="3974716"/>
            <a:ext cx="2997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৩।ডেবিট ও ক্রেডিট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95284" y="3481778"/>
            <a:ext cx="4501182" cy="2733734"/>
            <a:chOff x="7595284" y="3481778"/>
            <a:chExt cx="4501182" cy="273373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284" y="3481778"/>
              <a:ext cx="4276405" cy="273373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9987355" y="5098718"/>
              <a:ext cx="2109111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1400" dirty="0" smtClean="0"/>
                <a:t>সুবিদা গ্রহণকারী ডেবিট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95284" y="5502030"/>
              <a:ext cx="2358037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1400" dirty="0" smtClean="0"/>
                <a:t>সুবিদা প্রাদানকারী ক্রেডিট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86160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8" y="764274"/>
            <a:ext cx="3509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৪।সমান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আদান-প্রদানঃ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640239" y="331699"/>
          <a:ext cx="7034663" cy="1475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531"/>
                <a:gridCol w="2333284"/>
                <a:gridCol w="720782"/>
                <a:gridCol w="1527033"/>
                <a:gridCol w="1527033"/>
              </a:tblGrid>
              <a:tr h="2545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খ.পৃ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0183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৫০,০০০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৫০,০০০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4275" y="3903260"/>
            <a:ext cx="2573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৫।সামগ্রিক ফলাফলঃ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669808" y="3499149"/>
          <a:ext cx="7034663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531"/>
                <a:gridCol w="2333284"/>
                <a:gridCol w="720782"/>
                <a:gridCol w="1527033"/>
                <a:gridCol w="1527033"/>
              </a:tblGrid>
              <a:tr h="2545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বিবরন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খ.পৃ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</a:t>
                      </a:r>
                    </a:p>
                    <a:p>
                      <a:pPr algn="ctr"/>
                      <a:endParaRPr lang="en-US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বেতন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৫০,০০০</a:t>
                      </a: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u="dbl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৬০,০০০</a:t>
                      </a:r>
                      <a:endParaRPr lang="en-US" sz="2000" u="dbl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৫০,০০০ </a:t>
                      </a: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 </a:t>
                      </a: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u="dbl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৬০,০০০ 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8693624" y="5691115"/>
            <a:ext cx="2988860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538484" y="4272592"/>
            <a:ext cx="7649570" cy="2141856"/>
            <a:chOff x="2538484" y="4272592"/>
            <a:chExt cx="7649570" cy="2141856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538484" y="6414448"/>
              <a:ext cx="7629098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538484" y="4272592"/>
              <a:ext cx="0" cy="214185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0160758" y="5977719"/>
              <a:ext cx="27296" cy="43672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8693624" y="809820"/>
            <a:ext cx="1310185" cy="5186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188054" y="1191960"/>
            <a:ext cx="1239672" cy="47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850573" y="5663821"/>
            <a:ext cx="1310185" cy="5186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324533" y="5709368"/>
            <a:ext cx="1239672" cy="47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1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2-Point Star 6"/>
          <p:cNvSpPr/>
          <p:nvPr/>
        </p:nvSpPr>
        <p:spPr>
          <a:xfrm rot="1718806">
            <a:off x="602308" y="875036"/>
            <a:ext cx="11669971" cy="4326737"/>
          </a:xfrm>
          <a:prstGeom prst="star32">
            <a:avLst/>
          </a:prstGeom>
          <a:solidFill>
            <a:srgbClr val="99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 এবার জেনে নিই দু’তরফা দাখিলা পদ্ধতির</a:t>
            </a:r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সুবিধা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সমূহ......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72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2829656"/>
            <a:ext cx="4716556" cy="3537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76" y="535344"/>
            <a:ext cx="5414682" cy="26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21065" y="723231"/>
            <a:ext cx="471655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পরিপূর্ণ হিসাব সংরক্ষণ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1276" y="3904958"/>
            <a:ext cx="4500282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জালিয়াতি প্রতিরোধ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463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61" y="498207"/>
            <a:ext cx="4078399" cy="3126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 descr="image_922_1179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495" y="2267249"/>
            <a:ext cx="2918950" cy="3209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55507" y="683028"/>
            <a:ext cx="2611387" cy="5847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ব্যয় নিয়ন্ত্রণ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51561" y="4483265"/>
            <a:ext cx="4207356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কর নির্ধারণ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0837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7" y="3179549"/>
            <a:ext cx="4208929" cy="2479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7302321" y="811369"/>
            <a:ext cx="3696237" cy="2846231"/>
            <a:chOff x="7018415" y="0"/>
            <a:chExt cx="5173585" cy="42503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415" y="0"/>
              <a:ext cx="5173585" cy="20611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065" y="2061122"/>
              <a:ext cx="3156284" cy="21891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287164" y="1539896"/>
            <a:ext cx="496741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দেনা-পাওনার পরিমাণ নির্ণয়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7444" y="4419270"/>
            <a:ext cx="4931709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 শুদ্ধতা যাচাই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438400" y="362598"/>
            <a:ext cx="7792277" cy="11046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9522" y="2047168"/>
            <a:ext cx="3781094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দু’তরফা দাখিলা পদ্ধতির জনক কে?</a:t>
            </a:r>
            <a:endParaRPr lang="bn-BD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1630" y="3493830"/>
            <a:ext cx="4858603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দু’তরফা দাখিলা পদ্ধতির  বৈশিষ্ট্য </a:t>
            </a:r>
            <a:r>
              <a:rPr lang="bn-BD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কয়টি?</a:t>
            </a:r>
            <a:endParaRPr lang="bn-BD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1927" y="5500048"/>
            <a:ext cx="128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11694" y="4749431"/>
            <a:ext cx="375313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দু’তরফা দাখিলা পদ্ধতির  সুবিধা কয়টি?</a:t>
            </a:r>
            <a:endParaRPr lang="bn-BD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7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82" y="365019"/>
            <a:ext cx="3664911" cy="1638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219074" y="2065481"/>
            <a:ext cx="3785938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642602" y="4206311"/>
            <a:ext cx="1065417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দু’তরফা দাখিলা পদ্ধতি একটি বিজ্ঞান সম্মত পদ্ধতি তা ব্যাখ্যা কর।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784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0238" y="308881"/>
            <a:ext cx="2202847" cy="120032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u="sng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5400" b="1" u="sng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5400" b="1" u="sng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07784" y="1600200"/>
            <a:ext cx="7926817" cy="4648200"/>
          </a:xfrm>
          <a:prstGeom prst="roundRect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lowers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67400" y="2771801"/>
            <a:ext cx="767640" cy="32202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37798" y="1676400"/>
            <a:ext cx="3092003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24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 ও দশম</a:t>
            </a:r>
          </a:p>
          <a:p>
            <a:pPr algn="ctr"/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 বিজ্ঞান </a:t>
            </a:r>
            <a:endParaRPr lang="bn-BD" sz="28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তৃতীয়  </a:t>
            </a:r>
            <a:endParaRPr lang="bn-BD" sz="28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629400" y="962891"/>
            <a:ext cx="33528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3787677"/>
            <a:ext cx="4038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4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শাহ মোহাম্মদ লুৎফুল হায়দার </a:t>
            </a:r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বিএড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লুৎফুন্নেছা বালিকা বিদ্যানিকেতন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পাগলা,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গফরগাঁও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৫২৭৯৮০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smlh1978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@gmail.com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38734" y="1828801"/>
            <a:ext cx="1901504" cy="1801504"/>
          </a:xfrm>
          <a:prstGeom prst="ellipse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7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6720" y="1396837"/>
            <a:ext cx="6729413" cy="1862048"/>
          </a:xfrm>
          <a:prstGeom prst="rect">
            <a:avLst/>
          </a:prstGeom>
          <a:scene3d>
            <a:camera prst="perspectiveRelaxed"/>
            <a:lightRig rig="threePt" dir="t"/>
          </a:scene3d>
          <a:sp3d>
            <a:bevelT w="165100" prst="coolSlant"/>
          </a:sp3d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bn-BD" sz="11500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bn-BD" sz="115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sz="11500" dirty="0">
              <a:ln>
                <a:solidFill>
                  <a:schemeClr val="tx1"/>
                </a:solidFill>
              </a:ln>
              <a:solidFill>
                <a:srgbClr val="FF33CC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6" y="4555957"/>
            <a:ext cx="11983454" cy="22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039127" y="2842834"/>
            <a:ext cx="3763617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এই ছবিতে কী দেখতে পাচ্ছ?</a:t>
            </a:r>
            <a:endParaRPr lang="en-US" sz="2000" b="1" dirty="0"/>
          </a:p>
        </p:txBody>
      </p:sp>
      <p:sp>
        <p:nvSpPr>
          <p:cNvPr id="31" name="Rectangle 30"/>
          <p:cNvSpPr/>
          <p:nvPr/>
        </p:nvSpPr>
        <p:spPr>
          <a:xfrm>
            <a:off x="7579828" y="2842834"/>
            <a:ext cx="4218046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মনে হয় কোন চুক্তি হস্তান্তর হচ্ছে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3545649" y="1477094"/>
            <a:ext cx="3042820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এখানে কতজন মানুষ দেখতে পাচ্ছ?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8716076" y="1493921"/>
            <a:ext cx="1945550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দুইজন</a:t>
            </a:r>
            <a:endParaRPr lang="en-US" sz="2000" b="1" dirty="0"/>
          </a:p>
        </p:txBody>
      </p:sp>
      <p:sp>
        <p:nvSpPr>
          <p:cNvPr id="21" name="Cloud Callout 20"/>
          <p:cNvSpPr/>
          <p:nvPr/>
        </p:nvSpPr>
        <p:spPr>
          <a:xfrm>
            <a:off x="1605060" y="422050"/>
            <a:ext cx="9261723" cy="730889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bn-BD" sz="2400" b="1" dirty="0" smtClean="0">
                <a:solidFill>
                  <a:srgbClr val="3333FF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দেখ এবং চিন্তা করে উত্তর দাও...</a:t>
            </a:r>
            <a:endParaRPr lang="en-US" sz="2400" b="1" dirty="0">
              <a:solidFill>
                <a:srgbClr val="3333FF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7" y="1237410"/>
            <a:ext cx="2091319" cy="913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 descr="real_estate-transaction.jpg"/>
          <p:cNvPicPr>
            <a:picLocks noChangeAspect="1"/>
          </p:cNvPicPr>
          <p:nvPr/>
        </p:nvPicPr>
        <p:blipFill>
          <a:blip r:embed="rId4" cstate="print"/>
          <a:srcRect b="3704"/>
          <a:stretch>
            <a:fillRect/>
          </a:stretch>
        </p:blipFill>
        <p:spPr>
          <a:xfrm>
            <a:off x="313997" y="2541851"/>
            <a:ext cx="2091318" cy="943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"/>
          <a:stretch/>
        </p:blipFill>
        <p:spPr>
          <a:xfrm>
            <a:off x="370370" y="5301838"/>
            <a:ext cx="2044926" cy="1030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5" y="3822125"/>
            <a:ext cx="2111280" cy="1023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240928" y="5447594"/>
            <a:ext cx="3379305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এই ছবিতে কী বুঝা যায়?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8324216" y="5447594"/>
            <a:ext cx="3066947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আদান-প্রদান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3240928" y="4333965"/>
            <a:ext cx="3379305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এই ছবি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দ্বারা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কী বুঝা যায়?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8155377" y="4294357"/>
            <a:ext cx="3066947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গ্রহণ-দান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2955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2" grpId="0" animBg="1"/>
      <p:bldP spid="29" grpId="0" animBg="1"/>
      <p:bldP spid="21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0575" y="5107942"/>
            <a:ext cx="6652592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তাহলে বলতো প্রত্যেকটি ছবিতে কয়টি পক্ষ দেখতে পেলাম?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9230139" y="5107930"/>
            <a:ext cx="1431235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দু’টি পক্ষ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3485322" y="591529"/>
            <a:ext cx="6758608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প্রথম ছবিতে দেখলাম দুইজন মানুষ।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4636027" y="2705527"/>
            <a:ext cx="3747518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তৃতীয় ছবিতে গ্রহণ-দান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4949923" y="1709059"/>
            <a:ext cx="3747518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দ্বি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তীয় ছবিতে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4144269" y="3807437"/>
            <a:ext cx="4731026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শেষ ছবিতে দেখলাম আদান-প্রদানের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450575" y="6136783"/>
            <a:ext cx="6652592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এবার বলো দু’টি পক্ষকে হিসাববিজ্ঞানের ভাষায় বলে-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8190898" y="6109489"/>
            <a:ext cx="3392557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দ্বৈত স্বত্বা বা দু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তরফা দাখিলা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9880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2620" y="255474"/>
            <a:ext cx="856676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দুতরফা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দাখিলা পদ্ধতি </a:t>
            </a:r>
          </a:p>
        </p:txBody>
      </p:sp>
    </p:spTree>
    <p:extLst>
      <p:ext uri="{BB962C8B-B14F-4D97-AF65-F5344CB8AC3E}">
        <p14:creationId xmlns:p14="http://schemas.microsoft.com/office/powerpoint/2010/main" val="13384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IN" sz="8800" b="1" i="1" dirty="0" smtClean="0"/>
              <a:t>শিখনফল </a:t>
            </a:r>
            <a:endParaRPr lang="en-US" sz="8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bn-IN" dirty="0" smtClean="0"/>
              <a:t>এই পাঠশেষে শিক্ষার্থীরা 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দু’তরফা দাখিলা পদ্ধতি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তা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দ্বৈতস্বত্বা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ব্যাখ্যা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দু’তরফা দাখিলা পদ্ধতির মূলনীতি/বৈশিষ্ট্য ব্যাখ্যা করতে পারবে।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দু’তরফা দাখিলা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ব্যাখ্যা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71" y="346453"/>
            <a:ext cx="3099404" cy="2088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peech Bubble: Rectangle with Corners Rounded 5"/>
          <p:cNvSpPr/>
          <p:nvPr/>
        </p:nvSpPr>
        <p:spPr>
          <a:xfrm>
            <a:off x="532387" y="675769"/>
            <a:ext cx="2475158" cy="983646"/>
          </a:xfrm>
          <a:prstGeom prst="wedgeRoundRectCallout">
            <a:avLst>
              <a:gd name="adj1" fmla="val 48664"/>
              <a:gd name="adj2" fmla="val -16925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গ্রহিতা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Speech Bubble: Rectangle with Corners Rounded 5"/>
          <p:cNvSpPr/>
          <p:nvPr/>
        </p:nvSpPr>
        <p:spPr>
          <a:xfrm flipH="1">
            <a:off x="8327251" y="839080"/>
            <a:ext cx="2759242" cy="834310"/>
          </a:xfrm>
          <a:prstGeom prst="wedgeRoundRectCallout">
            <a:avLst>
              <a:gd name="adj1" fmla="val 49593"/>
              <a:gd name="adj2" fmla="val -1804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দাতা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Speech Bubble: Rectangle with Corners Rounded 5"/>
          <p:cNvSpPr/>
          <p:nvPr/>
        </p:nvSpPr>
        <p:spPr>
          <a:xfrm flipH="1">
            <a:off x="8157412" y="2434471"/>
            <a:ext cx="2759242" cy="997841"/>
          </a:xfrm>
          <a:prstGeom prst="wedgeRoundRectCallout">
            <a:avLst>
              <a:gd name="adj1" fmla="val 87535"/>
              <a:gd name="adj2" fmla="val -148629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 প্রদানকারি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5"/>
          <p:cNvSpPr/>
          <p:nvPr/>
        </p:nvSpPr>
        <p:spPr>
          <a:xfrm>
            <a:off x="532387" y="2311834"/>
            <a:ext cx="2475158" cy="983646"/>
          </a:xfrm>
          <a:prstGeom prst="wedgeRoundRectCallout">
            <a:avLst>
              <a:gd name="adj1" fmla="val 104345"/>
              <a:gd name="adj2" fmla="val -13413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 গ্রহণকারি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Speech Bubble: Rectangle with Corners Rounded 5"/>
          <p:cNvSpPr/>
          <p:nvPr/>
        </p:nvSpPr>
        <p:spPr>
          <a:xfrm>
            <a:off x="532387" y="3897203"/>
            <a:ext cx="2475158" cy="983646"/>
          </a:xfrm>
          <a:prstGeom prst="wedgeRoundRectCallout">
            <a:avLst>
              <a:gd name="adj1" fmla="val -12373"/>
              <a:gd name="adj2" fmla="val -47912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ডেবিট পক্ষ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Speech Bubble: Rectangle with Corners Rounded 5"/>
          <p:cNvSpPr/>
          <p:nvPr/>
        </p:nvSpPr>
        <p:spPr>
          <a:xfrm flipH="1">
            <a:off x="8228559" y="3819715"/>
            <a:ext cx="2759242" cy="834310"/>
          </a:xfrm>
          <a:prstGeom prst="wedgeRoundRectCallout">
            <a:avLst>
              <a:gd name="adj1" fmla="val 19815"/>
              <a:gd name="adj2" fmla="val -43456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ক্রেডিট পক্ষ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Speech Bubble: Rectangle with Corners Rounded 5"/>
          <p:cNvSpPr/>
          <p:nvPr/>
        </p:nvSpPr>
        <p:spPr>
          <a:xfrm>
            <a:off x="700968" y="5195338"/>
            <a:ext cx="2475158" cy="689487"/>
          </a:xfrm>
          <a:prstGeom prst="wedgeRoundRectCallout">
            <a:avLst>
              <a:gd name="adj1" fmla="val 29558"/>
              <a:gd name="adj2" fmla="val -49400"/>
              <a:gd name="adj3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ডেবিট টাকা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Speech Bubble: Rectangle with Corners Rounded 5"/>
          <p:cNvSpPr/>
          <p:nvPr/>
        </p:nvSpPr>
        <p:spPr>
          <a:xfrm flipH="1">
            <a:off x="8327251" y="5048258"/>
            <a:ext cx="2759242" cy="689487"/>
          </a:xfrm>
          <a:prstGeom prst="wedgeRoundRectCallout">
            <a:avLst>
              <a:gd name="adj1" fmla="val 29825"/>
              <a:gd name="adj2" fmla="val -49401"/>
              <a:gd name="adj3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ক্রেডিট টাকা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>
            <a:off x="5730518" y="5195338"/>
            <a:ext cx="994610" cy="395329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3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066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0"/>
            <a:ext cx="2971800" cy="2190750"/>
          </a:xfrm>
          <a:prstGeom prst="rect">
            <a:avLst/>
          </a:prstGeom>
        </p:spPr>
      </p:pic>
      <p:pic>
        <p:nvPicPr>
          <p:cNvPr id="4" name="Picture 3" descr="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1"/>
            <a:ext cx="1943100" cy="2352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9906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সময়ঃ৩মিনিট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3200400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দ্বৈত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সত্তা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 descr="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505326"/>
            <a:ext cx="1943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9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0" y="1066800"/>
          <a:ext cx="7391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40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D8B008-D120-4447-8744-FB034D9C9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10D8B008-D120-4447-8744-FB034D9C9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E7F17-2171-466A-9712-1324DFDF5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994E7F17-2171-466A-9712-1324DFDF5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FC321E-AFEE-40CD-8F47-3E8B63DDF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73FC321E-AFEE-40CD-8F47-3E8B63DDF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C2D47-D9CF-470B-B4FB-F1831F608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678C2D47-D9CF-470B-B4FB-F1831F608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73D8AF-0CEA-4B5E-9A11-6A43304C4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7B73D8AF-0CEA-4B5E-9A11-6A43304C4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C24EA4-0089-40F2-98A6-1D43969D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2AC24EA4-0089-40F2-98A6-1D43969D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044EA6-2344-4E8D-AAB9-90F10DE67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EB044EA6-2344-4E8D-AAB9-90F10DE67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F155FE-E498-4793-AED2-F77C5207F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47F155FE-E498-4793-AED2-F77C5207F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737D15-4562-4D41-B2E8-105DB768A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06737D15-4562-4D41-B2E8-105DB768A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E2714B-DBA4-4BD7-A564-EDF8E4446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85E2714B-DBA4-4BD7-A564-EDF8E4446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347779-0C7D-42DA-95DE-D00FC97AA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BB347779-0C7D-42DA-95DE-D00FC97AA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377</Words>
  <Application>Microsoft Office PowerPoint</Application>
  <PresentationFormat>Widescreen</PresentationFormat>
  <Paragraphs>122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Nikosh</vt:lpstr>
      <vt:lpstr>NikoshBAN</vt:lpstr>
      <vt:lpstr>SolaimanLipi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দুতরফা দাখিলা হিসাবপদ্ধতির মূলনীতি/বৈশিষ্ট্য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31</cp:revision>
  <dcterms:created xsi:type="dcterms:W3CDTF">2020-07-04T14:01:04Z</dcterms:created>
  <dcterms:modified xsi:type="dcterms:W3CDTF">2020-07-18T01:51:03Z</dcterms:modified>
</cp:coreProperties>
</file>