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8" r:id="rId2"/>
    <p:sldId id="286" r:id="rId3"/>
    <p:sldId id="256" r:id="rId4"/>
    <p:sldId id="287" r:id="rId5"/>
    <p:sldId id="289" r:id="rId6"/>
    <p:sldId id="265" r:id="rId7"/>
    <p:sldId id="266" r:id="rId8"/>
    <p:sldId id="267" r:id="rId9"/>
    <p:sldId id="277" r:id="rId10"/>
    <p:sldId id="278" r:id="rId11"/>
    <p:sldId id="269" r:id="rId12"/>
    <p:sldId id="268" r:id="rId13"/>
    <p:sldId id="262" r:id="rId14"/>
    <p:sldId id="264" r:id="rId15"/>
    <p:sldId id="293" r:id="rId16"/>
    <p:sldId id="282" r:id="rId17"/>
    <p:sldId id="276" r:id="rId18"/>
    <p:sldId id="274" r:id="rId19"/>
    <p:sldId id="275" r:id="rId20"/>
    <p:sldId id="290" r:id="rId21"/>
    <p:sldId id="270" r:id="rId22"/>
    <p:sldId id="294" r:id="rId23"/>
    <p:sldId id="295" r:id="rId24"/>
    <p:sldId id="283" r:id="rId25"/>
    <p:sldId id="292" r:id="rId26"/>
    <p:sldId id="279"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1562" autoAdjust="0"/>
  </p:normalViewPr>
  <p:slideViewPr>
    <p:cSldViewPr snapToGrid="0">
      <p:cViewPr varScale="1">
        <p:scale>
          <a:sx n="68" d="100"/>
          <a:sy n="68"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F65CC-1F92-4CA9-8AE9-8B5A7E0BEC49}" type="datetimeFigureOut">
              <a:rPr lang="en-US" smtClean="0"/>
              <a:t>7/19/2020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1F60C-C920-4D4B-A874-2F55BF31B00F}" type="slidenum">
              <a:rPr lang="en-US" smtClean="0"/>
              <a:t>‹#›</a:t>
            </a:fld>
            <a:endParaRPr lang="en-US"/>
          </a:p>
        </p:txBody>
      </p:sp>
    </p:spTree>
    <p:extLst>
      <p:ext uri="{BB962C8B-B14F-4D97-AF65-F5344CB8AC3E}">
        <p14:creationId xmlns:p14="http://schemas.microsoft.com/office/powerpoint/2010/main" val="338244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1F60C-C920-4D4B-A874-2F55BF31B00F}" type="slidenum">
              <a:rPr lang="en-US" smtClean="0"/>
              <a:t>5</a:t>
            </a:fld>
            <a:endParaRPr lang="en-US"/>
          </a:p>
        </p:txBody>
      </p:sp>
    </p:spTree>
    <p:extLst>
      <p:ext uri="{BB962C8B-B14F-4D97-AF65-F5344CB8AC3E}">
        <p14:creationId xmlns:p14="http://schemas.microsoft.com/office/powerpoint/2010/main" val="363303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1F60C-C920-4D4B-A874-2F55BF31B00F}" type="slidenum">
              <a:rPr lang="en-US" smtClean="0"/>
              <a:t>15</a:t>
            </a:fld>
            <a:endParaRPr lang="en-US"/>
          </a:p>
        </p:txBody>
      </p:sp>
    </p:spTree>
    <p:extLst>
      <p:ext uri="{BB962C8B-B14F-4D97-AF65-F5344CB8AC3E}">
        <p14:creationId xmlns:p14="http://schemas.microsoft.com/office/powerpoint/2010/main" val="2843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1F60C-C920-4D4B-A874-2F55BF31B00F}" type="slidenum">
              <a:rPr lang="en-US" smtClean="0"/>
              <a:t>26</a:t>
            </a:fld>
            <a:endParaRPr lang="en-US"/>
          </a:p>
        </p:txBody>
      </p:sp>
    </p:spTree>
    <p:extLst>
      <p:ext uri="{BB962C8B-B14F-4D97-AF65-F5344CB8AC3E}">
        <p14:creationId xmlns:p14="http://schemas.microsoft.com/office/powerpoint/2010/main" val="408793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54280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39D0AD-DEF2-4237-94E9-FD4D3A407C16}"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BB07B-ECFD-450A-BF20-AE982FBA9B76}" type="slidenum">
              <a:rPr lang="en-US" smtClean="0"/>
              <a:t>‹#›</a:t>
            </a:fld>
            <a:endParaRPr lang="en-US"/>
          </a:p>
        </p:txBody>
      </p:sp>
    </p:spTree>
    <p:extLst>
      <p:ext uri="{BB962C8B-B14F-4D97-AF65-F5344CB8AC3E}">
        <p14:creationId xmlns:p14="http://schemas.microsoft.com/office/powerpoint/2010/main" val="14504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9D0AD-DEF2-4237-94E9-FD4D3A407C16}"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BB07B-ECFD-450A-BF20-AE982FBA9B76}" type="slidenum">
              <a:rPr lang="en-US" smtClean="0"/>
              <a:t>‹#›</a:t>
            </a:fld>
            <a:endParaRPr lang="en-US"/>
          </a:p>
        </p:txBody>
      </p:sp>
    </p:spTree>
    <p:extLst>
      <p:ext uri="{BB962C8B-B14F-4D97-AF65-F5344CB8AC3E}">
        <p14:creationId xmlns:p14="http://schemas.microsoft.com/office/powerpoint/2010/main" val="216043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9D0AD-DEF2-4237-94E9-FD4D3A407C16}"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BB07B-ECFD-450A-BF20-AE982FBA9B76}" type="slidenum">
              <a:rPr lang="en-US" smtClean="0"/>
              <a:t>‹#›</a:t>
            </a:fld>
            <a:endParaRPr lang="en-US"/>
          </a:p>
        </p:txBody>
      </p:sp>
    </p:spTree>
    <p:extLst>
      <p:ext uri="{BB962C8B-B14F-4D97-AF65-F5344CB8AC3E}">
        <p14:creationId xmlns:p14="http://schemas.microsoft.com/office/powerpoint/2010/main" val="130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9D0AD-DEF2-4237-94E9-FD4D3A407C16}"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BB07B-ECFD-450A-BF20-AE982FBA9B76}" type="slidenum">
              <a:rPr lang="en-US" smtClean="0"/>
              <a:t>‹#›</a:t>
            </a:fld>
            <a:endParaRPr lang="en-US"/>
          </a:p>
        </p:txBody>
      </p:sp>
    </p:spTree>
    <p:extLst>
      <p:ext uri="{BB962C8B-B14F-4D97-AF65-F5344CB8AC3E}">
        <p14:creationId xmlns:p14="http://schemas.microsoft.com/office/powerpoint/2010/main" val="337061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9D0AD-DEF2-4237-94E9-FD4D3A407C16}"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BB07B-ECFD-450A-BF20-AE982FBA9B76}" type="slidenum">
              <a:rPr lang="en-US" smtClean="0"/>
              <a:t>‹#›</a:t>
            </a:fld>
            <a:endParaRPr lang="en-US"/>
          </a:p>
        </p:txBody>
      </p:sp>
    </p:spTree>
    <p:extLst>
      <p:ext uri="{BB962C8B-B14F-4D97-AF65-F5344CB8AC3E}">
        <p14:creationId xmlns:p14="http://schemas.microsoft.com/office/powerpoint/2010/main" val="253389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39D0AD-DEF2-4237-94E9-FD4D3A407C16}"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BB07B-ECFD-450A-BF20-AE982FBA9B76}" type="slidenum">
              <a:rPr lang="en-US" smtClean="0"/>
              <a:t>‹#›</a:t>
            </a:fld>
            <a:endParaRPr lang="en-US"/>
          </a:p>
        </p:txBody>
      </p:sp>
    </p:spTree>
    <p:extLst>
      <p:ext uri="{BB962C8B-B14F-4D97-AF65-F5344CB8AC3E}">
        <p14:creationId xmlns:p14="http://schemas.microsoft.com/office/powerpoint/2010/main" val="387882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39D0AD-DEF2-4237-94E9-FD4D3A407C16}" type="datetimeFigureOut">
              <a:rPr lang="en-US" smtClean="0"/>
              <a:t>7/19/2020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BB07B-ECFD-450A-BF20-AE982FBA9B76}" type="slidenum">
              <a:rPr lang="en-US" smtClean="0"/>
              <a:t>‹#›</a:t>
            </a:fld>
            <a:endParaRPr lang="en-US"/>
          </a:p>
        </p:txBody>
      </p:sp>
    </p:spTree>
    <p:extLst>
      <p:ext uri="{BB962C8B-B14F-4D97-AF65-F5344CB8AC3E}">
        <p14:creationId xmlns:p14="http://schemas.microsoft.com/office/powerpoint/2010/main" val="158921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39D0AD-DEF2-4237-94E9-FD4D3A407C16}" type="datetimeFigureOut">
              <a:rPr lang="en-US" smtClean="0"/>
              <a:t>7/19/2020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BB07B-ECFD-450A-BF20-AE982FBA9B76}" type="slidenum">
              <a:rPr lang="en-US" smtClean="0"/>
              <a:t>‹#›</a:t>
            </a:fld>
            <a:endParaRPr lang="en-US"/>
          </a:p>
        </p:txBody>
      </p:sp>
    </p:spTree>
    <p:extLst>
      <p:ext uri="{BB962C8B-B14F-4D97-AF65-F5344CB8AC3E}">
        <p14:creationId xmlns:p14="http://schemas.microsoft.com/office/powerpoint/2010/main" val="373663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9D0AD-DEF2-4237-94E9-FD4D3A407C16}" type="datetimeFigureOut">
              <a:rPr lang="en-US" smtClean="0"/>
              <a:t>7/19/2020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BB07B-ECFD-450A-BF20-AE982FBA9B76}" type="slidenum">
              <a:rPr lang="en-US" smtClean="0"/>
              <a:t>‹#›</a:t>
            </a:fld>
            <a:endParaRPr lang="en-US"/>
          </a:p>
        </p:txBody>
      </p:sp>
    </p:spTree>
    <p:extLst>
      <p:ext uri="{BB962C8B-B14F-4D97-AF65-F5344CB8AC3E}">
        <p14:creationId xmlns:p14="http://schemas.microsoft.com/office/powerpoint/2010/main" val="417653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9D0AD-DEF2-4237-94E9-FD4D3A407C16}"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BB07B-ECFD-450A-BF20-AE982FBA9B76}" type="slidenum">
              <a:rPr lang="en-US" smtClean="0"/>
              <a:t>‹#›</a:t>
            </a:fld>
            <a:endParaRPr lang="en-US"/>
          </a:p>
        </p:txBody>
      </p:sp>
    </p:spTree>
    <p:extLst>
      <p:ext uri="{BB962C8B-B14F-4D97-AF65-F5344CB8AC3E}">
        <p14:creationId xmlns:p14="http://schemas.microsoft.com/office/powerpoint/2010/main" val="135577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9D0AD-DEF2-4237-94E9-FD4D3A407C16}"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BB07B-ECFD-450A-BF20-AE982FBA9B76}" type="slidenum">
              <a:rPr lang="en-US" smtClean="0"/>
              <a:t>‹#›</a:t>
            </a:fld>
            <a:endParaRPr lang="en-US"/>
          </a:p>
        </p:txBody>
      </p:sp>
    </p:spTree>
    <p:extLst>
      <p:ext uri="{BB962C8B-B14F-4D97-AF65-F5344CB8AC3E}">
        <p14:creationId xmlns:p14="http://schemas.microsoft.com/office/powerpoint/2010/main" val="197913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9D0AD-DEF2-4237-94E9-FD4D3A407C16}" type="datetimeFigureOut">
              <a:rPr lang="en-US" smtClean="0"/>
              <a:t>7/19/2020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BB07B-ECFD-450A-BF20-AE982FBA9B76}" type="slidenum">
              <a:rPr lang="en-US" smtClean="0"/>
              <a:t>‹#›</a:t>
            </a:fld>
            <a:endParaRPr lang="en-US"/>
          </a:p>
        </p:txBody>
      </p:sp>
    </p:spTree>
    <p:extLst>
      <p:ext uri="{BB962C8B-B14F-4D97-AF65-F5344CB8AC3E}">
        <p14:creationId xmlns:p14="http://schemas.microsoft.com/office/powerpoint/2010/main" val="3459895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hyperlink" Target="mailto:sukur360720@gmail.com"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4.xml"/><Relationship Id="rId7"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6.jpeg"/><Relationship Id="rId4" Type="http://schemas.openxmlformats.org/officeDocument/2006/relationships/image" Target="../media/image34.jpeg"/><Relationship Id="rId9" Type="http://schemas.openxmlformats.org/officeDocument/2006/relationships/image" Target="../media/image10.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0.gif"/><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1268" y="2590594"/>
            <a:ext cx="4866532" cy="3410156"/>
          </a:xfrm>
          <a:prstGeom prst="rect">
            <a:avLst/>
          </a:prstGeom>
        </p:spPr>
      </p:pic>
      <p:sp>
        <p:nvSpPr>
          <p:cNvPr id="13" name="8-Point Star 12"/>
          <p:cNvSpPr/>
          <p:nvPr/>
        </p:nvSpPr>
        <p:spPr>
          <a:xfrm>
            <a:off x="188687" y="914399"/>
            <a:ext cx="1756227" cy="1373824"/>
          </a:xfrm>
          <a:prstGeom prst="star8">
            <a:avLst/>
          </a:prstGeom>
          <a:solidFill>
            <a:srgbClr val="FF0000"/>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solidFill>
                  <a:srgbClr val="00B050"/>
                </a:solidFill>
              </a:rPr>
              <a:t>W</a:t>
            </a:r>
            <a:r>
              <a:rPr lang="bn-BD" sz="1350" dirty="0">
                <a:solidFill>
                  <a:srgbClr val="00B050"/>
                </a:solidFill>
              </a:rPr>
              <a:t> </a:t>
            </a:r>
            <a:endParaRPr lang="en-US" sz="1350" dirty="0">
              <a:solidFill>
                <a:srgbClr val="00B050"/>
              </a:solidFill>
            </a:endParaRPr>
          </a:p>
        </p:txBody>
      </p:sp>
      <p:sp>
        <p:nvSpPr>
          <p:cNvPr id="14" name="12-Point Star 13"/>
          <p:cNvSpPr/>
          <p:nvPr/>
        </p:nvSpPr>
        <p:spPr>
          <a:xfrm>
            <a:off x="2263061" y="914399"/>
            <a:ext cx="1814720" cy="1373824"/>
          </a:xfrm>
          <a:prstGeom prst="star12">
            <a:avLst/>
          </a:prstGeom>
          <a:solidFill>
            <a:srgbClr val="00B050"/>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t>E</a:t>
            </a:r>
          </a:p>
        </p:txBody>
      </p:sp>
      <p:sp>
        <p:nvSpPr>
          <p:cNvPr id="15" name="12-Point Star 14"/>
          <p:cNvSpPr/>
          <p:nvPr/>
        </p:nvSpPr>
        <p:spPr>
          <a:xfrm>
            <a:off x="4455769" y="913800"/>
            <a:ext cx="1404819" cy="1373824"/>
          </a:xfrm>
          <a:prstGeom prst="star12">
            <a:avLst/>
          </a:prstGeom>
          <a:solidFill>
            <a:schemeClr val="accent2">
              <a:lumMod val="75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t>L</a:t>
            </a:r>
          </a:p>
        </p:txBody>
      </p:sp>
      <p:sp>
        <p:nvSpPr>
          <p:cNvPr id="16" name="12-Point Star 15"/>
          <p:cNvSpPr/>
          <p:nvPr/>
        </p:nvSpPr>
        <p:spPr>
          <a:xfrm>
            <a:off x="10782646" y="914400"/>
            <a:ext cx="1409354" cy="1373224"/>
          </a:xfrm>
          <a:prstGeom prst="star12">
            <a:avLst/>
          </a:prstGeom>
          <a:solidFill>
            <a:srgbClr val="7030A0"/>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t>E</a:t>
            </a:r>
          </a:p>
        </p:txBody>
      </p:sp>
      <p:sp>
        <p:nvSpPr>
          <p:cNvPr id="9" name="8-Point Star 8"/>
          <p:cNvSpPr/>
          <p:nvPr/>
        </p:nvSpPr>
        <p:spPr>
          <a:xfrm>
            <a:off x="6090896" y="914399"/>
            <a:ext cx="1423866" cy="1373225"/>
          </a:xfrm>
          <a:prstGeom prst="star8">
            <a:avLst/>
          </a:prstGeom>
          <a:solidFill>
            <a:srgbClr val="0000CC"/>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solidFill>
                  <a:schemeClr val="bg1"/>
                </a:solidFill>
              </a:rPr>
              <a:t>C</a:t>
            </a:r>
            <a:r>
              <a:rPr lang="bn-BD" sz="1350" dirty="0">
                <a:solidFill>
                  <a:srgbClr val="00B050"/>
                </a:solidFill>
              </a:rPr>
              <a:t> </a:t>
            </a:r>
            <a:endParaRPr lang="en-US" sz="1350" dirty="0">
              <a:solidFill>
                <a:srgbClr val="00B050"/>
              </a:solidFill>
            </a:endParaRPr>
          </a:p>
        </p:txBody>
      </p:sp>
      <p:sp>
        <p:nvSpPr>
          <p:cNvPr id="17" name="12-Point Star 16"/>
          <p:cNvSpPr/>
          <p:nvPr/>
        </p:nvSpPr>
        <p:spPr>
          <a:xfrm>
            <a:off x="7745070" y="913801"/>
            <a:ext cx="1246705" cy="1373824"/>
          </a:xfrm>
          <a:prstGeom prst="star12">
            <a:avLst/>
          </a:prstGeom>
          <a:solidFill>
            <a:srgbClr val="0066FF"/>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t>O</a:t>
            </a:r>
          </a:p>
        </p:txBody>
      </p:sp>
      <p:sp>
        <p:nvSpPr>
          <p:cNvPr id="18" name="12-Point Star 17"/>
          <p:cNvSpPr/>
          <p:nvPr/>
        </p:nvSpPr>
        <p:spPr>
          <a:xfrm>
            <a:off x="9251565" y="914400"/>
            <a:ext cx="1271291" cy="1373824"/>
          </a:xfrm>
          <a:prstGeom prst="star12">
            <a:avLst/>
          </a:prstGeom>
          <a:solidFill>
            <a:srgbClr val="FF3399"/>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6600" dirty="0"/>
              <a:t>L</a:t>
            </a:r>
          </a:p>
        </p:txBody>
      </p:sp>
    </p:spTree>
    <p:extLst>
      <p:ext uri="{BB962C8B-B14F-4D97-AF65-F5344CB8AC3E}">
        <p14:creationId xmlns:p14="http://schemas.microsoft.com/office/powerpoint/2010/main" val="25667910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6000" fill="hold"/>
                                        <p:tgtEl>
                                          <p:spTgt spid="13"/>
                                        </p:tgtEl>
                                        <p:attrNameLst>
                                          <p:attrName>ppt_w</p:attrName>
                                        </p:attrNameLst>
                                      </p:cBhvr>
                                      <p:tavLst>
                                        <p:tav tm="0">
                                          <p:val>
                                            <p:fltVal val="0"/>
                                          </p:val>
                                        </p:tav>
                                        <p:tav tm="100000">
                                          <p:val>
                                            <p:strVal val="#ppt_w"/>
                                          </p:val>
                                        </p:tav>
                                      </p:tavLst>
                                    </p:anim>
                                    <p:anim calcmode="lin" valueType="num">
                                      <p:cBhvr>
                                        <p:cTn id="8" dur="6000" fill="hold"/>
                                        <p:tgtEl>
                                          <p:spTgt spid="13"/>
                                        </p:tgtEl>
                                        <p:attrNameLst>
                                          <p:attrName>ppt_h</p:attrName>
                                        </p:attrNameLst>
                                      </p:cBhvr>
                                      <p:tavLst>
                                        <p:tav tm="0">
                                          <p:val>
                                            <p:fltVal val="0"/>
                                          </p:val>
                                        </p:tav>
                                        <p:tav tm="100000">
                                          <p:val>
                                            <p:strVal val="#ppt_h"/>
                                          </p:val>
                                        </p:tav>
                                      </p:tavLst>
                                    </p:anim>
                                    <p:anim calcmode="lin" valueType="num">
                                      <p:cBhvr>
                                        <p:cTn id="9" dur="6000" fill="hold"/>
                                        <p:tgtEl>
                                          <p:spTgt spid="13"/>
                                        </p:tgtEl>
                                        <p:attrNameLst>
                                          <p:attrName>ppt_x</p:attrName>
                                        </p:attrNameLst>
                                      </p:cBhvr>
                                      <p:tavLst>
                                        <p:tav tm="0">
                                          <p:val>
                                            <p:fltVal val="0.5"/>
                                          </p:val>
                                        </p:tav>
                                        <p:tav tm="100000">
                                          <p:val>
                                            <p:strVal val="#ppt_x"/>
                                          </p:val>
                                        </p:tav>
                                      </p:tavLst>
                                    </p:anim>
                                    <p:anim calcmode="lin" valueType="num">
                                      <p:cBhvr>
                                        <p:cTn id="10" dur="6000" fill="hold"/>
                                        <p:tgtEl>
                                          <p:spTgt spid="13"/>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6000" fill="hold"/>
                                        <p:tgtEl>
                                          <p:spTgt spid="14"/>
                                        </p:tgtEl>
                                        <p:attrNameLst>
                                          <p:attrName>ppt_w</p:attrName>
                                        </p:attrNameLst>
                                      </p:cBhvr>
                                      <p:tavLst>
                                        <p:tav tm="0">
                                          <p:val>
                                            <p:fltVal val="0"/>
                                          </p:val>
                                        </p:tav>
                                        <p:tav tm="100000">
                                          <p:val>
                                            <p:strVal val="#ppt_w"/>
                                          </p:val>
                                        </p:tav>
                                      </p:tavLst>
                                    </p:anim>
                                    <p:anim calcmode="lin" valueType="num">
                                      <p:cBhvr>
                                        <p:cTn id="14" dur="6000" fill="hold"/>
                                        <p:tgtEl>
                                          <p:spTgt spid="14"/>
                                        </p:tgtEl>
                                        <p:attrNameLst>
                                          <p:attrName>ppt_h</p:attrName>
                                        </p:attrNameLst>
                                      </p:cBhvr>
                                      <p:tavLst>
                                        <p:tav tm="0">
                                          <p:val>
                                            <p:fltVal val="0"/>
                                          </p:val>
                                        </p:tav>
                                        <p:tav tm="100000">
                                          <p:val>
                                            <p:strVal val="#ppt_h"/>
                                          </p:val>
                                        </p:tav>
                                      </p:tavLst>
                                    </p:anim>
                                    <p:anim calcmode="lin" valueType="num">
                                      <p:cBhvr>
                                        <p:cTn id="15" dur="6000" fill="hold"/>
                                        <p:tgtEl>
                                          <p:spTgt spid="14"/>
                                        </p:tgtEl>
                                        <p:attrNameLst>
                                          <p:attrName>ppt_x</p:attrName>
                                        </p:attrNameLst>
                                      </p:cBhvr>
                                      <p:tavLst>
                                        <p:tav tm="0">
                                          <p:val>
                                            <p:fltVal val="0.5"/>
                                          </p:val>
                                        </p:tav>
                                        <p:tav tm="100000">
                                          <p:val>
                                            <p:strVal val="#ppt_x"/>
                                          </p:val>
                                        </p:tav>
                                      </p:tavLst>
                                    </p:anim>
                                    <p:anim calcmode="lin" valueType="num">
                                      <p:cBhvr>
                                        <p:cTn id="16" dur="6000" fill="hold"/>
                                        <p:tgtEl>
                                          <p:spTgt spid="14"/>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6000" fill="hold"/>
                                        <p:tgtEl>
                                          <p:spTgt spid="15"/>
                                        </p:tgtEl>
                                        <p:attrNameLst>
                                          <p:attrName>ppt_w</p:attrName>
                                        </p:attrNameLst>
                                      </p:cBhvr>
                                      <p:tavLst>
                                        <p:tav tm="0">
                                          <p:val>
                                            <p:fltVal val="0"/>
                                          </p:val>
                                        </p:tav>
                                        <p:tav tm="100000">
                                          <p:val>
                                            <p:strVal val="#ppt_w"/>
                                          </p:val>
                                        </p:tav>
                                      </p:tavLst>
                                    </p:anim>
                                    <p:anim calcmode="lin" valueType="num">
                                      <p:cBhvr>
                                        <p:cTn id="20" dur="6000" fill="hold"/>
                                        <p:tgtEl>
                                          <p:spTgt spid="15"/>
                                        </p:tgtEl>
                                        <p:attrNameLst>
                                          <p:attrName>ppt_h</p:attrName>
                                        </p:attrNameLst>
                                      </p:cBhvr>
                                      <p:tavLst>
                                        <p:tav tm="0">
                                          <p:val>
                                            <p:fltVal val="0"/>
                                          </p:val>
                                        </p:tav>
                                        <p:tav tm="100000">
                                          <p:val>
                                            <p:strVal val="#ppt_h"/>
                                          </p:val>
                                        </p:tav>
                                      </p:tavLst>
                                    </p:anim>
                                    <p:anim calcmode="lin" valueType="num">
                                      <p:cBhvr>
                                        <p:cTn id="21" dur="6000" fill="hold"/>
                                        <p:tgtEl>
                                          <p:spTgt spid="15"/>
                                        </p:tgtEl>
                                        <p:attrNameLst>
                                          <p:attrName>ppt_x</p:attrName>
                                        </p:attrNameLst>
                                      </p:cBhvr>
                                      <p:tavLst>
                                        <p:tav tm="0">
                                          <p:val>
                                            <p:fltVal val="0.5"/>
                                          </p:val>
                                        </p:tav>
                                        <p:tav tm="100000">
                                          <p:val>
                                            <p:strVal val="#ppt_x"/>
                                          </p:val>
                                        </p:tav>
                                      </p:tavLst>
                                    </p:anim>
                                    <p:anim calcmode="lin" valueType="num">
                                      <p:cBhvr>
                                        <p:cTn id="22" dur="6000" fill="hold"/>
                                        <p:tgtEl>
                                          <p:spTgt spid="15"/>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6000" fill="hold"/>
                                        <p:tgtEl>
                                          <p:spTgt spid="16"/>
                                        </p:tgtEl>
                                        <p:attrNameLst>
                                          <p:attrName>ppt_w</p:attrName>
                                        </p:attrNameLst>
                                      </p:cBhvr>
                                      <p:tavLst>
                                        <p:tav tm="0">
                                          <p:val>
                                            <p:fltVal val="0"/>
                                          </p:val>
                                        </p:tav>
                                        <p:tav tm="100000">
                                          <p:val>
                                            <p:strVal val="#ppt_w"/>
                                          </p:val>
                                        </p:tav>
                                      </p:tavLst>
                                    </p:anim>
                                    <p:anim calcmode="lin" valueType="num">
                                      <p:cBhvr>
                                        <p:cTn id="26" dur="6000" fill="hold"/>
                                        <p:tgtEl>
                                          <p:spTgt spid="16"/>
                                        </p:tgtEl>
                                        <p:attrNameLst>
                                          <p:attrName>ppt_h</p:attrName>
                                        </p:attrNameLst>
                                      </p:cBhvr>
                                      <p:tavLst>
                                        <p:tav tm="0">
                                          <p:val>
                                            <p:fltVal val="0"/>
                                          </p:val>
                                        </p:tav>
                                        <p:tav tm="100000">
                                          <p:val>
                                            <p:strVal val="#ppt_h"/>
                                          </p:val>
                                        </p:tav>
                                      </p:tavLst>
                                    </p:anim>
                                    <p:anim calcmode="lin" valueType="num">
                                      <p:cBhvr>
                                        <p:cTn id="27" dur="6000" fill="hold"/>
                                        <p:tgtEl>
                                          <p:spTgt spid="16"/>
                                        </p:tgtEl>
                                        <p:attrNameLst>
                                          <p:attrName>ppt_x</p:attrName>
                                        </p:attrNameLst>
                                      </p:cBhvr>
                                      <p:tavLst>
                                        <p:tav tm="0">
                                          <p:val>
                                            <p:fltVal val="0.5"/>
                                          </p:val>
                                        </p:tav>
                                        <p:tav tm="100000">
                                          <p:val>
                                            <p:strVal val="#ppt_x"/>
                                          </p:val>
                                        </p:tav>
                                      </p:tavLst>
                                    </p:anim>
                                    <p:anim calcmode="lin" valueType="num">
                                      <p:cBhvr>
                                        <p:cTn id="28" dur="6000" fill="hold"/>
                                        <p:tgtEl>
                                          <p:spTgt spid="16"/>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6000" fill="hold"/>
                                        <p:tgtEl>
                                          <p:spTgt spid="9"/>
                                        </p:tgtEl>
                                        <p:attrNameLst>
                                          <p:attrName>ppt_w</p:attrName>
                                        </p:attrNameLst>
                                      </p:cBhvr>
                                      <p:tavLst>
                                        <p:tav tm="0">
                                          <p:val>
                                            <p:fltVal val="0"/>
                                          </p:val>
                                        </p:tav>
                                        <p:tav tm="100000">
                                          <p:val>
                                            <p:strVal val="#ppt_w"/>
                                          </p:val>
                                        </p:tav>
                                      </p:tavLst>
                                    </p:anim>
                                    <p:anim calcmode="lin" valueType="num">
                                      <p:cBhvr>
                                        <p:cTn id="32" dur="6000" fill="hold"/>
                                        <p:tgtEl>
                                          <p:spTgt spid="9"/>
                                        </p:tgtEl>
                                        <p:attrNameLst>
                                          <p:attrName>ppt_h</p:attrName>
                                        </p:attrNameLst>
                                      </p:cBhvr>
                                      <p:tavLst>
                                        <p:tav tm="0">
                                          <p:val>
                                            <p:fltVal val="0"/>
                                          </p:val>
                                        </p:tav>
                                        <p:tav tm="100000">
                                          <p:val>
                                            <p:strVal val="#ppt_h"/>
                                          </p:val>
                                        </p:tav>
                                      </p:tavLst>
                                    </p:anim>
                                    <p:anim calcmode="lin" valueType="num">
                                      <p:cBhvr>
                                        <p:cTn id="33" dur="6000" fill="hold"/>
                                        <p:tgtEl>
                                          <p:spTgt spid="9"/>
                                        </p:tgtEl>
                                        <p:attrNameLst>
                                          <p:attrName>ppt_x</p:attrName>
                                        </p:attrNameLst>
                                      </p:cBhvr>
                                      <p:tavLst>
                                        <p:tav tm="0">
                                          <p:val>
                                            <p:fltVal val="0.5"/>
                                          </p:val>
                                        </p:tav>
                                        <p:tav tm="100000">
                                          <p:val>
                                            <p:strVal val="#ppt_x"/>
                                          </p:val>
                                        </p:tav>
                                      </p:tavLst>
                                    </p:anim>
                                    <p:anim calcmode="lin" valueType="num">
                                      <p:cBhvr>
                                        <p:cTn id="34" dur="6000" fill="hold"/>
                                        <p:tgtEl>
                                          <p:spTgt spid="9"/>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6000" fill="hold"/>
                                        <p:tgtEl>
                                          <p:spTgt spid="17"/>
                                        </p:tgtEl>
                                        <p:attrNameLst>
                                          <p:attrName>ppt_w</p:attrName>
                                        </p:attrNameLst>
                                      </p:cBhvr>
                                      <p:tavLst>
                                        <p:tav tm="0">
                                          <p:val>
                                            <p:fltVal val="0"/>
                                          </p:val>
                                        </p:tav>
                                        <p:tav tm="100000">
                                          <p:val>
                                            <p:strVal val="#ppt_w"/>
                                          </p:val>
                                        </p:tav>
                                      </p:tavLst>
                                    </p:anim>
                                    <p:anim calcmode="lin" valueType="num">
                                      <p:cBhvr>
                                        <p:cTn id="38" dur="6000" fill="hold"/>
                                        <p:tgtEl>
                                          <p:spTgt spid="17"/>
                                        </p:tgtEl>
                                        <p:attrNameLst>
                                          <p:attrName>ppt_h</p:attrName>
                                        </p:attrNameLst>
                                      </p:cBhvr>
                                      <p:tavLst>
                                        <p:tav tm="0">
                                          <p:val>
                                            <p:fltVal val="0"/>
                                          </p:val>
                                        </p:tav>
                                        <p:tav tm="100000">
                                          <p:val>
                                            <p:strVal val="#ppt_h"/>
                                          </p:val>
                                        </p:tav>
                                      </p:tavLst>
                                    </p:anim>
                                    <p:anim calcmode="lin" valueType="num">
                                      <p:cBhvr>
                                        <p:cTn id="39" dur="6000" fill="hold"/>
                                        <p:tgtEl>
                                          <p:spTgt spid="17"/>
                                        </p:tgtEl>
                                        <p:attrNameLst>
                                          <p:attrName>ppt_x</p:attrName>
                                        </p:attrNameLst>
                                      </p:cBhvr>
                                      <p:tavLst>
                                        <p:tav tm="0">
                                          <p:val>
                                            <p:fltVal val="0.5"/>
                                          </p:val>
                                        </p:tav>
                                        <p:tav tm="100000">
                                          <p:val>
                                            <p:strVal val="#ppt_x"/>
                                          </p:val>
                                        </p:tav>
                                      </p:tavLst>
                                    </p:anim>
                                    <p:anim calcmode="lin" valueType="num">
                                      <p:cBhvr>
                                        <p:cTn id="40" dur="6000" fill="hold"/>
                                        <p:tgtEl>
                                          <p:spTgt spid="17"/>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6000" fill="hold"/>
                                        <p:tgtEl>
                                          <p:spTgt spid="18"/>
                                        </p:tgtEl>
                                        <p:attrNameLst>
                                          <p:attrName>ppt_w</p:attrName>
                                        </p:attrNameLst>
                                      </p:cBhvr>
                                      <p:tavLst>
                                        <p:tav tm="0">
                                          <p:val>
                                            <p:fltVal val="0"/>
                                          </p:val>
                                        </p:tav>
                                        <p:tav tm="100000">
                                          <p:val>
                                            <p:strVal val="#ppt_w"/>
                                          </p:val>
                                        </p:tav>
                                      </p:tavLst>
                                    </p:anim>
                                    <p:anim calcmode="lin" valueType="num">
                                      <p:cBhvr>
                                        <p:cTn id="44" dur="6000" fill="hold"/>
                                        <p:tgtEl>
                                          <p:spTgt spid="18"/>
                                        </p:tgtEl>
                                        <p:attrNameLst>
                                          <p:attrName>ppt_h</p:attrName>
                                        </p:attrNameLst>
                                      </p:cBhvr>
                                      <p:tavLst>
                                        <p:tav tm="0">
                                          <p:val>
                                            <p:fltVal val="0"/>
                                          </p:val>
                                        </p:tav>
                                        <p:tav tm="100000">
                                          <p:val>
                                            <p:strVal val="#ppt_h"/>
                                          </p:val>
                                        </p:tav>
                                      </p:tavLst>
                                    </p:anim>
                                    <p:anim calcmode="lin" valueType="num">
                                      <p:cBhvr>
                                        <p:cTn id="45" dur="6000" fill="hold"/>
                                        <p:tgtEl>
                                          <p:spTgt spid="18"/>
                                        </p:tgtEl>
                                        <p:attrNameLst>
                                          <p:attrName>ppt_x</p:attrName>
                                        </p:attrNameLst>
                                      </p:cBhvr>
                                      <p:tavLst>
                                        <p:tav tm="0">
                                          <p:val>
                                            <p:fltVal val="0.5"/>
                                          </p:val>
                                        </p:tav>
                                        <p:tav tm="100000">
                                          <p:val>
                                            <p:strVal val="#ppt_x"/>
                                          </p:val>
                                        </p:tav>
                                      </p:tavLst>
                                    </p:anim>
                                    <p:anim calcmode="lin" valueType="num">
                                      <p:cBhvr>
                                        <p:cTn id="46" dur="60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8302"/>
            <a:ext cx="2391508" cy="61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Martyr</a:t>
            </a:r>
            <a:endParaRPr lang="en-US" sz="4000" dirty="0"/>
          </a:p>
        </p:txBody>
      </p:sp>
      <p:sp>
        <p:nvSpPr>
          <p:cNvPr id="7" name="Right Arrow 6"/>
          <p:cNvSpPr/>
          <p:nvPr/>
        </p:nvSpPr>
        <p:spPr>
          <a:xfrm>
            <a:off x="3382780" y="506438"/>
            <a:ext cx="1280160" cy="498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57264" y="446298"/>
            <a:ext cx="4685542" cy="61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bg1"/>
                </a:solidFill>
                <a:latin typeface="Times New Roman" pitchFamily="18" charset="0"/>
                <a:cs typeface="Times New Roman" pitchFamily="18" charset="0"/>
              </a:rPr>
              <a:t>who makes sacrifices.</a:t>
            </a:r>
          </a:p>
        </p:txBody>
      </p:sp>
      <p:pic>
        <p:nvPicPr>
          <p:cNvPr id="9" name="Picture 3" descr="C:\Users\WIN\Pictures\21 Febroary\urfgher.jpg"/>
          <p:cNvPicPr>
            <a:picLocks noChangeAspect="1" noChangeArrowheads="1"/>
          </p:cNvPicPr>
          <p:nvPr/>
        </p:nvPicPr>
        <p:blipFill>
          <a:blip r:embed="rId2"/>
          <a:srcRect/>
          <a:stretch>
            <a:fillRect/>
          </a:stretch>
        </p:blipFill>
        <p:spPr bwMode="auto">
          <a:xfrm>
            <a:off x="0" y="1336431"/>
            <a:ext cx="12192000" cy="5521569"/>
          </a:xfrm>
          <a:prstGeom prst="rect">
            <a:avLst/>
          </a:prstGeom>
          <a:noFill/>
        </p:spPr>
      </p:pic>
    </p:spTree>
    <p:extLst>
      <p:ext uri="{BB962C8B-B14F-4D97-AF65-F5344CB8AC3E}">
        <p14:creationId xmlns:p14="http://schemas.microsoft.com/office/powerpoint/2010/main" val="8221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4699" y="309491"/>
            <a:ext cx="2593145" cy="100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K</a:t>
            </a:r>
            <a:r>
              <a:rPr lang="en-US" sz="4800" dirty="0" smtClean="0"/>
              <a:t>indle</a:t>
            </a:r>
            <a:endParaRPr lang="en-US" sz="4800" dirty="0"/>
          </a:p>
        </p:txBody>
      </p:sp>
      <p:sp>
        <p:nvSpPr>
          <p:cNvPr id="3" name="Oval 2"/>
          <p:cNvSpPr/>
          <p:nvPr/>
        </p:nvSpPr>
        <p:spPr>
          <a:xfrm>
            <a:off x="228600" y="1674055"/>
            <a:ext cx="11658600" cy="4994031"/>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ctangle 3"/>
          <p:cNvSpPr/>
          <p:nvPr/>
        </p:nvSpPr>
        <p:spPr>
          <a:xfrm>
            <a:off x="6893168" y="288389"/>
            <a:ext cx="3474720" cy="99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L</a:t>
            </a:r>
            <a:r>
              <a:rPr lang="en-US" sz="5400" dirty="0" smtClean="0"/>
              <a:t>ighten</a:t>
            </a:r>
            <a:endParaRPr lang="en-US" sz="5400" dirty="0"/>
          </a:p>
        </p:txBody>
      </p:sp>
      <p:sp>
        <p:nvSpPr>
          <p:cNvPr id="5" name="Right Arrow 4"/>
          <p:cNvSpPr/>
          <p:nvPr/>
        </p:nvSpPr>
        <p:spPr>
          <a:xfrm>
            <a:off x="4132971" y="309491"/>
            <a:ext cx="1448971" cy="977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01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15422"/>
            <a:ext cx="2734994" cy="584775"/>
          </a:xfrm>
          <a:prstGeom prst="rect">
            <a:avLst/>
          </a:prstGeom>
          <a:solidFill>
            <a:srgbClr val="00B0F0"/>
          </a:solidFill>
          <a:ln w="9525">
            <a:solidFill>
              <a:schemeClr val="tx1"/>
            </a:solidFill>
          </a:ln>
        </p:spPr>
        <p:txBody>
          <a:bodyPr wrap="square" rtlCol="0">
            <a:spAutoFit/>
          </a:bodyPr>
          <a:lstStyle/>
          <a:p>
            <a:r>
              <a:rPr lang="en-US" sz="2000" dirty="0"/>
              <a:t> </a:t>
            </a:r>
            <a:r>
              <a:rPr lang="en-US" sz="3200" dirty="0">
                <a:latin typeface="Times New Roman" pitchFamily="18" charset="0"/>
                <a:cs typeface="Times New Roman" pitchFamily="18" charset="0"/>
              </a:rPr>
              <a:t>Procession</a:t>
            </a:r>
          </a:p>
        </p:txBody>
      </p:sp>
      <p:sp>
        <p:nvSpPr>
          <p:cNvPr id="3" name="Right Arrow 2"/>
          <p:cNvSpPr/>
          <p:nvPr/>
        </p:nvSpPr>
        <p:spPr>
          <a:xfrm>
            <a:off x="3583744" y="631274"/>
            <a:ext cx="1320019" cy="468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81600" y="80906"/>
            <a:ext cx="6874412" cy="1569660"/>
          </a:xfrm>
          <a:prstGeom prst="rect">
            <a:avLst/>
          </a:prstGeom>
          <a:solidFill>
            <a:srgbClr val="00B0F0"/>
          </a:solidFill>
          <a:ln w="9525">
            <a:solidFill>
              <a:schemeClr val="tx1"/>
            </a:solidFill>
          </a:ln>
        </p:spPr>
        <p:txBody>
          <a:bodyPr wrap="square" rtlCol="0">
            <a:spAutoFit/>
          </a:bodyPr>
          <a:lstStyle/>
          <a:p>
            <a:r>
              <a:rPr lang="en-US" sz="4800" b="1" dirty="0"/>
              <a:t>A group of people moving in an </a:t>
            </a:r>
            <a:r>
              <a:rPr lang="en-US" sz="4800" b="1" dirty="0" smtClean="0"/>
              <a:t>orderly manner</a:t>
            </a:r>
            <a:endParaRPr lang="en-US" sz="48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50566"/>
            <a:ext cx="12192000" cy="5207433"/>
          </a:xfrm>
          <a:prstGeom prst="rect">
            <a:avLst/>
          </a:prstGeom>
        </p:spPr>
      </p:pic>
    </p:spTree>
    <p:extLst>
      <p:ext uri="{BB962C8B-B14F-4D97-AF65-F5344CB8AC3E}">
        <p14:creationId xmlns:p14="http://schemas.microsoft.com/office/powerpoint/2010/main" val="136025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3" y="137160"/>
            <a:ext cx="1676400" cy="646331"/>
          </a:xfrm>
          <a:prstGeom prst="rect">
            <a:avLst/>
          </a:prstGeom>
          <a:solidFill>
            <a:srgbClr val="00B0F0"/>
          </a:solidFill>
          <a:ln w="9525">
            <a:solidFill>
              <a:schemeClr val="tx1"/>
            </a:solidFill>
          </a:ln>
        </p:spPr>
        <p:txBody>
          <a:bodyPr wrap="square" rtlCol="0">
            <a:spAutoFit/>
          </a:bodyPr>
          <a:lstStyle/>
          <a:p>
            <a:r>
              <a:rPr lang="en-US" sz="2400" dirty="0">
                <a:latin typeface="Times New Roman" pitchFamily="18" charset="0"/>
                <a:cs typeface="Times New Roman" pitchFamily="18" charset="0"/>
              </a:rPr>
              <a:t> </a:t>
            </a:r>
            <a:r>
              <a:rPr lang="en-US" sz="3600" dirty="0">
                <a:latin typeface="Times New Roman" pitchFamily="18" charset="0"/>
                <a:cs typeface="Times New Roman" pitchFamily="18" charset="0"/>
              </a:rPr>
              <a:t>Pay</a:t>
            </a:r>
          </a:p>
        </p:txBody>
      </p:sp>
      <p:sp>
        <p:nvSpPr>
          <p:cNvPr id="13" name="Right Arrow 12"/>
          <p:cNvSpPr/>
          <p:nvPr/>
        </p:nvSpPr>
        <p:spPr>
          <a:xfrm>
            <a:off x="2307103" y="267286"/>
            <a:ext cx="1477106" cy="516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6320051_8a0a6a8035_m.jpeg"/>
          <p:cNvPicPr>
            <a:picLocks noChangeAspect="1"/>
          </p:cNvPicPr>
          <p:nvPr/>
        </p:nvPicPr>
        <p:blipFill>
          <a:blip r:embed="rId2"/>
          <a:stretch>
            <a:fillRect/>
          </a:stretch>
        </p:blipFill>
        <p:spPr>
          <a:xfrm>
            <a:off x="98474" y="970671"/>
            <a:ext cx="12093525" cy="5887329"/>
          </a:xfrm>
          <a:prstGeom prst="rect">
            <a:avLst/>
          </a:prstGeom>
        </p:spPr>
      </p:pic>
      <p:sp>
        <p:nvSpPr>
          <p:cNvPr id="27" name="TextBox 26"/>
          <p:cNvSpPr txBox="1"/>
          <p:nvPr/>
        </p:nvSpPr>
        <p:spPr>
          <a:xfrm>
            <a:off x="4315849" y="137160"/>
            <a:ext cx="6066107" cy="646331"/>
          </a:xfrm>
          <a:prstGeom prst="rect">
            <a:avLst/>
          </a:prstGeom>
          <a:solidFill>
            <a:srgbClr val="00B0F0"/>
          </a:solidFill>
          <a:ln w="9525">
            <a:solidFill>
              <a:schemeClr val="tx1"/>
            </a:solidFill>
          </a:ln>
        </p:spPr>
        <p:txBody>
          <a:bodyPr wrap="square" rtlCol="0">
            <a:spAutoFit/>
          </a:bodyPr>
          <a:lstStyle/>
          <a:p>
            <a:r>
              <a:rPr lang="en-US" sz="3600" dirty="0"/>
              <a:t>To give (something)</a:t>
            </a:r>
          </a:p>
        </p:txBody>
      </p:sp>
    </p:spTree>
    <p:extLst>
      <p:ext uri="{BB962C8B-B14F-4D97-AF65-F5344CB8AC3E}">
        <p14:creationId xmlns:p14="http://schemas.microsoft.com/office/powerpoint/2010/main" val="38964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4)">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heckerboard(across)">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title"/>
          </p:nvPr>
        </p:nvSpPr>
        <p:spPr>
          <a:xfrm>
            <a:off x="0" y="1448971"/>
            <a:ext cx="12192000" cy="5057337"/>
          </a:xfrm>
          <a:solidFill>
            <a:srgbClr val="92D050"/>
          </a:solidFill>
        </p:spPr>
        <p:style>
          <a:lnRef idx="1">
            <a:schemeClr val="accent4"/>
          </a:lnRef>
          <a:fillRef idx="3">
            <a:schemeClr val="accent4"/>
          </a:fillRef>
          <a:effectRef idx="2">
            <a:schemeClr val="accent4"/>
          </a:effectRef>
          <a:fontRef idx="minor">
            <a:schemeClr val="lt1"/>
          </a:fontRef>
        </p:style>
        <p:txBody>
          <a:bodyPr>
            <a:noAutofit/>
          </a:bodyPr>
          <a:lstStyle/>
          <a:p>
            <a:pPr algn="just"/>
            <a:r>
              <a:rPr lang="en-US" sz="2400" b="1" dirty="0" smtClean="0">
                <a:solidFill>
                  <a:schemeClr val="tx1"/>
                </a:solidFill>
              </a:rPr>
              <a:t>21 February is a memorable day in our national history. We observe the day every year as International Mother Language Day. The day is a national holiday.</a:t>
            </a:r>
          </a:p>
          <a:p>
            <a:pPr algn="just"/>
            <a:r>
              <a:rPr lang="en-US" sz="2400" b="1" dirty="0" smtClean="0">
                <a:solidFill>
                  <a:schemeClr val="tx1"/>
                </a:solidFill>
              </a:rPr>
              <a:t>On this day, we pay tribute to the martyrs who laid down their lives to establish Bangla as a state language in undivided Pakistan in 1952. It is known as the Language Movement. </a:t>
            </a:r>
          </a:p>
          <a:p>
            <a:pPr algn="just"/>
            <a:r>
              <a:rPr lang="en-US" sz="2400" b="1" dirty="0" smtClean="0">
                <a:solidFill>
                  <a:schemeClr val="tx1"/>
                </a:solidFill>
              </a:rPr>
              <a:t>The seed of the Language Movement was sown on 21 March 1948 when Mohammed Ali Zinnah, the then Governor General of Pakistan, at a public meeting in Dhaka declared that Urdu would be the only state language of Pakistan. The declaration raised  a storm of protest in the eastern part of the country. The protest continued non stop, gathering momentum day by day. It turned into a movement and reached its climax in 1952. The government outlawed all sorts of public meetings and rallies to stop it.</a:t>
            </a:r>
          </a:p>
          <a:p>
            <a:pPr algn="just"/>
            <a:r>
              <a:rPr lang="en-US" sz="2400" b="1" dirty="0" smtClean="0">
                <a:solidFill>
                  <a:schemeClr val="tx1"/>
                </a:solidFill>
              </a:rPr>
              <a:t>The students of Dhaka University defied the law and they brought out a peaceful protest procession on 21 February 1952. When the procession near Dhaka Medical College, the police opened fire on the students, killing Salam, </a:t>
            </a:r>
            <a:r>
              <a:rPr lang="en-US" sz="2400" b="1" dirty="0">
                <a:solidFill>
                  <a:schemeClr val="tx1"/>
                </a:solidFill>
              </a:rPr>
              <a:t>reached </a:t>
            </a:r>
            <a:r>
              <a:rPr lang="en-US" sz="2400" b="1" dirty="0" err="1">
                <a:solidFill>
                  <a:schemeClr val="tx1"/>
                </a:solidFill>
              </a:rPr>
              <a:t>Rafiq</a:t>
            </a:r>
            <a:r>
              <a:rPr lang="en-US" sz="2400" b="1" dirty="0" smtClean="0">
                <a:solidFill>
                  <a:schemeClr val="tx1"/>
                </a:solidFill>
              </a:rPr>
              <a:t>, Barkat, Safiur and Jabbar. As a result, there were mass protests all over the country and the government had to declare Bengali too as a state language. This kindled the sparks of independence movement of Bangladesh.</a:t>
            </a:r>
            <a:endParaRPr lang="en-US" sz="2400" b="1" dirty="0">
              <a:solidFill>
                <a:schemeClr val="tx1"/>
              </a:solidFill>
            </a:endParaRPr>
          </a:p>
        </p:txBody>
      </p:sp>
      <p:sp>
        <p:nvSpPr>
          <p:cNvPr id="12" name="Oval 11"/>
          <p:cNvSpPr/>
          <p:nvPr/>
        </p:nvSpPr>
        <p:spPr>
          <a:xfrm>
            <a:off x="675249" y="1"/>
            <a:ext cx="9636369" cy="106914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Reading the passage silently</a:t>
            </a:r>
            <a:endParaRPr lang="en-US" sz="4000" b="1" dirty="0">
              <a:solidFill>
                <a:schemeClr val="bg1"/>
              </a:solidFill>
            </a:endParaRPr>
          </a:p>
        </p:txBody>
      </p:sp>
    </p:spTree>
    <p:extLst>
      <p:ext uri="{BB962C8B-B14F-4D97-AF65-F5344CB8AC3E}">
        <p14:creationId xmlns:p14="http://schemas.microsoft.com/office/powerpoint/2010/main" val="11516121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23440"/>
            <a:ext cx="5922497" cy="5534560"/>
          </a:xfrm>
          <a:prstGeom prst="rect">
            <a:avLst/>
          </a:prstGeom>
        </p:spPr>
      </p:pic>
      <p:sp>
        <p:nvSpPr>
          <p:cNvPr id="8" name="TextBox 7"/>
          <p:cNvSpPr txBox="1"/>
          <p:nvPr/>
        </p:nvSpPr>
        <p:spPr>
          <a:xfrm>
            <a:off x="1" y="0"/>
            <a:ext cx="12191999" cy="1446550"/>
          </a:xfrm>
          <a:prstGeom prst="rect">
            <a:avLst/>
          </a:prstGeom>
          <a:solidFill>
            <a:srgbClr val="00B0F0"/>
          </a:solidFill>
        </p:spPr>
        <p:txBody>
          <a:bodyPr wrap="square" rtlCol="0">
            <a:spAutoFit/>
          </a:bodyPr>
          <a:lstStyle/>
          <a:p>
            <a:r>
              <a:rPr lang="en-US" sz="4400" dirty="0"/>
              <a:t>We observe the day every year as International Mother Language Day.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499" y="1323439"/>
            <a:ext cx="6277122" cy="5534560"/>
          </a:xfrm>
          <a:prstGeom prst="rect">
            <a:avLst/>
          </a:prstGeom>
        </p:spPr>
      </p:pic>
    </p:spTree>
    <p:extLst>
      <p:ext uri="{BB962C8B-B14F-4D97-AF65-F5344CB8AC3E}">
        <p14:creationId xmlns:p14="http://schemas.microsoft.com/office/powerpoint/2010/main" val="1152996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075" y="-31620"/>
            <a:ext cx="11920451" cy="6678751"/>
          </a:xfrm>
          <a:prstGeom prst="rect">
            <a:avLst/>
          </a:prstGeom>
          <a:solidFill>
            <a:schemeClr val="accent6">
              <a:lumMod val="60000"/>
              <a:lumOff val="40000"/>
            </a:schemeClr>
          </a:solidFill>
          <a:ln>
            <a:solidFill>
              <a:srgbClr val="0070C0"/>
            </a:solidFill>
          </a:ln>
        </p:spPr>
        <p:txBody>
          <a:bodyPr wrap="square" rtlCol="0">
            <a:spAutoFit/>
          </a:bodyPr>
          <a:lstStyle/>
          <a:p>
            <a:r>
              <a:rPr lang="en-US" sz="3600" dirty="0">
                <a:solidFill>
                  <a:schemeClr val="bg1"/>
                </a:solidFill>
                <a:latin typeface="Times New Roman" pitchFamily="18" charset="0"/>
                <a:cs typeface="Times New Roman" pitchFamily="18" charset="0"/>
              </a:rPr>
              <a:t>Choose the best answer from the alternatives </a:t>
            </a:r>
            <a:r>
              <a:rPr lang="en-US" sz="3600" dirty="0" smtClean="0">
                <a:solidFill>
                  <a:schemeClr val="bg1"/>
                </a:solidFill>
                <a:latin typeface="Times New Roman" pitchFamily="18" charset="0"/>
                <a:cs typeface="Times New Roman" pitchFamily="18" charset="0"/>
              </a:rPr>
              <a:t>.</a:t>
            </a:r>
          </a:p>
          <a:p>
            <a:r>
              <a:rPr lang="en-US" sz="2800" dirty="0" smtClean="0">
                <a:latin typeface="Times New Roman" pitchFamily="18" charset="0"/>
                <a:cs typeface="Times New Roman" pitchFamily="18" charset="0"/>
              </a:rPr>
              <a:t>1. When was the seed of the Language Movement sown ?</a:t>
            </a:r>
            <a:endParaRPr lang="en-US" sz="2800" dirty="0">
              <a:latin typeface="Times New Roman" pitchFamily="18" charset="0"/>
              <a:cs typeface="Times New Roman" pitchFamily="18" charset="0"/>
            </a:endParaRPr>
          </a:p>
          <a:p>
            <a:pPr marL="400050" indent="-400050">
              <a:buAutoNum type="romanLcPeriod"/>
            </a:pPr>
            <a:r>
              <a:rPr lang="en-US" sz="2800" dirty="0" smtClean="0">
                <a:latin typeface="Times New Roman" pitchFamily="18" charset="0"/>
                <a:cs typeface="Times New Roman" pitchFamily="18" charset="0"/>
              </a:rPr>
              <a:t>21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February 1952</a:t>
            </a:r>
            <a:r>
              <a:rPr lang="en-US" sz="2800" dirty="0">
                <a:latin typeface="Times New Roman" pitchFamily="18" charset="0"/>
                <a:cs typeface="Times New Roman" pitchFamily="18" charset="0"/>
              </a:rPr>
              <a:t>	ii. 21</a:t>
            </a:r>
            <a:r>
              <a:rPr lang="en-US" sz="2800" baseline="30000" dirty="0">
                <a:latin typeface="Times New Roman" pitchFamily="18" charset="0"/>
                <a:cs typeface="Times New Roman" pitchFamily="18" charset="0"/>
              </a:rPr>
              <a:t>st</a:t>
            </a:r>
            <a:r>
              <a:rPr lang="en-US" sz="2800" dirty="0">
                <a:latin typeface="Times New Roman" pitchFamily="18" charset="0"/>
                <a:cs typeface="Times New Roman" pitchFamily="18" charset="0"/>
              </a:rPr>
              <a:t> February </a:t>
            </a:r>
            <a:r>
              <a:rPr lang="en-US" sz="2800" dirty="0" smtClean="0">
                <a:latin typeface="Times New Roman" pitchFamily="18" charset="0"/>
                <a:cs typeface="Times New Roman" pitchFamily="18" charset="0"/>
              </a:rPr>
              <a:t>1971 </a:t>
            </a:r>
          </a:p>
          <a:p>
            <a:r>
              <a:rPr lang="en-US" sz="2800" dirty="0" smtClean="0">
                <a:latin typeface="Times New Roman" pitchFamily="18" charset="0"/>
                <a:cs typeface="Times New Roman" pitchFamily="18" charset="0"/>
              </a:rPr>
              <a:t>iii</a:t>
            </a:r>
            <a:r>
              <a:rPr lang="en-US" sz="2800" dirty="0">
                <a:latin typeface="Times New Roman" pitchFamily="18" charset="0"/>
                <a:cs typeface="Times New Roman" pitchFamily="18" charset="0"/>
              </a:rPr>
              <a:t>. 21</a:t>
            </a:r>
            <a:r>
              <a:rPr lang="en-US" sz="2800" baseline="30000" dirty="0">
                <a:latin typeface="Times New Roman" pitchFamily="18" charset="0"/>
                <a:cs typeface="Times New Roman" pitchFamily="18" charset="0"/>
              </a:rPr>
              <a:t>st</a:t>
            </a:r>
            <a:r>
              <a:rPr lang="en-US" sz="2800" dirty="0">
                <a:latin typeface="Times New Roman" pitchFamily="18" charset="0"/>
                <a:cs typeface="Times New Roman" pitchFamily="18" charset="0"/>
              </a:rPr>
              <a:t> February </a:t>
            </a:r>
            <a:r>
              <a:rPr lang="en-US" sz="2800" dirty="0" smtClean="0">
                <a:latin typeface="Times New Roman" pitchFamily="18" charset="0"/>
                <a:cs typeface="Times New Roman" pitchFamily="18" charset="0"/>
              </a:rPr>
              <a:t>1948 </a:t>
            </a:r>
            <a:r>
              <a:rPr lang="en-US" sz="2800" dirty="0">
                <a:latin typeface="Times New Roman" pitchFamily="18" charset="0"/>
                <a:cs typeface="Times New Roman" pitchFamily="18" charset="0"/>
              </a:rPr>
              <a:t>	iv. 21</a:t>
            </a:r>
            <a:r>
              <a:rPr lang="en-US" sz="2800" baseline="30000" dirty="0">
                <a:latin typeface="Times New Roman" pitchFamily="18" charset="0"/>
                <a:cs typeface="Times New Roman" pitchFamily="18" charset="0"/>
              </a:rPr>
              <a:t>st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March 1948</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2</a:t>
            </a:r>
            <a:r>
              <a:rPr lang="en-US" sz="2800" dirty="0">
                <a:latin typeface="Times New Roman" pitchFamily="18" charset="0"/>
                <a:cs typeface="Times New Roman" pitchFamily="18" charset="0"/>
              </a:rPr>
              <a:t>. Language Movement </a:t>
            </a:r>
            <a:r>
              <a:rPr lang="en-US" sz="2800" dirty="0" smtClean="0">
                <a:latin typeface="Times New Roman" pitchFamily="18" charset="0"/>
                <a:cs typeface="Times New Roman" pitchFamily="18" charset="0"/>
              </a:rPr>
              <a:t>was held in--------.</a:t>
            </a:r>
            <a:endParaRPr lang="en-US" sz="2800" dirty="0">
              <a:latin typeface="Times New Roman" pitchFamily="18" charset="0"/>
              <a:cs typeface="Times New Roman" pitchFamily="18" charset="0"/>
            </a:endParaRPr>
          </a:p>
          <a:p>
            <a:pPr marL="400050" indent="-400050">
              <a:buAutoNum type="romanLcPeriod"/>
            </a:pPr>
            <a:r>
              <a:rPr lang="en-US" sz="2800" dirty="0" smtClean="0">
                <a:latin typeface="Times New Roman" pitchFamily="18" charset="0"/>
                <a:cs typeface="Times New Roman" pitchFamily="18" charset="0"/>
              </a:rPr>
              <a:t>Bangladesh</a:t>
            </a:r>
            <a:r>
              <a:rPr lang="en-US" sz="2800" dirty="0">
                <a:latin typeface="Times New Roman" pitchFamily="18" charset="0"/>
                <a:cs typeface="Times New Roman" pitchFamily="18" charset="0"/>
              </a:rPr>
              <a:t>		ii. </a:t>
            </a:r>
            <a:r>
              <a:rPr lang="en-US" sz="2800" dirty="0" smtClean="0">
                <a:latin typeface="Times New Roman" pitchFamily="18" charset="0"/>
                <a:cs typeface="Times New Roman" pitchFamily="18" charset="0"/>
              </a:rPr>
              <a:t>India   </a:t>
            </a:r>
          </a:p>
          <a:p>
            <a:r>
              <a:rPr lang="en-US" sz="2800" dirty="0" smtClean="0">
                <a:latin typeface="Times New Roman" pitchFamily="18" charset="0"/>
                <a:cs typeface="Times New Roman" pitchFamily="18" charset="0"/>
              </a:rPr>
              <a:t>iii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Pakistan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iv. Undivided Pakistan.</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3. </a:t>
            </a:r>
            <a:r>
              <a:rPr lang="en-US" sz="2800" dirty="0" smtClean="0">
                <a:latin typeface="Times New Roman" pitchFamily="18" charset="0"/>
                <a:cs typeface="Times New Roman" pitchFamily="18" charset="0"/>
              </a:rPr>
              <a:t>The martyrs who are mentioned in the passage were</a:t>
            </a:r>
            <a:r>
              <a:rPr lang="en-US" sz="2800" u="sng"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martyrs.</a:t>
            </a:r>
            <a:endParaRPr lang="en-US" sz="2800" u="sng" dirty="0">
              <a:latin typeface="Times New Roman" pitchFamily="18" charset="0"/>
              <a:cs typeface="Times New Roman" pitchFamily="18" charset="0"/>
            </a:endParaRPr>
          </a:p>
          <a:p>
            <a:pPr marL="400050" indent="-400050">
              <a:buAutoNum type="romanLcPeriod"/>
            </a:pPr>
            <a:r>
              <a:rPr lang="en-US" sz="2800" dirty="0" smtClean="0">
                <a:latin typeface="Times New Roman" pitchFamily="18" charset="0"/>
                <a:cs typeface="Times New Roman" pitchFamily="18" charset="0"/>
              </a:rPr>
              <a:t>freedom</a:t>
            </a:r>
            <a:r>
              <a:rPr lang="en-US" sz="2800" dirty="0">
                <a:latin typeface="Times New Roman" pitchFamily="18" charset="0"/>
                <a:cs typeface="Times New Roman" pitchFamily="18" charset="0"/>
              </a:rPr>
              <a:t>	ii. </a:t>
            </a:r>
            <a:r>
              <a:rPr lang="en-US" sz="2800" dirty="0" smtClean="0">
                <a:latin typeface="Times New Roman" pitchFamily="18" charset="0"/>
                <a:cs typeface="Times New Roman" pitchFamily="18" charset="0"/>
              </a:rPr>
              <a:t>language </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iii. </a:t>
            </a:r>
            <a:r>
              <a:rPr lang="en-US" sz="2800" dirty="0" smtClean="0">
                <a:latin typeface="Times New Roman" pitchFamily="18" charset="0"/>
                <a:cs typeface="Times New Roman" pitchFamily="18" charset="0"/>
              </a:rPr>
              <a:t>democratic</a:t>
            </a:r>
            <a:r>
              <a:rPr lang="en-US" sz="2800" dirty="0">
                <a:latin typeface="Times New Roman" pitchFamily="18" charset="0"/>
                <a:cs typeface="Times New Roman" pitchFamily="18" charset="0"/>
              </a:rPr>
              <a:t>	iv. </a:t>
            </a:r>
            <a:r>
              <a:rPr lang="en-US" sz="2800" dirty="0" smtClean="0">
                <a:latin typeface="Times New Roman" pitchFamily="18" charset="0"/>
                <a:cs typeface="Times New Roman" pitchFamily="18" charset="0"/>
              </a:rPr>
              <a:t>Socialist.</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4. </a:t>
            </a:r>
            <a:r>
              <a:rPr lang="en-US" sz="2800" dirty="0" smtClean="0">
                <a:latin typeface="Times New Roman" pitchFamily="18" charset="0"/>
                <a:cs typeface="Times New Roman" pitchFamily="18" charset="0"/>
              </a:rPr>
              <a:t>Police open fire on the</a:t>
            </a:r>
            <a:r>
              <a:rPr lang="en-US" sz="2800"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u="sng" dirty="0" smtClean="0">
                <a:latin typeface="Times New Roman" pitchFamily="18" charset="0"/>
                <a:cs typeface="Times New Roman" pitchFamily="18" charset="0"/>
              </a:rPr>
              <a:t>       </a:t>
            </a:r>
            <a:endParaRPr lang="en-US" sz="2800" u="sng" dirty="0">
              <a:latin typeface="Times New Roman" pitchFamily="18" charset="0"/>
              <a:cs typeface="Times New Roman" pitchFamily="18" charset="0"/>
            </a:endParaRPr>
          </a:p>
          <a:p>
            <a:pPr marL="400050" indent="-400050">
              <a:buAutoNum type="romanLcPeriod"/>
            </a:pPr>
            <a:r>
              <a:rPr lang="en-US" sz="2800" dirty="0" smtClean="0">
                <a:latin typeface="Times New Roman" pitchFamily="18" charset="0"/>
                <a:cs typeface="Times New Roman" pitchFamily="18" charset="0"/>
              </a:rPr>
              <a:t>workers. ii. </a:t>
            </a:r>
            <a:r>
              <a:rPr lang="en-US" sz="2800" dirty="0">
                <a:latin typeface="Times New Roman" pitchFamily="18" charset="0"/>
                <a:cs typeface="Times New Roman" pitchFamily="18" charset="0"/>
              </a:rPr>
              <a:t>s</a:t>
            </a:r>
            <a:r>
              <a:rPr lang="en-US" sz="2800" dirty="0" smtClean="0">
                <a:latin typeface="Times New Roman" pitchFamily="18" charset="0"/>
                <a:cs typeface="Times New Roman" pitchFamily="18" charset="0"/>
              </a:rPr>
              <a:t>tudents  iii) singers</a:t>
            </a:r>
            <a:r>
              <a:rPr lang="en-US" sz="2800" dirty="0">
                <a:latin typeface="Times New Roman" pitchFamily="18" charset="0"/>
                <a:cs typeface="Times New Roman" pitchFamily="18" charset="0"/>
              </a:rPr>
              <a:t>	 iv. </a:t>
            </a:r>
            <a:r>
              <a:rPr lang="en-US" sz="2800" dirty="0" smtClean="0">
                <a:latin typeface="Times New Roman" pitchFamily="18" charset="0"/>
                <a:cs typeface="Times New Roman" pitchFamily="18" charset="0"/>
              </a:rPr>
              <a:t>teachers.</a:t>
            </a:r>
            <a:endParaRPr lang="en-US" sz="2800" dirty="0">
              <a:latin typeface="Times New Roman" pitchFamily="18" charset="0"/>
              <a:cs typeface="Times New Roman" pitchFamily="18" charset="0"/>
            </a:endParaRPr>
          </a:p>
        </p:txBody>
      </p:sp>
      <p:sp>
        <p:nvSpPr>
          <p:cNvPr id="7" name="Donut 6"/>
          <p:cNvSpPr/>
          <p:nvPr/>
        </p:nvSpPr>
        <p:spPr>
          <a:xfrm>
            <a:off x="1860501" y="4431323"/>
            <a:ext cx="629480" cy="421997"/>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1860501" y="6208313"/>
            <a:ext cx="573148" cy="321179"/>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3775697" y="1428305"/>
            <a:ext cx="479145" cy="493543"/>
          </a:xfrm>
          <a:prstGeom prst="donu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2799472" y="3094930"/>
            <a:ext cx="536405" cy="425650"/>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loud Callout 12"/>
          <p:cNvSpPr/>
          <p:nvPr/>
        </p:nvSpPr>
        <p:spPr>
          <a:xfrm>
            <a:off x="8815753" y="-31620"/>
            <a:ext cx="3277773" cy="1498394"/>
          </a:xfrm>
          <a:prstGeom prst="cloud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smtClean="0">
                <a:solidFill>
                  <a:srgbClr val="002060"/>
                </a:solidFill>
                <a:effectLst>
                  <a:outerShdw blurRad="38100" dist="38100" dir="2700000" algn="tl">
                    <a:srgbClr val="000000">
                      <a:alpha val="43137"/>
                    </a:srgbClr>
                  </a:outerShdw>
                </a:effectLst>
                <a:latin typeface="Academy Engraved LET" pitchFamily="2" charset="0"/>
              </a:rPr>
              <a:t>Individual </a:t>
            </a:r>
          </a:p>
          <a:p>
            <a:r>
              <a:rPr lang="en-US" sz="3600" i="1" dirty="0" smtClean="0">
                <a:solidFill>
                  <a:srgbClr val="002060"/>
                </a:solidFill>
                <a:effectLst>
                  <a:outerShdw blurRad="38100" dist="38100" dir="2700000" algn="tl">
                    <a:srgbClr val="000000">
                      <a:alpha val="43137"/>
                    </a:srgbClr>
                  </a:outerShdw>
                </a:effectLst>
                <a:latin typeface="Academy Engraved LET" pitchFamily="2" charset="0"/>
              </a:rPr>
              <a:t>work</a:t>
            </a:r>
            <a:endParaRPr lang="en-US" sz="3600" i="1" dirty="0">
              <a:solidFill>
                <a:srgbClr val="002060"/>
              </a:solidFill>
              <a:effectLst>
                <a:outerShdw blurRad="38100" dist="38100" dir="2700000" algn="tl">
                  <a:srgbClr val="000000">
                    <a:alpha val="43137"/>
                  </a:srgbClr>
                </a:outerShdw>
              </a:effectLst>
              <a:latin typeface="Academy Engraved LET" pitchFamily="2" charset="0"/>
            </a:endParaRPr>
          </a:p>
        </p:txBody>
      </p:sp>
    </p:spTree>
    <p:extLst>
      <p:ext uri="{BB962C8B-B14F-4D97-AF65-F5344CB8AC3E}">
        <p14:creationId xmlns:p14="http://schemas.microsoft.com/office/powerpoint/2010/main" val="21295479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4.jpg"/>
          <p:cNvPicPr>
            <a:picLocks noChangeAspect="1"/>
          </p:cNvPicPr>
          <p:nvPr/>
        </p:nvPicPr>
        <p:blipFill>
          <a:blip r:embed="rId2"/>
          <a:stretch>
            <a:fillRect/>
          </a:stretch>
        </p:blipFill>
        <p:spPr>
          <a:xfrm>
            <a:off x="6096000" y="1200327"/>
            <a:ext cx="5889674" cy="5657671"/>
          </a:xfrm>
          <a:prstGeom prst="rect">
            <a:avLst/>
          </a:prstGeom>
        </p:spPr>
      </p:pic>
      <p:sp>
        <p:nvSpPr>
          <p:cNvPr id="4" name="TextBox 3"/>
          <p:cNvSpPr txBox="1"/>
          <p:nvPr/>
        </p:nvSpPr>
        <p:spPr>
          <a:xfrm>
            <a:off x="8050237" y="2876260"/>
            <a:ext cx="1981200" cy="1938992"/>
          </a:xfrm>
          <a:prstGeom prst="rect">
            <a:avLst/>
          </a:prstGeom>
          <a:noFill/>
        </p:spPr>
        <p:txBody>
          <a:bodyPr wrap="square" rtlCol="0">
            <a:spAutoFit/>
          </a:bodyPr>
          <a:lstStyle/>
          <a:p>
            <a:pPr algn="ctr"/>
            <a:r>
              <a:rPr lang="en-US" sz="2400" dirty="0" smtClean="0">
                <a:solidFill>
                  <a:srgbClr val="FF0000"/>
                </a:solidFill>
              </a:rPr>
              <a:t>“U</a:t>
            </a:r>
            <a:r>
              <a:rPr lang="en-US" sz="2400" b="1" dirty="0" smtClean="0">
                <a:solidFill>
                  <a:srgbClr val="FF0000"/>
                </a:solidFill>
              </a:rPr>
              <a:t>rdu </a:t>
            </a:r>
            <a:r>
              <a:rPr lang="en-US" sz="2400" b="1" dirty="0"/>
              <a:t>would be the only state language of </a:t>
            </a:r>
            <a:r>
              <a:rPr lang="en-US" sz="2400" b="1" dirty="0" smtClean="0">
                <a:solidFill>
                  <a:srgbClr val="FF0000"/>
                </a:solidFill>
              </a:rPr>
              <a:t>Pakistan</a:t>
            </a:r>
            <a:r>
              <a:rPr lang="en-US" sz="2400" b="1" dirty="0" smtClean="0"/>
              <a:t>”</a:t>
            </a:r>
            <a:endParaRPr lang="en-US" sz="2400" dirty="0">
              <a:solidFill>
                <a:srgbClr val="CC3300"/>
              </a:solidFill>
            </a:endParaRPr>
          </a:p>
        </p:txBody>
      </p:sp>
      <p:sp>
        <p:nvSpPr>
          <p:cNvPr id="5" name="TextBox 4"/>
          <p:cNvSpPr txBox="1"/>
          <p:nvPr/>
        </p:nvSpPr>
        <p:spPr>
          <a:xfrm>
            <a:off x="0" y="0"/>
            <a:ext cx="12191999" cy="1200329"/>
          </a:xfrm>
          <a:prstGeom prst="rect">
            <a:avLst/>
          </a:prstGeom>
          <a:solidFill>
            <a:srgbClr val="00B0F0"/>
          </a:solidFill>
        </p:spPr>
        <p:txBody>
          <a:bodyPr wrap="square" rtlCol="0">
            <a:spAutoFit/>
          </a:bodyPr>
          <a:lstStyle/>
          <a:p>
            <a:r>
              <a:rPr lang="en-US" sz="3600" dirty="0">
                <a:solidFill>
                  <a:schemeClr val="bg1"/>
                </a:solidFill>
              </a:rPr>
              <a:t>21 March,1948. Mohammed Ali Zinnah, the then Governor General of Pakistan at a public meeting in </a:t>
            </a:r>
            <a:r>
              <a:rPr lang="en-US" sz="3600" dirty="0" smtClean="0">
                <a:solidFill>
                  <a:schemeClr val="bg1"/>
                </a:solidFill>
              </a:rPr>
              <a:t>Dhaka declare that .</a:t>
            </a:r>
            <a:endParaRPr lang="en-US" sz="36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0325"/>
            <a:ext cx="6086090" cy="5657673"/>
          </a:xfrm>
          <a:prstGeom prst="rect">
            <a:avLst/>
          </a:prstGeom>
        </p:spPr>
      </p:pic>
    </p:spTree>
    <p:extLst>
      <p:ext uri="{BB962C8B-B14F-4D97-AF65-F5344CB8AC3E}">
        <p14:creationId xmlns:p14="http://schemas.microsoft.com/office/powerpoint/2010/main" val="87109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84148" cy="1371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bg1">
                    <a:lumMod val="95000"/>
                  </a:schemeClr>
                </a:solidFill>
              </a:rPr>
              <a:t>The declaration raised a storm of protest in the eastern part of the country.</a:t>
            </a:r>
          </a:p>
        </p:txBody>
      </p:sp>
      <p:sp>
        <p:nvSpPr>
          <p:cNvPr id="6" name="Rectangle 5"/>
          <p:cNvSpPr/>
          <p:nvPr/>
        </p:nvSpPr>
        <p:spPr>
          <a:xfrm>
            <a:off x="1" y="1371600"/>
            <a:ext cx="5472331" cy="5486399"/>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blipFill>
                <a:blip r:embed="rId3"/>
                <a:stretch>
                  <a:fillRect/>
                </a:stretch>
              </a:blip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407" y="1371600"/>
            <a:ext cx="6719668" cy="5486400"/>
          </a:xfrm>
          <a:prstGeom prst="rect">
            <a:avLst/>
          </a:prstGeom>
        </p:spPr>
      </p:pic>
    </p:spTree>
    <p:extLst>
      <p:ext uri="{BB962C8B-B14F-4D97-AF65-F5344CB8AC3E}">
        <p14:creationId xmlns:p14="http://schemas.microsoft.com/office/powerpoint/2010/main" val="2482492291"/>
      </p:ext>
    </p:extLst>
  </p:cSld>
  <p:clrMapOvr>
    <a:masterClrMapping/>
  </p:clrMapOvr>
  <p:transition>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3000" decel="50000" fill="hold">
                                          <p:stCondLst>
                                            <p:cond delay="0"/>
                                          </p:stCondLst>
                                        </p:cTn>
                                        <p:tgtEl>
                                          <p:spTgt spid="6"/>
                                        </p:tgtEl>
                                        <p:attrNameLst>
                                          <p:attrName>ppt_x</p:attrName>
                                          <p:attrName>ppt_y</p:attrName>
                                        </p:attrNameLst>
                                      </p:cBhvr>
                                    </p:animMotion>
                                    <p:animEffect transition="in" filter="fade">
                                      <p:cBhvr>
                                        <p:cTn id="17" dur="3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676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The students of Dhaka University defied the law and they brought out a  peaceful protest procession on 21 February-1952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618" y="1676400"/>
            <a:ext cx="6452382" cy="5181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676400"/>
            <a:ext cx="5739619" cy="5181600"/>
          </a:xfrm>
          <a:prstGeom prst="rect">
            <a:avLst/>
          </a:prstGeom>
        </p:spPr>
      </p:pic>
    </p:spTree>
    <p:extLst>
      <p:ext uri="{BB962C8B-B14F-4D97-AF65-F5344CB8AC3E}">
        <p14:creationId xmlns:p14="http://schemas.microsoft.com/office/powerpoint/2010/main" val="2921783959"/>
      </p:ext>
    </p:extLst>
  </p:cSld>
  <p:clrMapOvr>
    <a:masterClrMapping/>
  </p:clrMapOvr>
  <p:transition>
    <p:comb dir="vert"/>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540" y="0"/>
            <a:ext cx="3753622" cy="26466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404695" y="3054624"/>
            <a:ext cx="4876800" cy="3724096"/>
          </a:xfrm>
          <a:prstGeom prst="rect">
            <a:avLst/>
          </a:prstGeom>
        </p:spPr>
        <p:txBody>
          <a:bodyPr wrap="square">
            <a:spAutoFit/>
          </a:bodyPr>
          <a:lstStyle/>
          <a:p>
            <a:pPr lvl="0">
              <a:spcBef>
                <a:spcPct val="0"/>
              </a:spcBef>
              <a:defRPr/>
            </a:pPr>
            <a:r>
              <a:rPr lang="en-US" sz="2400" dirty="0" smtClean="0">
                <a:solidFill>
                  <a:srgbClr val="FFFF00"/>
                </a:solidFill>
                <a:effectLst>
                  <a:outerShdw blurRad="38100" dist="38100" dir="2700000" algn="tl">
                    <a:srgbClr val="000000">
                      <a:alpha val="43137"/>
                    </a:srgbClr>
                  </a:outerShdw>
                </a:effectLst>
                <a:latin typeface="Black Chancery" pitchFamily="2" charset="0"/>
              </a:rPr>
              <a:t>Teacher’s </a:t>
            </a:r>
            <a:r>
              <a:rPr lang="en-US" sz="2400" dirty="0">
                <a:solidFill>
                  <a:srgbClr val="FFFF00"/>
                </a:solidFill>
                <a:effectLst>
                  <a:outerShdw blurRad="38100" dist="38100" dir="2700000" algn="tl">
                    <a:srgbClr val="000000">
                      <a:alpha val="43137"/>
                    </a:srgbClr>
                  </a:outerShdw>
                </a:effectLst>
                <a:latin typeface="Black Chancery" pitchFamily="2" charset="0"/>
              </a:rPr>
              <a:t>Identity</a:t>
            </a:r>
            <a:r>
              <a:rPr lang="en-US" sz="2400" u="sng" dirty="0">
                <a:solidFill>
                  <a:schemeClr val="tx1">
                    <a:lumMod val="95000"/>
                    <a:lumOff val="5000"/>
                  </a:schemeClr>
                </a:solidFill>
                <a:latin typeface="Black Chancery" pitchFamily="2" charset="0"/>
              </a:rPr>
              <a:t/>
            </a:r>
            <a:br>
              <a:rPr lang="en-US" sz="2400" u="sng" dirty="0">
                <a:solidFill>
                  <a:schemeClr val="tx1">
                    <a:lumMod val="95000"/>
                    <a:lumOff val="5000"/>
                  </a:schemeClr>
                </a:solidFill>
                <a:latin typeface="Black Chancery" pitchFamily="2" charset="0"/>
              </a:rPr>
            </a:br>
            <a:r>
              <a:rPr lang="en-US" sz="4400" dirty="0">
                <a:solidFill>
                  <a:schemeClr val="tx1">
                    <a:lumMod val="95000"/>
                    <a:lumOff val="5000"/>
                  </a:schemeClr>
                </a:solidFill>
                <a:latin typeface="Black Chancery" pitchFamily="2" charset="0"/>
              </a:rPr>
              <a:t>A. </a:t>
            </a:r>
            <a:r>
              <a:rPr lang="en-US" sz="4400" dirty="0" err="1">
                <a:solidFill>
                  <a:schemeClr val="tx1">
                    <a:lumMod val="95000"/>
                    <a:lumOff val="5000"/>
                  </a:schemeClr>
                </a:solidFill>
                <a:latin typeface="Black Chancery" pitchFamily="2" charset="0"/>
              </a:rPr>
              <a:t>Sukur</a:t>
            </a:r>
            <a:r>
              <a:rPr lang="en-US" sz="4400" dirty="0">
                <a:solidFill>
                  <a:schemeClr val="tx1">
                    <a:lumMod val="95000"/>
                    <a:lumOff val="5000"/>
                  </a:schemeClr>
                </a:solidFill>
                <a:latin typeface="Black Chancery" pitchFamily="2" charset="0"/>
              </a:rPr>
              <a:t> Ali Khan</a:t>
            </a:r>
            <a:r>
              <a:rPr lang="en-US" sz="2400" dirty="0">
                <a:solidFill>
                  <a:schemeClr val="tx1">
                    <a:lumMod val="95000"/>
                    <a:lumOff val="5000"/>
                  </a:schemeClr>
                </a:solidFill>
                <a:latin typeface="Black Chancery" pitchFamily="2" charset="0"/>
              </a:rPr>
              <a:t/>
            </a:r>
            <a:br>
              <a:rPr lang="en-US" sz="2400" dirty="0">
                <a:solidFill>
                  <a:schemeClr val="tx1">
                    <a:lumMod val="95000"/>
                    <a:lumOff val="5000"/>
                  </a:schemeClr>
                </a:solidFill>
                <a:latin typeface="Black Chancery" pitchFamily="2" charset="0"/>
              </a:rPr>
            </a:br>
            <a:r>
              <a:rPr lang="en-US" sz="2400" dirty="0">
                <a:solidFill>
                  <a:schemeClr val="tx1">
                    <a:lumMod val="95000"/>
                    <a:lumOff val="5000"/>
                  </a:schemeClr>
                </a:solidFill>
                <a:latin typeface="Black Chancery" pitchFamily="2" charset="0"/>
              </a:rPr>
              <a:t>B.A </a:t>
            </a:r>
            <a:r>
              <a:rPr lang="en-US" sz="2400" dirty="0" err="1">
                <a:solidFill>
                  <a:schemeClr val="tx1">
                    <a:lumMod val="95000"/>
                    <a:lumOff val="5000"/>
                  </a:schemeClr>
                </a:solidFill>
                <a:latin typeface="Black Chancery" pitchFamily="2" charset="0"/>
              </a:rPr>
              <a:t>hons.M.A</a:t>
            </a:r>
            <a:r>
              <a:rPr lang="en-US" sz="2400" dirty="0">
                <a:solidFill>
                  <a:schemeClr val="tx1">
                    <a:lumMod val="95000"/>
                    <a:lumOff val="5000"/>
                  </a:schemeClr>
                </a:solidFill>
                <a:latin typeface="Black Chancery" pitchFamily="2" charset="0"/>
              </a:rPr>
              <a:t> In English</a:t>
            </a:r>
            <a:br>
              <a:rPr lang="en-US" sz="2400" dirty="0">
                <a:solidFill>
                  <a:schemeClr val="tx1">
                    <a:lumMod val="95000"/>
                    <a:lumOff val="5000"/>
                  </a:schemeClr>
                </a:solidFill>
                <a:latin typeface="Black Chancery" pitchFamily="2" charset="0"/>
              </a:rPr>
            </a:br>
            <a:r>
              <a:rPr lang="en-US" sz="2400" dirty="0">
                <a:solidFill>
                  <a:schemeClr val="tx1">
                    <a:lumMod val="95000"/>
                    <a:lumOff val="5000"/>
                  </a:schemeClr>
                </a:solidFill>
                <a:latin typeface="Black Chancery" pitchFamily="2" charset="0"/>
              </a:rPr>
              <a:t>Assistant Teacher(English)</a:t>
            </a:r>
          </a:p>
          <a:p>
            <a:pPr lvl="0">
              <a:spcBef>
                <a:spcPct val="0"/>
              </a:spcBef>
              <a:defRPr/>
            </a:pPr>
            <a:r>
              <a:rPr lang="en-US" sz="2400" dirty="0">
                <a:solidFill>
                  <a:schemeClr val="tx1">
                    <a:lumMod val="95000"/>
                    <a:lumOff val="5000"/>
                  </a:schemeClr>
                </a:solidFill>
                <a:latin typeface="Black Chancery" pitchFamily="2" charset="0"/>
              </a:rPr>
              <a:t>Naldha Secondary School</a:t>
            </a:r>
          </a:p>
          <a:p>
            <a:pPr lvl="0">
              <a:spcBef>
                <a:spcPct val="0"/>
              </a:spcBef>
              <a:defRPr/>
            </a:pPr>
            <a:r>
              <a:rPr lang="en-US" sz="2400" dirty="0" err="1">
                <a:solidFill>
                  <a:schemeClr val="tx1">
                    <a:lumMod val="95000"/>
                    <a:lumOff val="5000"/>
                  </a:schemeClr>
                </a:solidFill>
                <a:latin typeface="Black Chancery" pitchFamily="2" charset="0"/>
              </a:rPr>
              <a:t>Naldha,Fakirhat,Bagerhat</a:t>
            </a:r>
            <a:r>
              <a:rPr lang="en-US" sz="3200" dirty="0">
                <a:solidFill>
                  <a:schemeClr val="tx1">
                    <a:lumMod val="95000"/>
                    <a:lumOff val="5000"/>
                  </a:schemeClr>
                </a:solidFill>
                <a:latin typeface="Blackadder ITC" panose="04020505051007020D02" pitchFamily="82" charset="0"/>
              </a:rPr>
              <a:t>.</a:t>
            </a:r>
          </a:p>
          <a:p>
            <a:pPr lvl="0">
              <a:spcBef>
                <a:spcPct val="0"/>
              </a:spcBef>
              <a:defRPr/>
            </a:pPr>
            <a:r>
              <a:rPr lang="bn-BD" sz="2400" dirty="0">
                <a:solidFill>
                  <a:schemeClr val="tx1">
                    <a:lumMod val="95000"/>
                    <a:lumOff val="5000"/>
                  </a:schemeClr>
                </a:solidFill>
                <a:latin typeface="Bell MT" panose="02020503060305020303" pitchFamily="18" charset="0"/>
                <a:cs typeface="Times New Roman" pitchFamily="18" charset="0"/>
              </a:rPr>
              <a:t>Email : </a:t>
            </a:r>
            <a:r>
              <a:rPr lang="bn-BD" sz="2400" dirty="0">
                <a:solidFill>
                  <a:schemeClr val="tx1">
                    <a:lumMod val="95000"/>
                    <a:lumOff val="5000"/>
                  </a:schemeClr>
                </a:solidFill>
                <a:latin typeface="Bell MT" panose="02020503060305020303" pitchFamily="18" charset="0"/>
                <a:cs typeface="Times New Roman" pitchFamily="18" charset="0"/>
                <a:hlinkClick r:id="rId3"/>
              </a:rPr>
              <a:t>sukur360720@gmail.com</a:t>
            </a:r>
            <a:r>
              <a:rPr lang="bn-BD" sz="2400" dirty="0">
                <a:solidFill>
                  <a:schemeClr val="tx1">
                    <a:lumMod val="95000"/>
                    <a:lumOff val="5000"/>
                  </a:schemeClr>
                </a:solidFill>
                <a:latin typeface="Bell MT" panose="02020503060305020303" pitchFamily="18" charset="0"/>
                <a:cs typeface="Times New Roman" pitchFamily="18" charset="0"/>
              </a:rPr>
              <a:t/>
            </a:r>
            <a:br>
              <a:rPr lang="bn-BD" sz="2400" dirty="0">
                <a:solidFill>
                  <a:schemeClr val="tx1">
                    <a:lumMod val="95000"/>
                    <a:lumOff val="5000"/>
                  </a:schemeClr>
                </a:solidFill>
                <a:latin typeface="Bell MT" panose="02020503060305020303" pitchFamily="18" charset="0"/>
                <a:cs typeface="Times New Roman" pitchFamily="18" charset="0"/>
              </a:rPr>
            </a:br>
            <a:r>
              <a:rPr lang="bn-BD" sz="2400" dirty="0">
                <a:solidFill>
                  <a:schemeClr val="tx1">
                    <a:lumMod val="95000"/>
                    <a:lumOff val="5000"/>
                  </a:schemeClr>
                </a:solidFill>
                <a:latin typeface="Bell MT" panose="02020503060305020303" pitchFamily="18" charset="0"/>
                <a:cs typeface="Times New Roman" pitchFamily="18" charset="0"/>
              </a:rPr>
              <a:t>Mobile no-01922</a:t>
            </a:r>
            <a:r>
              <a:rPr lang="en-US" sz="2400" dirty="0">
                <a:solidFill>
                  <a:schemeClr val="tx1">
                    <a:lumMod val="95000"/>
                    <a:lumOff val="5000"/>
                  </a:schemeClr>
                </a:solidFill>
                <a:latin typeface="Bell MT" panose="02020503060305020303" pitchFamily="18" charset="0"/>
                <a:cs typeface="Times New Roman" pitchFamily="18" charset="0"/>
              </a:rPr>
              <a:t>-</a:t>
            </a:r>
            <a:r>
              <a:rPr lang="bn-BD" sz="2400" dirty="0">
                <a:solidFill>
                  <a:schemeClr val="tx1">
                    <a:lumMod val="95000"/>
                    <a:lumOff val="5000"/>
                  </a:schemeClr>
                </a:solidFill>
                <a:latin typeface="Bell MT" panose="02020503060305020303" pitchFamily="18" charset="0"/>
                <a:cs typeface="Times New Roman" pitchFamily="18" charset="0"/>
              </a:rPr>
              <a:t>360720</a:t>
            </a:r>
            <a:r>
              <a:rPr lang="en-US" sz="2000" dirty="0">
                <a:solidFill>
                  <a:srgbClr val="7030A0"/>
                </a:solidFill>
                <a:latin typeface="Bell MT" panose="02020503060305020303" pitchFamily="18" charset="0"/>
                <a:cs typeface="Times New Roman" pitchFamily="18" charset="0"/>
              </a:rPr>
              <a:t/>
            </a:r>
            <a:br>
              <a:rPr lang="en-US" sz="2000" dirty="0">
                <a:solidFill>
                  <a:srgbClr val="7030A0"/>
                </a:solidFill>
                <a:latin typeface="Bell MT" panose="02020503060305020303" pitchFamily="18" charset="0"/>
                <a:cs typeface="Times New Roman" pitchFamily="18" charset="0"/>
              </a:rPr>
            </a:br>
            <a:endParaRPr lang="en-US" sz="1600" dirty="0">
              <a:solidFill>
                <a:srgbClr val="362A34"/>
              </a:solidFill>
              <a:latin typeface="Blackadder ITC" panose="04020505051007020D02" pitchFamily="82" charset="0"/>
            </a:endParaRPr>
          </a:p>
        </p:txBody>
      </p:sp>
      <p:sp>
        <p:nvSpPr>
          <p:cNvPr id="5" name="Rectangle 4"/>
          <p:cNvSpPr/>
          <p:nvPr/>
        </p:nvSpPr>
        <p:spPr>
          <a:xfrm>
            <a:off x="8405695" y="3731732"/>
            <a:ext cx="3505200" cy="2431435"/>
          </a:xfrm>
          <a:prstGeom prst="rect">
            <a:avLst/>
          </a:prstGeom>
        </p:spPr>
        <p:txBody>
          <a:bodyPr wrap="square">
            <a:spAutoFit/>
          </a:bodyPr>
          <a:lstStyle/>
          <a:p>
            <a:r>
              <a:rPr lang="en-US" sz="3200" b="1" u="sng" dirty="0">
                <a:ln w="0"/>
                <a:latin typeface="Times New Roman" panose="02020603050405020304" pitchFamily="18" charset="0"/>
                <a:cs typeface="Times New Roman" panose="02020603050405020304" pitchFamily="18" charset="0"/>
              </a:rPr>
              <a:t>Class Introducing</a:t>
            </a:r>
          </a:p>
          <a:p>
            <a:r>
              <a:rPr lang="en-US" sz="2400" b="1" dirty="0">
                <a:ln w="0"/>
                <a:latin typeface="Times New Roman" panose="02020603050405020304" pitchFamily="18" charset="0"/>
                <a:cs typeface="Times New Roman" panose="02020603050405020304" pitchFamily="18" charset="0"/>
              </a:rPr>
              <a:t>Class       : </a:t>
            </a:r>
            <a:r>
              <a:rPr lang="en-US" sz="2400" b="1" dirty="0" smtClean="0">
                <a:ln w="0"/>
                <a:latin typeface="Times New Roman" panose="02020603050405020304" pitchFamily="18" charset="0"/>
                <a:cs typeface="Times New Roman" panose="02020603050405020304" pitchFamily="18" charset="0"/>
              </a:rPr>
              <a:t>Nine</a:t>
            </a:r>
            <a:endParaRPr lang="en-US" sz="2400" b="1" dirty="0">
              <a:ln w="0"/>
              <a:latin typeface="Times New Roman" panose="02020603050405020304" pitchFamily="18" charset="0"/>
              <a:cs typeface="Times New Roman" panose="02020603050405020304" pitchFamily="18" charset="0"/>
            </a:endParaRPr>
          </a:p>
          <a:p>
            <a:r>
              <a:rPr lang="en-US" sz="2400" b="1" dirty="0" smtClean="0">
                <a:ln w="0"/>
                <a:latin typeface="Times New Roman" panose="02020603050405020304" pitchFamily="18" charset="0"/>
                <a:cs typeface="Times New Roman" panose="02020603050405020304" pitchFamily="18" charset="0"/>
              </a:rPr>
              <a:t>Unit        </a:t>
            </a:r>
            <a:r>
              <a:rPr lang="en-US" sz="2400" b="1" dirty="0">
                <a:ln w="0"/>
                <a:latin typeface="Times New Roman" panose="02020603050405020304" pitchFamily="18" charset="0"/>
                <a:cs typeface="Times New Roman" panose="02020603050405020304" pitchFamily="18" charset="0"/>
              </a:rPr>
              <a:t>: </a:t>
            </a:r>
            <a:r>
              <a:rPr lang="en-US" sz="2400" b="1" dirty="0" smtClean="0">
                <a:ln w="0"/>
                <a:latin typeface="Times New Roman" panose="02020603050405020304" pitchFamily="18" charset="0"/>
                <a:cs typeface="Times New Roman" panose="02020603050405020304" pitchFamily="18" charset="0"/>
              </a:rPr>
              <a:t>03</a:t>
            </a:r>
            <a:endParaRPr lang="en-US" sz="2400" b="1" dirty="0">
              <a:ln w="0"/>
              <a:latin typeface="Times New Roman" panose="02020603050405020304" pitchFamily="18" charset="0"/>
              <a:cs typeface="Times New Roman" panose="02020603050405020304" pitchFamily="18" charset="0"/>
            </a:endParaRPr>
          </a:p>
          <a:p>
            <a:r>
              <a:rPr lang="en-US" sz="2400" b="1" dirty="0">
                <a:ln w="0"/>
                <a:latin typeface="Times New Roman" panose="02020603050405020304" pitchFamily="18" charset="0"/>
                <a:cs typeface="Times New Roman" panose="02020603050405020304" pitchFamily="18" charset="0"/>
              </a:rPr>
              <a:t>Lesson    : 03</a:t>
            </a:r>
          </a:p>
          <a:p>
            <a:r>
              <a:rPr lang="en-US" sz="2400" b="1" dirty="0">
                <a:ln w="0"/>
                <a:latin typeface="Times New Roman" panose="02020603050405020304" pitchFamily="18" charset="0"/>
                <a:cs typeface="Times New Roman" panose="02020603050405020304" pitchFamily="18" charset="0"/>
              </a:rPr>
              <a:t>Time       : 50 Minutes.</a:t>
            </a:r>
          </a:p>
          <a:p>
            <a:r>
              <a:rPr lang="en-US" sz="2400" b="1" dirty="0">
                <a:ln w="0"/>
                <a:latin typeface="Times New Roman" panose="02020603050405020304" pitchFamily="18" charset="0"/>
                <a:cs typeface="Times New Roman" panose="02020603050405020304" pitchFamily="18" charset="0"/>
              </a:rPr>
              <a:t>Date        </a:t>
            </a:r>
            <a:r>
              <a:rPr lang="en-US" sz="2400" b="1" dirty="0" smtClean="0">
                <a:ln w="0"/>
                <a:latin typeface="Times New Roman" panose="02020603050405020304" pitchFamily="18" charset="0"/>
                <a:cs typeface="Times New Roman" panose="02020603050405020304" pitchFamily="18" charset="0"/>
              </a:rPr>
              <a:t>: </a:t>
            </a:r>
            <a:endParaRPr lang="en-US" sz="8800" b="1" dirty="0">
              <a:ln w="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065" y="168812"/>
            <a:ext cx="3270526" cy="341258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232" y="0"/>
            <a:ext cx="2121690" cy="677872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6459" y="2540001"/>
            <a:ext cx="1905000" cy="28448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732" y="2646661"/>
            <a:ext cx="1905000" cy="2738140"/>
          </a:xfrm>
          <a:prstGeom prst="rect">
            <a:avLst/>
          </a:prstGeom>
        </p:spPr>
      </p:pic>
    </p:spTree>
    <p:extLst>
      <p:ext uri="{BB962C8B-B14F-4D97-AF65-F5344CB8AC3E}">
        <p14:creationId xmlns:p14="http://schemas.microsoft.com/office/powerpoint/2010/main" val="15877315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5838091" cy="62483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091" y="609601"/>
            <a:ext cx="6353909" cy="6248398"/>
          </a:xfrm>
          <a:prstGeom prst="rect">
            <a:avLst/>
          </a:prstGeom>
        </p:spPr>
      </p:pic>
      <p:sp>
        <p:nvSpPr>
          <p:cNvPr id="4" name="Rectangle 3"/>
          <p:cNvSpPr/>
          <p:nvPr/>
        </p:nvSpPr>
        <p:spPr>
          <a:xfrm>
            <a:off x="0" y="24826"/>
            <a:ext cx="12192000" cy="584775"/>
          </a:xfrm>
          <a:prstGeom prst="rect">
            <a:avLst/>
          </a:prstGeom>
          <a:solidFill>
            <a:srgbClr val="00B0F0"/>
          </a:solidFill>
        </p:spPr>
        <p:txBody>
          <a:bodyPr wrap="square" lIns="91440" tIns="45720" rIns="91440" bIns="45720">
            <a:spAutoFit/>
          </a:bodyPr>
          <a:lstStyle/>
          <a:p>
            <a:pPr algn="ctr"/>
            <a:r>
              <a:rPr lang="en-US" sz="3200" b="1" dirty="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The police opened fire  on the students</a:t>
            </a:r>
          </a:p>
        </p:txBody>
      </p:sp>
    </p:spTree>
    <p:extLst>
      <p:ext uri="{BB962C8B-B14F-4D97-AF65-F5344CB8AC3E}">
        <p14:creationId xmlns:p14="http://schemas.microsoft.com/office/powerpoint/2010/main" val="301218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WIN\Pictures\21 Febroary\876y54.jpg"/>
          <p:cNvPicPr>
            <a:picLocks noChangeAspect="1" noChangeArrowheads="1"/>
          </p:cNvPicPr>
          <p:nvPr/>
        </p:nvPicPr>
        <p:blipFill>
          <a:blip r:embed="rId3"/>
          <a:srcRect/>
          <a:stretch>
            <a:fillRect/>
          </a:stretch>
        </p:blipFill>
        <p:spPr bwMode="auto">
          <a:xfrm>
            <a:off x="0" y="707886"/>
            <a:ext cx="12192000" cy="6150114"/>
          </a:xfrm>
          <a:prstGeom prst="rect">
            <a:avLst/>
          </a:prstGeom>
          <a:noFill/>
        </p:spPr>
      </p:pic>
      <p:sp>
        <p:nvSpPr>
          <p:cNvPr id="5" name="Rectangle 4"/>
          <p:cNvSpPr/>
          <p:nvPr/>
        </p:nvSpPr>
        <p:spPr>
          <a:xfrm>
            <a:off x="42204" y="0"/>
            <a:ext cx="12192000" cy="830997"/>
          </a:xfrm>
          <a:prstGeom prst="rect">
            <a:avLst/>
          </a:prstGeom>
          <a:solidFill>
            <a:srgbClr val="00B0F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dirty="0">
                <a:solidFill>
                  <a:schemeClr val="bg1"/>
                </a:solidFill>
                <a:latin typeface="Times New Roman" pitchFamily="18" charset="0"/>
                <a:cs typeface="Times New Roman" pitchFamily="18" charset="0"/>
              </a:rPr>
              <a:t>Killing  Salam, </a:t>
            </a:r>
            <a:r>
              <a:rPr lang="en-US" sz="4800" dirty="0" err="1">
                <a:solidFill>
                  <a:schemeClr val="bg1"/>
                </a:solidFill>
                <a:latin typeface="Times New Roman" pitchFamily="18" charset="0"/>
                <a:cs typeface="Times New Roman" pitchFamily="18" charset="0"/>
              </a:rPr>
              <a:t>Rafiq</a:t>
            </a:r>
            <a:r>
              <a:rPr lang="en-US" sz="4800" dirty="0">
                <a:solidFill>
                  <a:schemeClr val="bg1"/>
                </a:solidFill>
                <a:latin typeface="Times New Roman" pitchFamily="18" charset="0"/>
                <a:cs typeface="Times New Roman" pitchFamily="18" charset="0"/>
              </a:rPr>
              <a:t>,  </a:t>
            </a:r>
            <a:r>
              <a:rPr lang="en-US" sz="4800" dirty="0" err="1">
                <a:solidFill>
                  <a:schemeClr val="bg1"/>
                </a:solidFill>
                <a:latin typeface="Times New Roman" pitchFamily="18" charset="0"/>
                <a:cs typeface="Times New Roman" pitchFamily="18" charset="0"/>
              </a:rPr>
              <a:t>Barkat</a:t>
            </a:r>
            <a:r>
              <a:rPr lang="en-US" sz="4800" dirty="0">
                <a:solidFill>
                  <a:schemeClr val="bg1"/>
                </a:solidFill>
                <a:latin typeface="Times New Roman" pitchFamily="18" charset="0"/>
                <a:cs typeface="Times New Roman" pitchFamily="18" charset="0"/>
              </a:rPr>
              <a:t> ,</a:t>
            </a:r>
            <a:r>
              <a:rPr lang="en-US" sz="4800" dirty="0" err="1" smtClean="0">
                <a:solidFill>
                  <a:schemeClr val="bg1"/>
                </a:solidFill>
                <a:latin typeface="Times New Roman" pitchFamily="18" charset="0"/>
                <a:cs typeface="Times New Roman" pitchFamily="18" charset="0"/>
              </a:rPr>
              <a:t>Jabbar</a:t>
            </a:r>
            <a:r>
              <a:rPr lang="en-US" sz="4800" dirty="0" smtClean="0">
                <a:solidFill>
                  <a:schemeClr val="bg1"/>
                </a:solidFill>
                <a:latin typeface="Times New Roman" pitchFamily="18" charset="0"/>
                <a:cs typeface="Times New Roman" pitchFamily="18" charset="0"/>
              </a:rPr>
              <a:t> &amp; </a:t>
            </a:r>
            <a:r>
              <a:rPr lang="en-US" sz="4800" dirty="0" err="1" smtClean="0">
                <a:solidFill>
                  <a:schemeClr val="bg1"/>
                </a:solidFill>
                <a:latin typeface="Times New Roman" pitchFamily="18" charset="0"/>
                <a:cs typeface="Times New Roman" pitchFamily="18" charset="0"/>
              </a:rPr>
              <a:t>Sofiur</a:t>
            </a:r>
            <a:endParaRPr lang="en-US" sz="4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92633969"/>
      </p:ext>
    </p:extLst>
  </p:cSld>
  <p:clrMapOvr>
    <a:masterClrMapping/>
  </p:clrMapOvr>
  <p:transition>
    <p:dissolve/>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wipe(down)">
                                      <p:cBhvr>
                                        <p:cTn id="15"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71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At last the </a:t>
            </a:r>
            <a:r>
              <a:rPr lang="en-US" sz="4800" dirty="0"/>
              <a:t>government had to declare </a:t>
            </a:r>
            <a:r>
              <a:rPr lang="en-US" sz="4800" dirty="0" smtClean="0"/>
              <a:t>Bengali too </a:t>
            </a:r>
            <a:r>
              <a:rPr lang="en-US" sz="4800" dirty="0"/>
              <a:t>as a state language</a:t>
            </a:r>
            <a:r>
              <a:rPr lang="en-US" sz="3200" dirty="0"/>
              <a:t>.</a:t>
            </a:r>
          </a:p>
        </p:txBody>
      </p:sp>
      <p:pic>
        <p:nvPicPr>
          <p:cNvPr id="13315" name="Picture 3" descr="C:\Users\WIN\Pictures\21 Febroary\htrn.jpg"/>
          <p:cNvPicPr>
            <a:picLocks noChangeAspect="1" noChangeArrowheads="1"/>
          </p:cNvPicPr>
          <p:nvPr/>
        </p:nvPicPr>
        <p:blipFill>
          <a:blip r:embed="rId3"/>
          <a:srcRect/>
          <a:stretch>
            <a:fillRect/>
          </a:stretch>
        </p:blipFill>
        <p:spPr bwMode="auto">
          <a:xfrm>
            <a:off x="0" y="1371600"/>
            <a:ext cx="5303520" cy="5486400"/>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520" y="1371600"/>
            <a:ext cx="6888480" cy="5486400"/>
          </a:xfrm>
          <a:prstGeom prst="rect">
            <a:avLst/>
          </a:prstGeom>
        </p:spPr>
      </p:pic>
    </p:spTree>
    <p:extLst>
      <p:ext uri="{BB962C8B-B14F-4D97-AF65-F5344CB8AC3E}">
        <p14:creationId xmlns:p14="http://schemas.microsoft.com/office/powerpoint/2010/main" val="1784993951"/>
      </p:ext>
    </p:extLst>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wipe(down)">
                                      <p:cBhvr>
                                        <p:cTn id="13" dur="500"/>
                                        <p:tgtEl>
                                          <p:spTgt spid="2">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56151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chemeClr val="bg1"/>
                </a:solidFill>
              </a:rPr>
              <a:t>This kindled the sparks of Independence Movement of </a:t>
            </a:r>
            <a:r>
              <a:rPr lang="en-US" sz="4400" dirty="0" smtClean="0">
                <a:solidFill>
                  <a:schemeClr val="bg1"/>
                </a:solidFill>
              </a:rPr>
              <a:t>Bangladesh.</a:t>
            </a:r>
            <a:endParaRPr lang="en-US" sz="4400" dirty="0">
              <a:solidFill>
                <a:schemeClr val="bg1"/>
              </a:solidFill>
            </a:endParaRPr>
          </a:p>
        </p:txBody>
      </p:sp>
      <p:pic>
        <p:nvPicPr>
          <p:cNvPr id="4" name="Picture 2" descr="C:\Users\WIN\Pictures\21 Febroary\hrtnf.jpg"/>
          <p:cNvPicPr>
            <a:picLocks noChangeAspect="1" noChangeArrowheads="1"/>
          </p:cNvPicPr>
          <p:nvPr/>
        </p:nvPicPr>
        <p:blipFill>
          <a:blip r:embed="rId3"/>
          <a:srcRect/>
          <a:stretch>
            <a:fillRect/>
          </a:stretch>
        </p:blipFill>
        <p:spPr bwMode="auto">
          <a:xfrm>
            <a:off x="0" y="1561514"/>
            <a:ext cx="12192000" cy="5296486"/>
          </a:xfrm>
          <a:prstGeom prst="rect">
            <a:avLst/>
          </a:prstGeom>
          <a:noFill/>
        </p:spPr>
      </p:pic>
    </p:spTree>
    <p:extLst>
      <p:ext uri="{BB962C8B-B14F-4D97-AF65-F5344CB8AC3E}">
        <p14:creationId xmlns:p14="http://schemas.microsoft.com/office/powerpoint/2010/main" val="1624499709"/>
      </p:ext>
    </p:extLst>
  </p:cSld>
  <p:clrMapOvr>
    <a:masterClrMapping/>
  </p:clrMapOvr>
  <p:transition>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327" y="0"/>
            <a:ext cx="12032673" cy="6555641"/>
          </a:xfrm>
          <a:prstGeom prst="rect">
            <a:avLst/>
          </a:prstGeom>
          <a:solidFill>
            <a:schemeClr val="accent6">
              <a:lumMod val="60000"/>
              <a:lumOff val="40000"/>
            </a:schemeClr>
          </a:solidFill>
          <a:ln>
            <a:solidFill>
              <a:srgbClr val="92D050"/>
            </a:solidFill>
          </a:ln>
        </p:spPr>
        <p:txBody>
          <a:bodyPr wrap="square" rtlCol="0">
            <a:spAutoFit/>
          </a:bodyPr>
          <a:lstStyle/>
          <a:p>
            <a:r>
              <a:rPr lang="en-US" sz="4800" b="1" dirty="0" smtClean="0"/>
              <a:t>Answer the following questions.</a:t>
            </a:r>
          </a:p>
          <a:p>
            <a:endParaRPr lang="en-US" sz="4400" b="1" dirty="0" smtClean="0"/>
          </a:p>
          <a:p>
            <a:pPr marL="742950" indent="-742950">
              <a:buAutoNum type="arabicPeriod"/>
            </a:pPr>
            <a:r>
              <a:rPr lang="en-US" sz="3600" b="1" dirty="0" smtClean="0"/>
              <a:t>Why </a:t>
            </a:r>
            <a:r>
              <a:rPr lang="en-US" sz="3600" b="1" dirty="0"/>
              <a:t>do we observe 21 February as the </a:t>
            </a:r>
            <a:endParaRPr lang="en-US" sz="3600" b="1" dirty="0" smtClean="0"/>
          </a:p>
          <a:p>
            <a:r>
              <a:rPr lang="en-US" sz="3600" b="1" dirty="0" smtClean="0"/>
              <a:t>International </a:t>
            </a:r>
            <a:r>
              <a:rPr lang="en-US" sz="3600" b="1" dirty="0"/>
              <a:t>Mother Language Day</a:t>
            </a:r>
            <a:r>
              <a:rPr lang="en-US" sz="3600" b="1" dirty="0" smtClean="0"/>
              <a:t>?</a:t>
            </a:r>
          </a:p>
          <a:p>
            <a:endParaRPr lang="en-US" sz="3600" b="1" dirty="0"/>
          </a:p>
          <a:p>
            <a:r>
              <a:rPr lang="en-US" sz="3600" b="1" dirty="0" smtClean="0"/>
              <a:t>2. Who were killed in the movement ?</a:t>
            </a:r>
          </a:p>
          <a:p>
            <a:endParaRPr lang="en-US" sz="3600" b="1" dirty="0" smtClean="0"/>
          </a:p>
          <a:p>
            <a:r>
              <a:rPr lang="en-US" sz="3600" b="1" dirty="0" smtClean="0"/>
              <a:t>3. How do you see the </a:t>
            </a:r>
            <a:r>
              <a:rPr lang="en-US" sz="3600" b="1" dirty="0"/>
              <a:t>Language Movement </a:t>
            </a:r>
            <a:r>
              <a:rPr lang="en-US" sz="3600" b="1" dirty="0" smtClean="0"/>
              <a:t>?</a:t>
            </a:r>
          </a:p>
          <a:p>
            <a:endParaRPr lang="en-US" sz="3600" b="1" dirty="0" smtClean="0"/>
          </a:p>
          <a:p>
            <a:r>
              <a:rPr lang="en-US" sz="3600" b="1" dirty="0" smtClean="0"/>
              <a:t>4. Who were killed in the movement ?</a:t>
            </a:r>
          </a:p>
          <a:p>
            <a:endParaRPr lang="en-US" sz="4400" dirty="0" smtClean="0"/>
          </a:p>
        </p:txBody>
      </p:sp>
      <p:sp>
        <p:nvSpPr>
          <p:cNvPr id="5" name="Cloud Callout 4"/>
          <p:cNvSpPr/>
          <p:nvPr/>
        </p:nvSpPr>
        <p:spPr>
          <a:xfrm>
            <a:off x="8764172" y="0"/>
            <a:ext cx="3277773" cy="1498394"/>
          </a:xfrm>
          <a:prstGeom prst="cloud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Group Work</a:t>
            </a:r>
            <a:endParaRPr lang="en-US" sz="3600" dirty="0"/>
          </a:p>
        </p:txBody>
      </p:sp>
    </p:spTree>
    <p:extLst>
      <p:ext uri="{BB962C8B-B14F-4D97-AF65-F5344CB8AC3E}">
        <p14:creationId xmlns:p14="http://schemas.microsoft.com/office/powerpoint/2010/main" val="37977770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8435"/>
            <a:ext cx="12192000" cy="4524315"/>
          </a:xfrm>
          <a:prstGeom prst="rect">
            <a:avLst/>
          </a:prstGeom>
        </p:spPr>
        <p:txBody>
          <a:bodyPr wrap="square">
            <a:spAutoFit/>
          </a:bodyPr>
          <a:lstStyle/>
          <a:p>
            <a:r>
              <a:rPr lang="en-US" sz="4800" dirty="0">
                <a:solidFill>
                  <a:srgbClr val="00B050"/>
                </a:solidFill>
                <a:latin typeface="Times New Roman" pitchFamily="18" charset="0"/>
                <a:cs typeface="Times New Roman" pitchFamily="18" charset="0"/>
              </a:rPr>
              <a:t>21 February is </a:t>
            </a:r>
            <a:r>
              <a:rPr lang="en-US" sz="4800" dirty="0" smtClean="0">
                <a:solidFill>
                  <a:srgbClr val="00B050"/>
                </a:solidFill>
                <a:latin typeface="Times New Roman" pitchFamily="18" charset="0"/>
                <a:cs typeface="Times New Roman" pitchFamily="18" charset="0"/>
              </a:rPr>
              <a:t>a (a) ------------</a:t>
            </a:r>
            <a:r>
              <a:rPr lang="en-US" sz="4800" dirty="0">
                <a:solidFill>
                  <a:srgbClr val="00B050"/>
                </a:solidFill>
                <a:latin typeface="Times New Roman" pitchFamily="18" charset="0"/>
                <a:cs typeface="Times New Roman" pitchFamily="18" charset="0"/>
              </a:rPr>
              <a:t>day  in our national history. </a:t>
            </a:r>
            <a:r>
              <a:rPr lang="en-US" sz="4800" dirty="0" smtClean="0">
                <a:solidFill>
                  <a:srgbClr val="00B050"/>
                </a:solidFill>
                <a:latin typeface="Times New Roman" pitchFamily="18" charset="0"/>
                <a:cs typeface="Times New Roman" pitchFamily="18" charset="0"/>
              </a:rPr>
              <a:t>On </a:t>
            </a:r>
            <a:r>
              <a:rPr lang="en-US" sz="4800" dirty="0">
                <a:solidFill>
                  <a:srgbClr val="00B050"/>
                </a:solidFill>
                <a:latin typeface="Times New Roman" pitchFamily="18" charset="0"/>
                <a:cs typeface="Times New Roman" pitchFamily="18" charset="0"/>
              </a:rPr>
              <a:t>this day, we pay </a:t>
            </a:r>
            <a:r>
              <a:rPr lang="en-US" sz="4800" dirty="0" smtClean="0">
                <a:solidFill>
                  <a:srgbClr val="00B050"/>
                </a:solidFill>
                <a:latin typeface="Times New Roman" pitchFamily="18" charset="0"/>
                <a:cs typeface="Times New Roman" pitchFamily="18" charset="0"/>
              </a:rPr>
              <a:t>(b)-------- </a:t>
            </a:r>
            <a:r>
              <a:rPr lang="en-US" sz="4800" dirty="0">
                <a:solidFill>
                  <a:srgbClr val="00B050"/>
                </a:solidFill>
                <a:latin typeface="Times New Roman" pitchFamily="18" charset="0"/>
                <a:cs typeface="Times New Roman" pitchFamily="18" charset="0"/>
              </a:rPr>
              <a:t>to the </a:t>
            </a:r>
            <a:r>
              <a:rPr lang="en-US" sz="4800" dirty="0" smtClean="0">
                <a:solidFill>
                  <a:srgbClr val="00B050"/>
                </a:solidFill>
                <a:latin typeface="Times New Roman" pitchFamily="18" charset="0"/>
                <a:cs typeface="Times New Roman" pitchFamily="18" charset="0"/>
              </a:rPr>
              <a:t>martyrs. The </a:t>
            </a:r>
            <a:r>
              <a:rPr lang="en-US" sz="4800" dirty="0">
                <a:solidFill>
                  <a:srgbClr val="00B050"/>
                </a:solidFill>
                <a:latin typeface="Times New Roman" pitchFamily="18" charset="0"/>
                <a:cs typeface="Times New Roman" pitchFamily="18" charset="0"/>
              </a:rPr>
              <a:t>seed of the Language Movement was sown on </a:t>
            </a:r>
            <a:r>
              <a:rPr lang="en-US" sz="4800" dirty="0" smtClean="0">
                <a:solidFill>
                  <a:srgbClr val="00B050"/>
                </a:solidFill>
                <a:latin typeface="Times New Roman" pitchFamily="18" charset="0"/>
                <a:cs typeface="Times New Roman" pitchFamily="18" charset="0"/>
              </a:rPr>
              <a:t>(c) ---------March(d) -----------.This </a:t>
            </a:r>
            <a:r>
              <a:rPr lang="en-US" sz="4800" dirty="0">
                <a:solidFill>
                  <a:srgbClr val="00B050"/>
                </a:solidFill>
                <a:latin typeface="Times New Roman" pitchFamily="18" charset="0"/>
                <a:cs typeface="Times New Roman" pitchFamily="18" charset="0"/>
              </a:rPr>
              <a:t>kindled the </a:t>
            </a:r>
            <a:r>
              <a:rPr lang="en-US" sz="4800" dirty="0" smtClean="0">
                <a:solidFill>
                  <a:srgbClr val="00B050"/>
                </a:solidFill>
                <a:latin typeface="Times New Roman" pitchFamily="18" charset="0"/>
                <a:cs typeface="Times New Roman" pitchFamily="18" charset="0"/>
              </a:rPr>
              <a:t>(e ) --------  of independence movement of </a:t>
            </a:r>
            <a:r>
              <a:rPr lang="en-US" sz="4800" dirty="0">
                <a:solidFill>
                  <a:srgbClr val="00B050"/>
                </a:solidFill>
                <a:latin typeface="Times New Roman" pitchFamily="18" charset="0"/>
                <a:cs typeface="Times New Roman" pitchFamily="18" charset="0"/>
              </a:rPr>
              <a:t>Bangladesh.</a:t>
            </a:r>
          </a:p>
        </p:txBody>
      </p:sp>
      <p:sp>
        <p:nvSpPr>
          <p:cNvPr id="3" name="Rectangle 2"/>
          <p:cNvSpPr/>
          <p:nvPr/>
        </p:nvSpPr>
        <p:spPr>
          <a:xfrm>
            <a:off x="2" y="0"/>
            <a:ext cx="821553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bg1"/>
                </a:solidFill>
                <a:latin typeface="Franklin Gothic Demi Cond" pitchFamily="34" charset="0"/>
              </a:rPr>
              <a:t>Fill </a:t>
            </a:r>
            <a:r>
              <a:rPr lang="en-US" sz="4400" b="1" dirty="0">
                <a:solidFill>
                  <a:schemeClr val="bg1"/>
                </a:solidFill>
                <a:latin typeface="Franklin Gothic Demi Cond" pitchFamily="34" charset="0"/>
              </a:rPr>
              <a:t>in </a:t>
            </a:r>
            <a:r>
              <a:rPr lang="en-US" sz="4400" b="1" dirty="0" smtClean="0">
                <a:solidFill>
                  <a:schemeClr val="bg1"/>
                </a:solidFill>
                <a:latin typeface="Franklin Gothic Demi Cond" pitchFamily="34" charset="0"/>
              </a:rPr>
              <a:t>the gaps with a suitable words .   </a:t>
            </a:r>
            <a:endParaRPr lang="en-US" sz="4400" b="1" i="1" dirty="0">
              <a:solidFill>
                <a:schemeClr val="bg1"/>
              </a:solidFill>
              <a:latin typeface="Franklin Gothic Demi Cond" pitchFamily="34" charset="0"/>
            </a:endParaRPr>
          </a:p>
        </p:txBody>
      </p:sp>
      <p:sp>
        <p:nvSpPr>
          <p:cNvPr id="4" name="TextBox 3"/>
          <p:cNvSpPr txBox="1"/>
          <p:nvPr/>
        </p:nvSpPr>
        <p:spPr>
          <a:xfrm>
            <a:off x="4839287" y="1617784"/>
            <a:ext cx="2513427" cy="646331"/>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smtClean="0">
                <a:solidFill>
                  <a:srgbClr val="0070C0"/>
                </a:solidFill>
              </a:rPr>
              <a:t>memorable</a:t>
            </a:r>
            <a:endParaRPr lang="en-US" sz="3600" b="1" dirty="0">
              <a:solidFill>
                <a:srgbClr val="0070C0"/>
              </a:solidFill>
            </a:endParaRPr>
          </a:p>
        </p:txBody>
      </p:sp>
      <p:sp>
        <p:nvSpPr>
          <p:cNvPr id="5" name="TextBox 4"/>
          <p:cNvSpPr txBox="1"/>
          <p:nvPr/>
        </p:nvSpPr>
        <p:spPr>
          <a:xfrm>
            <a:off x="9867314" y="2309640"/>
            <a:ext cx="1752600" cy="646331"/>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smtClean="0">
                <a:solidFill>
                  <a:srgbClr val="0070C0"/>
                </a:solidFill>
              </a:rPr>
              <a:t>tribute</a:t>
            </a:r>
            <a:endParaRPr lang="en-US" sz="3600" b="1" dirty="0">
              <a:solidFill>
                <a:srgbClr val="0070C0"/>
              </a:solidFill>
            </a:endParaRPr>
          </a:p>
        </p:txBody>
      </p:sp>
      <p:sp>
        <p:nvSpPr>
          <p:cNvPr id="6" name="TextBox 5"/>
          <p:cNvSpPr txBox="1"/>
          <p:nvPr/>
        </p:nvSpPr>
        <p:spPr>
          <a:xfrm>
            <a:off x="6955888" y="3750593"/>
            <a:ext cx="1752600" cy="646331"/>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smtClean="0">
                <a:solidFill>
                  <a:srgbClr val="0070C0"/>
                </a:solidFill>
              </a:rPr>
              <a:t>21</a:t>
            </a:r>
            <a:r>
              <a:rPr lang="en-US" sz="3600" b="1" baseline="30000" dirty="0" smtClean="0">
                <a:solidFill>
                  <a:srgbClr val="0070C0"/>
                </a:solidFill>
              </a:rPr>
              <a:t>st</a:t>
            </a:r>
            <a:r>
              <a:rPr lang="en-US" sz="3600" b="1" dirty="0" smtClean="0">
                <a:solidFill>
                  <a:srgbClr val="0070C0"/>
                </a:solidFill>
              </a:rPr>
              <a:t> </a:t>
            </a:r>
            <a:endParaRPr lang="en-US" sz="3600" b="1" dirty="0">
              <a:solidFill>
                <a:srgbClr val="0070C0"/>
              </a:solidFill>
            </a:endParaRPr>
          </a:p>
        </p:txBody>
      </p:sp>
      <p:sp>
        <p:nvSpPr>
          <p:cNvPr id="7" name="TextBox 6"/>
          <p:cNvSpPr txBox="1"/>
          <p:nvPr/>
        </p:nvSpPr>
        <p:spPr>
          <a:xfrm>
            <a:off x="0" y="4548157"/>
            <a:ext cx="1575582" cy="646331"/>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smtClean="0">
                <a:solidFill>
                  <a:srgbClr val="0070C0"/>
                </a:solidFill>
              </a:rPr>
              <a:t>1948</a:t>
            </a:r>
            <a:endParaRPr lang="en-US" sz="3600" b="1" dirty="0">
              <a:solidFill>
                <a:srgbClr val="0070C0"/>
              </a:solidFill>
            </a:endParaRPr>
          </a:p>
        </p:txBody>
      </p:sp>
      <p:sp>
        <p:nvSpPr>
          <p:cNvPr id="8" name="TextBox 7"/>
          <p:cNvSpPr txBox="1"/>
          <p:nvPr/>
        </p:nvSpPr>
        <p:spPr>
          <a:xfrm>
            <a:off x="6955888" y="4482114"/>
            <a:ext cx="1752600" cy="707886"/>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b="1" dirty="0" smtClean="0">
                <a:solidFill>
                  <a:srgbClr val="0070C0"/>
                </a:solidFill>
              </a:rPr>
              <a:t>sparks</a:t>
            </a:r>
            <a:endParaRPr lang="en-US" sz="4000" b="1" dirty="0">
              <a:solidFill>
                <a:srgbClr val="0070C0"/>
              </a:solidFill>
            </a:endParaRPr>
          </a:p>
        </p:txBody>
      </p:sp>
      <p:sp>
        <p:nvSpPr>
          <p:cNvPr id="10" name="Cloud Callout 9"/>
          <p:cNvSpPr/>
          <p:nvPr/>
        </p:nvSpPr>
        <p:spPr>
          <a:xfrm>
            <a:off x="8764172" y="0"/>
            <a:ext cx="3277773" cy="1498394"/>
          </a:xfrm>
          <a:prstGeom prst="cloud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Evaluation</a:t>
            </a:r>
            <a:endParaRPr lang="en-US" sz="3600" dirty="0"/>
          </a:p>
        </p:txBody>
      </p:sp>
    </p:spTree>
    <p:extLst>
      <p:ext uri="{BB962C8B-B14F-4D97-AF65-F5344CB8AC3E}">
        <p14:creationId xmlns:p14="http://schemas.microsoft.com/office/powerpoint/2010/main" val="171469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6654018" y="555489"/>
            <a:ext cx="5083553" cy="2159575"/>
          </a:xfrm>
          <a:prstGeom prst="cloud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0"/>
                <a:solidFill>
                  <a:schemeClr val="bg1"/>
                </a:solidFill>
                <a:latin typeface="Times New Roman" panose="02020603050405020304" pitchFamily="18" charset="0"/>
                <a:cs typeface="Times New Roman" panose="02020603050405020304" pitchFamily="18" charset="0"/>
              </a:rPr>
              <a:t>Home Work</a:t>
            </a:r>
          </a:p>
        </p:txBody>
      </p:sp>
      <p:sp>
        <p:nvSpPr>
          <p:cNvPr id="5" name="TextBox 4"/>
          <p:cNvSpPr txBox="1"/>
          <p:nvPr/>
        </p:nvSpPr>
        <p:spPr>
          <a:xfrm>
            <a:off x="0" y="4272677"/>
            <a:ext cx="12023435" cy="2585323"/>
          </a:xfrm>
          <a:prstGeom prst="rect">
            <a:avLst/>
          </a:prstGeom>
          <a:solidFill>
            <a:srgbClr val="00B0F0"/>
          </a:solidFill>
        </p:spPr>
        <p:txBody>
          <a:bodyPr wrap="square" rtlCol="0">
            <a:spAutoFit/>
          </a:bodyPr>
          <a:lstStyle/>
          <a:p>
            <a:r>
              <a:rPr lang="en-US" sz="5400" dirty="0">
                <a:solidFill>
                  <a:srgbClr val="7030A0"/>
                </a:solidFill>
                <a:latin typeface="Times New Roman" pitchFamily="18" charset="0"/>
                <a:cs typeface="Times New Roman" pitchFamily="18" charset="0"/>
              </a:rPr>
              <a:t>Write a paragraph on how you </a:t>
            </a:r>
            <a:r>
              <a:rPr lang="en-US" sz="5400" dirty="0" smtClean="0">
                <a:solidFill>
                  <a:srgbClr val="7030A0"/>
                </a:solidFill>
                <a:latin typeface="Times New Roman" pitchFamily="18" charset="0"/>
                <a:cs typeface="Times New Roman" pitchFamily="18" charset="0"/>
              </a:rPr>
              <a:t>observed </a:t>
            </a:r>
            <a:r>
              <a:rPr lang="en-US" sz="5400" dirty="0">
                <a:solidFill>
                  <a:srgbClr val="7030A0"/>
                </a:solidFill>
                <a:latin typeface="Times New Roman" pitchFamily="18" charset="0"/>
                <a:cs typeface="Times New Roman" pitchFamily="18" charset="0"/>
              </a:rPr>
              <a:t>“The International Mother Language Day” in your school this year</a:t>
            </a:r>
            <a:r>
              <a:rPr lang="en-US" sz="5400" dirty="0" smtClean="0">
                <a:solidFill>
                  <a:srgbClr val="7030A0"/>
                </a:solidFill>
                <a:latin typeface="Times New Roman" pitchFamily="18" charset="0"/>
                <a:cs typeface="Times New Roman" pitchFamily="18" charset="0"/>
              </a:rPr>
              <a:t>.</a:t>
            </a:r>
            <a:r>
              <a:rPr lang="en-US" sz="5400" dirty="0">
                <a:solidFill>
                  <a:srgbClr val="7030A0"/>
                </a:solidFill>
                <a:latin typeface="Times New Roman" pitchFamily="18" charset="0"/>
                <a:cs typeface="Times New Roman" pitchFamily="18"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65" y="294588"/>
            <a:ext cx="5766722" cy="3348943"/>
          </a:xfrm>
          <a:prstGeom prst="rect">
            <a:avLst/>
          </a:prstGeom>
          <a:solidFill>
            <a:srgbClr val="00B050"/>
          </a:solidFill>
          <a:ln>
            <a:solidFill>
              <a:schemeClr val="accent1"/>
            </a:solidFill>
          </a:ln>
          <a:effectLst>
            <a:reflection blurRad="6350" stA="50000" endA="300" endPos="55500" dist="101600" dir="5400000" sy="-100000" algn="bl" rotWithShape="0"/>
          </a:effectLst>
        </p:spPr>
      </p:pic>
    </p:spTree>
    <p:extLst>
      <p:ext uri="{BB962C8B-B14F-4D97-AF65-F5344CB8AC3E}">
        <p14:creationId xmlns:p14="http://schemas.microsoft.com/office/powerpoint/2010/main" val="3246890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179018" y="3459064"/>
            <a:ext cx="8402273" cy="3174491"/>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nSpc>
                <a:spcPct val="87000"/>
              </a:lnSpc>
              <a:defRPr/>
            </a:pPr>
            <a:r>
              <a:rPr lang="en-US" sz="115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alibri"/>
              </a:rPr>
              <a:t>THANK YOU ALL</a:t>
            </a:r>
            <a:r>
              <a:rPr lang="en-US" sz="8800" b="1" i="1"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rPr>
              <a:t> </a:t>
            </a:r>
          </a:p>
        </p:txBody>
      </p:sp>
      <p:pic>
        <p:nvPicPr>
          <p:cNvPr id="7" name="Picture 6"/>
          <p:cNvPicPr>
            <a:picLocks noChangeAspect="1"/>
          </p:cNvPicPr>
          <p:nvPr/>
        </p:nvPicPr>
        <p:blipFill>
          <a:blip r:embed="rId4" cstate="print"/>
          <a:stretch>
            <a:fillRect/>
          </a:stretch>
        </p:blipFill>
        <p:spPr>
          <a:xfrm>
            <a:off x="1544549" y="276396"/>
            <a:ext cx="3498527" cy="2569545"/>
          </a:xfrm>
          <a:prstGeom prst="rect">
            <a:avLst/>
          </a:prstGeom>
        </p:spPr>
      </p:pic>
      <p:pic>
        <p:nvPicPr>
          <p:cNvPr id="8" name="Picture 7"/>
          <p:cNvPicPr>
            <a:picLocks noChangeAspect="1"/>
          </p:cNvPicPr>
          <p:nvPr/>
        </p:nvPicPr>
        <p:blipFill>
          <a:blip r:embed="rId5" cstate="print"/>
          <a:stretch>
            <a:fillRect/>
          </a:stretch>
        </p:blipFill>
        <p:spPr>
          <a:xfrm>
            <a:off x="5027486" y="20547"/>
            <a:ext cx="7164514" cy="3047915"/>
          </a:xfrm>
          <a:prstGeom prst="rect">
            <a:avLst/>
          </a:prstGeom>
        </p:spPr>
      </p:pic>
      <p:pic>
        <p:nvPicPr>
          <p:cNvPr id="9" name="Picture 8"/>
          <p:cNvPicPr>
            <a:picLocks noChangeAspect="1"/>
          </p:cNvPicPr>
          <p:nvPr/>
        </p:nvPicPr>
        <p:blipFill>
          <a:blip r:embed="rId6" cstate="print"/>
          <a:stretch>
            <a:fillRect/>
          </a:stretch>
        </p:blipFill>
        <p:spPr>
          <a:xfrm>
            <a:off x="150908" y="53873"/>
            <a:ext cx="8716189" cy="3014590"/>
          </a:xfrm>
          <a:prstGeom prst="rect">
            <a:avLst/>
          </a:prstGeom>
        </p:spPr>
      </p:pic>
      <p:pic>
        <p:nvPicPr>
          <p:cNvPr id="10" name="Picture 9"/>
          <p:cNvPicPr>
            <a:picLocks noChangeAspect="1"/>
          </p:cNvPicPr>
          <p:nvPr/>
        </p:nvPicPr>
        <p:blipFill>
          <a:blip r:embed="rId7" cstate="print"/>
          <a:stretch>
            <a:fillRect/>
          </a:stretch>
        </p:blipFill>
        <p:spPr>
          <a:xfrm>
            <a:off x="179018" y="3457489"/>
            <a:ext cx="8688079" cy="3173384"/>
          </a:xfrm>
          <a:prstGeom prst="rect">
            <a:avLst/>
          </a:prstGeom>
          <a:solidFill>
            <a:srgbClr val="00B050"/>
          </a:solidFill>
        </p:spPr>
      </p:pic>
      <p:sp>
        <p:nvSpPr>
          <p:cNvPr id="6" name="Rectangle 5"/>
          <p:cNvSpPr/>
          <p:nvPr/>
        </p:nvSpPr>
        <p:spPr>
          <a:xfrm>
            <a:off x="10279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3355" y="444475"/>
            <a:ext cx="1905000" cy="2267756"/>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9882" y="20548"/>
            <a:ext cx="2622390" cy="2857500"/>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75161" y="619021"/>
            <a:ext cx="1905000" cy="2003155"/>
          </a:xfrm>
          <a:prstGeom prst="rect">
            <a:avLst/>
          </a:prstGeom>
        </p:spPr>
      </p:pic>
      <p:pic>
        <p:nvPicPr>
          <p:cNvPr id="13" name="Picture 12">
            <a:extLst>
              <a:ext uri="{FF2B5EF4-FFF2-40B4-BE49-F238E27FC236}">
                <a16:creationId xmlns="" xmlns:a16="http://schemas.microsoft.com/office/drawing/2014/main" id="{96617B61-E847-4047-9AA2-CE002E91DA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7097" y="3476522"/>
            <a:ext cx="3369887" cy="3157034"/>
          </a:xfrm>
          <a:prstGeom prst="rect">
            <a:avLst/>
          </a:prstGeom>
        </p:spPr>
      </p:pic>
      <p:pic>
        <p:nvPicPr>
          <p:cNvPr id="15" name="Picture 14" descr="300px-21st_February.jpg"/>
          <p:cNvPicPr>
            <a:picLocks noChangeAspect="1"/>
          </p:cNvPicPr>
          <p:nvPr/>
        </p:nvPicPr>
        <p:blipFill>
          <a:blip r:embed="rId10"/>
          <a:srcRect/>
          <a:stretch>
            <a:fillRect/>
          </a:stretch>
        </p:blipFill>
        <p:spPr bwMode="auto">
          <a:xfrm>
            <a:off x="197334" y="155703"/>
            <a:ext cx="4830152" cy="291276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50940519"/>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53"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2000" fill="hold"/>
                                        <p:tgtEl>
                                          <p:spTgt spid="15"/>
                                        </p:tgtEl>
                                        <p:attrNameLst>
                                          <p:attrName>ppt_w</p:attrName>
                                        </p:attrNameLst>
                                      </p:cBhvr>
                                      <p:tavLst>
                                        <p:tav tm="0">
                                          <p:val>
                                            <p:fltVal val="0"/>
                                          </p:val>
                                        </p:tav>
                                        <p:tav tm="100000">
                                          <p:val>
                                            <p:strVal val="#ppt_w"/>
                                          </p:val>
                                        </p:tav>
                                      </p:tavLst>
                                    </p:anim>
                                    <p:anim calcmode="lin" valueType="num">
                                      <p:cBhvr>
                                        <p:cTn id="27" dur="2000" fill="hold"/>
                                        <p:tgtEl>
                                          <p:spTgt spid="15"/>
                                        </p:tgtEl>
                                        <p:attrNameLst>
                                          <p:attrName>ppt_h</p:attrName>
                                        </p:attrNameLst>
                                      </p:cBhvr>
                                      <p:tavLst>
                                        <p:tav tm="0">
                                          <p:val>
                                            <p:fltVal val="0"/>
                                          </p:val>
                                        </p:tav>
                                        <p:tav tm="100000">
                                          <p:val>
                                            <p:strVal val="#ppt_h"/>
                                          </p:val>
                                        </p:tav>
                                      </p:tavLst>
                                    </p:anim>
                                    <p:animEffect transition="in" filter="fade">
                                      <p:cBhvr>
                                        <p:cTn id="2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0" y="0"/>
            <a:ext cx="12191999" cy="1524000"/>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dirty="0" smtClean="0">
                <a:solidFill>
                  <a:srgbClr val="002060"/>
                </a:solidFill>
              </a:rPr>
              <a:t>Look at the picture and the questions below.</a:t>
            </a:r>
          </a:p>
        </p:txBody>
      </p:sp>
      <p:sp>
        <p:nvSpPr>
          <p:cNvPr id="4" name="TextBox 3"/>
          <p:cNvSpPr txBox="1"/>
          <p:nvPr/>
        </p:nvSpPr>
        <p:spPr>
          <a:xfrm>
            <a:off x="0" y="5131558"/>
            <a:ext cx="12091916" cy="1754326"/>
          </a:xfrm>
          <a:prstGeom prst="rect">
            <a:avLst/>
          </a:prstGeom>
          <a:solidFill>
            <a:srgbClr val="00B0F0"/>
          </a:solidFill>
        </p:spPr>
        <p:txBody>
          <a:bodyPr wrap="square" rtlCol="0">
            <a:spAutoFit/>
          </a:bodyPr>
          <a:lstStyle/>
          <a:p>
            <a:pPr marL="342900" indent="-342900">
              <a:buAutoNum type="arabicPeriod"/>
            </a:pPr>
            <a:r>
              <a:rPr lang="en-US" sz="3600" dirty="0" smtClean="0">
                <a:latin typeface="Times New Roman" pitchFamily="18" charset="0"/>
                <a:cs typeface="Times New Roman" pitchFamily="18" charset="0"/>
              </a:rPr>
              <a:t>What is the picture about?</a:t>
            </a:r>
          </a:p>
          <a:p>
            <a:pPr marL="342900" indent="-342900">
              <a:buAutoNum type="arabicPeriod"/>
            </a:pPr>
            <a:r>
              <a:rPr lang="en-US" sz="3600" dirty="0" smtClean="0">
                <a:latin typeface="Times New Roman" pitchFamily="18" charset="0"/>
                <a:cs typeface="Times New Roman" pitchFamily="18" charset="0"/>
              </a:rPr>
              <a:t>Where do you think it is?</a:t>
            </a:r>
          </a:p>
          <a:p>
            <a:pPr marL="342900" indent="-342900">
              <a:buAutoNum type="arabicPeriod"/>
            </a:pPr>
            <a:r>
              <a:rPr lang="en-US" sz="3600" dirty="0" smtClean="0">
                <a:latin typeface="Times New Roman" pitchFamily="18" charset="0"/>
                <a:cs typeface="Times New Roman" pitchFamily="18" charset="0"/>
              </a:rPr>
              <a:t>Why was it built?</a:t>
            </a:r>
            <a:endParaRPr lang="en-US" sz="3600" dirty="0">
              <a:latin typeface="Times New Roman" pitchFamily="18" charset="0"/>
              <a:cs typeface="Times New Roman" pitchFamily="18" charset="0"/>
            </a:endParaRPr>
          </a:p>
        </p:txBody>
      </p:sp>
      <p:pic>
        <p:nvPicPr>
          <p:cNvPr id="5" name="Picture 4" descr="300px-21st_February.jpg"/>
          <p:cNvPicPr>
            <a:picLocks noChangeAspect="1"/>
          </p:cNvPicPr>
          <p:nvPr/>
        </p:nvPicPr>
        <p:blipFill>
          <a:blip r:embed="rId2"/>
          <a:srcRect/>
          <a:stretch>
            <a:fillRect/>
          </a:stretch>
        </p:blipFill>
        <p:spPr bwMode="auto">
          <a:xfrm>
            <a:off x="0" y="1524000"/>
            <a:ext cx="12191999" cy="3703092"/>
          </a:xfrm>
          <a:prstGeom prst="rect">
            <a:avLst/>
          </a:prstGeom>
          <a:noFill/>
          <a:ln w="9525">
            <a:noFill/>
            <a:miter lim="800000"/>
            <a:headEnd/>
            <a:tailEnd/>
          </a:ln>
        </p:spPr>
      </p:pic>
    </p:spTree>
    <p:extLst>
      <p:ext uri="{BB962C8B-B14F-4D97-AF65-F5344CB8AC3E}">
        <p14:creationId xmlns:p14="http://schemas.microsoft.com/office/powerpoint/2010/main" val="203503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down)">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38" t="2976" r="9336" b="3878"/>
          <a:stretch/>
        </p:blipFill>
        <p:spPr>
          <a:xfrm>
            <a:off x="5435920" y="-78778"/>
            <a:ext cx="6281766" cy="589312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b="7766"/>
          <a:stretch/>
        </p:blipFill>
        <p:spPr>
          <a:xfrm flipH="1">
            <a:off x="211015" y="0"/>
            <a:ext cx="5301162" cy="5922497"/>
          </a:xfrm>
          <a:prstGeom prst="rect">
            <a:avLst/>
          </a:prstGeom>
        </p:spPr>
      </p:pic>
      <p:sp>
        <p:nvSpPr>
          <p:cNvPr id="6" name="TextBox 5"/>
          <p:cNvSpPr txBox="1"/>
          <p:nvPr/>
        </p:nvSpPr>
        <p:spPr>
          <a:xfrm>
            <a:off x="5825837" y="1626177"/>
            <a:ext cx="4073237" cy="553998"/>
          </a:xfrm>
          <a:prstGeom prst="rect">
            <a:avLst/>
          </a:prstGeom>
          <a:noFill/>
        </p:spPr>
        <p:txBody>
          <a:bodyPr wrap="square" rtlCol="0">
            <a:spAutoFit/>
          </a:bodyPr>
          <a:lstStyle/>
          <a:p>
            <a:r>
              <a:rPr lang="en-US" sz="3000" b="1" i="1" dirty="0">
                <a:latin typeface="+mj-lt"/>
              </a:rPr>
              <a:t>So our today’s topic is...? </a:t>
            </a:r>
          </a:p>
        </p:txBody>
      </p:sp>
      <p:sp>
        <p:nvSpPr>
          <p:cNvPr id="7" name="TextBox 6"/>
          <p:cNvSpPr txBox="1"/>
          <p:nvPr/>
        </p:nvSpPr>
        <p:spPr>
          <a:xfrm rot="21445292">
            <a:off x="5994905" y="140054"/>
            <a:ext cx="5001147" cy="2123658"/>
          </a:xfrm>
          <a:prstGeom prst="rect">
            <a:avLst/>
          </a:prstGeom>
          <a:solidFill>
            <a:schemeClr val="accent6">
              <a:lumMod val="60000"/>
              <a:lumOff val="40000"/>
            </a:schemeClr>
          </a:solidFill>
        </p:spPr>
        <p:txBody>
          <a:bodyPr wrap="square" rtlCol="0">
            <a:spAutoFit/>
          </a:bodyPr>
          <a:lstStyle/>
          <a:p>
            <a:pPr algn="ctr"/>
            <a:r>
              <a:rPr lang="en-US" sz="4400" dirty="0">
                <a:solidFill>
                  <a:srgbClr val="002060"/>
                </a:solidFill>
                <a:latin typeface="Arial Rounded MT Bold" pitchFamily="34" charset="0"/>
                <a:cs typeface="Times New Roman" pitchFamily="18" charset="0"/>
              </a:rPr>
              <a:t>International Mother Language Day-1</a:t>
            </a:r>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6500"/>
                    </a14:imgEffect>
                  </a14:imgLayer>
                </a14:imgProps>
              </a:ext>
              <a:ext uri="{28A0092B-C50C-407E-A947-70E740481C1C}">
                <a14:useLocalDpi xmlns:a14="http://schemas.microsoft.com/office/drawing/2010/main" val="0"/>
              </a:ext>
            </a:extLst>
          </a:blip>
          <a:stretch>
            <a:fillRect/>
          </a:stretch>
        </p:blipFill>
        <p:spPr>
          <a:xfrm rot="18892507" flipH="1">
            <a:off x="3015787" y="3057902"/>
            <a:ext cx="2535656" cy="3003802"/>
          </a:xfrm>
          <a:prstGeom prst="rect">
            <a:avLst/>
          </a:prstGeom>
          <a:scene3d>
            <a:camera prst="perspectiveContrastingRightFacing"/>
            <a:lightRig rig="threePt" dir="t"/>
          </a:scene3d>
        </p:spPr>
      </p:pic>
      <p:cxnSp>
        <p:nvCxnSpPr>
          <p:cNvPr id="9" name="Straight Arrow Connector 8"/>
          <p:cNvCxnSpPr>
            <a:cxnSpLocks/>
          </p:cNvCxnSpPr>
          <p:nvPr/>
        </p:nvCxnSpPr>
        <p:spPr>
          <a:xfrm flipV="1">
            <a:off x="4449283" y="3526746"/>
            <a:ext cx="2381448" cy="1294618"/>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4418702" y="3464373"/>
            <a:ext cx="1945145" cy="1417449"/>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527723" y="3515282"/>
            <a:ext cx="2894627" cy="1342033"/>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4418703" y="3515282"/>
            <a:ext cx="4790385" cy="1366540"/>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4475459" y="3535795"/>
            <a:ext cx="3716526" cy="1303505"/>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969E4F00-4D1F-4257-9AF7-81BC91B871D5}"/>
              </a:ext>
            </a:extLst>
          </p:cNvPr>
          <p:cNvSpPr txBox="1"/>
          <p:nvPr/>
        </p:nvSpPr>
        <p:spPr>
          <a:xfrm>
            <a:off x="6077059" y="2242392"/>
            <a:ext cx="4960077" cy="1200329"/>
          </a:xfrm>
          <a:prstGeom prst="rect">
            <a:avLst/>
          </a:prstGeom>
          <a:solidFill>
            <a:schemeClr val="accent6">
              <a:lumMod val="60000"/>
              <a:lumOff val="40000"/>
            </a:schemeClr>
          </a:solidFill>
        </p:spPr>
        <p:txBody>
          <a:bodyPr wrap="square" rtlCol="0">
            <a:spAutoFit/>
          </a:bodyPr>
          <a:lstStyle/>
          <a:p>
            <a:pPr algn="just"/>
            <a:r>
              <a:rPr lang="en-US" sz="3600" b="1" dirty="0">
                <a:latin typeface="+mj-lt"/>
              </a:rPr>
              <a:t>Dear students write </a:t>
            </a:r>
            <a:r>
              <a:rPr lang="en-US" sz="3600" b="1" dirty="0" smtClean="0">
                <a:latin typeface="+mj-lt"/>
              </a:rPr>
              <a:t>down </a:t>
            </a:r>
            <a:r>
              <a:rPr lang="en-US" sz="3600" b="1" dirty="0">
                <a:latin typeface="+mj-lt"/>
              </a:rPr>
              <a:t>the lesson’s headline.</a:t>
            </a:r>
          </a:p>
        </p:txBody>
      </p:sp>
      <p:pic>
        <p:nvPicPr>
          <p:cNvPr id="15" name="Picture 14">
            <a:extLst>
              <a:ext uri="{FF2B5EF4-FFF2-40B4-BE49-F238E27FC236}">
                <a16:creationId xmlns="" xmlns:a16="http://schemas.microsoft.com/office/drawing/2014/main" id="{96617B61-E847-4047-9AA2-CE002E91D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1845" y="6051626"/>
            <a:ext cx="2838235" cy="727333"/>
          </a:xfrm>
          <a:prstGeom prst="rect">
            <a:avLst/>
          </a:prstGeom>
        </p:spPr>
      </p:pic>
      <p:pic>
        <p:nvPicPr>
          <p:cNvPr id="16" name="Picture 15">
            <a:extLst>
              <a:ext uri="{FF2B5EF4-FFF2-40B4-BE49-F238E27FC236}">
                <a16:creationId xmlns="" xmlns:a16="http://schemas.microsoft.com/office/drawing/2014/main" id="{96617B61-E847-4047-9AA2-CE002E91D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3560" y="6051626"/>
            <a:ext cx="2738285" cy="781542"/>
          </a:xfrm>
          <a:prstGeom prst="rect">
            <a:avLst/>
          </a:prstGeom>
        </p:spPr>
      </p:pic>
      <p:pic>
        <p:nvPicPr>
          <p:cNvPr id="17" name="Picture 16">
            <a:extLst>
              <a:ext uri="{FF2B5EF4-FFF2-40B4-BE49-F238E27FC236}">
                <a16:creationId xmlns="" xmlns:a16="http://schemas.microsoft.com/office/drawing/2014/main" id="{96617B61-E847-4047-9AA2-CE002E91D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7786" y="5984714"/>
            <a:ext cx="3246062" cy="848454"/>
          </a:xfrm>
          <a:prstGeom prst="rect">
            <a:avLst/>
          </a:prstGeom>
        </p:spPr>
      </p:pic>
      <p:pic>
        <p:nvPicPr>
          <p:cNvPr id="18" name="Picture 17">
            <a:extLst>
              <a:ext uri="{FF2B5EF4-FFF2-40B4-BE49-F238E27FC236}">
                <a16:creationId xmlns="" xmlns:a16="http://schemas.microsoft.com/office/drawing/2014/main" id="{96617B61-E847-4047-9AA2-CE002E91D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990" y="5963240"/>
            <a:ext cx="3375775" cy="894759"/>
          </a:xfrm>
          <a:prstGeom prst="rect">
            <a:avLst/>
          </a:prstGeom>
        </p:spPr>
      </p:pic>
    </p:spTree>
    <p:extLst>
      <p:ext uri="{BB962C8B-B14F-4D97-AF65-F5344CB8AC3E}">
        <p14:creationId xmlns:p14="http://schemas.microsoft.com/office/powerpoint/2010/main" val="39434145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repeatCount="indefinite"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2000"/>
                                        <p:tgtEl>
                                          <p:spTgt spid="10"/>
                                        </p:tgtEl>
                                      </p:cBhvr>
                                    </p:animEffect>
                                  </p:childTnLst>
                                </p:cTn>
                              </p:par>
                              <p:par>
                                <p:cTn id="11" presetID="22" presetClass="entr" presetSubtype="4" repeatCount="indefinite"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2000"/>
                                        <p:tgtEl>
                                          <p:spTgt spid="9"/>
                                        </p:tgtEl>
                                      </p:cBhvr>
                                    </p:animEffect>
                                  </p:childTnLst>
                                </p:cTn>
                              </p:par>
                              <p:par>
                                <p:cTn id="14" presetID="22" presetClass="entr" presetSubtype="4" repeatCount="indefinite"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2000"/>
                                        <p:tgtEl>
                                          <p:spTgt spid="11"/>
                                        </p:tgtEl>
                                      </p:cBhvr>
                                    </p:animEffect>
                                  </p:childTnLst>
                                </p:cTn>
                              </p:par>
                              <p:par>
                                <p:cTn id="17" presetID="22" presetClass="entr" presetSubtype="4" repeatCount="indefinite"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2000"/>
                                        <p:tgtEl>
                                          <p:spTgt spid="13"/>
                                        </p:tgtEl>
                                      </p:cBhvr>
                                    </p:animEffect>
                                  </p:childTnLst>
                                </p:cTn>
                              </p:par>
                              <p:par>
                                <p:cTn id="20" presetID="22" presetClass="entr" presetSubtype="4" repeatCount="indefinite"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 calcmode="lin" valueType="num">
                                      <p:cBhvr>
                                        <p:cTn id="2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xit" presetSubtype="0" fill="hold" grpId="1" nodeType="clickEffect">
                                  <p:stCondLst>
                                    <p:cond delay="0"/>
                                  </p:stCondLst>
                                  <p:iterate type="lt">
                                    <p:tmPct val="0"/>
                                  </p:iterate>
                                  <p:childTnLst>
                                    <p:animEffect transition="out" filter="fade">
                                      <p:cBhvr>
                                        <p:cTn id="35" dur="1000"/>
                                        <p:tgtEl>
                                          <p:spTgt spid="6"/>
                                        </p:tgtEl>
                                      </p:cBhvr>
                                    </p:animEffect>
                                    <p:anim calcmode="lin" valueType="num">
                                      <p:cBhvr>
                                        <p:cTn id="36" dur="1000"/>
                                        <p:tgtEl>
                                          <p:spTgt spid="6"/>
                                        </p:tgtEl>
                                        <p:attrNameLst>
                                          <p:attrName>ppt_x</p:attrName>
                                        </p:attrNameLst>
                                      </p:cBhvr>
                                      <p:tavLst>
                                        <p:tav tm="0">
                                          <p:val>
                                            <p:strVal val="ppt_x"/>
                                          </p:val>
                                        </p:tav>
                                        <p:tav tm="100000">
                                          <p:val>
                                            <p:strVal val="ppt_x"/>
                                          </p:val>
                                        </p:tav>
                                      </p:tavLst>
                                    </p:anim>
                                    <p:anim calcmode="lin" valueType="num">
                                      <p:cBhvr>
                                        <p:cTn id="37" dur="1000"/>
                                        <p:tgtEl>
                                          <p:spTgt spid="6"/>
                                        </p:tgtEl>
                                        <p:attrNameLst>
                                          <p:attrName>ppt_y</p:attrName>
                                        </p:attrNameLst>
                                      </p:cBhvr>
                                      <p:tavLst>
                                        <p:tav tm="0">
                                          <p:val>
                                            <p:strVal val="ppt_y"/>
                                          </p:val>
                                        </p:tav>
                                        <p:tav tm="100000">
                                          <p:val>
                                            <p:strVal val="ppt_y-.1"/>
                                          </p:val>
                                        </p:tav>
                                      </p:tavLst>
                                    </p:anim>
                                    <p:set>
                                      <p:cBhvr>
                                        <p:cTn id="38" dur="1" fill="hold">
                                          <p:stCondLst>
                                            <p:cond delay="9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by="(-#ppt_w*2)" calcmode="lin" valueType="num">
                                      <p:cBhvr rctx="PPT">
                                        <p:cTn id="43" dur="1000" autoRev="1" fill="hold">
                                          <p:stCondLst>
                                            <p:cond delay="0"/>
                                          </p:stCondLst>
                                        </p:cTn>
                                        <p:tgtEl>
                                          <p:spTgt spid="7"/>
                                        </p:tgtEl>
                                        <p:attrNameLst>
                                          <p:attrName>ppt_w</p:attrName>
                                        </p:attrNameLst>
                                      </p:cBhvr>
                                    </p:anim>
                                    <p:anim by="(#ppt_w*0.50)" calcmode="lin" valueType="num">
                                      <p:cBhvr>
                                        <p:cTn id="44" dur="1000" decel="50000" autoRev="1" fill="hold">
                                          <p:stCondLst>
                                            <p:cond delay="0"/>
                                          </p:stCondLst>
                                        </p:cTn>
                                        <p:tgtEl>
                                          <p:spTgt spid="7"/>
                                        </p:tgtEl>
                                        <p:attrNameLst>
                                          <p:attrName>ppt_x</p:attrName>
                                        </p:attrNameLst>
                                      </p:cBhvr>
                                    </p:anim>
                                    <p:anim from="(-#ppt_h/2)" to="(#ppt_y)" calcmode="lin" valueType="num">
                                      <p:cBhvr>
                                        <p:cTn id="45" dur="2000" fill="hold">
                                          <p:stCondLst>
                                            <p:cond delay="0"/>
                                          </p:stCondLst>
                                        </p:cTn>
                                        <p:tgtEl>
                                          <p:spTgt spid="7"/>
                                        </p:tgtEl>
                                        <p:attrNameLst>
                                          <p:attrName>ppt_y</p:attrName>
                                        </p:attrNameLst>
                                      </p:cBhvr>
                                    </p:anim>
                                    <p:animRot by="21600000">
                                      <p:cBhvr>
                                        <p:cTn id="46" dur="2000" fill="hold">
                                          <p:stCondLst>
                                            <p:cond delay="0"/>
                                          </p:stCondLst>
                                        </p:cTn>
                                        <p:tgtEl>
                                          <p:spTgt spid="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grpId="0" nodeType="click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by="(-#ppt_w*2)" calcmode="lin" valueType="num">
                                      <p:cBhvr rctx="PPT">
                                        <p:cTn id="51" dur="250" autoRev="1" fill="hold">
                                          <p:stCondLst>
                                            <p:cond delay="0"/>
                                          </p:stCondLst>
                                        </p:cTn>
                                        <p:tgtEl>
                                          <p:spTgt spid="14"/>
                                        </p:tgtEl>
                                        <p:attrNameLst>
                                          <p:attrName>ppt_w</p:attrName>
                                        </p:attrNameLst>
                                      </p:cBhvr>
                                    </p:anim>
                                    <p:anim by="(#ppt_w*0.50)" calcmode="lin" valueType="num">
                                      <p:cBhvr>
                                        <p:cTn id="52" dur="250" decel="50000" autoRev="1" fill="hold">
                                          <p:stCondLst>
                                            <p:cond delay="0"/>
                                          </p:stCondLst>
                                        </p:cTn>
                                        <p:tgtEl>
                                          <p:spTgt spid="14"/>
                                        </p:tgtEl>
                                        <p:attrNameLst>
                                          <p:attrName>ppt_x</p:attrName>
                                        </p:attrNameLst>
                                      </p:cBhvr>
                                    </p:anim>
                                    <p:anim from="(-#ppt_h/2)" to="(#ppt_y)" calcmode="lin" valueType="num">
                                      <p:cBhvr>
                                        <p:cTn id="53" dur="500" fill="hold">
                                          <p:stCondLst>
                                            <p:cond delay="0"/>
                                          </p:stCondLst>
                                        </p:cTn>
                                        <p:tgtEl>
                                          <p:spTgt spid="14"/>
                                        </p:tgtEl>
                                        <p:attrNameLst>
                                          <p:attrName>ppt_y</p:attrName>
                                        </p:attrNameLst>
                                      </p:cBhvr>
                                    </p:anim>
                                    <p:animRot by="21600000">
                                      <p:cBhvr>
                                        <p:cTn id="54" dur="5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2797"/>
            <a:ext cx="12023188" cy="4955203"/>
          </a:xfrm>
          <a:prstGeom prst="rect">
            <a:avLst/>
          </a:prstGeom>
          <a:solidFill>
            <a:srgbClr val="FFC000"/>
          </a:solidFill>
        </p:spPr>
        <p:txBody>
          <a:bodyPr wrap="square">
            <a:spAutoFit/>
          </a:bodyPr>
          <a:lstStyle/>
          <a:p>
            <a:r>
              <a:rPr lang="en-US" sz="3600" b="1" dirty="0" smtClean="0"/>
              <a:t>At the end of the lesson, the students will be able to ….</a:t>
            </a:r>
          </a:p>
          <a:p>
            <a:endParaRPr lang="en-US" sz="3600" b="1" dirty="0" smtClean="0"/>
          </a:p>
          <a:p>
            <a:pPr>
              <a:buFont typeface="Wingdings" pitchFamily="2" charset="2"/>
              <a:buChar char="v"/>
            </a:pPr>
            <a:r>
              <a:rPr lang="en-US" sz="3600" b="1" i="1" dirty="0" smtClean="0"/>
              <a:t> </a:t>
            </a:r>
            <a:r>
              <a:rPr lang="en-US" sz="3600" b="1" dirty="0" smtClean="0">
                <a:effectLst>
                  <a:outerShdw blurRad="38100" dist="38100" dir="2700000" algn="tl">
                    <a:srgbClr val="000000">
                      <a:alpha val="43137"/>
                    </a:srgbClr>
                  </a:outerShdw>
                </a:effectLst>
              </a:rPr>
              <a:t>know </a:t>
            </a:r>
            <a:r>
              <a:rPr lang="en-US" sz="3600" b="1" dirty="0">
                <a:effectLst>
                  <a:outerShdw blurRad="38100" dist="38100" dir="2700000" algn="tl">
                    <a:srgbClr val="000000">
                      <a:alpha val="43137"/>
                    </a:srgbClr>
                  </a:outerShdw>
                </a:effectLst>
              </a:rPr>
              <a:t>the history of Language Movement of 1952 </a:t>
            </a:r>
            <a:r>
              <a:rPr lang="en-US" sz="3600" b="1" dirty="0" smtClean="0">
                <a:effectLst>
                  <a:outerShdw blurRad="38100" dist="38100" dir="2700000" algn="tl">
                    <a:srgbClr val="000000">
                      <a:alpha val="43137"/>
                    </a:srgbClr>
                  </a:outerShdw>
                </a:effectLst>
              </a:rPr>
              <a:t>.</a:t>
            </a:r>
          </a:p>
          <a:p>
            <a:pPr>
              <a:buFont typeface="Wingdings" pitchFamily="2" charset="2"/>
              <a:buChar char="v"/>
            </a:pPr>
            <a:r>
              <a:rPr lang="en-US" sz="3600" b="1" dirty="0" smtClean="0">
                <a:effectLst>
                  <a:outerShdw blurRad="38100" dist="38100" dir="2700000" algn="tl">
                    <a:srgbClr val="000000">
                      <a:alpha val="43137"/>
                    </a:srgbClr>
                  </a:outerShdw>
                </a:effectLst>
              </a:rPr>
              <a:t> read the text and infer </a:t>
            </a:r>
            <a:r>
              <a:rPr lang="en-US" sz="3600" b="1" dirty="0">
                <a:effectLst>
                  <a:outerShdw blurRad="38100" dist="38100" dir="2700000" algn="tl">
                    <a:srgbClr val="000000">
                      <a:alpha val="43137"/>
                    </a:srgbClr>
                  </a:outerShdw>
                </a:effectLst>
              </a:rPr>
              <a:t>the meaning of the text</a:t>
            </a:r>
            <a:r>
              <a:rPr lang="en-US" sz="3600" b="1" dirty="0" smtClean="0">
                <a:effectLst>
                  <a:outerShdw blurRad="38100" dist="38100" dir="2700000" algn="tl">
                    <a:srgbClr val="000000">
                      <a:alpha val="43137"/>
                    </a:srgbClr>
                  </a:outerShdw>
                </a:effectLst>
              </a:rPr>
              <a:t>.</a:t>
            </a:r>
          </a:p>
          <a:p>
            <a:pPr>
              <a:buFont typeface="Wingdings" pitchFamily="2" charset="2"/>
              <a:buChar char="v"/>
            </a:pPr>
            <a:r>
              <a:rPr lang="en-US" sz="3600" b="1" dirty="0" smtClean="0">
                <a:latin typeface="Times New Roman" panose="02020603050405020304" pitchFamily="18" charset="0"/>
                <a:cs typeface="Times New Roman" panose="02020603050405020304" pitchFamily="18" charset="0"/>
              </a:rPr>
              <a:t> </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choose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correct  answer.</a:t>
            </a:r>
            <a:endParaRPr lang="en-US" sz="3600" b="1" dirty="0" smtClean="0">
              <a:effectLst>
                <a:outerShdw blurRad="38100" dist="38100" dir="2700000" algn="tl">
                  <a:srgbClr val="000000">
                    <a:alpha val="43137"/>
                  </a:srgbClr>
                </a:outerShdw>
              </a:effectLst>
            </a:endParaRPr>
          </a:p>
          <a:p>
            <a:pPr>
              <a:buFont typeface="Wingdings" pitchFamily="2" charset="2"/>
              <a:buChar char="v"/>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ask &amp; answer questions.</a:t>
            </a:r>
          </a:p>
          <a:p>
            <a:pPr>
              <a:buFont typeface="Wingdings" pitchFamily="2" charset="2"/>
              <a:buChar char="v"/>
            </a:pPr>
            <a:r>
              <a:rPr lang="en-US" sz="3600" b="1" dirty="0" smtClean="0">
                <a:solidFill>
                  <a:schemeClr val="tx1">
                    <a:lumMod val="95000"/>
                    <a:lumOff val="5000"/>
                  </a:schemeClr>
                </a:solidFill>
                <a:effectLst>
                  <a:outerShdw blurRad="38100" dist="38100" dir="2700000" algn="tl">
                    <a:srgbClr val="000000">
                      <a:alpha val="43137"/>
                    </a:srgbClr>
                  </a:outerShdw>
                </a:effectLst>
              </a:rPr>
              <a:t> fill in the gaps.</a:t>
            </a:r>
          </a:p>
          <a:p>
            <a:pPr>
              <a:buFont typeface="Wingdings" pitchFamily="2" charset="2"/>
              <a:buChar char="v"/>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write a paragraph.</a:t>
            </a:r>
          </a:p>
          <a:p>
            <a:pPr>
              <a:buFont typeface="Wingdings" pitchFamily="2" charset="2"/>
              <a:buChar char="v"/>
            </a:pPr>
            <a:endParaRPr lang="en-US" sz="2400" b="1" dirty="0" smtClean="0">
              <a:latin typeface="Times New Roman" pitchFamily="18" charset="0"/>
              <a:cs typeface="Times New Roman" pitchFamily="18" charset="0"/>
            </a:endParaRPr>
          </a:p>
        </p:txBody>
      </p:sp>
      <p:sp>
        <p:nvSpPr>
          <p:cNvPr id="5" name="Cloud Callout 4"/>
          <p:cNvSpPr/>
          <p:nvPr/>
        </p:nvSpPr>
        <p:spPr>
          <a:xfrm>
            <a:off x="703385" y="168812"/>
            <a:ext cx="10592972" cy="1350834"/>
          </a:xfrm>
          <a:prstGeom prst="cloudCallou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85000"/>
                    <a:lumOff val="15000"/>
                  </a:schemeClr>
                </a:solidFill>
              </a:rPr>
              <a:t>LEARNING OUTCOMES OF THE LESSON</a:t>
            </a:r>
          </a:p>
        </p:txBody>
      </p:sp>
    </p:spTree>
    <p:extLst>
      <p:ext uri="{BB962C8B-B14F-4D97-AF65-F5344CB8AC3E}">
        <p14:creationId xmlns:p14="http://schemas.microsoft.com/office/powerpoint/2010/main" val="169196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9037196.FRSsmiPW.DhakaJan08033.jpg"/>
          <p:cNvPicPr>
            <a:picLocks noChangeAspect="1"/>
          </p:cNvPicPr>
          <p:nvPr/>
        </p:nvPicPr>
        <p:blipFill>
          <a:blip r:embed="rId2"/>
          <a:stretch>
            <a:fillRect/>
          </a:stretch>
        </p:blipFill>
        <p:spPr>
          <a:xfrm>
            <a:off x="0" y="1683157"/>
            <a:ext cx="12192000" cy="5174844"/>
          </a:xfrm>
          <a:prstGeom prst="rect">
            <a:avLst/>
          </a:prstGeom>
        </p:spPr>
      </p:pic>
      <p:sp>
        <p:nvSpPr>
          <p:cNvPr id="4" name="TextBox 3"/>
          <p:cNvSpPr txBox="1"/>
          <p:nvPr/>
        </p:nvSpPr>
        <p:spPr>
          <a:xfrm>
            <a:off x="0" y="1098382"/>
            <a:ext cx="2193388" cy="584775"/>
          </a:xfrm>
          <a:prstGeom prst="rect">
            <a:avLst/>
          </a:prstGeom>
          <a:solidFill>
            <a:srgbClr val="00B0F0"/>
          </a:solidFill>
          <a:ln w="9525">
            <a:solidFill>
              <a:schemeClr val="tx1"/>
            </a:solidFill>
          </a:ln>
        </p:spPr>
        <p:txBody>
          <a:bodyPr wrap="square" rtlCol="0">
            <a:spAutoFit/>
          </a:bodyPr>
          <a:lstStyle/>
          <a:p>
            <a:r>
              <a:rPr lang="en-US" sz="3200" dirty="0"/>
              <a:t> </a:t>
            </a:r>
            <a:r>
              <a:rPr lang="en-US" sz="3200" dirty="0">
                <a:latin typeface="Times New Roman" pitchFamily="18" charset="0"/>
                <a:cs typeface="Times New Roman" pitchFamily="18" charset="0"/>
              </a:rPr>
              <a:t>Movement</a:t>
            </a:r>
          </a:p>
        </p:txBody>
      </p:sp>
      <p:sp>
        <p:nvSpPr>
          <p:cNvPr id="7" name="TextBox 6"/>
          <p:cNvSpPr txBox="1"/>
          <p:nvPr/>
        </p:nvSpPr>
        <p:spPr>
          <a:xfrm>
            <a:off x="4403188" y="1098381"/>
            <a:ext cx="7019778" cy="584775"/>
          </a:xfrm>
          <a:prstGeom prst="rect">
            <a:avLst/>
          </a:prstGeom>
          <a:solidFill>
            <a:srgbClr val="00B0F0"/>
          </a:solidFill>
          <a:ln w="6350">
            <a:solidFill>
              <a:schemeClr val="tx1"/>
            </a:solidFill>
          </a:ln>
        </p:spPr>
        <p:txBody>
          <a:bodyPr wrap="square" rtlCol="0">
            <a:spAutoFit/>
          </a:bodyPr>
          <a:lstStyle/>
          <a:p>
            <a:r>
              <a:rPr lang="en-US" sz="3200" dirty="0"/>
              <a:t>To raise for something/struggle</a:t>
            </a:r>
          </a:p>
        </p:txBody>
      </p:sp>
      <p:sp>
        <p:nvSpPr>
          <p:cNvPr id="9" name="Notched Right Arrow 8"/>
          <p:cNvSpPr/>
          <p:nvPr/>
        </p:nvSpPr>
        <p:spPr>
          <a:xfrm>
            <a:off x="2759906" y="1171478"/>
            <a:ext cx="1076764" cy="438582"/>
          </a:xfrm>
          <a:prstGeom prst="notchedRightArrow">
            <a:avLst>
              <a:gd name="adj1" fmla="val 50000"/>
              <a:gd name="adj2" fmla="val 660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98116" y="0"/>
            <a:ext cx="4243167" cy="769441"/>
          </a:xfrm>
          <a:prstGeom prst="rect">
            <a:avLst/>
          </a:prstGeom>
          <a:solidFill>
            <a:srgbClr val="00B0F0"/>
          </a:solidFill>
          <a:ln w="12700">
            <a:solidFill>
              <a:schemeClr val="tx1"/>
            </a:solidFill>
          </a:ln>
        </p:spPr>
        <p:txBody>
          <a:bodyPr wrap="square" rtlCol="0">
            <a:spAutoFit/>
          </a:bodyPr>
          <a:lstStyle/>
          <a:p>
            <a:pPr algn="ctr"/>
            <a:r>
              <a:rPr lang="en-US" sz="4400"/>
              <a:t>Vocabularies</a:t>
            </a:r>
            <a:endParaRPr lang="en-US" sz="4400" dirty="0"/>
          </a:p>
        </p:txBody>
      </p:sp>
    </p:spTree>
    <p:extLst>
      <p:ext uri="{BB962C8B-B14F-4D97-AF65-F5344CB8AC3E}">
        <p14:creationId xmlns:p14="http://schemas.microsoft.com/office/powerpoint/2010/main" val="21317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gabandhu-march-7-speech-yt.jpg"/>
          <p:cNvPicPr>
            <a:picLocks noChangeAspect="1"/>
          </p:cNvPicPr>
          <p:nvPr/>
        </p:nvPicPr>
        <p:blipFill>
          <a:blip r:embed="rId2" cstate="print"/>
          <a:stretch>
            <a:fillRect/>
          </a:stretch>
        </p:blipFill>
        <p:spPr>
          <a:xfrm>
            <a:off x="1" y="1097280"/>
            <a:ext cx="12192000" cy="5760720"/>
          </a:xfrm>
          <a:prstGeom prst="rect">
            <a:avLst/>
          </a:prstGeom>
        </p:spPr>
      </p:pic>
      <p:grpSp>
        <p:nvGrpSpPr>
          <p:cNvPr id="3" name="Group 2"/>
          <p:cNvGrpSpPr/>
          <p:nvPr/>
        </p:nvGrpSpPr>
        <p:grpSpPr>
          <a:xfrm>
            <a:off x="105053" y="126612"/>
            <a:ext cx="3468141" cy="707887"/>
            <a:chOff x="0" y="2362200"/>
            <a:chExt cx="2623610" cy="470659"/>
          </a:xfrm>
          <a:solidFill>
            <a:srgbClr val="00B0F0"/>
          </a:solidFill>
        </p:grpSpPr>
        <p:sp>
          <p:nvSpPr>
            <p:cNvPr id="4" name="TextBox 3"/>
            <p:cNvSpPr txBox="1"/>
            <p:nvPr/>
          </p:nvSpPr>
          <p:spPr>
            <a:xfrm>
              <a:off x="0" y="2362200"/>
              <a:ext cx="1828800" cy="470659"/>
            </a:xfrm>
            <a:prstGeom prst="rect">
              <a:avLst/>
            </a:prstGeom>
            <a:grpFill/>
            <a:ln w="9525">
              <a:solidFill>
                <a:schemeClr val="tx1"/>
              </a:solidFill>
            </a:ln>
          </p:spPr>
          <p:txBody>
            <a:bodyPr wrap="square" rtlCol="0">
              <a:spAutoFit/>
            </a:bodyPr>
            <a:lstStyle/>
            <a:p>
              <a:r>
                <a:rPr lang="en-US" sz="4000" dirty="0"/>
                <a:t> </a:t>
              </a:r>
              <a:r>
                <a:rPr lang="en-US" sz="4000" dirty="0">
                  <a:latin typeface="Times New Roman" pitchFamily="18" charset="0"/>
                  <a:cs typeface="Times New Roman" pitchFamily="18" charset="0"/>
                </a:rPr>
                <a:t>Declare</a:t>
              </a:r>
            </a:p>
          </p:txBody>
        </p:sp>
        <p:sp>
          <p:nvSpPr>
            <p:cNvPr id="5" name="Notched Right Arrow 4"/>
            <p:cNvSpPr/>
            <p:nvPr/>
          </p:nvSpPr>
          <p:spPr>
            <a:xfrm>
              <a:off x="2090210" y="2440632"/>
              <a:ext cx="533400" cy="304800"/>
            </a:xfrm>
            <a:prstGeom prst="notched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508108" y="27756"/>
            <a:ext cx="3180471" cy="707886"/>
          </a:xfrm>
          <a:prstGeom prst="rect">
            <a:avLst/>
          </a:prstGeom>
          <a:solidFill>
            <a:srgbClr val="00B0F0"/>
          </a:solidFill>
          <a:ln w="9525">
            <a:solidFill>
              <a:schemeClr val="tx1"/>
            </a:solidFill>
          </a:ln>
        </p:spPr>
        <p:txBody>
          <a:bodyPr wrap="square" rtlCol="0">
            <a:spAutoFit/>
          </a:bodyPr>
          <a:lstStyle/>
          <a:p>
            <a:r>
              <a:rPr lang="en-US" sz="4000" dirty="0"/>
              <a:t>Announce</a:t>
            </a:r>
          </a:p>
        </p:txBody>
      </p:sp>
    </p:spTree>
    <p:extLst>
      <p:ext uri="{BB962C8B-B14F-4D97-AF65-F5344CB8AC3E}">
        <p14:creationId xmlns:p14="http://schemas.microsoft.com/office/powerpoint/2010/main" val="296561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2" y="0"/>
            <a:ext cx="1752600" cy="584775"/>
          </a:xfrm>
          <a:prstGeom prst="rect">
            <a:avLst/>
          </a:prstGeom>
          <a:solidFill>
            <a:srgbClr val="00B0F0"/>
          </a:solidFill>
          <a:ln w="9525">
            <a:solidFill>
              <a:schemeClr val="tx1"/>
            </a:solidFill>
          </a:ln>
        </p:spPr>
        <p:txBody>
          <a:bodyPr wrap="square" rtlCol="0">
            <a:spAutoFit/>
          </a:bodyPr>
          <a:lstStyle/>
          <a:p>
            <a:r>
              <a:rPr lang="en-US" sz="3200" dirty="0"/>
              <a:t> </a:t>
            </a:r>
            <a:r>
              <a:rPr lang="en-US" sz="3200" dirty="0">
                <a:latin typeface="Times New Roman" pitchFamily="18" charset="0"/>
                <a:cs typeface="Times New Roman" pitchFamily="18" charset="0"/>
              </a:rPr>
              <a:t>Observe</a:t>
            </a:r>
          </a:p>
        </p:txBody>
      </p:sp>
      <p:sp>
        <p:nvSpPr>
          <p:cNvPr id="4" name="TextBox 3"/>
          <p:cNvSpPr txBox="1"/>
          <p:nvPr/>
        </p:nvSpPr>
        <p:spPr>
          <a:xfrm>
            <a:off x="4914899" y="0"/>
            <a:ext cx="2362200" cy="584775"/>
          </a:xfrm>
          <a:prstGeom prst="rect">
            <a:avLst/>
          </a:prstGeom>
          <a:solidFill>
            <a:srgbClr val="00B0F0"/>
          </a:solidFill>
          <a:ln w="9525">
            <a:solidFill>
              <a:schemeClr val="tx1"/>
            </a:solidFill>
          </a:ln>
        </p:spPr>
        <p:txBody>
          <a:bodyPr wrap="square" rtlCol="0">
            <a:spAutoFit/>
          </a:bodyPr>
          <a:lstStyle/>
          <a:p>
            <a:r>
              <a:rPr lang="en-US" sz="3200" dirty="0"/>
              <a:t>Celebrate</a:t>
            </a:r>
            <a:endParaRPr lang="en-US" dirty="0"/>
          </a:p>
        </p:txBody>
      </p:sp>
      <p:sp>
        <p:nvSpPr>
          <p:cNvPr id="5" name="Right Arrow 4"/>
          <p:cNvSpPr/>
          <p:nvPr/>
        </p:nvSpPr>
        <p:spPr>
          <a:xfrm>
            <a:off x="2686930" y="0"/>
            <a:ext cx="1373944" cy="551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1503"/>
            <a:ext cx="12191999" cy="6106497"/>
          </a:xfrm>
          <a:prstGeom prst="rect">
            <a:avLst/>
          </a:prstGeom>
        </p:spPr>
      </p:pic>
    </p:spTree>
    <p:extLst>
      <p:ext uri="{BB962C8B-B14F-4D97-AF65-F5344CB8AC3E}">
        <p14:creationId xmlns:p14="http://schemas.microsoft.com/office/powerpoint/2010/main" val="276978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6438"/>
            <a:ext cx="2841675" cy="830997"/>
          </a:xfrm>
          <a:solidFill>
            <a:srgbClr val="00B0F0"/>
          </a:solidFill>
        </p:spPr>
        <p:txBody>
          <a:bodyPr>
            <a:noAutofit/>
          </a:bodyPr>
          <a:lstStyle/>
          <a:p>
            <a:pPr marL="0" indent="0">
              <a:buNone/>
            </a:pPr>
            <a:r>
              <a:rPr lang="en-US" sz="4400" b="1" dirty="0" smtClean="0"/>
              <a:t>Tribute</a:t>
            </a:r>
            <a:endParaRPr lang="en-US" sz="4400" b="1" dirty="0"/>
          </a:p>
        </p:txBody>
      </p:sp>
      <p:sp>
        <p:nvSpPr>
          <p:cNvPr id="6" name="TextBox 5"/>
          <p:cNvSpPr txBox="1"/>
          <p:nvPr/>
        </p:nvSpPr>
        <p:spPr>
          <a:xfrm>
            <a:off x="4951659" y="186437"/>
            <a:ext cx="7240341" cy="830997"/>
          </a:xfrm>
          <a:prstGeom prst="rect">
            <a:avLst/>
          </a:prstGeom>
          <a:solidFill>
            <a:srgbClr val="00B0F0"/>
          </a:solidFill>
        </p:spPr>
        <p:txBody>
          <a:bodyPr wrap="square" rtlCol="0">
            <a:spAutoFit/>
          </a:bodyPr>
          <a:lstStyle/>
          <a:p>
            <a:pPr algn="ctr"/>
            <a:r>
              <a:rPr lang="en-US" sz="4800" dirty="0">
                <a:solidFill>
                  <a:srgbClr val="7030A0"/>
                </a:solidFill>
                <a:latin typeface="Times New Roman" pitchFamily="18" charset="0"/>
                <a:cs typeface="Times New Roman" pitchFamily="18" charset="0"/>
              </a:rPr>
              <a:t>An act of showing respect</a:t>
            </a:r>
          </a:p>
        </p:txBody>
      </p:sp>
      <p:sp>
        <p:nvSpPr>
          <p:cNvPr id="7" name="Right Arrow 6"/>
          <p:cNvSpPr/>
          <p:nvPr/>
        </p:nvSpPr>
        <p:spPr>
          <a:xfrm>
            <a:off x="3038622" y="186438"/>
            <a:ext cx="1744393" cy="830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435"/>
            <a:ext cx="12192000" cy="5840566"/>
          </a:xfrm>
          <a:prstGeom prst="rect">
            <a:avLst/>
          </a:prstGeom>
        </p:spPr>
      </p:pic>
    </p:spTree>
    <p:extLst>
      <p:ext uri="{BB962C8B-B14F-4D97-AF65-F5344CB8AC3E}">
        <p14:creationId xmlns:p14="http://schemas.microsoft.com/office/powerpoint/2010/main" val="326432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722</Words>
  <Application>Microsoft Office PowerPoint</Application>
  <PresentationFormat>Widescreen</PresentationFormat>
  <Paragraphs>107</Paragraphs>
  <Slides>27</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Academy Engraved LET</vt:lpstr>
      <vt:lpstr>Arial</vt:lpstr>
      <vt:lpstr>Arial Rounded MT Bold</vt:lpstr>
      <vt:lpstr>Bell MT</vt:lpstr>
      <vt:lpstr>Black Chancery</vt:lpstr>
      <vt:lpstr>Blackadder ITC</vt:lpstr>
      <vt:lpstr>Calibri</vt:lpstr>
      <vt:lpstr>Calibri Light</vt:lpstr>
      <vt:lpstr>Franklin Gothic Demi Cond</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 February is a memorable day in our national history. We observe the day every year as International Mother Language Day. The day is a national holiday. On this day, we pay tribute to the martyrs who laid down their lives to establish Bangla as a state language in undivided Pakistan in 1952. It is known as the Language Movement.  The seed of the Language Movement was sown on 21 March 1948 when Mohammed Ali Zinnah, the then Governor General of Pakistan, at a public meeting in Dhaka declared that Urdu would be the only state language of Pakistan. The declaration raised  a storm of protest in the eastern part of the country. The protest continued non stop, gathering momentum day by day. It turned into a movement and reached its climax in 1952. The government outlawed all sorts of public meetings and rallies to stop it. The students of Dhaka University defied the law and they brought out a peaceful protest procession on 21 February 1952. When the procession near Dhaka Medical College, the police opened fire on the students, killing Salam, reached Rafiq, Barkat, Safiur and Jabbar. As a result, there were mass protests all over the country and the government had to declare Bengali too as a state language. This kindled the sparks of independence movement of Bangladesh.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A.Sukur Ali Khan</dc:creator>
  <cp:lastModifiedBy>A.Sukur Ali Khan</cp:lastModifiedBy>
  <cp:revision>76</cp:revision>
  <dcterms:created xsi:type="dcterms:W3CDTF">2020-07-17T13:27:06Z</dcterms:created>
  <dcterms:modified xsi:type="dcterms:W3CDTF">2020-07-19T16:20:51Z</dcterms:modified>
</cp:coreProperties>
</file>