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79" r:id="rId3"/>
    <p:sldId id="278" r:id="rId4"/>
    <p:sldId id="274" r:id="rId5"/>
    <p:sldId id="266" r:id="rId6"/>
    <p:sldId id="268" r:id="rId7"/>
    <p:sldId id="267" r:id="rId8"/>
    <p:sldId id="269" r:id="rId9"/>
    <p:sldId id="270" r:id="rId10"/>
    <p:sldId id="271" r:id="rId11"/>
    <p:sldId id="272" r:id="rId12"/>
    <p:sldId id="273" r:id="rId13"/>
    <p:sldId id="25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119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image" Target="../media/image1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ED13FE-0C28-43F9-9208-671D59008050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076C96-E516-43EB-8294-DA753C118E3D}">
      <dgm:prSet phldrT="[Text]" custT="1"/>
      <dgm:spPr>
        <a:solidFill>
          <a:schemeClr val="bg1"/>
        </a:solidFill>
        <a:ln w="76200">
          <a:solidFill>
            <a:srgbClr val="C00000"/>
          </a:solidFill>
        </a:ln>
      </dgm:spPr>
      <dgm:t>
        <a:bodyPr/>
        <a:lstStyle/>
        <a:p>
          <a:r>
            <a:rPr lang="bn-IN" sz="3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বাংলাদেশের বিভিন্ন ক্ষুদ্র নৃগোষ্ঠী কোন জেলায় বাস করে তা বলতে পারবে;</a:t>
          </a:r>
          <a:endParaRPr lang="en-US" sz="36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58D6C0A-356E-4032-9914-5B7582776DB9}" type="parTrans" cxnId="{C7CE6EF8-FB0A-48C7-985B-105F5DC429DE}">
      <dgm:prSet/>
      <dgm:spPr/>
      <dgm:t>
        <a:bodyPr/>
        <a:lstStyle/>
        <a:p>
          <a:endParaRPr lang="en-US"/>
        </a:p>
      </dgm:t>
    </dgm:pt>
    <dgm:pt modelId="{5EA39C81-AB72-4CEB-9523-B827F1EEB507}" type="sibTrans" cxnId="{C7CE6EF8-FB0A-48C7-985B-105F5DC429DE}">
      <dgm:prSet/>
      <dgm:spPr/>
      <dgm:t>
        <a:bodyPr/>
        <a:lstStyle/>
        <a:p>
          <a:endParaRPr lang="en-US"/>
        </a:p>
      </dgm:t>
    </dgm:pt>
    <dgm:pt modelId="{96E13CEC-4ABA-4D71-AAC3-BAE5F9BCDA3F}">
      <dgm:prSet phldrT="[Text]" phldr="1"/>
      <dgm:spPr>
        <a:solidFill>
          <a:schemeClr val="bg1"/>
        </a:solidFill>
        <a:ln w="76200">
          <a:solidFill>
            <a:srgbClr val="C00000"/>
          </a:solidFill>
        </a:ln>
      </dgm:spPr>
      <dgm:t>
        <a:bodyPr/>
        <a:lstStyle/>
        <a:p>
          <a:endParaRPr lang="en-US" sz="2600" dirty="0"/>
        </a:p>
      </dgm:t>
    </dgm:pt>
    <dgm:pt modelId="{440E7BA5-A295-4EB6-AF0E-84B6E88B6B61}" type="parTrans" cxnId="{A6653CAA-6EBB-4C6C-883D-326AD5037E95}">
      <dgm:prSet/>
      <dgm:spPr/>
      <dgm:t>
        <a:bodyPr/>
        <a:lstStyle/>
        <a:p>
          <a:endParaRPr lang="en-US"/>
        </a:p>
      </dgm:t>
    </dgm:pt>
    <dgm:pt modelId="{9A93FBD5-13E0-4DC0-BB99-935F43905774}" type="sibTrans" cxnId="{A6653CAA-6EBB-4C6C-883D-326AD5037E95}">
      <dgm:prSet/>
      <dgm:spPr/>
      <dgm:t>
        <a:bodyPr/>
        <a:lstStyle/>
        <a:p>
          <a:endParaRPr lang="en-US"/>
        </a:p>
      </dgm:t>
    </dgm:pt>
    <dgm:pt modelId="{5F29D162-6473-430B-931B-A595C34A2475}">
      <dgm:prSet phldrT="[Text]" custT="1"/>
      <dgm:spPr>
        <a:solidFill>
          <a:schemeClr val="bg1"/>
        </a:solidFill>
        <a:ln w="76200">
          <a:solidFill>
            <a:srgbClr val="C00000"/>
          </a:solidFill>
        </a:ln>
      </dgm:spPr>
      <dgm:t>
        <a:bodyPr/>
        <a:lstStyle/>
        <a:p>
          <a:r>
            <a:rPr lang="bn-IN" sz="3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বাংলাদেশের মানচিত্রে বিভিন্ন ক্ষুদ্র নৃগোষ্ঠীর ভৌগোলিক অবস্থা বলতে পারবে;</a:t>
          </a:r>
          <a:endParaRPr lang="en-US" sz="3600" b="1" dirty="0">
            <a:solidFill>
              <a:schemeClr val="tx1"/>
            </a:solidFill>
          </a:endParaRPr>
        </a:p>
      </dgm:t>
    </dgm:pt>
    <dgm:pt modelId="{62C58E32-D641-4549-BDA2-956FE4E2409F}" type="parTrans" cxnId="{63C56203-7472-4254-8FB4-0B775D02CBD4}">
      <dgm:prSet/>
      <dgm:spPr/>
      <dgm:t>
        <a:bodyPr/>
        <a:lstStyle/>
        <a:p>
          <a:endParaRPr lang="en-US"/>
        </a:p>
      </dgm:t>
    </dgm:pt>
    <dgm:pt modelId="{838E0DFD-1274-4BC1-88F9-4F139A3BA7D2}" type="sibTrans" cxnId="{63C56203-7472-4254-8FB4-0B775D02CBD4}">
      <dgm:prSet/>
      <dgm:spPr/>
      <dgm:t>
        <a:bodyPr/>
        <a:lstStyle/>
        <a:p>
          <a:endParaRPr lang="en-US"/>
        </a:p>
      </dgm:t>
    </dgm:pt>
    <dgm:pt modelId="{41A22DBC-8C2D-44E7-B80F-2309C4EC96D6}">
      <dgm:prSet phldrT="[Text]" phldr="1"/>
      <dgm:spPr>
        <a:solidFill>
          <a:schemeClr val="bg1"/>
        </a:solidFill>
        <a:ln w="76200">
          <a:solidFill>
            <a:srgbClr val="C00000"/>
          </a:solidFill>
        </a:ln>
      </dgm:spPr>
      <dgm:t>
        <a:bodyPr/>
        <a:lstStyle/>
        <a:p>
          <a:endParaRPr lang="en-US" sz="2400" dirty="0"/>
        </a:p>
      </dgm:t>
    </dgm:pt>
    <dgm:pt modelId="{B365798C-5C39-48E4-92AD-5885A233DB94}" type="parTrans" cxnId="{0B2D35D0-66A1-4F9E-8160-F5F1E2C2DD9A}">
      <dgm:prSet/>
      <dgm:spPr/>
      <dgm:t>
        <a:bodyPr/>
        <a:lstStyle/>
        <a:p>
          <a:endParaRPr lang="en-US"/>
        </a:p>
      </dgm:t>
    </dgm:pt>
    <dgm:pt modelId="{8209AA35-4ABD-4970-B453-34320AF93086}" type="sibTrans" cxnId="{0B2D35D0-66A1-4F9E-8160-F5F1E2C2DD9A}">
      <dgm:prSet/>
      <dgm:spPr/>
      <dgm:t>
        <a:bodyPr/>
        <a:lstStyle/>
        <a:p>
          <a:endParaRPr lang="en-US"/>
        </a:p>
      </dgm:t>
    </dgm:pt>
    <dgm:pt modelId="{7D58A493-CD1E-4B95-BB91-4F2B65703119}">
      <dgm:prSet phldrT="[Text]" phldr="1"/>
      <dgm:spPr>
        <a:solidFill>
          <a:schemeClr val="bg1"/>
        </a:solidFill>
        <a:ln w="76200">
          <a:solidFill>
            <a:srgbClr val="C00000"/>
          </a:solidFill>
        </a:ln>
      </dgm:spPr>
      <dgm:t>
        <a:bodyPr/>
        <a:lstStyle/>
        <a:p>
          <a:endParaRPr lang="en-US" sz="2400" dirty="0"/>
        </a:p>
      </dgm:t>
    </dgm:pt>
    <dgm:pt modelId="{FC4D5646-BC65-44D3-9416-8FADE9A0BAA3}" type="parTrans" cxnId="{09618081-B653-4350-9380-A6AD2722AB93}">
      <dgm:prSet/>
      <dgm:spPr/>
      <dgm:t>
        <a:bodyPr/>
        <a:lstStyle/>
        <a:p>
          <a:endParaRPr lang="en-US"/>
        </a:p>
      </dgm:t>
    </dgm:pt>
    <dgm:pt modelId="{6ABB6BFE-FCD3-457B-B598-BB4AD57219A8}" type="sibTrans" cxnId="{09618081-B653-4350-9380-A6AD2722AB93}">
      <dgm:prSet/>
      <dgm:spPr/>
      <dgm:t>
        <a:bodyPr/>
        <a:lstStyle/>
        <a:p>
          <a:endParaRPr lang="en-US"/>
        </a:p>
      </dgm:t>
    </dgm:pt>
    <dgm:pt modelId="{45643527-365F-4A71-8148-4F09E2223153}">
      <dgm:prSet phldrT="[Text]" custT="1"/>
      <dgm:spPr>
        <a:solidFill>
          <a:schemeClr val="bg1"/>
        </a:solidFill>
        <a:ln w="76200">
          <a:solidFill>
            <a:srgbClr val="C00000"/>
          </a:solidFill>
        </a:ln>
      </dgm:spPr>
      <dgm:t>
        <a:bodyPr/>
        <a:lstStyle/>
        <a:p>
          <a:r>
            <a:rPr lang="bn-IN" sz="3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বাংলাদেশের বিভিন্ন অঞ্চলের ক্ষুদ্র জাতির নাম বর্ণনা করতে পারবে; </a:t>
          </a:r>
          <a:endParaRPr lang="en-US" sz="36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CFCE20A-C380-4854-B19F-B591CB825E0D}" type="parTrans" cxnId="{6F86C56D-629B-4AC4-91E3-F8AED36253F8}">
      <dgm:prSet/>
      <dgm:spPr/>
      <dgm:t>
        <a:bodyPr/>
        <a:lstStyle/>
        <a:p>
          <a:endParaRPr lang="en-US"/>
        </a:p>
      </dgm:t>
    </dgm:pt>
    <dgm:pt modelId="{C3FB25FD-911B-4E78-BC3D-3BFE0769A089}" type="sibTrans" cxnId="{6F86C56D-629B-4AC4-91E3-F8AED36253F8}">
      <dgm:prSet/>
      <dgm:spPr/>
      <dgm:t>
        <a:bodyPr/>
        <a:lstStyle/>
        <a:p>
          <a:endParaRPr lang="en-US"/>
        </a:p>
      </dgm:t>
    </dgm:pt>
    <dgm:pt modelId="{02B2BC5B-942F-4763-BCA7-E60F2A6AD50F}">
      <dgm:prSet phldrT="[Text]" phldr="1"/>
      <dgm:spPr>
        <a:solidFill>
          <a:schemeClr val="bg1"/>
        </a:solidFill>
        <a:ln w="76200">
          <a:solidFill>
            <a:srgbClr val="C00000"/>
          </a:solidFill>
        </a:ln>
      </dgm:spPr>
      <dgm:t>
        <a:bodyPr/>
        <a:lstStyle/>
        <a:p>
          <a:endParaRPr lang="en-US" sz="3200"/>
        </a:p>
      </dgm:t>
    </dgm:pt>
    <dgm:pt modelId="{0D2A4620-24A6-4393-A2FE-B032496A5589}" type="parTrans" cxnId="{7787D84C-A226-40E4-A202-240EA67FB466}">
      <dgm:prSet/>
      <dgm:spPr/>
      <dgm:t>
        <a:bodyPr/>
        <a:lstStyle/>
        <a:p>
          <a:endParaRPr lang="en-US"/>
        </a:p>
      </dgm:t>
    </dgm:pt>
    <dgm:pt modelId="{2A7E5FF9-B0D3-4B7E-A51B-582BB44BEBDE}" type="sibTrans" cxnId="{7787D84C-A226-40E4-A202-240EA67FB466}">
      <dgm:prSet/>
      <dgm:spPr/>
      <dgm:t>
        <a:bodyPr/>
        <a:lstStyle/>
        <a:p>
          <a:endParaRPr lang="en-US"/>
        </a:p>
      </dgm:t>
    </dgm:pt>
    <dgm:pt modelId="{55775257-4633-4D5C-BA14-8B34A65A9B9F}">
      <dgm:prSet phldrT="[Text]" phldr="1"/>
      <dgm:spPr>
        <a:solidFill>
          <a:schemeClr val="bg1"/>
        </a:solidFill>
        <a:ln w="76200">
          <a:solidFill>
            <a:srgbClr val="C00000"/>
          </a:solidFill>
        </a:ln>
      </dgm:spPr>
      <dgm:t>
        <a:bodyPr/>
        <a:lstStyle/>
        <a:p>
          <a:endParaRPr lang="en-US" sz="3200"/>
        </a:p>
      </dgm:t>
    </dgm:pt>
    <dgm:pt modelId="{E156BB19-B891-4F96-8D84-A81E7338FD92}" type="parTrans" cxnId="{54E35BAD-29AC-4624-A8FE-0146A5002BBC}">
      <dgm:prSet/>
      <dgm:spPr/>
      <dgm:t>
        <a:bodyPr/>
        <a:lstStyle/>
        <a:p>
          <a:endParaRPr lang="en-US"/>
        </a:p>
      </dgm:t>
    </dgm:pt>
    <dgm:pt modelId="{4124F608-0310-4E7A-B7BB-6AFE6F0BE2FC}" type="sibTrans" cxnId="{54E35BAD-29AC-4624-A8FE-0146A5002BBC}">
      <dgm:prSet/>
      <dgm:spPr/>
      <dgm:t>
        <a:bodyPr/>
        <a:lstStyle/>
        <a:p>
          <a:endParaRPr lang="en-US"/>
        </a:p>
      </dgm:t>
    </dgm:pt>
    <dgm:pt modelId="{C75FE624-88BF-4D30-8A2A-D85C2ADA6B8D}" type="pres">
      <dgm:prSet presAssocID="{88ED13FE-0C28-43F9-9208-671D5900805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17B649-212D-4267-9A7F-08F1D7663F0E}" type="pres">
      <dgm:prSet presAssocID="{2F076C96-E516-43EB-8294-DA753C118E3D}" presName="comp" presStyleCnt="0"/>
      <dgm:spPr/>
    </dgm:pt>
    <dgm:pt modelId="{AC5475BB-193C-42AA-A01A-8F87806BDBA8}" type="pres">
      <dgm:prSet presAssocID="{2F076C96-E516-43EB-8294-DA753C118E3D}" presName="box" presStyleLbl="node1" presStyleIdx="0" presStyleCnt="3" custScaleY="75713" custLinFactNeighborX="369" custLinFactNeighborY="8705"/>
      <dgm:spPr/>
      <dgm:t>
        <a:bodyPr/>
        <a:lstStyle/>
        <a:p>
          <a:endParaRPr lang="en-US"/>
        </a:p>
      </dgm:t>
    </dgm:pt>
    <dgm:pt modelId="{D97585CC-38FF-40A8-B576-42B6CA855A46}" type="pres">
      <dgm:prSet presAssocID="{2F076C96-E516-43EB-8294-DA753C118E3D}" presName="img" presStyleLbl="fgImgPlace1" presStyleIdx="0" presStyleCnt="3" custScaleY="82582" custLinFactNeighborX="-4574" custLinFactNeighborY="1215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  <dgm:t>
        <a:bodyPr/>
        <a:lstStyle/>
        <a:p>
          <a:endParaRPr lang="en-US"/>
        </a:p>
      </dgm:t>
    </dgm:pt>
    <dgm:pt modelId="{1062B879-8AD3-448E-B51F-CF979071AE9B}" type="pres">
      <dgm:prSet presAssocID="{2F076C96-E516-43EB-8294-DA753C118E3D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89C879-946C-470F-9F68-BA4C1A8B9B42}" type="pres">
      <dgm:prSet presAssocID="{5EA39C81-AB72-4CEB-9523-B827F1EEB507}" presName="spacer" presStyleCnt="0"/>
      <dgm:spPr/>
    </dgm:pt>
    <dgm:pt modelId="{DEEDBD14-7339-4441-9186-945379DED8D2}" type="pres">
      <dgm:prSet presAssocID="{5F29D162-6473-430B-931B-A595C34A2475}" presName="comp" presStyleCnt="0"/>
      <dgm:spPr/>
    </dgm:pt>
    <dgm:pt modelId="{32DEF3CE-1783-4340-9753-2FC64D0DB56B}" type="pres">
      <dgm:prSet presAssocID="{5F29D162-6473-430B-931B-A595C34A2475}" presName="box" presStyleLbl="node1" presStyleIdx="1" presStyleCnt="3"/>
      <dgm:spPr/>
      <dgm:t>
        <a:bodyPr/>
        <a:lstStyle/>
        <a:p>
          <a:endParaRPr lang="en-US"/>
        </a:p>
      </dgm:t>
    </dgm:pt>
    <dgm:pt modelId="{05EF6F12-306E-40B1-BB7D-01C3136597E4}" type="pres">
      <dgm:prSet presAssocID="{5F29D162-6473-430B-931B-A595C34A2475}" presName="img" presStyleLbl="fgImgPlace1" presStyleIdx="1" presStyleCnt="3" custScaleX="98719" custScaleY="99900" custLinFactNeighborX="142" custLinFactNeighborY="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4000" b="-34000"/>
          </a:stretch>
        </a:blipFill>
      </dgm:spPr>
      <dgm:t>
        <a:bodyPr/>
        <a:lstStyle/>
        <a:p>
          <a:endParaRPr lang="en-US"/>
        </a:p>
      </dgm:t>
    </dgm:pt>
    <dgm:pt modelId="{16086A3F-4E5B-4CB4-8F31-A44186816B97}" type="pres">
      <dgm:prSet presAssocID="{5F29D162-6473-430B-931B-A595C34A247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9E8DEF-8809-482A-BF51-64652438D7F1}" type="pres">
      <dgm:prSet presAssocID="{838E0DFD-1274-4BC1-88F9-4F139A3BA7D2}" presName="spacer" presStyleCnt="0"/>
      <dgm:spPr/>
    </dgm:pt>
    <dgm:pt modelId="{E64F3DCF-1557-4083-9E78-06B834502B55}" type="pres">
      <dgm:prSet presAssocID="{45643527-365F-4A71-8148-4F09E2223153}" presName="comp" presStyleCnt="0"/>
      <dgm:spPr/>
    </dgm:pt>
    <dgm:pt modelId="{8CBB98AB-CE88-4563-B3D4-6AE048B68CCF}" type="pres">
      <dgm:prSet presAssocID="{45643527-365F-4A71-8148-4F09E2223153}" presName="box" presStyleLbl="node1" presStyleIdx="2" presStyleCnt="3"/>
      <dgm:spPr/>
      <dgm:t>
        <a:bodyPr/>
        <a:lstStyle/>
        <a:p>
          <a:endParaRPr lang="en-US"/>
        </a:p>
      </dgm:t>
    </dgm:pt>
    <dgm:pt modelId="{6C010684-AD08-49CC-944B-C11AF6C3F7EA}" type="pres">
      <dgm:prSet presAssocID="{45643527-365F-4A71-8148-4F09E2223153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  <dgm:t>
        <a:bodyPr/>
        <a:lstStyle/>
        <a:p>
          <a:endParaRPr lang="en-US"/>
        </a:p>
      </dgm:t>
    </dgm:pt>
    <dgm:pt modelId="{ABA5EF34-5BE4-422F-88DB-F7A04B7DD0C2}" type="pres">
      <dgm:prSet presAssocID="{45643527-365F-4A71-8148-4F09E2223153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CB2BE6-C967-46CD-899E-364E488B4E57}" type="presOf" srcId="{41A22DBC-8C2D-44E7-B80F-2309C4EC96D6}" destId="{32DEF3CE-1783-4340-9753-2FC64D0DB56B}" srcOrd="0" destOrd="1" presId="urn:microsoft.com/office/officeart/2005/8/layout/vList4"/>
    <dgm:cxn modelId="{7787D84C-A226-40E4-A202-240EA67FB466}" srcId="{45643527-365F-4A71-8148-4F09E2223153}" destId="{02B2BC5B-942F-4763-BCA7-E60F2A6AD50F}" srcOrd="0" destOrd="0" parTransId="{0D2A4620-24A6-4393-A2FE-B032496A5589}" sibTransId="{2A7E5FF9-B0D3-4B7E-A51B-582BB44BEBDE}"/>
    <dgm:cxn modelId="{6F86C56D-629B-4AC4-91E3-F8AED36253F8}" srcId="{88ED13FE-0C28-43F9-9208-671D59008050}" destId="{45643527-365F-4A71-8148-4F09E2223153}" srcOrd="2" destOrd="0" parTransId="{CCFCE20A-C380-4854-B19F-B591CB825E0D}" sibTransId="{C3FB25FD-911B-4E78-BC3D-3BFE0769A089}"/>
    <dgm:cxn modelId="{39B30FA6-D516-46C1-A532-3AAEA8BD21AD}" type="presOf" srcId="{7D58A493-CD1E-4B95-BB91-4F2B65703119}" destId="{16086A3F-4E5B-4CB4-8F31-A44186816B97}" srcOrd="1" destOrd="2" presId="urn:microsoft.com/office/officeart/2005/8/layout/vList4"/>
    <dgm:cxn modelId="{54E35BAD-29AC-4624-A8FE-0146A5002BBC}" srcId="{45643527-365F-4A71-8148-4F09E2223153}" destId="{55775257-4633-4D5C-BA14-8B34A65A9B9F}" srcOrd="1" destOrd="0" parTransId="{E156BB19-B891-4F96-8D84-A81E7338FD92}" sibTransId="{4124F608-0310-4E7A-B7BB-6AFE6F0BE2FC}"/>
    <dgm:cxn modelId="{3368EDB2-95CC-4077-91D3-267346236A69}" type="presOf" srcId="{5F29D162-6473-430B-931B-A595C34A2475}" destId="{16086A3F-4E5B-4CB4-8F31-A44186816B97}" srcOrd="1" destOrd="0" presId="urn:microsoft.com/office/officeart/2005/8/layout/vList4"/>
    <dgm:cxn modelId="{3861ADF7-F638-418C-9EF5-309BEA6825A1}" type="presOf" srcId="{96E13CEC-4ABA-4D71-AAC3-BAE5F9BCDA3F}" destId="{AC5475BB-193C-42AA-A01A-8F87806BDBA8}" srcOrd="0" destOrd="1" presId="urn:microsoft.com/office/officeart/2005/8/layout/vList4"/>
    <dgm:cxn modelId="{19B71D8D-6719-4E4F-9CE1-7AA98DCAB6EE}" type="presOf" srcId="{7D58A493-CD1E-4B95-BB91-4F2B65703119}" destId="{32DEF3CE-1783-4340-9753-2FC64D0DB56B}" srcOrd="0" destOrd="2" presId="urn:microsoft.com/office/officeart/2005/8/layout/vList4"/>
    <dgm:cxn modelId="{09618081-B653-4350-9380-A6AD2722AB93}" srcId="{5F29D162-6473-430B-931B-A595C34A2475}" destId="{7D58A493-CD1E-4B95-BB91-4F2B65703119}" srcOrd="1" destOrd="0" parTransId="{FC4D5646-BC65-44D3-9416-8FADE9A0BAA3}" sibTransId="{6ABB6BFE-FCD3-457B-B598-BB4AD57219A8}"/>
    <dgm:cxn modelId="{63C56203-7472-4254-8FB4-0B775D02CBD4}" srcId="{88ED13FE-0C28-43F9-9208-671D59008050}" destId="{5F29D162-6473-430B-931B-A595C34A2475}" srcOrd="1" destOrd="0" parTransId="{62C58E32-D641-4549-BDA2-956FE4E2409F}" sibTransId="{838E0DFD-1274-4BC1-88F9-4F139A3BA7D2}"/>
    <dgm:cxn modelId="{35FC58AA-84A8-438A-B94B-56949D3D52BA}" type="presOf" srcId="{2F076C96-E516-43EB-8294-DA753C118E3D}" destId="{AC5475BB-193C-42AA-A01A-8F87806BDBA8}" srcOrd="0" destOrd="0" presId="urn:microsoft.com/office/officeart/2005/8/layout/vList4"/>
    <dgm:cxn modelId="{F0D2F580-BC0B-4A0E-B98D-74A55C003220}" type="presOf" srcId="{88ED13FE-0C28-43F9-9208-671D59008050}" destId="{C75FE624-88BF-4D30-8A2A-D85C2ADA6B8D}" srcOrd="0" destOrd="0" presId="urn:microsoft.com/office/officeart/2005/8/layout/vList4"/>
    <dgm:cxn modelId="{F7CF5383-5230-4B6F-BF81-9387D7212E79}" type="presOf" srcId="{5F29D162-6473-430B-931B-A595C34A2475}" destId="{32DEF3CE-1783-4340-9753-2FC64D0DB56B}" srcOrd="0" destOrd="0" presId="urn:microsoft.com/office/officeart/2005/8/layout/vList4"/>
    <dgm:cxn modelId="{0B2D35D0-66A1-4F9E-8160-F5F1E2C2DD9A}" srcId="{5F29D162-6473-430B-931B-A595C34A2475}" destId="{41A22DBC-8C2D-44E7-B80F-2309C4EC96D6}" srcOrd="0" destOrd="0" parTransId="{B365798C-5C39-48E4-92AD-5885A233DB94}" sibTransId="{8209AA35-4ABD-4970-B453-34320AF93086}"/>
    <dgm:cxn modelId="{D0E5EBD0-D363-4046-B8C0-68E91D374CE5}" type="presOf" srcId="{55775257-4633-4D5C-BA14-8B34A65A9B9F}" destId="{ABA5EF34-5BE4-422F-88DB-F7A04B7DD0C2}" srcOrd="1" destOrd="2" presId="urn:microsoft.com/office/officeart/2005/8/layout/vList4"/>
    <dgm:cxn modelId="{FEDD2E10-8CB0-4FF0-B08D-E1ADC78B29B4}" type="presOf" srcId="{45643527-365F-4A71-8148-4F09E2223153}" destId="{8CBB98AB-CE88-4563-B3D4-6AE048B68CCF}" srcOrd="0" destOrd="0" presId="urn:microsoft.com/office/officeart/2005/8/layout/vList4"/>
    <dgm:cxn modelId="{292F18D4-0FC4-471A-AAC3-198414254F62}" type="presOf" srcId="{02B2BC5B-942F-4763-BCA7-E60F2A6AD50F}" destId="{8CBB98AB-CE88-4563-B3D4-6AE048B68CCF}" srcOrd="0" destOrd="1" presId="urn:microsoft.com/office/officeart/2005/8/layout/vList4"/>
    <dgm:cxn modelId="{2799B14E-BE9D-4150-9402-D1C8409E806C}" type="presOf" srcId="{45643527-365F-4A71-8148-4F09E2223153}" destId="{ABA5EF34-5BE4-422F-88DB-F7A04B7DD0C2}" srcOrd="1" destOrd="0" presId="urn:microsoft.com/office/officeart/2005/8/layout/vList4"/>
    <dgm:cxn modelId="{EF10EBC4-427A-491C-912A-8FDE02C29B5C}" type="presOf" srcId="{96E13CEC-4ABA-4D71-AAC3-BAE5F9BCDA3F}" destId="{1062B879-8AD3-448E-B51F-CF979071AE9B}" srcOrd="1" destOrd="1" presId="urn:microsoft.com/office/officeart/2005/8/layout/vList4"/>
    <dgm:cxn modelId="{A6653CAA-6EBB-4C6C-883D-326AD5037E95}" srcId="{2F076C96-E516-43EB-8294-DA753C118E3D}" destId="{96E13CEC-4ABA-4D71-AAC3-BAE5F9BCDA3F}" srcOrd="0" destOrd="0" parTransId="{440E7BA5-A295-4EB6-AF0E-84B6E88B6B61}" sibTransId="{9A93FBD5-13E0-4DC0-BB99-935F43905774}"/>
    <dgm:cxn modelId="{CCB9ECBF-D78F-4858-A013-30E52F7BADDA}" type="presOf" srcId="{41A22DBC-8C2D-44E7-B80F-2309C4EC96D6}" destId="{16086A3F-4E5B-4CB4-8F31-A44186816B97}" srcOrd="1" destOrd="1" presId="urn:microsoft.com/office/officeart/2005/8/layout/vList4"/>
    <dgm:cxn modelId="{C7CE6EF8-FB0A-48C7-985B-105F5DC429DE}" srcId="{88ED13FE-0C28-43F9-9208-671D59008050}" destId="{2F076C96-E516-43EB-8294-DA753C118E3D}" srcOrd="0" destOrd="0" parTransId="{C58D6C0A-356E-4032-9914-5B7582776DB9}" sibTransId="{5EA39C81-AB72-4CEB-9523-B827F1EEB507}"/>
    <dgm:cxn modelId="{2D4EFE22-D349-4212-97FB-6439177AB9DA}" type="presOf" srcId="{55775257-4633-4D5C-BA14-8B34A65A9B9F}" destId="{8CBB98AB-CE88-4563-B3D4-6AE048B68CCF}" srcOrd="0" destOrd="2" presId="urn:microsoft.com/office/officeart/2005/8/layout/vList4"/>
    <dgm:cxn modelId="{BC479A12-2BEE-4943-917C-C1B532085DC4}" type="presOf" srcId="{02B2BC5B-942F-4763-BCA7-E60F2A6AD50F}" destId="{ABA5EF34-5BE4-422F-88DB-F7A04B7DD0C2}" srcOrd="1" destOrd="1" presId="urn:microsoft.com/office/officeart/2005/8/layout/vList4"/>
    <dgm:cxn modelId="{9CA7235A-88B2-49FC-B4CE-DBFE25BE141C}" type="presOf" srcId="{2F076C96-E516-43EB-8294-DA753C118E3D}" destId="{1062B879-8AD3-448E-B51F-CF979071AE9B}" srcOrd="1" destOrd="0" presId="urn:microsoft.com/office/officeart/2005/8/layout/vList4"/>
    <dgm:cxn modelId="{A9A95D56-46E5-40A3-B9AC-9D01971208EF}" type="presParOf" srcId="{C75FE624-88BF-4D30-8A2A-D85C2ADA6B8D}" destId="{BA17B649-212D-4267-9A7F-08F1D7663F0E}" srcOrd="0" destOrd="0" presId="urn:microsoft.com/office/officeart/2005/8/layout/vList4"/>
    <dgm:cxn modelId="{3CFF8714-15F9-4D6B-9DA5-C8F3D3693E30}" type="presParOf" srcId="{BA17B649-212D-4267-9A7F-08F1D7663F0E}" destId="{AC5475BB-193C-42AA-A01A-8F87806BDBA8}" srcOrd="0" destOrd="0" presId="urn:microsoft.com/office/officeart/2005/8/layout/vList4"/>
    <dgm:cxn modelId="{0A4358D3-5D66-4B29-9D76-24F2D1F99149}" type="presParOf" srcId="{BA17B649-212D-4267-9A7F-08F1D7663F0E}" destId="{D97585CC-38FF-40A8-B576-42B6CA855A46}" srcOrd="1" destOrd="0" presId="urn:microsoft.com/office/officeart/2005/8/layout/vList4"/>
    <dgm:cxn modelId="{42753C16-51C1-45A4-82F7-0A4780E46E4D}" type="presParOf" srcId="{BA17B649-212D-4267-9A7F-08F1D7663F0E}" destId="{1062B879-8AD3-448E-B51F-CF979071AE9B}" srcOrd="2" destOrd="0" presId="urn:microsoft.com/office/officeart/2005/8/layout/vList4"/>
    <dgm:cxn modelId="{F4D7BE61-7F68-489B-8BCF-7494FF125F35}" type="presParOf" srcId="{C75FE624-88BF-4D30-8A2A-D85C2ADA6B8D}" destId="{9089C879-946C-470F-9F68-BA4C1A8B9B42}" srcOrd="1" destOrd="0" presId="urn:microsoft.com/office/officeart/2005/8/layout/vList4"/>
    <dgm:cxn modelId="{77C18915-C486-4966-B055-6D486796A56C}" type="presParOf" srcId="{C75FE624-88BF-4D30-8A2A-D85C2ADA6B8D}" destId="{DEEDBD14-7339-4441-9186-945379DED8D2}" srcOrd="2" destOrd="0" presId="urn:microsoft.com/office/officeart/2005/8/layout/vList4"/>
    <dgm:cxn modelId="{52E14014-9CB6-4A3C-BE02-2DCD2DE2B9D0}" type="presParOf" srcId="{DEEDBD14-7339-4441-9186-945379DED8D2}" destId="{32DEF3CE-1783-4340-9753-2FC64D0DB56B}" srcOrd="0" destOrd="0" presId="urn:microsoft.com/office/officeart/2005/8/layout/vList4"/>
    <dgm:cxn modelId="{2B1E0878-972D-46F2-998F-A152B067253C}" type="presParOf" srcId="{DEEDBD14-7339-4441-9186-945379DED8D2}" destId="{05EF6F12-306E-40B1-BB7D-01C3136597E4}" srcOrd="1" destOrd="0" presId="urn:microsoft.com/office/officeart/2005/8/layout/vList4"/>
    <dgm:cxn modelId="{CF935481-FCA0-467D-9546-7882229B97D6}" type="presParOf" srcId="{DEEDBD14-7339-4441-9186-945379DED8D2}" destId="{16086A3F-4E5B-4CB4-8F31-A44186816B97}" srcOrd="2" destOrd="0" presId="urn:microsoft.com/office/officeart/2005/8/layout/vList4"/>
    <dgm:cxn modelId="{45785E5E-2DED-4FCB-B93C-8A52E1030749}" type="presParOf" srcId="{C75FE624-88BF-4D30-8A2A-D85C2ADA6B8D}" destId="{2F9E8DEF-8809-482A-BF51-64652438D7F1}" srcOrd="3" destOrd="0" presId="urn:microsoft.com/office/officeart/2005/8/layout/vList4"/>
    <dgm:cxn modelId="{2146DFCA-AA92-43DC-94E0-3920BD675514}" type="presParOf" srcId="{C75FE624-88BF-4D30-8A2A-D85C2ADA6B8D}" destId="{E64F3DCF-1557-4083-9E78-06B834502B55}" srcOrd="4" destOrd="0" presId="urn:microsoft.com/office/officeart/2005/8/layout/vList4"/>
    <dgm:cxn modelId="{9F0D0BAA-23F0-4AC7-8AF3-33A45E007BF8}" type="presParOf" srcId="{E64F3DCF-1557-4083-9E78-06B834502B55}" destId="{8CBB98AB-CE88-4563-B3D4-6AE048B68CCF}" srcOrd="0" destOrd="0" presId="urn:microsoft.com/office/officeart/2005/8/layout/vList4"/>
    <dgm:cxn modelId="{ED812626-0E54-44C3-A56A-CC4677A083DE}" type="presParOf" srcId="{E64F3DCF-1557-4083-9E78-06B834502B55}" destId="{6C010684-AD08-49CC-944B-C11AF6C3F7EA}" srcOrd="1" destOrd="0" presId="urn:microsoft.com/office/officeart/2005/8/layout/vList4"/>
    <dgm:cxn modelId="{3EC75BB4-AECB-45A4-A2C9-764C07676290}" type="presParOf" srcId="{E64F3DCF-1557-4083-9E78-06B834502B55}" destId="{ABA5EF34-5BE4-422F-88DB-F7A04B7DD0C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F8EA11-BBFB-4DF7-A9E0-838CA9A10E09}" type="datetimeFigureOut">
              <a:rPr lang="en-US" smtClean="0"/>
              <a:t>7/19/2020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73A840-F14D-400B-AB4C-ACB6DE3041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218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3A840-F14D-400B-AB4C-ACB6DE3041F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389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9EF39-1B9E-442C-A543-387C47C2DAA8}" type="datetimeFigureOut">
              <a:rPr lang="en-US" smtClean="0"/>
              <a:t>7/19/2020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283B0-C8E1-4B30-A6C7-6892E11F4A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862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9EF39-1B9E-442C-A543-387C47C2DAA8}" type="datetimeFigureOut">
              <a:rPr lang="en-US" smtClean="0"/>
              <a:t>7/19/2020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283B0-C8E1-4B30-A6C7-6892E11F4A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8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9EF39-1B9E-442C-A543-387C47C2DAA8}" type="datetimeFigureOut">
              <a:rPr lang="en-US" smtClean="0"/>
              <a:t>7/19/2020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283B0-C8E1-4B30-A6C7-6892E11F4A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516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9EF39-1B9E-442C-A543-387C47C2DAA8}" type="datetimeFigureOut">
              <a:rPr lang="en-US" smtClean="0"/>
              <a:t>7/19/2020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283B0-C8E1-4B30-A6C7-6892E11F4A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549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9EF39-1B9E-442C-A543-387C47C2DAA8}" type="datetimeFigureOut">
              <a:rPr lang="en-US" smtClean="0"/>
              <a:t>7/19/2020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283B0-C8E1-4B30-A6C7-6892E11F4A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432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9EF39-1B9E-442C-A543-387C47C2DAA8}" type="datetimeFigureOut">
              <a:rPr lang="en-US" smtClean="0"/>
              <a:t>7/19/2020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283B0-C8E1-4B30-A6C7-6892E11F4A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881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9EF39-1B9E-442C-A543-387C47C2DAA8}" type="datetimeFigureOut">
              <a:rPr lang="en-US" smtClean="0"/>
              <a:t>7/19/2020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283B0-C8E1-4B30-A6C7-6892E11F4A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011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9EF39-1B9E-442C-A543-387C47C2DAA8}" type="datetimeFigureOut">
              <a:rPr lang="en-US" smtClean="0"/>
              <a:t>7/19/2020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283B0-C8E1-4B30-A6C7-6892E11F4A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973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9EF39-1B9E-442C-A543-387C47C2DAA8}" type="datetimeFigureOut">
              <a:rPr lang="en-US" smtClean="0"/>
              <a:t>7/19/2020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283B0-C8E1-4B30-A6C7-6892E11F4A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831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9EF39-1B9E-442C-A543-387C47C2DAA8}" type="datetimeFigureOut">
              <a:rPr lang="en-US" smtClean="0"/>
              <a:t>7/19/2020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283B0-C8E1-4B30-A6C7-6892E11F4A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159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9EF39-1B9E-442C-A543-387C47C2DAA8}" type="datetimeFigureOut">
              <a:rPr lang="en-US" smtClean="0"/>
              <a:t>7/19/2020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283B0-C8E1-4B30-A6C7-6892E11F4A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824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9EF39-1B9E-442C-A543-387C47C2DAA8}" type="datetimeFigureOut">
              <a:rPr lang="en-US" smtClean="0"/>
              <a:t>7/19/2020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283B0-C8E1-4B30-A6C7-6892E11F4A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22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12" Type="http://schemas.openxmlformats.org/officeDocument/2006/relationships/image" Target="../media/image2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11" Type="http://schemas.openxmlformats.org/officeDocument/2006/relationships/image" Target="../media/image5.jpeg"/><Relationship Id="rId5" Type="http://schemas.openxmlformats.org/officeDocument/2006/relationships/image" Target="../media/image18.jpg"/><Relationship Id="rId10" Type="http://schemas.openxmlformats.org/officeDocument/2006/relationships/image" Target="../media/image23.jpg"/><Relationship Id="rId4" Type="http://schemas.openxmlformats.org/officeDocument/2006/relationships/image" Target="../media/image17.jpeg"/><Relationship Id="rId9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0"/>
            <a:ext cx="12194721" cy="68564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05833"/>
            <a:ext cx="12192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0" b="1" dirty="0" smtClean="0">
                <a:ln w="57150">
                  <a:solidFill>
                    <a:schemeClr val="bg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0000" b="1" dirty="0">
              <a:ln w="57150">
                <a:solidFill>
                  <a:schemeClr val="bg1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35"/>
          <a:stretch/>
        </p:blipFill>
        <p:spPr>
          <a:xfrm>
            <a:off x="-257175" y="-85725"/>
            <a:ext cx="6273117" cy="75539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35"/>
          <a:stretch/>
        </p:blipFill>
        <p:spPr>
          <a:xfrm>
            <a:off x="6015942" y="-85725"/>
            <a:ext cx="6704346" cy="755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6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8"/>
    </mc:Choice>
    <mc:Fallback xmlns="">
      <p:transition spd="slow" advTm="40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44444E-6 L -0.49297 -4.44444E-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4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44444E-6 L 0.50573 -4.44444E-6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160" y="1047575"/>
            <a:ext cx="3641840" cy="5168123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2028" y="93537"/>
            <a:ext cx="12038052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আরও কয়েকটি ক্ষুদ্র নৃগোষ্ঠী রয়েছে সেগুলো হল-----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59" y="1027282"/>
            <a:ext cx="3114589" cy="1635159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58" y="3381716"/>
            <a:ext cx="3114589" cy="2170912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247" y="1063811"/>
            <a:ext cx="2933700" cy="159863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862" y="3324488"/>
            <a:ext cx="2933700" cy="222814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91147" y="2678157"/>
            <a:ext cx="3091100" cy="646331"/>
          </a:xfrm>
          <a:prstGeom prst="rect">
            <a:avLst/>
          </a:prstGeom>
          <a:solidFill>
            <a:schemeClr val="accent2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ডালু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1147" y="5569367"/>
            <a:ext cx="3045226" cy="646331"/>
          </a:xfrm>
          <a:prstGeom prst="rect">
            <a:avLst/>
          </a:prstGeom>
          <a:solidFill>
            <a:schemeClr val="accent2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কোল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6840" y="2678157"/>
            <a:ext cx="2871983" cy="646331"/>
          </a:xfrm>
          <a:prstGeom prst="rect">
            <a:avLst/>
          </a:prstGeom>
          <a:solidFill>
            <a:schemeClr val="accent2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বর্মণ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85793" y="5572382"/>
            <a:ext cx="2881838" cy="646331"/>
          </a:xfrm>
          <a:prstGeom prst="rect">
            <a:avLst/>
          </a:prstGeom>
          <a:solidFill>
            <a:schemeClr val="accent2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রাজবংশী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40540" y="1063811"/>
            <a:ext cx="233310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হদি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পাত্র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বানায়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পাহান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মাহাতো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2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892"/>
            <a:ext cx="12192000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885656"/>
            <a:ext cx="12192000" cy="6863417"/>
          </a:xfrm>
          <a:prstGeom prst="rect">
            <a:avLst/>
          </a:prstGeom>
          <a:solidFill>
            <a:schemeClr val="bg2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bn-IN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।কোন ক্ষুদ্র নৃতাত্ত্বিক গোষ্ঠী দেশের উত্তর-পশ্চিমাঞ্চালে বাস করে?</a:t>
            </a:r>
          </a:p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চাকমা খ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সাঁওতাল গ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মারমা ঘ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রাখাইন;</a:t>
            </a:r>
          </a:p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২।বাংলাদেশের কোথায় মঙ্গলীয় নৃগোষ্ঠী বাস করে?</a:t>
            </a:r>
          </a:p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উত্তর-পূর্বাংশের; খ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দক্ষিণ-পূর্বাংশে; গ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উত্তর-পশ্চিমাংশে;</a:t>
            </a:r>
          </a:p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দক্ষিণ-পশ্চিমাংশে;</a:t>
            </a:r>
          </a:p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৩।বাংলাদেশের দক্ষিণ-পূর্বাংশে বসবাসকারী ক্ষুদ্র নৃগোষ্ঠী কোনটি?</a:t>
            </a:r>
          </a:p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ম্রো; খ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মাহালি; গ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কোচ; ঘ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মণিপুরি;</a:t>
            </a:r>
          </a:p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৪।গারো,হাজং ও কোচ প্রভৃতি ক্ষুদ্র নৃগোষ্ঠীর লোক কোথায় বসবাস করে?</a:t>
            </a:r>
          </a:p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সিলেট; খ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চট্রগ্রামে; গ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কুমিল্লায়; ঘ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ময়মনসিংহে</a:t>
            </a:r>
          </a:p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৫।নৃতাত্ত্বিক বিচারে চাকমারা কোন নৃগোষ্ঠীর লোক?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দ্রাবিড়; খ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আর্য; গ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অনার্য; ঘ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মঙ্গোলীয়;</a:t>
            </a:r>
          </a:p>
          <a:p>
            <a:endParaRPr lang="bn-IN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2354285" y="1888849"/>
            <a:ext cx="315884" cy="42924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953192" y="4304508"/>
            <a:ext cx="376844" cy="41736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908860" y="2831724"/>
            <a:ext cx="421176" cy="413692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5655588" y="5293368"/>
            <a:ext cx="394692" cy="36576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lowchart: Connector 7"/>
          <p:cNvSpPr/>
          <p:nvPr/>
        </p:nvSpPr>
        <p:spPr>
          <a:xfrm>
            <a:off x="4860867" y="6279090"/>
            <a:ext cx="382386" cy="40642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19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4797" y="149628"/>
            <a:ext cx="12003578" cy="6525491"/>
            <a:chOff x="-154447" y="0"/>
            <a:chExt cx="12827183" cy="6858000"/>
          </a:xfrm>
        </p:grpSpPr>
        <p:grpSp>
          <p:nvGrpSpPr>
            <p:cNvPr id="4" name="Group 3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5355312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0" y="0"/>
                <a:ext cx="12192000" cy="156966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762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96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বাড়ির কাজ</a:t>
                </a:r>
                <a:endParaRPr lang="en-US" sz="96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0" y="1569660"/>
                <a:ext cx="12192000" cy="378565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762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IN" sz="6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১।বাংলাদেশের প্রধান প্রধান ক্ষুদ্র নৃগোষ্ঠীর নাম;আবাসস্থল ও নৃতাত্ত্বিক পরিচয় কী তা লিখবে;</a:t>
                </a:r>
              </a:p>
              <a:p>
                <a:r>
                  <a:rPr lang="bn-IN" sz="6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২। বাংলাদেশের মানচিত্র অঙ্কন করে প্রধান প্রধান ক্ষুদ্র নৃগোষ্ঠীর অবস্থান শনাক্ত করবে।</a:t>
                </a:r>
                <a:endParaRPr lang="en-US" sz="60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67398">
              <a:off x="-154447" y="424026"/>
              <a:ext cx="4572000" cy="116205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224835">
              <a:off x="8100736" y="653126"/>
              <a:ext cx="4572000" cy="1162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915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210" y="199851"/>
            <a:ext cx="8358688" cy="50991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402767" y="5238408"/>
            <a:ext cx="61459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9" r="1"/>
          <a:stretch/>
        </p:blipFill>
        <p:spPr>
          <a:xfrm>
            <a:off x="12192000" y="0"/>
            <a:ext cx="6096000" cy="68808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" t="261" r="50146" b="-261"/>
          <a:stretch/>
        </p:blipFill>
        <p:spPr>
          <a:xfrm>
            <a:off x="-6025165" y="22109"/>
            <a:ext cx="6060140" cy="688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804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L 0.49843 0.0055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22" y="27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-0.50299 0.0055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56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0677" y="0"/>
            <a:ext cx="11922496" cy="153645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endParaRPr lang="en-US" sz="6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0677" y="1643191"/>
            <a:ext cx="6203852" cy="510930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IN" sz="5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5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সাইফুর রহমান(সহকারী শিক্ষক)</a:t>
            </a:r>
          </a:p>
          <a:p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বানিয়ারগাতী মহিলা মডেল দাখিল মাদ্রাসা, সদর,যশোর।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81129" y="1643190"/>
            <a:ext cx="5582043" cy="510930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bn-IN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IN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IN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IN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IN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IN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৮ম</a:t>
            </a:r>
            <a:endParaRPr lang="en-US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    :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ও বিশ্বপরিচয়</a:t>
            </a:r>
          </a:p>
          <a:p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একাদশ</a:t>
            </a:r>
            <a:endParaRPr lang="bn-IN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: </a:t>
            </a:r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endParaRPr lang="en-US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582" y="1823750"/>
            <a:ext cx="1704109" cy="23740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717" y="1823750"/>
            <a:ext cx="1995054" cy="25487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334257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5940"/>
            <a:ext cx="3474720" cy="487950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0" y="1805940"/>
            <a:ext cx="8717280" cy="4912837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6" name="Flowchart: Alternate Process 5"/>
          <p:cNvSpPr/>
          <p:nvPr/>
        </p:nvSpPr>
        <p:spPr>
          <a:xfrm>
            <a:off x="0" y="0"/>
            <a:ext cx="12192000" cy="1780315"/>
          </a:xfrm>
          <a:prstGeom prst="flowChartAlternateProcess">
            <a:avLst/>
          </a:prstGeom>
          <a:solidFill>
            <a:schemeClr val="accent1">
              <a:alpha val="62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দুটি দেখি এবং চিন্তা করি</a:t>
            </a:r>
            <a:endParaRPr lang="en-US" sz="8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246120"/>
            <a:ext cx="3474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মানচিত্র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5977554"/>
            <a:ext cx="5379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ক্ষুদ্র-নৃগোষ্ঠী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0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9139" y="33248"/>
              <a:ext cx="8902861" cy="409196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8894" y="4125210"/>
              <a:ext cx="5378917" cy="273279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55" y="0"/>
              <a:ext cx="3259384" cy="3522196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522196"/>
              <a:ext cx="3289139" cy="333580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7566" y="4125210"/>
              <a:ext cx="3464434" cy="2732790"/>
            </a:xfrm>
            <a:prstGeom prst="rect">
              <a:avLst/>
            </a:prstGeom>
          </p:spPr>
        </p:pic>
      </p:grpSp>
      <p:sp>
        <p:nvSpPr>
          <p:cNvPr id="8" name="Flowchart: Alternate Process 7"/>
          <p:cNvSpPr/>
          <p:nvPr/>
        </p:nvSpPr>
        <p:spPr>
          <a:xfrm>
            <a:off x="0" y="2326173"/>
            <a:ext cx="12192000" cy="2562417"/>
          </a:xfrm>
          <a:prstGeom prst="flowChartAlternateProcess">
            <a:avLst/>
          </a:prstGeom>
          <a:solidFill>
            <a:schemeClr val="accent1">
              <a:alpha val="62000"/>
            </a:schemeClr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বিভিন্ন ক্ষুদ্র নৃগোষ্ঠীর ভৌগলিক অবস্থান</a:t>
            </a:r>
            <a:endParaRPr lang="en-US" sz="5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89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57254725"/>
              </p:ext>
            </p:extLst>
          </p:nvPr>
        </p:nvGraphicFramePr>
        <p:xfrm>
          <a:off x="408650" y="1285461"/>
          <a:ext cx="11359282" cy="5382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lowchart: Alternate Process 2"/>
          <p:cNvSpPr/>
          <p:nvPr/>
        </p:nvSpPr>
        <p:spPr>
          <a:xfrm>
            <a:off x="450574" y="198782"/>
            <a:ext cx="11158330" cy="992777"/>
          </a:xfrm>
          <a:prstGeom prst="flowChartAlternateProcess">
            <a:avLst/>
          </a:prstGeom>
          <a:solidFill>
            <a:schemeClr val="accent1">
              <a:alpha val="62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67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86" y="140818"/>
            <a:ext cx="4613755" cy="6449619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1139056" y="3424844"/>
            <a:ext cx="630450" cy="53519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1454281" y="4311330"/>
            <a:ext cx="683290" cy="510491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1467980" y="4940392"/>
            <a:ext cx="724020" cy="510491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00050" y="1290004"/>
            <a:ext cx="2667000" cy="653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00050" y="2122808"/>
            <a:ext cx="2667000" cy="653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75910" y="1290004"/>
            <a:ext cx="2667000" cy="653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980814" y="1490334"/>
            <a:ext cx="2667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রাঙামাটি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4777" y="3127780"/>
            <a:ext cx="3855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67050" y="4956945"/>
            <a:ext cx="2667000" cy="653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460481" y="4070573"/>
            <a:ext cx="2667000" cy="653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031623" y="2189274"/>
            <a:ext cx="26670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বান্দরবান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75468" y="791394"/>
            <a:ext cx="2677693" cy="64633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খাগড়াছড়ি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-1" y="-65470"/>
            <a:ext cx="122126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বিভিন্ন ক্ষুদ্র নৃগোষ্ঠীর একটি অংশ কোথায় বাস করে?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5867" y="5872746"/>
            <a:ext cx="12212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দক্ষিণ-পূর্বাংশে;রাঙামাটি,বান্দরবান ও খাগড়াছড়ি জেলায় বাস করে।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05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repeatCount="1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repeatCount="1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5" grpId="0" animBg="1"/>
      <p:bldP spid="15" grpId="1" animBg="1"/>
      <p:bldP spid="16" grpId="0" animBg="1"/>
      <p:bldP spid="21" grpId="0" animBg="1"/>
      <p:bldP spid="25" grpId="0" animBg="1"/>
      <p:bldP spid="26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7899" y="33689"/>
            <a:ext cx="99776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এরা কোন কোন সম্প্রদায়ের জনগোষ্ঠী? </a:t>
            </a:r>
            <a:endParaRPr lang="en-US" sz="6000" b="1" u="sng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76" y="1103349"/>
            <a:ext cx="2743068" cy="16499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1476" y="2819635"/>
            <a:ext cx="1792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চাকমা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448" y="1114324"/>
            <a:ext cx="1804119" cy="1638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581760" y="2753695"/>
            <a:ext cx="2262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মারমা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86" y="1118153"/>
            <a:ext cx="2567987" cy="15975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618952" y="2753267"/>
            <a:ext cx="1603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612" y="1066375"/>
            <a:ext cx="2060076" cy="1562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60667" y="2753628"/>
            <a:ext cx="1644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লুসাই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20" t="55256" r="4546" b="6482"/>
          <a:stretch/>
        </p:blipFill>
        <p:spPr>
          <a:xfrm>
            <a:off x="401477" y="3786449"/>
            <a:ext cx="2726234" cy="191776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6720" y="5775781"/>
            <a:ext cx="2237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পাংখুয়া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274" y="3722045"/>
            <a:ext cx="2164643" cy="2053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4345412" y="5767973"/>
            <a:ext cx="1559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চাক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612" y="3773978"/>
            <a:ext cx="2060076" cy="188466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060" y="3784919"/>
            <a:ext cx="2501524" cy="187372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179498" y="5658646"/>
            <a:ext cx="2085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বম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86425" y="5658647"/>
            <a:ext cx="1139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ম্রো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993" y="4886824"/>
            <a:ext cx="12070080" cy="1762298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বান্দরবান,খাগড়াছড়ি ও রাঙামাটি জেলায় বসবাসকারী নৃগোষ্ঠীগুলো হলো-চাকমা,মারমা,ত্রিপুরা,ম্রো,তঞ্চংগা,বম,পাংখুয়া,চাক,খ্যাং,খুমি এবং লুসাই।নৃতাত্ত্বিক বিচারে এরা মঙ্গোলীয় নৃগোষ্ঠীর মানুষ।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960" y="110496"/>
            <a:ext cx="4592305" cy="4736641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3" y="113063"/>
            <a:ext cx="2834999" cy="4801768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105" y="113063"/>
            <a:ext cx="4732706" cy="4781568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24" name="5-Point Star 23"/>
          <p:cNvSpPr/>
          <p:nvPr/>
        </p:nvSpPr>
        <p:spPr>
          <a:xfrm>
            <a:off x="11111075" y="2407106"/>
            <a:ext cx="589264" cy="550189"/>
          </a:xfrm>
          <a:prstGeom prst="star5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11417466" y="3440596"/>
            <a:ext cx="604170" cy="529222"/>
          </a:xfrm>
          <a:prstGeom prst="star5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11295579" y="2921113"/>
            <a:ext cx="726057" cy="510305"/>
          </a:xfrm>
          <a:prstGeom prst="star5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64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6" grpId="0"/>
      <p:bldP spid="6" grpId="1"/>
      <p:bldP spid="8" grpId="0"/>
      <p:bldP spid="8" grpId="1"/>
      <p:bldP spid="10" grpId="0"/>
      <p:bldP spid="10" grpId="1"/>
      <p:bldP spid="12" grpId="0"/>
      <p:bldP spid="12" grpId="1"/>
      <p:bldP spid="14" grpId="0"/>
      <p:bldP spid="14" grpId="1"/>
      <p:bldP spid="17" grpId="0"/>
      <p:bldP spid="17" grpId="1"/>
      <p:bldP spid="18" grpId="0"/>
      <p:bldP spid="18" grpId="1"/>
      <p:bldP spid="19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28" y="92224"/>
            <a:ext cx="11949631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উত্তর-পূর্বাংশে বসবাসকারি জনগোষ্ঠী-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3" y="1090146"/>
            <a:ext cx="3077982" cy="3061958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132762" y="4305277"/>
            <a:ext cx="9059238" cy="255454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উত্তর-পূর্বাংশেও মঙ্গোলীয় নৃগোষ্ঠীরা বাস করে।এদের মধ্যে বৃহত্তর ময়মনসিংহ অঞ্চলের গারো,হাজং ,কোচ এবং বৃহত্তর সিলেট অঞ্চলে খাসি ও মনিপুরি প্রভৃতি ক্ষুদ্র নৃগোষ্ঠী ।এছাড়া কক্সবাজার,পটুয়াখালি ও বরগুনা জেলায় বাস করে মঙ্গলীয় নৃগোষ্ঠীর রাখাইনরা।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8" y="4251530"/>
            <a:ext cx="3023083" cy="1960139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1030" y="6211669"/>
            <a:ext cx="3051908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হাজং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763" y="1090146"/>
            <a:ext cx="2953173" cy="3063678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42009" y="3441672"/>
            <a:ext cx="3050326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গারো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58"/>
          <a:stretch/>
        </p:blipFill>
        <p:spPr>
          <a:xfrm>
            <a:off x="6110927" y="1154469"/>
            <a:ext cx="1980356" cy="2933534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6109072" y="3636403"/>
            <a:ext cx="1982211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রাখাইন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21984" y="3644047"/>
            <a:ext cx="293882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মনিপুরি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Content Placeholder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282" y="281514"/>
            <a:ext cx="4100717" cy="3970016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sp>
        <p:nvSpPr>
          <p:cNvPr id="22" name="Flowchart: Connector 21"/>
          <p:cNvSpPr/>
          <p:nvPr/>
        </p:nvSpPr>
        <p:spPr>
          <a:xfrm>
            <a:off x="11190463" y="1360111"/>
            <a:ext cx="429847" cy="336874"/>
          </a:xfrm>
          <a:prstGeom prst="flowChartConnector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/>
          <p:cNvSpPr/>
          <p:nvPr/>
        </p:nvSpPr>
        <p:spPr>
          <a:xfrm>
            <a:off x="9989580" y="1508166"/>
            <a:ext cx="394875" cy="250499"/>
          </a:xfrm>
          <a:prstGeom prst="flowChartConnector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/>
          <p:cNvSpPr/>
          <p:nvPr/>
        </p:nvSpPr>
        <p:spPr>
          <a:xfrm>
            <a:off x="9835144" y="3080856"/>
            <a:ext cx="308871" cy="150363"/>
          </a:xfrm>
          <a:prstGeom prst="flowChartConnector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6" name="Flowchart: Connector 25"/>
          <p:cNvSpPr/>
          <p:nvPr/>
        </p:nvSpPr>
        <p:spPr>
          <a:xfrm>
            <a:off x="11293435" y="3360717"/>
            <a:ext cx="326876" cy="338786"/>
          </a:xfrm>
          <a:prstGeom prst="flowChartConnector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Connector 26"/>
          <p:cNvSpPr/>
          <p:nvPr/>
        </p:nvSpPr>
        <p:spPr>
          <a:xfrm>
            <a:off x="10113425" y="2959206"/>
            <a:ext cx="271030" cy="179331"/>
          </a:xfrm>
          <a:prstGeom prst="flowChartConnector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5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13" grpId="0" animBg="1"/>
      <p:bldP spid="19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28" y="93537"/>
            <a:ext cx="12021427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উত্তর-পশ্চিমাংশে বসবাসকারি জনগোষ্ঠী-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49" y="1216338"/>
            <a:ext cx="3350195" cy="2047341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841889" y="2671786"/>
            <a:ext cx="1428713" cy="646331"/>
          </a:xfrm>
          <a:prstGeom prst="rect">
            <a:avLst/>
          </a:prstGeom>
          <a:solidFill>
            <a:schemeClr val="accent2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সাওতাল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5" r="13505"/>
          <a:stretch/>
        </p:blipFill>
        <p:spPr>
          <a:xfrm>
            <a:off x="4209161" y="1247259"/>
            <a:ext cx="2724364" cy="2040722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035968" y="2610666"/>
            <a:ext cx="1941181" cy="646331"/>
          </a:xfrm>
          <a:prstGeom prst="rect">
            <a:avLst/>
          </a:prstGeom>
          <a:solidFill>
            <a:schemeClr val="accent2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 পাহাড়ি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105" y="3284804"/>
            <a:ext cx="2789420" cy="1276038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362117" y="3892886"/>
            <a:ext cx="1515861" cy="646331"/>
          </a:xfrm>
          <a:prstGeom prst="rect">
            <a:avLst/>
          </a:prstGeom>
          <a:solidFill>
            <a:schemeClr val="accent2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মাহালি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25" y="3275276"/>
            <a:ext cx="3346936" cy="1263941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402802" y="3885303"/>
            <a:ext cx="1115128" cy="646331"/>
          </a:xfrm>
          <a:prstGeom prst="rect">
            <a:avLst/>
          </a:prstGeom>
          <a:solidFill>
            <a:schemeClr val="accent2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মুন্ডা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2880" y="4976045"/>
            <a:ext cx="11779135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উত্তর-পশ্চিমাংশের দিনাজপুর,রংপুর,রাজশাহী,বগুড়া,পাবনা প্রভৃতি এলাকায় এবং উত্তর-পূর্বাংশের বৃহত্তর সিলেট অঞ্চলেও নানা ক্ষুদ্র নৃগোষ্ঠীর লোক বাস করে,এদের মধ্যে রয়েছে সাঁওতাল,ওরাঁও,মাহালি,মুন্ডা,মাল পাহাড়ি,মালো প্রভৃতি।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Content Placeholder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028" y="1018828"/>
            <a:ext cx="3527744" cy="3738803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sp>
        <p:nvSpPr>
          <p:cNvPr id="12" name="Flowchart: Connector 11"/>
          <p:cNvSpPr/>
          <p:nvPr/>
        </p:nvSpPr>
        <p:spPr>
          <a:xfrm>
            <a:off x="8225541" y="1664746"/>
            <a:ext cx="398963" cy="183298"/>
          </a:xfrm>
          <a:prstGeom prst="flowChartConnector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/>
          <p:cNvSpPr/>
          <p:nvPr/>
        </p:nvSpPr>
        <p:spPr>
          <a:xfrm>
            <a:off x="8685248" y="1625600"/>
            <a:ext cx="305777" cy="282866"/>
          </a:xfrm>
          <a:prstGeom prst="flowChartConnector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16"/>
          <p:cNvSpPr/>
          <p:nvPr/>
        </p:nvSpPr>
        <p:spPr>
          <a:xfrm>
            <a:off x="8134413" y="2268224"/>
            <a:ext cx="378482" cy="248209"/>
          </a:xfrm>
          <a:prstGeom prst="flowChartConnector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/>
          <p:cNvSpPr/>
          <p:nvPr/>
        </p:nvSpPr>
        <p:spPr>
          <a:xfrm>
            <a:off x="8643225" y="2083543"/>
            <a:ext cx="415224" cy="243208"/>
          </a:xfrm>
          <a:prstGeom prst="flowChartConnector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/>
          <p:cNvSpPr/>
          <p:nvPr/>
        </p:nvSpPr>
        <p:spPr>
          <a:xfrm>
            <a:off x="8748173" y="2503176"/>
            <a:ext cx="310276" cy="260403"/>
          </a:xfrm>
          <a:prstGeom prst="flowChartConnector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/>
          <p:cNvSpPr/>
          <p:nvPr/>
        </p:nvSpPr>
        <p:spPr>
          <a:xfrm>
            <a:off x="10440535" y="2004173"/>
            <a:ext cx="443173" cy="237595"/>
          </a:xfrm>
          <a:prstGeom prst="flowChartConnector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88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8" grpId="0" animBg="1"/>
      <p:bldP spid="10" grpId="0" animBg="1"/>
      <p:bldP spid="14" grpId="0" animBg="1"/>
      <p:bldP spid="12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2442</TotalTime>
  <Words>259</Words>
  <Application>Microsoft Office PowerPoint</Application>
  <PresentationFormat>Widescreen</PresentationFormat>
  <Paragraphs>80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104</cp:revision>
  <dcterms:created xsi:type="dcterms:W3CDTF">2020-07-10T12:09:24Z</dcterms:created>
  <dcterms:modified xsi:type="dcterms:W3CDTF">2020-07-19T08:26:07Z</dcterms:modified>
</cp:coreProperties>
</file>