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CCCC00"/>
    <a:srgbClr val="008000"/>
    <a:srgbClr val="0000FF"/>
    <a:srgbClr val="FF00FF"/>
    <a:srgbClr val="00CC99"/>
    <a:srgbClr val="9966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87389" autoAdjust="0"/>
  </p:normalViewPr>
  <p:slideViewPr>
    <p:cSldViewPr snapToGrid="0"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57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694F4BC2-EE53-496E-BC23-78B2D360DD9C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758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59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6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0D00CF68-8557-449B-9106-1E966B5BD533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D00CF68-8557-449B-9106-1E966B5BD53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D00CF68-8557-449B-9106-1E966B5BD533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9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D00CF68-8557-449B-9106-1E966B5BD533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/>
          </a:p>
        </p:txBody>
      </p:sp>
      <p:sp>
        <p:nvSpPr>
          <p:cNvPr id="10486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D00CF68-8557-449B-9106-1E966B5BD53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D00CF68-8557-449B-9106-1E966B5BD53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D00CF68-8557-449B-9106-1E966B5BD53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D00CF68-8557-449B-9106-1E966B5BD53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/>
          </a:p>
        </p:txBody>
      </p:sp>
      <p:sp>
        <p:nvSpPr>
          <p:cNvPr id="10486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D00CF68-8557-449B-9106-1E966B5BD53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bn-BD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D00CF68-8557-449B-9106-1E966B5BD53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D00CF68-8557-449B-9106-1E966B5BD533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/>
          </a:p>
        </p:txBody>
      </p:sp>
      <p:sp>
        <p:nvSpPr>
          <p:cNvPr id="104866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D00CF68-8557-449B-9106-1E966B5BD533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0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7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C6C6E5-274D-47B7-894C-55A462AC65C1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7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2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C6C6E5-274D-47B7-894C-55A462AC65C1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7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71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C6C6E5-274D-47B7-894C-55A462AC65C1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7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1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C6C6E5-274D-47B7-894C-55A462AC65C1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7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32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C6C6E5-274D-47B7-894C-55A462AC65C1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7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3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C6C6E5-274D-47B7-894C-55A462AC65C1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7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4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C6C6E5-274D-47B7-894C-55A462AC65C1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74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0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C6C6E5-274D-47B7-894C-55A462AC65C1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70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51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C6C6E5-274D-47B7-894C-55A462AC65C1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7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21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22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C6C6E5-274D-47B7-894C-55A462AC65C1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7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bg1"/>
            </a:gs>
            <a:gs pos="99000">
              <a:srgbClr val="21D6E0"/>
            </a:gs>
            <a:gs pos="99583">
              <a:schemeClr val="bg1"/>
            </a:gs>
            <a:gs pos="100000">
              <a:schemeClr val="bg1"/>
            </a:gs>
            <a:gs pos="100000">
              <a:srgbClr val="95CDF5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C6E5-274D-47B7-894C-55A462AC65C1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gif"/><Relationship Id="rId2" Type="http://schemas.openxmlformats.org/officeDocument/2006/relationships/image" Target="../media/image22.gif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0.png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8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9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4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extBox 2"/>
          <p:cNvSpPr txBox="1"/>
          <p:nvPr/>
        </p:nvSpPr>
        <p:spPr>
          <a:xfrm>
            <a:off x="772511" y="444500"/>
            <a:ext cx="7614744" cy="5420272"/>
          </a:xfrm>
          <a:prstGeom prst="rect"/>
          <a:noFill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numCol="1" rtlCol="0" wrap="square">
            <a:prstTxWarp prst="textPlain">
              <a:avLst>
                <a:gd fmla="val 51149" name="adj"/>
              </a:avLst>
            </a:prstTxWarp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z="8800" lang="bn-BD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dirty="0" sz="2800" lang="bn-BD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2000" lang="bn-BD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" descr="C:\Users\DOEL\Desktop\Model content=14\New folder (2)\sassasdx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17333" y="2316653"/>
            <a:ext cx="4238652" cy="3294438"/>
          </a:xfrm>
          <a:prstGeom prst="rect"/>
          <a:noFill/>
        </p:spPr>
      </p:pic>
      <p:sp>
        <p:nvSpPr>
          <p:cNvPr id="1048642" name="Rectangle 8"/>
          <p:cNvSpPr/>
          <p:nvPr/>
        </p:nvSpPr>
        <p:spPr>
          <a:xfrm>
            <a:off x="2071969" y="742323"/>
            <a:ext cx="4889227" cy="688340"/>
          </a:xfrm>
          <a:prstGeom prst="rect"/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/>
            <a:r>
              <a:rPr b="1" dirty="0" sz="4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শব্দ শক্তির রুপান্তর</a:t>
            </a:r>
            <a:endParaRPr b="1" dirty="0" sz="4000" lang="en-US">
              <a:solidFill>
                <a:schemeClr val="tx1"/>
              </a:solidFill>
            </a:endParaRPr>
          </a:p>
        </p:txBody>
      </p:sp>
      <p:pic>
        <p:nvPicPr>
          <p:cNvPr id="209717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516583" y="2331461"/>
            <a:ext cx="4245120" cy="3248025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16"/>
          <p:cNvGrpSpPr/>
          <p:nvPr/>
        </p:nvGrpSpPr>
        <p:grpSpPr>
          <a:xfrm>
            <a:off x="2410692" y="4959190"/>
            <a:ext cx="3851564" cy="1289209"/>
            <a:chOff x="3687329" y="1375596"/>
            <a:chExt cx="4065863" cy="1427881"/>
          </a:xfrm>
        </p:grpSpPr>
        <p:pic>
          <p:nvPicPr>
            <p:cNvPr id="2097172" name="Picture 8" descr="C:\Users\DOEL\Desktop\GIF=25-9-14\graphics-fan-645918.gif"/>
            <p:cNvPicPr>
              <a:picLocks noChangeAspect="1" noChangeArrowheads="1" noCrop="1"/>
            </p:cNvPicPr>
            <p:nvPr/>
          </p:nvPicPr>
          <p:blipFill>
            <a:blip xmlns:r="http://schemas.openxmlformats.org/officeDocument/2006/relationships" r:embed="rId1"/>
            <a:srcRect/>
            <a:stretch>
              <a:fillRect/>
            </a:stretch>
          </p:blipFill>
          <p:spPr bwMode="auto">
            <a:xfrm>
              <a:off x="6713668" y="1407101"/>
              <a:ext cx="1039524" cy="1396376"/>
            </a:xfrm>
            <a:prstGeom prst="rect"/>
            <a:noFill/>
          </p:spPr>
        </p:pic>
        <p:pic>
          <p:nvPicPr>
            <p:cNvPr id="2097173" name="Picture 11" descr="C:\Users\DOEL\Desktop\GIF=25-9-14\graphics-fan-441600.gif"/>
            <p:cNvPicPr>
              <a:picLocks noChangeAspect="1" noChangeArrowheads="1" noCrop="1"/>
            </p:cNvPicPr>
            <p:nvPr/>
          </p:nvPicPr>
          <p:blipFill>
            <a:blip xmlns:r="http://schemas.openxmlformats.org/officeDocument/2006/relationships" r:embed="rId2"/>
            <a:srcRect/>
            <a:stretch>
              <a:fillRect/>
            </a:stretch>
          </p:blipFill>
          <p:spPr bwMode="auto">
            <a:xfrm>
              <a:off x="3687329" y="1375596"/>
              <a:ext cx="1776696" cy="1250805"/>
            </a:xfrm>
            <a:prstGeom prst="rect"/>
            <a:noFill/>
          </p:spPr>
        </p:pic>
      </p:grpSp>
      <p:pic>
        <p:nvPicPr>
          <p:cNvPr id="2097174" name="Picture 2" descr="C:\Users\DOEL\Desktop\Model content=14\New folder\jLXJop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1579416" y="1468578"/>
            <a:ext cx="5805055" cy="3271025"/>
          </a:xfrm>
          <a:prstGeom prst="rect"/>
          <a:noFill/>
        </p:spPr>
      </p:pic>
      <p:sp>
        <p:nvSpPr>
          <p:cNvPr id="1048646" name="Rectangle 12"/>
          <p:cNvSpPr/>
          <p:nvPr/>
        </p:nvSpPr>
        <p:spPr>
          <a:xfrm>
            <a:off x="2001782" y="532206"/>
            <a:ext cx="4960320" cy="688340"/>
          </a:xfrm>
          <a:prstGeom prst="rect"/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/>
            <a:r>
              <a:rPr b="1" dirty="0" sz="4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বিদ্যুৎ শক্তির রুপান্তর</a:t>
            </a:r>
            <a:endParaRPr b="1" dirty="0" sz="400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3"/>
          <p:cNvGrpSpPr/>
          <p:nvPr/>
        </p:nvGrpSpPr>
        <p:grpSpPr>
          <a:xfrm>
            <a:off x="568035" y="3752585"/>
            <a:ext cx="2382983" cy="3056533"/>
            <a:chOff x="3698844" y="1843536"/>
            <a:chExt cx="1597774" cy="2361869"/>
          </a:xfrm>
        </p:grpSpPr>
        <p:pic>
          <p:nvPicPr>
            <p:cNvPr id="2097175" name="Picture 4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/>
            <a:srcRect/>
            <a:stretch>
              <a:fillRect/>
            </a:stretch>
          </p:blipFill>
          <p:spPr bwMode="auto">
            <a:xfrm>
              <a:off x="3698844" y="1843536"/>
              <a:ext cx="1494258" cy="1790700"/>
            </a:xfrm>
            <a:prstGeom prst="rect"/>
            <a:noFill/>
            <a:ln>
              <a:noFill/>
            </a:ln>
            <a:effectLst/>
          </p:spPr>
        </p:pic>
        <p:sp>
          <p:nvSpPr>
            <p:cNvPr id="1048650" name="Rectangle 5"/>
            <p:cNvSpPr/>
            <p:nvPr/>
          </p:nvSpPr>
          <p:spPr>
            <a:xfrm>
              <a:off x="3778369" y="3658402"/>
              <a:ext cx="1518249" cy="547003"/>
            </a:xfrm>
            <a:prstGeom prst="rect"/>
          </p:spPr>
          <p:txBody>
            <a:bodyPr wrap="square">
              <a:spAutoFit/>
            </a:bodyPr>
            <a:p>
              <a:pPr algn="ctr"/>
              <a:r>
                <a:rPr dirty="0" sz="2000" lang="bn-BD">
                  <a:latin typeface="NikoshBAN" pitchFamily="2" charset="0"/>
                  <a:cs typeface="NikoshBAN" pitchFamily="2" charset="0"/>
                  <a:sym typeface="Wingdings"/>
                </a:rPr>
                <a:t>হারিকেনে কেরোসিন ব্যবহৃত হচ্ছে</a:t>
              </a:r>
              <a:endParaRPr dirty="0" sz="2000" lang="en-US"/>
            </a:p>
          </p:txBody>
        </p:sp>
      </p:grpSp>
      <p:grpSp>
        <p:nvGrpSpPr>
          <p:cNvPr id="73" name="Group 17"/>
          <p:cNvGrpSpPr/>
          <p:nvPr/>
        </p:nvGrpSpPr>
        <p:grpSpPr>
          <a:xfrm>
            <a:off x="465024" y="734822"/>
            <a:ext cx="2319740" cy="3088731"/>
            <a:chOff x="465024" y="734822"/>
            <a:chExt cx="2319740" cy="3088731"/>
          </a:xfrm>
        </p:grpSpPr>
        <p:pic>
          <p:nvPicPr>
            <p:cNvPr id="2097176" name="Picture 7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495352" y="734822"/>
              <a:ext cx="2289412" cy="2382458"/>
            </a:xfrm>
            <a:prstGeom prst="rect"/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048651" name="Rectangle 12"/>
            <p:cNvSpPr/>
            <p:nvPr/>
          </p:nvSpPr>
          <p:spPr>
            <a:xfrm>
              <a:off x="465024" y="3122513"/>
              <a:ext cx="2264376" cy="701040"/>
            </a:xfrm>
            <a:prstGeom prst="rect"/>
          </p:spPr>
          <p:txBody>
            <a:bodyPr wrap="square">
              <a:spAutoFit/>
            </a:bodyPr>
            <a:p>
              <a:pPr algn="ctr"/>
              <a:r>
                <a:rPr dirty="0" sz="2000" lang="bn-BD">
                  <a:latin typeface="NikoshBAN" pitchFamily="2" charset="0"/>
                  <a:cs typeface="NikoshBAN" pitchFamily="2" charset="0"/>
                  <a:sym typeface="Wingdings"/>
                </a:rPr>
                <a:t>চুলায় কাঠ ব্যবহৃত হচ্ছে</a:t>
              </a:r>
              <a:endParaRPr dirty="0" sz="2000" lang="en-US"/>
            </a:p>
          </p:txBody>
        </p:sp>
      </p:grpSp>
      <p:grpSp>
        <p:nvGrpSpPr>
          <p:cNvPr id="74" name="Group 18"/>
          <p:cNvGrpSpPr/>
          <p:nvPr/>
        </p:nvGrpSpPr>
        <p:grpSpPr>
          <a:xfrm>
            <a:off x="3325092" y="705911"/>
            <a:ext cx="2465998" cy="3083005"/>
            <a:chOff x="3325092" y="705911"/>
            <a:chExt cx="2465998" cy="3083005"/>
          </a:xfrm>
        </p:grpSpPr>
        <p:pic>
          <p:nvPicPr>
            <p:cNvPr id="2097177" name="Picture 6" descr="C:\Users\DOEL\Desktop\asda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3"/>
            <a:srcRect/>
            <a:stretch>
              <a:fillRect/>
            </a:stretch>
          </p:blipFill>
          <p:spPr bwMode="auto">
            <a:xfrm>
              <a:off x="3325092" y="705911"/>
              <a:ext cx="2465998" cy="2425223"/>
            </a:xfrm>
            <a:prstGeom prst="rect"/>
            <a:noFill/>
          </p:spPr>
        </p:pic>
        <p:sp>
          <p:nvSpPr>
            <p:cNvPr id="1048652" name="Rectangle 13"/>
            <p:cNvSpPr/>
            <p:nvPr/>
          </p:nvSpPr>
          <p:spPr>
            <a:xfrm>
              <a:off x="3443752" y="3164076"/>
              <a:ext cx="2264376" cy="624840"/>
            </a:xfrm>
            <a:prstGeom prst="rect"/>
          </p:spPr>
          <p:txBody>
            <a:bodyPr wrap="square">
              <a:spAutoFit/>
            </a:bodyPr>
            <a:p>
              <a:pPr algn="ctr"/>
              <a:r>
                <a:rPr dirty="0" lang="bn-BD">
                  <a:latin typeface="NikoshBAN" pitchFamily="2" charset="0"/>
                  <a:cs typeface="NikoshBAN" pitchFamily="2" charset="0"/>
                  <a:sym typeface="Wingdings"/>
                </a:rPr>
                <a:t>চুলায় কেরোসিন ব্যবহৃত হচ্ছে</a:t>
              </a:r>
              <a:endParaRPr dirty="0" lang="en-US"/>
            </a:p>
          </p:txBody>
        </p:sp>
      </p:grpSp>
      <p:grpSp>
        <p:nvGrpSpPr>
          <p:cNvPr id="75" name="Group 19"/>
          <p:cNvGrpSpPr/>
          <p:nvPr/>
        </p:nvGrpSpPr>
        <p:grpSpPr>
          <a:xfrm>
            <a:off x="6096875" y="726195"/>
            <a:ext cx="2368252" cy="3138923"/>
            <a:chOff x="6096875" y="726195"/>
            <a:chExt cx="2368252" cy="3138923"/>
          </a:xfrm>
        </p:grpSpPr>
        <p:pic>
          <p:nvPicPr>
            <p:cNvPr id="2097178" name="Picture 5" descr="C:\Users\DOEL\Desktop\Iimage\ertetew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4"/>
            <a:srcRect/>
            <a:stretch>
              <a:fillRect/>
            </a:stretch>
          </p:blipFill>
          <p:spPr bwMode="auto">
            <a:xfrm>
              <a:off x="6096875" y="726195"/>
              <a:ext cx="2368252" cy="2404939"/>
            </a:xfrm>
            <a:prstGeom prst="rect"/>
            <a:noFill/>
          </p:spPr>
        </p:pic>
        <p:sp>
          <p:nvSpPr>
            <p:cNvPr id="1048653" name="Rectangle 14"/>
            <p:cNvSpPr/>
            <p:nvPr/>
          </p:nvSpPr>
          <p:spPr>
            <a:xfrm>
              <a:off x="6131535" y="3164079"/>
              <a:ext cx="2264376" cy="701039"/>
            </a:xfrm>
            <a:prstGeom prst="rect"/>
          </p:spPr>
          <p:txBody>
            <a:bodyPr wrap="square">
              <a:spAutoFit/>
            </a:bodyPr>
            <a:p>
              <a:pPr algn="ctr"/>
              <a:r>
                <a:rPr dirty="0" sz="2000" lang="bn-BD">
                  <a:latin typeface="NikoshBAN" pitchFamily="2" charset="0"/>
                  <a:cs typeface="NikoshBAN" pitchFamily="2" charset="0"/>
                  <a:sym typeface="Wingdings"/>
                </a:rPr>
                <a:t>চুলায় গ্যাস দ্বারা রান্না হচ্ছে</a:t>
              </a:r>
              <a:endParaRPr dirty="0" sz="2000" lang="en-US"/>
            </a:p>
          </p:txBody>
        </p:sp>
      </p:grpSp>
      <p:grpSp>
        <p:nvGrpSpPr>
          <p:cNvPr id="76" name="Group 20"/>
          <p:cNvGrpSpPr/>
          <p:nvPr/>
        </p:nvGrpSpPr>
        <p:grpSpPr>
          <a:xfrm>
            <a:off x="3359687" y="3768437"/>
            <a:ext cx="2417658" cy="3310926"/>
            <a:chOff x="3359687" y="3768437"/>
            <a:chExt cx="2417658" cy="3310926"/>
          </a:xfrm>
        </p:grpSpPr>
        <p:pic>
          <p:nvPicPr>
            <p:cNvPr id="2097179" name="Picture 9" descr="C:\Users\DOEL\Desktop\sdsdfs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5"/>
            <a:srcRect/>
            <a:stretch>
              <a:fillRect/>
            </a:stretch>
          </p:blipFill>
          <p:spPr bwMode="auto">
            <a:xfrm>
              <a:off x="3359687" y="3768437"/>
              <a:ext cx="2417658" cy="2244436"/>
            </a:xfrm>
            <a:prstGeom prst="rect"/>
            <a:noFill/>
            <a:ln w="3175">
              <a:solidFill>
                <a:schemeClr val="tx1"/>
              </a:solidFill>
            </a:ln>
          </p:spPr>
        </p:pic>
        <p:sp>
          <p:nvSpPr>
            <p:cNvPr id="1048654" name="Rectangle 15"/>
            <p:cNvSpPr/>
            <p:nvPr/>
          </p:nvSpPr>
          <p:spPr>
            <a:xfrm>
              <a:off x="3443753" y="6073523"/>
              <a:ext cx="2264376" cy="1005840"/>
            </a:xfrm>
            <a:prstGeom prst="rect"/>
          </p:spPr>
          <p:txBody>
            <a:bodyPr wrap="square">
              <a:spAutoFit/>
            </a:bodyPr>
            <a:p>
              <a:pPr algn="ctr"/>
              <a:r>
                <a:rPr dirty="0" sz="2000" lang="bn-BD">
                  <a:latin typeface="NikoshBAN" pitchFamily="2" charset="0"/>
                  <a:cs typeface="NikoshBAN" pitchFamily="2" charset="0"/>
                  <a:sym typeface="Wingdings"/>
                </a:rPr>
                <a:t>গাড়িতে পেট্রোল অথবা গ্যাস ব্যবহৃত হচ্ছে</a:t>
              </a:r>
              <a:endParaRPr dirty="0" sz="2000" lang="en-US"/>
            </a:p>
          </p:txBody>
        </p:sp>
      </p:grpSp>
      <p:grpSp>
        <p:nvGrpSpPr>
          <p:cNvPr id="77" name="Group 21"/>
          <p:cNvGrpSpPr/>
          <p:nvPr/>
        </p:nvGrpSpPr>
        <p:grpSpPr>
          <a:xfrm>
            <a:off x="6054438" y="3519055"/>
            <a:ext cx="2493817" cy="3234645"/>
            <a:chOff x="6054438" y="3519055"/>
            <a:chExt cx="2493817" cy="3234645"/>
          </a:xfrm>
        </p:grpSpPr>
        <p:pic>
          <p:nvPicPr>
            <p:cNvPr id="2097180" name="Picture 2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6"/>
            <a:srcRect/>
            <a:stretch>
              <a:fillRect/>
            </a:stretch>
          </p:blipFill>
          <p:spPr bwMode="auto">
            <a:xfrm>
              <a:off x="6054438" y="3519055"/>
              <a:ext cx="2493817" cy="2576945"/>
            </a:xfrm>
            <a:prstGeom prst="rect"/>
            <a:noFill/>
            <a:ln>
              <a:noFill/>
            </a:ln>
            <a:effectLst/>
          </p:spPr>
        </p:pic>
        <p:sp>
          <p:nvSpPr>
            <p:cNvPr id="1048655" name="Rectangle 16"/>
            <p:cNvSpPr/>
            <p:nvPr/>
          </p:nvSpPr>
          <p:spPr>
            <a:xfrm>
              <a:off x="6228517" y="6045814"/>
              <a:ext cx="2264376" cy="707886"/>
            </a:xfrm>
            <a:prstGeom prst="rect"/>
          </p:spPr>
          <p:txBody>
            <a:bodyPr wrap="square">
              <a:spAutoFit/>
            </a:bodyPr>
            <a:p>
              <a:pPr algn="ctr"/>
              <a:r>
                <a:rPr dirty="0" sz="2000" lang="bn-BD">
                  <a:latin typeface="NikoshBAN" pitchFamily="2" charset="0"/>
                  <a:cs typeface="NikoshBAN" pitchFamily="2" charset="0"/>
                  <a:sym typeface="Wingdings"/>
                </a:rPr>
                <a:t>রেডিওতে ব্যাটারী ব্যবহৃত হচ্ছে</a:t>
              </a:r>
              <a:endParaRPr dirty="0" sz="2000" lang="en-US"/>
            </a:p>
          </p:txBody>
        </p:sp>
      </p:grpSp>
      <p:sp>
        <p:nvSpPr>
          <p:cNvPr id="1048656" name="Rectangle 22"/>
          <p:cNvSpPr/>
          <p:nvPr/>
        </p:nvSpPr>
        <p:spPr>
          <a:xfrm>
            <a:off x="1818828" y="195371"/>
            <a:ext cx="4494996" cy="510540"/>
          </a:xfrm>
          <a:prstGeom prst="rect"/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/>
            <a:r>
              <a:rPr dirty="0" sz="28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রাসায়নিক শক্তির রুপান্তর</a:t>
            </a:r>
            <a:endParaRPr dirty="0" sz="280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2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2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3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Rectangle 2"/>
          <p:cNvSpPr/>
          <p:nvPr/>
        </p:nvSpPr>
        <p:spPr>
          <a:xfrm>
            <a:off x="1615400" y="235321"/>
            <a:ext cx="5913198" cy="688340"/>
          </a:xfrm>
          <a:prstGeom prst="rect"/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/>
            <a:r>
              <a:rPr b="1" dirty="0" sz="4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পারমাণবিক শক্তির রুপান্তর</a:t>
            </a:r>
            <a:endParaRPr b="1" dirty="0" sz="4000" lang="en-US">
              <a:solidFill>
                <a:schemeClr val="tx1"/>
              </a:solidFill>
            </a:endParaRPr>
          </a:p>
        </p:txBody>
      </p:sp>
      <p:grpSp>
        <p:nvGrpSpPr>
          <p:cNvPr id="81" name="Group 8"/>
          <p:cNvGrpSpPr/>
          <p:nvPr/>
        </p:nvGrpSpPr>
        <p:grpSpPr>
          <a:xfrm>
            <a:off x="427774" y="1520530"/>
            <a:ext cx="8286738" cy="5021964"/>
            <a:chOff x="427774" y="1520530"/>
            <a:chExt cx="8286738" cy="5021964"/>
          </a:xfrm>
        </p:grpSpPr>
        <p:pic>
          <p:nvPicPr>
            <p:cNvPr id="2097181" name="Picture 3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/>
            <a:srcRect/>
            <a:stretch>
              <a:fillRect/>
            </a:stretch>
          </p:blipFill>
          <p:spPr bwMode="auto">
            <a:xfrm>
              <a:off x="427774" y="1520530"/>
              <a:ext cx="8286738" cy="4492338"/>
            </a:xfrm>
            <a:prstGeom prst="rect"/>
            <a:noFill/>
            <a:ln>
              <a:noFill/>
            </a:ln>
            <a:effectLst/>
          </p:spPr>
        </p:pic>
        <p:sp>
          <p:nvSpPr>
            <p:cNvPr id="1048661" name="Rectangle 7"/>
            <p:cNvSpPr/>
            <p:nvPr/>
          </p:nvSpPr>
          <p:spPr>
            <a:xfrm>
              <a:off x="2951014" y="6031953"/>
              <a:ext cx="4638015" cy="510541"/>
            </a:xfrm>
            <a:prstGeom prst="rect"/>
          </p:spPr>
          <p:txBody>
            <a:bodyPr wrap="square">
              <a:spAutoFit/>
            </a:bodyPr>
            <a:p>
              <a:pPr algn="ctr"/>
              <a:r>
                <a:rPr dirty="0" sz="2800" lang="bn-BD">
                  <a:latin typeface="NikoshBAN" pitchFamily="2" charset="0"/>
                  <a:cs typeface="NikoshBAN" pitchFamily="2" charset="0"/>
                  <a:sym typeface="Wingdings"/>
                </a:rPr>
                <a:t>পারমাণবিক বিদ্যুৎ উৎপন্ন কেন্দ্র</a:t>
              </a:r>
              <a:endParaRPr dirty="0" sz="2800" lang="en-US"/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Rectangle 1"/>
          <p:cNvSpPr/>
          <p:nvPr/>
        </p:nvSpPr>
        <p:spPr>
          <a:xfrm>
            <a:off x="55413" y="2143759"/>
            <a:ext cx="9048747" cy="4053840"/>
          </a:xfrm>
          <a:prstGeom prst="rect"/>
          <a:noFill/>
          <a:ln w="38100">
            <a:solidFill>
              <a:schemeClr val="bg1">
                <a:lumMod val="85000"/>
              </a:schemeClr>
            </a:solidFill>
          </a:ln>
          <a:effectLst/>
        </p:spPr>
        <p:txBody>
          <a:bodyPr wrap="square">
            <a:spAutoFit/>
          </a:bodyPr>
          <a:p>
            <a:pPr algn="just"/>
            <a:r>
              <a:rPr dirty="0" sz="4400" lang="bn-BD">
                <a:latin typeface="NikoshBAN" pitchFamily="2" charset="0"/>
                <a:cs typeface="NikoshBAN" pitchFamily="2" charset="0"/>
                <a:sym typeface="Wingdings"/>
              </a:rPr>
              <a:t>১। খাবার না খেলে শরীর দূর্বল লাগে কেন ?</a:t>
            </a:r>
          </a:p>
          <a:p>
            <a:pPr algn="just"/>
            <a:r>
              <a:rPr dirty="0" sz="4400" lang="bn-BD">
                <a:latin typeface="NikoshBAN" pitchFamily="2" charset="0"/>
                <a:cs typeface="NikoshBAN" pitchFamily="2" charset="0"/>
                <a:sym typeface="Wingdings"/>
              </a:rPr>
              <a:t>২।সুইচ চাপলে বৈদ্যুতিক পাখা চলতে শুরু করে-এখানে শক্তির কোন ধরণের পরিবর্তন হচ্ছে ?</a:t>
            </a:r>
          </a:p>
          <a:p>
            <a:pPr algn="just"/>
            <a:r>
              <a:rPr dirty="0" sz="4400" lang="bn-BD">
                <a:latin typeface="NikoshBAN" pitchFamily="2" charset="0"/>
                <a:cs typeface="NikoshBAN" pitchFamily="2" charset="0"/>
                <a:sym typeface="Wingdings"/>
              </a:rPr>
              <a:t>৩।অন্ধকারে আমরা দেখতে পাইনা কেনো?</a:t>
            </a:r>
          </a:p>
        </p:txBody>
      </p:sp>
      <p:sp>
        <p:nvSpPr>
          <p:cNvPr id="1048666" name="Rectangle 8"/>
          <p:cNvSpPr/>
          <p:nvPr/>
        </p:nvSpPr>
        <p:spPr>
          <a:xfrm>
            <a:off x="4980641" y="411937"/>
            <a:ext cx="3238020" cy="447040"/>
          </a:xfrm>
          <a:prstGeom prst="rect"/>
        </p:spPr>
        <p:txBody>
          <a:bodyPr wrap="square">
            <a:spAutoFit/>
          </a:bodyPr>
          <a:p>
            <a:r>
              <a:rPr dirty="0" sz="2400" lang="bn-BD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সময়: ১২ মিনিট</a:t>
            </a:r>
            <a:endParaRPr dirty="0" sz="2400" lang="en-US">
              <a:solidFill>
                <a:srgbClr val="FF0000"/>
              </a:solidFill>
            </a:endParaRPr>
          </a:p>
        </p:txBody>
      </p:sp>
      <p:sp>
        <p:nvSpPr>
          <p:cNvPr id="1048667" name="Pentagon 7"/>
          <p:cNvSpPr/>
          <p:nvPr/>
        </p:nvSpPr>
        <p:spPr>
          <a:xfrm>
            <a:off x="55413" y="55414"/>
            <a:ext cx="3614000" cy="1120918"/>
          </a:xfrm>
          <a:prstGeom prst="homePlate"/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bn-BD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দলগত কাজ</a:t>
            </a:r>
            <a:endParaRPr b="1" dirty="0" sz="4400"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extBox 5"/>
          <p:cNvSpPr txBox="1"/>
          <p:nvPr/>
        </p:nvSpPr>
        <p:spPr>
          <a:xfrm>
            <a:off x="561103" y="1420109"/>
            <a:ext cx="7955273" cy="6248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dirty="0" sz="3600" lang="bn-BD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শক্তির রুপান্তর বলতে কী বুঝায়?</a:t>
            </a:r>
            <a:endParaRPr dirty="0" sz="3600" lang="en-US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2" name="TextBox 6"/>
          <p:cNvSpPr txBox="1"/>
          <p:nvPr/>
        </p:nvSpPr>
        <p:spPr>
          <a:xfrm>
            <a:off x="530064" y="1981192"/>
            <a:ext cx="8406117" cy="1158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dirty="0" sz="3600" lang="bn-BD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dirty="0" sz="3600" lang="en-US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bn-BD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আলোক শক্তি কোন শক্তিতে রুপান্তরিত হতে পারে?</a:t>
            </a:r>
          </a:p>
        </p:txBody>
      </p:sp>
      <p:sp>
        <p:nvSpPr>
          <p:cNvPr id="1048673" name="TextBox 7"/>
          <p:cNvSpPr txBox="1"/>
          <p:nvPr/>
        </p:nvSpPr>
        <p:spPr>
          <a:xfrm>
            <a:off x="502346" y="2549224"/>
            <a:ext cx="8584459" cy="6248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BD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dirty="0" sz="3600" lang="en-US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bn-BD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চুম্বক শক্তি রুপান্তরের উদাহরণ দাও।</a:t>
            </a:r>
          </a:p>
        </p:txBody>
      </p:sp>
      <p:grpSp>
        <p:nvGrpSpPr>
          <p:cNvPr id="88" name="Group 16"/>
          <p:cNvGrpSpPr/>
          <p:nvPr/>
        </p:nvGrpSpPr>
        <p:grpSpPr>
          <a:xfrm>
            <a:off x="401782" y="3115683"/>
            <a:ext cx="8160327" cy="2021840"/>
            <a:chOff x="401782" y="3309653"/>
            <a:chExt cx="8160327" cy="2021840"/>
          </a:xfrm>
        </p:grpSpPr>
        <p:sp>
          <p:nvSpPr>
            <p:cNvPr id="1048674" name="Rectangle 17"/>
            <p:cNvSpPr/>
            <p:nvPr/>
          </p:nvSpPr>
          <p:spPr>
            <a:xfrm>
              <a:off x="401782" y="3309653"/>
              <a:ext cx="8160327" cy="2021840"/>
            </a:xfrm>
            <a:prstGeom prst="rect"/>
          </p:spPr>
          <p:txBody>
            <a:bodyPr wrap="square">
              <a:spAutoFit/>
            </a:bodyPr>
            <a:p>
              <a:r>
                <a:rPr b="1" dirty="0" sz="3200" lang="bn-BD">
                  <a:latin typeface="NikoshBAN" pitchFamily="2" charset="0"/>
                  <a:cs typeface="NikoshBAN" pitchFamily="2" charset="0"/>
                </a:rPr>
                <a:t> ৪</a:t>
              </a:r>
              <a:r>
                <a:rPr dirty="0" sz="3200" lang="bn-BD">
                  <a:latin typeface="NikoshBAN" pitchFamily="2" charset="0"/>
                  <a:cs typeface="NikoshBAN" pitchFamily="2" charset="0"/>
                </a:rPr>
                <a:t>. প্রশ্ন: ক্যালকুলেটরে সৌর শক্তি কোন শক্তিতে রুপান্তরিত হয়?</a:t>
              </a:r>
              <a:endParaRPr dirty="0" sz="3200" lang="en-US">
                <a:latin typeface="NikoshBAN" pitchFamily="2" charset="0"/>
                <a:cs typeface="NikoshBAN" pitchFamily="2" charset="0"/>
              </a:endParaRPr>
            </a:p>
            <a:p>
              <a:r>
                <a:rPr dirty="0" sz="3200" lang="bn-BD"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dirty="0" sz="3200" lang="bn-BD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শব্দ শক্তি</a:t>
              </a:r>
              <a:r>
                <a:rPr dirty="0" sz="3200" lang="bn-BD">
                  <a:latin typeface="NikoshBAN" pitchFamily="2" charset="0"/>
                  <a:cs typeface="NikoshBAN" pitchFamily="2" charset="0"/>
                </a:rPr>
                <a:t>                           </a:t>
              </a:r>
              <a:r>
                <a:rPr dirty="0" sz="3200" lang="bn-BD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গতি শক্তি </a:t>
              </a:r>
              <a:endParaRPr dirty="0" sz="3200" lang="bn-BD">
                <a:latin typeface="NikoshBAN" pitchFamily="2" charset="0"/>
                <a:cs typeface="NikoshBAN" pitchFamily="2" charset="0"/>
              </a:endParaRPr>
            </a:p>
            <a:p>
              <a:r>
                <a:rPr dirty="0" sz="3200" lang="bn-BD"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dirty="0" sz="3200" lang="bn-BD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যান্ত্রিক শক্তি                        বিদ্যুৎ শক্তি</a:t>
              </a:r>
              <a:endParaRPr dirty="0" sz="3200" lang="en-US">
                <a:solidFill>
                  <a:srgbClr val="008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89" name="Group 21"/>
            <p:cNvGrpSpPr/>
            <p:nvPr/>
          </p:nvGrpSpPr>
          <p:grpSpPr>
            <a:xfrm>
              <a:off x="1025238" y="3809992"/>
              <a:ext cx="512618" cy="584775"/>
              <a:chOff x="858983" y="4023963"/>
              <a:chExt cx="623454" cy="714709"/>
            </a:xfrm>
          </p:grpSpPr>
          <p:sp>
            <p:nvSpPr>
              <p:cNvPr id="1048675" name="Oval 31"/>
              <p:cNvSpPr/>
              <p:nvPr/>
            </p:nvSpPr>
            <p:spPr>
              <a:xfrm>
                <a:off x="858983" y="4054860"/>
                <a:ext cx="623454" cy="578699"/>
              </a:xfrm>
              <a:prstGeom prst="ellipse"/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3200"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48676" name="Rectangle 32"/>
              <p:cNvSpPr/>
              <p:nvPr/>
            </p:nvSpPr>
            <p:spPr>
              <a:xfrm>
                <a:off x="914401" y="4023963"/>
                <a:ext cx="443343" cy="714709"/>
              </a:xfrm>
              <a:prstGeom prst="rect"/>
            </p:spPr>
            <p:txBody>
              <a:bodyPr wrap="square">
                <a:spAutoFit/>
              </a:bodyPr>
              <a:p>
                <a:r>
                  <a:rPr dirty="0" sz="3200" lang="bn-BD">
                    <a:latin typeface="NikoshBAN" pitchFamily="2" charset="0"/>
                    <a:cs typeface="NikoshBAN" pitchFamily="2" charset="0"/>
                  </a:rPr>
                  <a:t>ক</a:t>
                </a:r>
                <a:endParaRPr dirty="0" sz="3200" lang="en-US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90" name="Group 22"/>
            <p:cNvGrpSpPr/>
            <p:nvPr/>
          </p:nvGrpSpPr>
          <p:grpSpPr>
            <a:xfrm>
              <a:off x="1039091" y="4364173"/>
              <a:ext cx="512618" cy="584775"/>
              <a:chOff x="4862946" y="3993174"/>
              <a:chExt cx="623454" cy="714709"/>
            </a:xfrm>
          </p:grpSpPr>
          <p:sp>
            <p:nvSpPr>
              <p:cNvPr id="1048677" name="Oval 29"/>
              <p:cNvSpPr/>
              <p:nvPr/>
            </p:nvSpPr>
            <p:spPr>
              <a:xfrm>
                <a:off x="4862946" y="4024071"/>
                <a:ext cx="623454" cy="578699"/>
              </a:xfrm>
              <a:prstGeom prst="ellipse"/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3200"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48678" name="Rectangle 30"/>
              <p:cNvSpPr/>
              <p:nvPr/>
            </p:nvSpPr>
            <p:spPr>
              <a:xfrm>
                <a:off x="4918364" y="3993174"/>
                <a:ext cx="443343" cy="714709"/>
              </a:xfrm>
              <a:prstGeom prst="rect"/>
            </p:spPr>
            <p:txBody>
              <a:bodyPr wrap="square">
                <a:spAutoFit/>
              </a:bodyPr>
              <a:p>
                <a:r>
                  <a:rPr dirty="0" sz="3200" lang="bn-BD">
                    <a:latin typeface="NikoshBAN" pitchFamily="2" charset="0"/>
                    <a:cs typeface="NikoshBAN" pitchFamily="2" charset="0"/>
                  </a:rPr>
                  <a:t>গ</a:t>
                </a:r>
                <a:endParaRPr dirty="0" sz="3200" lang="en-US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91" name="Group 23"/>
            <p:cNvGrpSpPr/>
            <p:nvPr/>
          </p:nvGrpSpPr>
          <p:grpSpPr>
            <a:xfrm>
              <a:off x="4793675" y="4391885"/>
              <a:ext cx="512618" cy="584775"/>
              <a:chOff x="6109855" y="4128646"/>
              <a:chExt cx="623454" cy="714709"/>
            </a:xfrm>
          </p:grpSpPr>
          <p:sp>
            <p:nvSpPr>
              <p:cNvPr id="1048679" name="Oval 27"/>
              <p:cNvSpPr/>
              <p:nvPr/>
            </p:nvSpPr>
            <p:spPr>
              <a:xfrm>
                <a:off x="6109855" y="4159543"/>
                <a:ext cx="623454" cy="578700"/>
              </a:xfrm>
              <a:prstGeom prst="ellipse"/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3200"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48680" name="Rectangle 28"/>
              <p:cNvSpPr/>
              <p:nvPr/>
            </p:nvSpPr>
            <p:spPr>
              <a:xfrm>
                <a:off x="6165273" y="4128646"/>
                <a:ext cx="443343" cy="714709"/>
              </a:xfrm>
              <a:prstGeom prst="rect"/>
            </p:spPr>
            <p:txBody>
              <a:bodyPr wrap="square">
                <a:spAutoFit/>
              </a:bodyPr>
              <a:p>
                <a:r>
                  <a:rPr dirty="0" sz="3200" lang="bn-BD">
                    <a:latin typeface="NikoshBAN" pitchFamily="2" charset="0"/>
                    <a:cs typeface="NikoshBAN" pitchFamily="2" charset="0"/>
                  </a:rPr>
                  <a:t>ঘ</a:t>
                </a:r>
                <a:endParaRPr dirty="0" sz="3200" lang="en-US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92" name="Group 24"/>
            <p:cNvGrpSpPr/>
            <p:nvPr/>
          </p:nvGrpSpPr>
          <p:grpSpPr>
            <a:xfrm>
              <a:off x="4779818" y="3851558"/>
              <a:ext cx="512618" cy="584775"/>
              <a:chOff x="3422074" y="4128646"/>
              <a:chExt cx="623454" cy="714709"/>
            </a:xfrm>
          </p:grpSpPr>
          <p:sp>
            <p:nvSpPr>
              <p:cNvPr id="1048681" name="Oval 25"/>
              <p:cNvSpPr/>
              <p:nvPr/>
            </p:nvSpPr>
            <p:spPr>
              <a:xfrm>
                <a:off x="3422074" y="4159543"/>
                <a:ext cx="623454" cy="578700"/>
              </a:xfrm>
              <a:prstGeom prst="ellipse"/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3200"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48682" name="Rectangle 26"/>
              <p:cNvSpPr/>
              <p:nvPr/>
            </p:nvSpPr>
            <p:spPr>
              <a:xfrm>
                <a:off x="3477492" y="4128646"/>
                <a:ext cx="443343" cy="714709"/>
              </a:xfrm>
              <a:prstGeom prst="rect"/>
            </p:spPr>
            <p:txBody>
              <a:bodyPr wrap="square">
                <a:spAutoFit/>
              </a:bodyPr>
              <a:p>
                <a:r>
                  <a:rPr dirty="0" sz="3200" lang="bn-BD">
                    <a:latin typeface="NikoshBAN" pitchFamily="2" charset="0"/>
                    <a:cs typeface="NikoshBAN" pitchFamily="2" charset="0"/>
                  </a:rPr>
                  <a:t>খ</a:t>
                </a:r>
                <a:endParaRPr dirty="0" sz="3200" lang="en-US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048683" name="Oval 48"/>
          <p:cNvSpPr/>
          <p:nvPr/>
        </p:nvSpPr>
        <p:spPr>
          <a:xfrm>
            <a:off x="4807467" y="4214970"/>
            <a:ext cx="512680" cy="481719"/>
          </a:xfrm>
          <a:prstGeom prst="ellipse"/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3" name="Group 49"/>
          <p:cNvGrpSpPr/>
          <p:nvPr/>
        </p:nvGrpSpPr>
        <p:grpSpPr>
          <a:xfrm>
            <a:off x="360218" y="4847482"/>
            <a:ext cx="8160327" cy="1708570"/>
            <a:chOff x="401782" y="3309653"/>
            <a:chExt cx="8160327" cy="1708570"/>
          </a:xfrm>
        </p:grpSpPr>
        <p:sp>
          <p:nvSpPr>
            <p:cNvPr id="1048684" name="Rectangle 50"/>
            <p:cNvSpPr/>
            <p:nvPr/>
          </p:nvSpPr>
          <p:spPr>
            <a:xfrm>
              <a:off x="401782" y="3309653"/>
              <a:ext cx="8160327" cy="1590040"/>
            </a:xfrm>
            <a:prstGeom prst="rect"/>
          </p:spPr>
          <p:txBody>
            <a:bodyPr wrap="square">
              <a:spAutoFit/>
            </a:bodyPr>
            <a:p>
              <a:r>
                <a:rPr b="1" dirty="0" sz="3600" lang="bn-BD">
                  <a:latin typeface="NikoshBAN" pitchFamily="2" charset="0"/>
                  <a:cs typeface="NikoshBAN" pitchFamily="2" charset="0"/>
                </a:rPr>
                <a:t>  ৫</a:t>
              </a:r>
              <a:r>
                <a:rPr dirty="0" sz="3600" lang="bn-BD">
                  <a:latin typeface="NikoshBAN" pitchFamily="2" charset="0"/>
                  <a:cs typeface="NikoshBAN" pitchFamily="2" charset="0"/>
                </a:rPr>
                <a:t>. প্রশ্ন: গ্যাসের মধ্যে কোন শক্তি থাকে?</a:t>
              </a:r>
              <a:endParaRPr dirty="0" sz="3600" lang="en-US">
                <a:latin typeface="NikoshBAN" pitchFamily="2" charset="0"/>
                <a:cs typeface="NikoshBAN" pitchFamily="2" charset="0"/>
              </a:endParaRPr>
            </a:p>
            <a:p>
              <a:r>
                <a:rPr dirty="0" sz="3200" lang="bn-BD"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dirty="0" sz="3200" lang="bn-BD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রাসায়নিক শক্তি</a:t>
              </a:r>
              <a:r>
                <a:rPr dirty="0" sz="3200" lang="bn-BD">
                  <a:latin typeface="NikoshBAN" pitchFamily="2" charset="0"/>
                  <a:cs typeface="NikoshBAN" pitchFamily="2" charset="0"/>
                </a:rPr>
                <a:t>                    </a:t>
              </a:r>
              <a:r>
                <a:rPr dirty="0" sz="3200" lang="bn-BD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তাপ শক্তি</a:t>
              </a:r>
            </a:p>
            <a:p>
              <a:r>
                <a:rPr dirty="0" sz="3200" lang="bn-BD"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dirty="0" sz="3200" lang="bn-BD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পানি শক্তি                           বিদ্যুৎ শক্তি</a:t>
              </a:r>
              <a:endParaRPr dirty="0" sz="3200" lang="en-US">
                <a:solidFill>
                  <a:srgbClr val="008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4" name="Group 51"/>
            <p:cNvGrpSpPr/>
            <p:nvPr/>
          </p:nvGrpSpPr>
          <p:grpSpPr>
            <a:xfrm>
              <a:off x="1025238" y="3906977"/>
              <a:ext cx="512618" cy="584775"/>
              <a:chOff x="858983" y="4142501"/>
              <a:chExt cx="623454" cy="714709"/>
            </a:xfrm>
          </p:grpSpPr>
          <p:sp>
            <p:nvSpPr>
              <p:cNvPr id="1048685" name="Oval 61"/>
              <p:cNvSpPr/>
              <p:nvPr/>
            </p:nvSpPr>
            <p:spPr>
              <a:xfrm>
                <a:off x="858983" y="4173398"/>
                <a:ext cx="623454" cy="578700"/>
              </a:xfrm>
              <a:prstGeom prst="ellipse"/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3200"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48686" name="Rectangle 62"/>
              <p:cNvSpPr/>
              <p:nvPr/>
            </p:nvSpPr>
            <p:spPr>
              <a:xfrm>
                <a:off x="914401" y="4142501"/>
                <a:ext cx="443343" cy="714709"/>
              </a:xfrm>
              <a:prstGeom prst="rect"/>
            </p:spPr>
            <p:txBody>
              <a:bodyPr wrap="square">
                <a:spAutoFit/>
              </a:bodyPr>
              <a:p>
                <a:r>
                  <a:rPr dirty="0" sz="3200" lang="bn-BD">
                    <a:latin typeface="NikoshBAN" pitchFamily="2" charset="0"/>
                    <a:cs typeface="NikoshBAN" pitchFamily="2" charset="0"/>
                  </a:rPr>
                  <a:t>ক</a:t>
                </a:r>
                <a:endParaRPr dirty="0" sz="3200" lang="en-US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95" name="Group 52"/>
            <p:cNvGrpSpPr/>
            <p:nvPr/>
          </p:nvGrpSpPr>
          <p:grpSpPr>
            <a:xfrm>
              <a:off x="1039091" y="4433448"/>
              <a:ext cx="512618" cy="584775"/>
              <a:chOff x="4862946" y="4077844"/>
              <a:chExt cx="623454" cy="714709"/>
            </a:xfrm>
          </p:grpSpPr>
          <p:sp>
            <p:nvSpPr>
              <p:cNvPr id="1048687" name="Oval 59"/>
              <p:cNvSpPr/>
              <p:nvPr/>
            </p:nvSpPr>
            <p:spPr>
              <a:xfrm>
                <a:off x="4862946" y="4108744"/>
                <a:ext cx="623454" cy="578699"/>
              </a:xfrm>
              <a:prstGeom prst="ellipse"/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3200"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48688" name="Rectangle 60"/>
              <p:cNvSpPr/>
              <p:nvPr/>
            </p:nvSpPr>
            <p:spPr>
              <a:xfrm>
                <a:off x="4918364" y="4077844"/>
                <a:ext cx="443343" cy="714709"/>
              </a:xfrm>
              <a:prstGeom prst="rect"/>
            </p:spPr>
            <p:txBody>
              <a:bodyPr wrap="square">
                <a:spAutoFit/>
              </a:bodyPr>
              <a:p>
                <a:r>
                  <a:rPr dirty="0" sz="3200" lang="bn-BD">
                    <a:latin typeface="NikoshBAN" pitchFamily="2" charset="0"/>
                    <a:cs typeface="NikoshBAN" pitchFamily="2" charset="0"/>
                  </a:rPr>
                  <a:t>গ</a:t>
                </a:r>
                <a:endParaRPr dirty="0" sz="3200" lang="en-US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96" name="Group 53"/>
            <p:cNvGrpSpPr/>
            <p:nvPr/>
          </p:nvGrpSpPr>
          <p:grpSpPr>
            <a:xfrm>
              <a:off x="4793675" y="4391885"/>
              <a:ext cx="512618" cy="584775"/>
              <a:chOff x="6109855" y="4128646"/>
              <a:chExt cx="623454" cy="714709"/>
            </a:xfrm>
          </p:grpSpPr>
          <p:sp>
            <p:nvSpPr>
              <p:cNvPr id="1048689" name="Oval 57"/>
              <p:cNvSpPr/>
              <p:nvPr/>
            </p:nvSpPr>
            <p:spPr>
              <a:xfrm>
                <a:off x="6109855" y="4159543"/>
                <a:ext cx="623454" cy="578700"/>
              </a:xfrm>
              <a:prstGeom prst="ellipse"/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3200"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48690" name="Rectangle 58"/>
              <p:cNvSpPr/>
              <p:nvPr/>
            </p:nvSpPr>
            <p:spPr>
              <a:xfrm>
                <a:off x="6165273" y="4128646"/>
                <a:ext cx="443343" cy="714709"/>
              </a:xfrm>
              <a:prstGeom prst="rect"/>
            </p:spPr>
            <p:txBody>
              <a:bodyPr wrap="square">
                <a:spAutoFit/>
              </a:bodyPr>
              <a:p>
                <a:r>
                  <a:rPr dirty="0" sz="3200" lang="bn-BD">
                    <a:latin typeface="NikoshBAN" pitchFamily="2" charset="0"/>
                    <a:cs typeface="NikoshBAN" pitchFamily="2" charset="0"/>
                  </a:rPr>
                  <a:t>ঘ</a:t>
                </a:r>
                <a:endParaRPr dirty="0" sz="3200" lang="en-US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97" name="Group 54"/>
            <p:cNvGrpSpPr/>
            <p:nvPr/>
          </p:nvGrpSpPr>
          <p:grpSpPr>
            <a:xfrm>
              <a:off x="4779818" y="3851558"/>
              <a:ext cx="512618" cy="584775"/>
              <a:chOff x="3422074" y="4128646"/>
              <a:chExt cx="623454" cy="714709"/>
            </a:xfrm>
          </p:grpSpPr>
          <p:sp>
            <p:nvSpPr>
              <p:cNvPr id="1048691" name="Oval 55"/>
              <p:cNvSpPr/>
              <p:nvPr/>
            </p:nvSpPr>
            <p:spPr>
              <a:xfrm>
                <a:off x="3422074" y="4159543"/>
                <a:ext cx="623454" cy="578700"/>
              </a:xfrm>
              <a:prstGeom prst="ellipse"/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3200"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48692" name="Rectangle 56"/>
              <p:cNvSpPr/>
              <p:nvPr/>
            </p:nvSpPr>
            <p:spPr>
              <a:xfrm>
                <a:off x="3477492" y="4128646"/>
                <a:ext cx="443343" cy="714709"/>
              </a:xfrm>
              <a:prstGeom prst="rect"/>
            </p:spPr>
            <p:txBody>
              <a:bodyPr wrap="square">
                <a:spAutoFit/>
              </a:bodyPr>
              <a:p>
                <a:r>
                  <a:rPr dirty="0" sz="3200" lang="bn-BD">
                    <a:latin typeface="NikoshBAN" pitchFamily="2" charset="0"/>
                    <a:cs typeface="NikoshBAN" pitchFamily="2" charset="0"/>
                  </a:rPr>
                  <a:t>খ</a:t>
                </a:r>
                <a:endParaRPr dirty="0" sz="3200" lang="en-US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048693" name="Oval 63"/>
          <p:cNvSpPr/>
          <p:nvPr/>
        </p:nvSpPr>
        <p:spPr>
          <a:xfrm>
            <a:off x="997467" y="5461880"/>
            <a:ext cx="512680" cy="481719"/>
          </a:xfrm>
          <a:prstGeom prst="ellipse"/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4" name="Pentagon 39"/>
          <p:cNvSpPr/>
          <p:nvPr/>
        </p:nvSpPr>
        <p:spPr>
          <a:xfrm>
            <a:off x="55413" y="55414"/>
            <a:ext cx="3254096" cy="1283926"/>
          </a:xfrm>
          <a:prstGeom prst="homePlate"/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bn-BD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b="1" dirty="0" sz="440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1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2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1" grpId="0"/>
      <p:bldP spid="1048672" grpId="0"/>
      <p:bldP spid="1048673" grpId="0"/>
      <p:bldP spid="1048683" grpId="0" animBg="1"/>
      <p:bldP spid="10486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extBox 1"/>
          <p:cNvSpPr txBox="1"/>
          <p:nvPr/>
        </p:nvSpPr>
        <p:spPr>
          <a:xfrm>
            <a:off x="180975" y="1455056"/>
            <a:ext cx="8753444" cy="4599940"/>
          </a:xfrm>
          <a:prstGeom prst="rect"/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dir="t" rig="threePt"/>
          </a:scene3d>
          <a:sp3d>
            <a:bevelT prst="relaxedInset"/>
          </a:sp3d>
        </p:spPr>
        <p:txBody>
          <a:bodyPr rtlCol="0" wrap="square">
            <a:spAutoFit/>
          </a:bodyPr>
          <a:p>
            <a:pPr algn="just">
              <a:buFont typeface="Wingdings"/>
              <a:buChar char="Ü"/>
            </a:pPr>
            <a:r>
              <a:rPr dirty="0" sz="6000" lang="bn-BD">
                <a:latin typeface="NikoshBAN" pitchFamily="2" charset="0"/>
                <a:cs typeface="NikoshBAN" pitchFamily="2" charset="0"/>
                <a:sym typeface="Wingdings"/>
              </a:rPr>
              <a:t>শক্তির রুপান্তর বলতে কী বুঝায়?</a:t>
            </a:r>
          </a:p>
          <a:p>
            <a:pPr algn="just">
              <a:buFont typeface="Wingdings"/>
              <a:buChar char="Ü"/>
            </a:pPr>
            <a:r>
              <a:rPr dirty="0" sz="6000" lang="bn-BD">
                <a:latin typeface="NikoshBAN" pitchFamily="2" charset="0"/>
                <a:cs typeface="NikoshBAN" pitchFamily="2" charset="0"/>
                <a:sym typeface="Wingdings"/>
              </a:rPr>
              <a:t>তোমার দেখা শক্তির রুপান্তর ঘটে এমন ৫টি ঘটনার কথা লিখে আনবে।</a:t>
            </a:r>
            <a:endParaRPr dirty="0" sz="6000" lang="bn-BD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9" name="Pentagon 2"/>
          <p:cNvSpPr/>
          <p:nvPr/>
        </p:nvSpPr>
        <p:spPr>
          <a:xfrm>
            <a:off x="55413" y="55414"/>
            <a:ext cx="4512650" cy="1399643"/>
          </a:xfrm>
          <a:prstGeom prst="homePlate"/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bn-BD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বাড়ির কাজ</a:t>
            </a:r>
            <a:endParaRPr b="1" dirty="0" sz="4400"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3000" id="7"/>
                                        <p:tgtEl>
                                          <p:spTgt spid="104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Rectangle 2"/>
          <p:cNvSpPr/>
          <p:nvPr/>
        </p:nvSpPr>
        <p:spPr>
          <a:xfrm>
            <a:off x="1428344" y="1494303"/>
            <a:ext cx="6183085" cy="2344058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/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/>
            <a:spAutoFit/>
          </a:bodyPr>
          <a:p>
            <a:pPr algn="ctr"/>
            <a:r>
              <a:rPr b="1" dirty="0" sz="41300" lang="bn-BD">
                <a:ln w="57150" cmpd="sng">
                  <a:solidFill>
                    <a:srgbClr val="008000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50800" dir="5400000" dist="40000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b="1" dirty="0" sz="41300" lang="en-US">
              <a:ln w="57150" cmpd="sng">
                <a:solidFill>
                  <a:srgbClr val="008000"/>
                </a:solidFill>
                <a:prstDash val="solid"/>
              </a:ln>
              <a:solidFill>
                <a:srgbClr val="FF0000"/>
              </a:solidFill>
              <a:effectLst>
                <a:outerShdw algn="tl" blurRad="50800" dir="5400000" dist="40000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Rounded Rectangle 2"/>
          <p:cNvSpPr/>
          <p:nvPr/>
        </p:nvSpPr>
        <p:spPr>
          <a:xfrm>
            <a:off x="3389586" y="2133601"/>
            <a:ext cx="5517931" cy="3657599"/>
          </a:xfrm>
          <a:prstGeom prst="roundRect"/>
          <a:solidFill>
            <a:schemeClr val="accent6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>
              <a:spcBef>
                <a:spcPts val="600"/>
              </a:spcBef>
            </a:pPr>
            <a:r>
              <a:rPr altLang="en-US" dirty="0" sz="4000" lang="en-GB" err="1">
                <a:ln w="0"/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altLang="en-US" dirty="0" sz="4000" lang="en-US">
                <a:ln w="0"/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GB" err="1">
                <a:ln w="0"/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dirty="0" sz="4000" lang="en-US">
              <a:ln w="0"/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altLang="en-US" dirty="0" sz="4000" lang="en-GB" err="1">
                <a:ln w="0"/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altLang="en-US" dirty="0" sz="4000" lang="en-US">
                <a:ln w="0"/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GB" err="1">
                <a:ln w="0"/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dirty="0" sz="4000" lang="en-US">
              <a:ln w="0"/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altLang="en-US" dirty="0" sz="4000" lang="en-GB" err="1">
                <a:ln w="0"/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সর্বলক্ষণা</a:t>
            </a:r>
            <a:r>
              <a:rPr altLang="en-US" dirty="0" sz="4000" lang="en-US">
                <a:ln w="0"/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GB" err="1">
                <a:ln w="0"/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altLang="en-US" dirty="0" sz="4000" lang="en-US">
                <a:ln w="0"/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GB" err="1">
                <a:ln w="0"/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dirty="0" sz="4000" lang="en-US">
              <a:ln w="0"/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altLang="en-US" dirty="0" sz="4000" lang="en-GB" err="1">
                <a:ln w="0"/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মনোহদী</a:t>
            </a:r>
            <a:r>
              <a:rPr altLang="en-US" dirty="0" sz="4000" lang="en-US">
                <a:ln w="0"/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altLang="en-US" dirty="0" sz="4000" lang="en-GB" err="1">
                <a:ln w="0"/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altLang="en-US" dirty="0" sz="4000" lang="en-US">
                <a:ln w="0"/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dirty="0" sz="32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dirty="0" sz="4000" lang="en-US">
              <a:ln w="0"/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endParaRPr b="1" dirty="0" sz="4000" lang="bn-BD">
              <a:ln w="11430"/>
              <a:solidFill>
                <a:srgbClr val="002060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3" name="Cloud 3"/>
          <p:cNvSpPr/>
          <p:nvPr/>
        </p:nvSpPr>
        <p:spPr>
          <a:xfrm>
            <a:off x="2368987" y="441434"/>
            <a:ext cx="4995273" cy="1524000"/>
          </a:xfrm>
          <a:prstGeom prst="cloud"/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6600" lang="bn-BD">
                <a:ln w="11430"/>
                <a:solidFill>
                  <a:sysClr lastClr="000000" val="windowText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b="1" dirty="0" sz="6600" lang="en-US">
              <a:ln w="11430"/>
              <a:solidFill>
                <a:sysClr lastClr="000000" val="windowText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57200" y="1783080"/>
            <a:ext cx="2331720" cy="3688080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12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8"/>
                                        <p:tgtEl>
                                          <p:spTgt spid="104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2" grpId="0" animBg="1"/>
      <p:bldP spid="10485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3"/>
          <p:cNvGrpSpPr/>
          <p:nvPr/>
        </p:nvGrpSpPr>
        <p:grpSpPr>
          <a:xfrm>
            <a:off x="668482" y="754747"/>
            <a:ext cx="7277100" cy="4635339"/>
            <a:chOff x="668482" y="367009"/>
            <a:chExt cx="7277100" cy="5240822"/>
          </a:xfrm>
        </p:grpSpPr>
        <p:sp>
          <p:nvSpPr>
            <p:cNvPr id="1048584" name="Rectangle 5"/>
            <p:cNvSpPr>
              <a:spLocks noChangeArrowheads="1"/>
            </p:cNvSpPr>
            <p:nvPr/>
          </p:nvSpPr>
          <p:spPr bwMode="auto">
            <a:xfrm>
              <a:off x="5778645" y="3451233"/>
              <a:ext cx="184150" cy="366712"/>
            </a:xfrm>
            <a:prstGeom prst="rect"/>
            <a:noFill/>
            <a:ln>
              <a:noFill/>
            </a:ln>
            <a:effectLst/>
          </p:spPr>
          <p:txBody>
            <a:bodyPr wrap="none">
              <a:spAutoFit/>
            </a:bodyPr>
            <a:p>
              <a:endParaRPr lang="en-US"/>
            </a:p>
          </p:txBody>
        </p:sp>
        <p:pic>
          <p:nvPicPr>
            <p:cNvPr id="2097153" name="Picture 10" descr="SolarPanelforInputOutputDiagram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/>
            <a:srcRect/>
            <a:stretch>
              <a:fillRect/>
            </a:stretch>
          </p:blipFill>
          <p:spPr bwMode="auto">
            <a:xfrm>
              <a:off x="668482" y="2870208"/>
              <a:ext cx="3771900" cy="2001837"/>
            </a:xfrm>
            <a:prstGeom prst="rect"/>
            <a:noFill/>
          </p:spPr>
        </p:pic>
        <p:pic>
          <p:nvPicPr>
            <p:cNvPr id="2097154" name="Picture 12" descr="cartoonlightbulb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/>
            <a:srcRect/>
            <a:stretch>
              <a:fillRect/>
            </a:stretch>
          </p:blipFill>
          <p:spPr bwMode="auto">
            <a:xfrm>
              <a:off x="6675582" y="2446345"/>
              <a:ext cx="1270000" cy="1143000"/>
            </a:xfrm>
            <a:prstGeom prst="rect"/>
            <a:noFill/>
          </p:spPr>
        </p:pic>
        <p:sp>
          <p:nvSpPr>
            <p:cNvPr id="1048585" name="Line 14"/>
            <p:cNvSpPr>
              <a:spLocks noChangeShapeType="1"/>
            </p:cNvSpPr>
            <p:nvPr/>
          </p:nvSpPr>
          <p:spPr bwMode="auto">
            <a:xfrm flipH="1">
              <a:off x="1595582" y="1938345"/>
              <a:ext cx="317500" cy="1739900"/>
            </a:xfrm>
            <a:prstGeom prst="line"/>
            <a:noFill/>
            <a:ln w="28575">
              <a:solidFill>
                <a:srgbClr val="FFC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86" name="Line 15"/>
            <p:cNvSpPr>
              <a:spLocks noChangeShapeType="1"/>
            </p:cNvSpPr>
            <p:nvPr/>
          </p:nvSpPr>
          <p:spPr bwMode="auto">
            <a:xfrm flipH="1">
              <a:off x="2205182" y="2014545"/>
              <a:ext cx="12700" cy="1930400"/>
            </a:xfrm>
            <a:prstGeom prst="line"/>
            <a:noFill/>
            <a:ln w="28575">
              <a:solidFill>
                <a:srgbClr val="FFC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87" name="Line 16"/>
            <p:cNvSpPr>
              <a:spLocks noChangeShapeType="1"/>
            </p:cNvSpPr>
            <p:nvPr/>
          </p:nvSpPr>
          <p:spPr bwMode="auto">
            <a:xfrm>
              <a:off x="2573482" y="2014545"/>
              <a:ext cx="279400" cy="1828800"/>
            </a:xfrm>
            <a:prstGeom prst="line"/>
            <a:noFill/>
            <a:ln w="28575">
              <a:solidFill>
                <a:srgbClr val="FFC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88" name="Freeform 17"/>
            <p:cNvSpPr/>
            <p:nvPr/>
          </p:nvSpPr>
          <p:spPr bwMode="auto">
            <a:xfrm>
              <a:off x="4122882" y="3235333"/>
              <a:ext cx="3162300" cy="874712"/>
            </a:xfrm>
            <a:custGeom>
              <a:avLst/>
              <a:gdLst>
                <a:gd name="T0" fmla="*/ 0 w 1816"/>
                <a:gd name="T1" fmla="*/ 455 h 455"/>
                <a:gd name="T2" fmla="*/ 536 w 1816"/>
                <a:gd name="T3" fmla="*/ 159 h 455"/>
                <a:gd name="T4" fmla="*/ 1080 w 1816"/>
                <a:gd name="T5" fmla="*/ 207 h 455"/>
                <a:gd name="T6" fmla="*/ 1704 w 1816"/>
                <a:gd name="T7" fmla="*/ 31 h 455"/>
                <a:gd name="T8" fmla="*/ 1752 w 1816"/>
                <a:gd name="T9" fmla="*/ 23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6" h="455">
                  <a:moveTo>
                    <a:pt x="0" y="455"/>
                  </a:moveTo>
                  <a:cubicBezTo>
                    <a:pt x="178" y="327"/>
                    <a:pt x="356" y="200"/>
                    <a:pt x="536" y="159"/>
                  </a:cubicBezTo>
                  <a:cubicBezTo>
                    <a:pt x="716" y="118"/>
                    <a:pt x="885" y="228"/>
                    <a:pt x="1080" y="207"/>
                  </a:cubicBezTo>
                  <a:cubicBezTo>
                    <a:pt x="1275" y="186"/>
                    <a:pt x="1592" y="62"/>
                    <a:pt x="1704" y="31"/>
                  </a:cubicBezTo>
                  <a:cubicBezTo>
                    <a:pt x="1816" y="0"/>
                    <a:pt x="1784" y="11"/>
                    <a:pt x="1752" y="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89" name="Freeform 18"/>
            <p:cNvSpPr/>
            <p:nvPr/>
          </p:nvSpPr>
          <p:spPr bwMode="auto">
            <a:xfrm>
              <a:off x="4199082" y="3309945"/>
              <a:ext cx="3333750" cy="736600"/>
            </a:xfrm>
            <a:custGeom>
              <a:avLst/>
              <a:gdLst>
                <a:gd name="T0" fmla="*/ 0 w 1980"/>
                <a:gd name="T1" fmla="*/ 472 h 472"/>
                <a:gd name="T2" fmla="*/ 664 w 1980"/>
                <a:gd name="T3" fmla="*/ 296 h 472"/>
                <a:gd name="T4" fmla="*/ 1792 w 1980"/>
                <a:gd name="T5" fmla="*/ 288 h 472"/>
                <a:gd name="T6" fmla="*/ 1792 w 1980"/>
                <a:gd name="T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0" h="472">
                  <a:moveTo>
                    <a:pt x="0" y="472"/>
                  </a:moveTo>
                  <a:cubicBezTo>
                    <a:pt x="182" y="399"/>
                    <a:pt x="365" y="327"/>
                    <a:pt x="664" y="296"/>
                  </a:cubicBezTo>
                  <a:cubicBezTo>
                    <a:pt x="963" y="265"/>
                    <a:pt x="1604" y="337"/>
                    <a:pt x="1792" y="288"/>
                  </a:cubicBezTo>
                  <a:cubicBezTo>
                    <a:pt x="1980" y="239"/>
                    <a:pt x="1886" y="119"/>
                    <a:pt x="17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90" name="Freeform 19"/>
            <p:cNvSpPr/>
            <p:nvPr/>
          </p:nvSpPr>
          <p:spPr bwMode="auto">
            <a:xfrm>
              <a:off x="3394364" y="4321183"/>
              <a:ext cx="2277918" cy="703262"/>
            </a:xfrm>
            <a:custGeom>
              <a:avLst/>
              <a:gdLst>
                <a:gd name="T0" fmla="*/ 0 w 1360"/>
                <a:gd name="T1" fmla="*/ 11 h 443"/>
                <a:gd name="T2" fmla="*/ 528 w 1360"/>
                <a:gd name="T3" fmla="*/ 51 h 443"/>
                <a:gd name="T4" fmla="*/ 808 w 1360"/>
                <a:gd name="T5" fmla="*/ 315 h 443"/>
                <a:gd name="T6" fmla="*/ 1360 w 1360"/>
                <a:gd name="T7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0" h="443">
                  <a:moveTo>
                    <a:pt x="0" y="11"/>
                  </a:moveTo>
                  <a:cubicBezTo>
                    <a:pt x="197" y="5"/>
                    <a:pt x="394" y="0"/>
                    <a:pt x="528" y="51"/>
                  </a:cubicBezTo>
                  <a:cubicBezTo>
                    <a:pt x="662" y="102"/>
                    <a:pt x="669" y="250"/>
                    <a:pt x="808" y="315"/>
                  </a:cubicBezTo>
                  <a:cubicBezTo>
                    <a:pt x="947" y="380"/>
                    <a:pt x="1153" y="411"/>
                    <a:pt x="1360" y="4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591" name="Freeform 20"/>
            <p:cNvSpPr/>
            <p:nvPr/>
          </p:nvSpPr>
          <p:spPr bwMode="auto">
            <a:xfrm>
              <a:off x="3570515" y="4238171"/>
              <a:ext cx="2075541" cy="870855"/>
            </a:xfrm>
            <a:custGeom>
              <a:avLst/>
              <a:gdLst>
                <a:gd name="T0" fmla="*/ 0 w 1216"/>
                <a:gd name="T1" fmla="*/ 24 h 480"/>
                <a:gd name="T2" fmla="*/ 480 w 1216"/>
                <a:gd name="T3" fmla="*/ 40 h 480"/>
                <a:gd name="T4" fmla="*/ 744 w 1216"/>
                <a:gd name="T5" fmla="*/ 264 h 480"/>
                <a:gd name="T6" fmla="*/ 1072 w 1216"/>
                <a:gd name="T7" fmla="*/ 256 h 480"/>
                <a:gd name="T8" fmla="*/ 1216 w 1216"/>
                <a:gd name="T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6" h="480">
                  <a:moveTo>
                    <a:pt x="0" y="24"/>
                  </a:moveTo>
                  <a:cubicBezTo>
                    <a:pt x="178" y="12"/>
                    <a:pt x="356" y="0"/>
                    <a:pt x="480" y="40"/>
                  </a:cubicBezTo>
                  <a:cubicBezTo>
                    <a:pt x="604" y="80"/>
                    <a:pt x="645" y="228"/>
                    <a:pt x="744" y="264"/>
                  </a:cubicBezTo>
                  <a:cubicBezTo>
                    <a:pt x="843" y="300"/>
                    <a:pt x="993" y="220"/>
                    <a:pt x="1072" y="256"/>
                  </a:cubicBezTo>
                  <a:cubicBezTo>
                    <a:pt x="1151" y="292"/>
                    <a:pt x="1183" y="386"/>
                    <a:pt x="1216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wrap="none"/>
            <a:p>
              <a:endParaRPr lang="en-US"/>
            </a:p>
          </p:txBody>
        </p:sp>
        <p:pic>
          <p:nvPicPr>
            <p:cNvPr id="2097155" name="Picture 5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3"/>
            <a:srcRect/>
            <a:stretch>
              <a:fillRect/>
            </a:stretch>
          </p:blipFill>
          <p:spPr bwMode="auto">
            <a:xfrm>
              <a:off x="1289339" y="367009"/>
              <a:ext cx="1771650" cy="1752600"/>
            </a:xfrm>
            <a:prstGeom prst="ellipse"/>
            <a:ln>
              <a:noFill/>
            </a:ln>
            <a:effectLst>
              <a:softEdge rad="112500"/>
            </a:effectLst>
          </p:spPr>
        </p:pic>
        <p:pic>
          <p:nvPicPr>
            <p:cNvPr id="2097156" name="Picture 6" descr="C:\Users\DOEL\Desktop\Model content=14\New folder (2)\werrrrwwt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4"/>
            <a:srcRect/>
            <a:stretch>
              <a:fillRect/>
            </a:stretch>
          </p:blipFill>
          <p:spPr bwMode="auto">
            <a:xfrm>
              <a:off x="5144944" y="1132115"/>
              <a:ext cx="1894485" cy="1413907"/>
            </a:xfrm>
            <a:prstGeom prst="rect"/>
            <a:noFill/>
          </p:spPr>
        </p:pic>
        <p:grpSp>
          <p:nvGrpSpPr>
            <p:cNvPr id="36" name="Group 21"/>
            <p:cNvGrpSpPr/>
            <p:nvPr/>
          </p:nvGrpSpPr>
          <p:grpSpPr>
            <a:xfrm>
              <a:off x="5646058" y="3866117"/>
              <a:ext cx="1567543" cy="1741714"/>
              <a:chOff x="6371772" y="-159680"/>
              <a:chExt cx="2057400" cy="2219325"/>
            </a:xfrm>
          </p:grpSpPr>
          <p:pic>
            <p:nvPicPr>
              <p:cNvPr id="2097157" name="Picture 7" descr="C:\Users\DOEL\Desktop\Model content=14\New folder (2)\xzvxxzcv.pn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5"/>
              <a:srcRect/>
              <a:stretch>
                <a:fillRect/>
              </a:stretch>
            </p:blipFill>
            <p:spPr bwMode="auto">
              <a:xfrm>
                <a:off x="6371772" y="-159680"/>
                <a:ext cx="2057400" cy="2219325"/>
              </a:xfrm>
              <a:prstGeom prst="rect"/>
              <a:noFill/>
            </p:spPr>
          </p:pic>
          <p:pic>
            <p:nvPicPr>
              <p:cNvPr id="2097158" name="Picture 9" descr="C:\Users\DOEL\Desktop\Model content=14\New folder\goijopqj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6"/>
              <a:srcRect/>
              <a:stretch>
                <a:fillRect/>
              </a:stretch>
            </p:blipFill>
            <p:spPr bwMode="auto">
              <a:xfrm>
                <a:off x="6419481" y="827315"/>
                <a:ext cx="1603985" cy="1204686"/>
              </a:xfrm>
              <a:prstGeom prst="rect"/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048592" name="Freeform 22"/>
            <p:cNvSpPr/>
            <p:nvPr/>
          </p:nvSpPr>
          <p:spPr>
            <a:xfrm>
              <a:off x="3904343" y="826553"/>
              <a:ext cx="2002971" cy="3005218"/>
            </a:xfrm>
            <a:custGeom>
              <a:avLst/>
              <a:gdLst>
                <a:gd name="connsiteX0" fmla="*/ 116114 w 2002971"/>
                <a:gd name="connsiteY0" fmla="*/ 3005218 h 3005218"/>
                <a:gd name="connsiteX1" fmla="*/ 116114 w 2002971"/>
                <a:gd name="connsiteY1" fmla="*/ 2831046 h 3005218"/>
                <a:gd name="connsiteX2" fmla="*/ 72571 w 2002971"/>
                <a:gd name="connsiteY2" fmla="*/ 2555275 h 3005218"/>
                <a:gd name="connsiteX3" fmla="*/ 58057 w 2002971"/>
                <a:gd name="connsiteY3" fmla="*/ 2381104 h 3005218"/>
                <a:gd name="connsiteX4" fmla="*/ 43543 w 2002971"/>
                <a:gd name="connsiteY4" fmla="*/ 2323046 h 3005218"/>
                <a:gd name="connsiteX5" fmla="*/ 29028 w 2002971"/>
                <a:gd name="connsiteY5" fmla="*/ 2235961 h 3005218"/>
                <a:gd name="connsiteX6" fmla="*/ 0 w 2002971"/>
                <a:gd name="connsiteY6" fmla="*/ 2119846 h 3005218"/>
                <a:gd name="connsiteX7" fmla="*/ 14514 w 2002971"/>
                <a:gd name="connsiteY7" fmla="*/ 1727961 h 3005218"/>
                <a:gd name="connsiteX8" fmla="*/ 29028 w 2002971"/>
                <a:gd name="connsiteY8" fmla="*/ 1655389 h 3005218"/>
                <a:gd name="connsiteX9" fmla="*/ 87086 w 2002971"/>
                <a:gd name="connsiteY9" fmla="*/ 1466704 h 3005218"/>
                <a:gd name="connsiteX10" fmla="*/ 116114 w 2002971"/>
                <a:gd name="connsiteY10" fmla="*/ 1365104 h 3005218"/>
                <a:gd name="connsiteX11" fmla="*/ 174171 w 2002971"/>
                <a:gd name="connsiteY11" fmla="*/ 1219961 h 3005218"/>
                <a:gd name="connsiteX12" fmla="*/ 203200 w 2002971"/>
                <a:gd name="connsiteY12" fmla="*/ 1103846 h 3005218"/>
                <a:gd name="connsiteX13" fmla="*/ 232228 w 2002971"/>
                <a:gd name="connsiteY13" fmla="*/ 1031275 h 3005218"/>
                <a:gd name="connsiteX14" fmla="*/ 261257 w 2002971"/>
                <a:gd name="connsiteY14" fmla="*/ 915161 h 3005218"/>
                <a:gd name="connsiteX15" fmla="*/ 290286 w 2002971"/>
                <a:gd name="connsiteY15" fmla="*/ 871618 h 3005218"/>
                <a:gd name="connsiteX16" fmla="*/ 319314 w 2002971"/>
                <a:gd name="connsiteY16" fmla="*/ 740989 h 3005218"/>
                <a:gd name="connsiteX17" fmla="*/ 348343 w 2002971"/>
                <a:gd name="connsiteY17" fmla="*/ 697446 h 3005218"/>
                <a:gd name="connsiteX18" fmla="*/ 377371 w 2002971"/>
                <a:gd name="connsiteY18" fmla="*/ 581332 h 3005218"/>
                <a:gd name="connsiteX19" fmla="*/ 406400 w 2002971"/>
                <a:gd name="connsiteY19" fmla="*/ 537789 h 3005218"/>
                <a:gd name="connsiteX20" fmla="*/ 435428 w 2002971"/>
                <a:gd name="connsiteY20" fmla="*/ 465218 h 3005218"/>
                <a:gd name="connsiteX21" fmla="*/ 449943 w 2002971"/>
                <a:gd name="connsiteY21" fmla="*/ 421675 h 3005218"/>
                <a:gd name="connsiteX22" fmla="*/ 522514 w 2002971"/>
                <a:gd name="connsiteY22" fmla="*/ 334589 h 3005218"/>
                <a:gd name="connsiteX23" fmla="*/ 551543 w 2002971"/>
                <a:gd name="connsiteY23" fmla="*/ 291046 h 3005218"/>
                <a:gd name="connsiteX24" fmla="*/ 609600 w 2002971"/>
                <a:gd name="connsiteY24" fmla="*/ 262018 h 3005218"/>
                <a:gd name="connsiteX25" fmla="*/ 696686 w 2002971"/>
                <a:gd name="connsiteY25" fmla="*/ 218475 h 3005218"/>
                <a:gd name="connsiteX26" fmla="*/ 798286 w 2002971"/>
                <a:gd name="connsiteY26" fmla="*/ 160418 h 3005218"/>
                <a:gd name="connsiteX27" fmla="*/ 870857 w 2002971"/>
                <a:gd name="connsiteY27" fmla="*/ 145904 h 3005218"/>
                <a:gd name="connsiteX28" fmla="*/ 957943 w 2002971"/>
                <a:gd name="connsiteY28" fmla="*/ 116875 h 3005218"/>
                <a:gd name="connsiteX29" fmla="*/ 1001486 w 2002971"/>
                <a:gd name="connsiteY29" fmla="*/ 102361 h 3005218"/>
                <a:gd name="connsiteX30" fmla="*/ 1074057 w 2002971"/>
                <a:gd name="connsiteY30" fmla="*/ 73332 h 3005218"/>
                <a:gd name="connsiteX31" fmla="*/ 1117600 w 2002971"/>
                <a:gd name="connsiteY31" fmla="*/ 44304 h 3005218"/>
                <a:gd name="connsiteX32" fmla="*/ 1219200 w 2002971"/>
                <a:gd name="connsiteY32" fmla="*/ 29789 h 3005218"/>
                <a:gd name="connsiteX33" fmla="*/ 1262743 w 2002971"/>
                <a:gd name="connsiteY33" fmla="*/ 761 h 3005218"/>
                <a:gd name="connsiteX34" fmla="*/ 1611086 w 2002971"/>
                <a:gd name="connsiteY34" fmla="*/ 29789 h 3005218"/>
                <a:gd name="connsiteX35" fmla="*/ 1712686 w 2002971"/>
                <a:gd name="connsiteY35" fmla="*/ 102361 h 3005218"/>
                <a:gd name="connsiteX36" fmla="*/ 1799771 w 2002971"/>
                <a:gd name="connsiteY36" fmla="*/ 160418 h 3005218"/>
                <a:gd name="connsiteX37" fmla="*/ 1901371 w 2002971"/>
                <a:gd name="connsiteY37" fmla="*/ 189446 h 3005218"/>
                <a:gd name="connsiteX38" fmla="*/ 2002971 w 2002971"/>
                <a:gd name="connsiteY38" fmla="*/ 320075 h 3005218"/>
                <a:gd name="connsiteX39" fmla="*/ 2002971 w 2002971"/>
                <a:gd name="connsiteY39" fmla="*/ 392646 h 300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02971" h="3005218">
                  <a:moveTo>
                    <a:pt x="116114" y="3005218"/>
                  </a:moveTo>
                  <a:cubicBezTo>
                    <a:pt x="139933" y="2886118"/>
                    <a:pt x="130516" y="2975071"/>
                    <a:pt x="116114" y="2831046"/>
                  </a:cubicBezTo>
                  <a:cubicBezTo>
                    <a:pt x="92027" y="2590175"/>
                    <a:pt x="125053" y="2712720"/>
                    <a:pt x="72571" y="2555275"/>
                  </a:cubicBezTo>
                  <a:cubicBezTo>
                    <a:pt x="67733" y="2497218"/>
                    <a:pt x="65283" y="2438912"/>
                    <a:pt x="58057" y="2381104"/>
                  </a:cubicBezTo>
                  <a:cubicBezTo>
                    <a:pt x="55583" y="2361310"/>
                    <a:pt x="47455" y="2342607"/>
                    <a:pt x="43543" y="2323046"/>
                  </a:cubicBezTo>
                  <a:cubicBezTo>
                    <a:pt x="37771" y="2294189"/>
                    <a:pt x="35194" y="2264737"/>
                    <a:pt x="29028" y="2235961"/>
                  </a:cubicBezTo>
                  <a:cubicBezTo>
                    <a:pt x="20669" y="2196950"/>
                    <a:pt x="0" y="2119846"/>
                    <a:pt x="0" y="2119846"/>
                  </a:cubicBezTo>
                  <a:cubicBezTo>
                    <a:pt x="4838" y="1989218"/>
                    <a:pt x="6360" y="1858424"/>
                    <a:pt x="14514" y="1727961"/>
                  </a:cubicBezTo>
                  <a:cubicBezTo>
                    <a:pt x="16053" y="1703339"/>
                    <a:pt x="23481" y="1679427"/>
                    <a:pt x="29028" y="1655389"/>
                  </a:cubicBezTo>
                  <a:cubicBezTo>
                    <a:pt x="80718" y="1431399"/>
                    <a:pt x="32568" y="1630259"/>
                    <a:pt x="87086" y="1466704"/>
                  </a:cubicBezTo>
                  <a:cubicBezTo>
                    <a:pt x="98224" y="1433290"/>
                    <a:pt x="104392" y="1398318"/>
                    <a:pt x="116114" y="1365104"/>
                  </a:cubicBezTo>
                  <a:cubicBezTo>
                    <a:pt x="133456" y="1315967"/>
                    <a:pt x="163951" y="1271057"/>
                    <a:pt x="174171" y="1219961"/>
                  </a:cubicBezTo>
                  <a:cubicBezTo>
                    <a:pt x="186545" y="1158092"/>
                    <a:pt x="184073" y="1154851"/>
                    <a:pt x="203200" y="1103846"/>
                  </a:cubicBezTo>
                  <a:cubicBezTo>
                    <a:pt x="212348" y="1079451"/>
                    <a:pt x="224741" y="1056230"/>
                    <a:pt x="232228" y="1031275"/>
                  </a:cubicBezTo>
                  <a:cubicBezTo>
                    <a:pt x="244647" y="989880"/>
                    <a:pt x="242103" y="953469"/>
                    <a:pt x="261257" y="915161"/>
                  </a:cubicBezTo>
                  <a:cubicBezTo>
                    <a:pt x="269058" y="899559"/>
                    <a:pt x="280610" y="886132"/>
                    <a:pt x="290286" y="871618"/>
                  </a:cubicBezTo>
                  <a:cubicBezTo>
                    <a:pt x="295860" y="838173"/>
                    <a:pt x="301449" y="776719"/>
                    <a:pt x="319314" y="740989"/>
                  </a:cubicBezTo>
                  <a:cubicBezTo>
                    <a:pt x="327115" y="725387"/>
                    <a:pt x="338667" y="711960"/>
                    <a:pt x="348343" y="697446"/>
                  </a:cubicBezTo>
                  <a:cubicBezTo>
                    <a:pt x="353863" y="669846"/>
                    <a:pt x="362495" y="611085"/>
                    <a:pt x="377371" y="581332"/>
                  </a:cubicBezTo>
                  <a:cubicBezTo>
                    <a:pt x="385172" y="565730"/>
                    <a:pt x="398599" y="553391"/>
                    <a:pt x="406400" y="537789"/>
                  </a:cubicBezTo>
                  <a:cubicBezTo>
                    <a:pt x="418052" y="514486"/>
                    <a:pt x="426280" y="489613"/>
                    <a:pt x="435428" y="465218"/>
                  </a:cubicBezTo>
                  <a:cubicBezTo>
                    <a:pt x="440800" y="450893"/>
                    <a:pt x="443101" y="435359"/>
                    <a:pt x="449943" y="421675"/>
                  </a:cubicBezTo>
                  <a:cubicBezTo>
                    <a:pt x="476971" y="367618"/>
                    <a:pt x="482387" y="382741"/>
                    <a:pt x="522514" y="334589"/>
                  </a:cubicBezTo>
                  <a:cubicBezTo>
                    <a:pt x="533681" y="321188"/>
                    <a:pt x="538142" y="302213"/>
                    <a:pt x="551543" y="291046"/>
                  </a:cubicBezTo>
                  <a:cubicBezTo>
                    <a:pt x="568165" y="277195"/>
                    <a:pt x="590814" y="272753"/>
                    <a:pt x="609600" y="262018"/>
                  </a:cubicBezTo>
                  <a:cubicBezTo>
                    <a:pt x="688384" y="216999"/>
                    <a:pt x="616851" y="245086"/>
                    <a:pt x="696686" y="218475"/>
                  </a:cubicBezTo>
                  <a:cubicBezTo>
                    <a:pt x="728542" y="197237"/>
                    <a:pt x="761450" y="172696"/>
                    <a:pt x="798286" y="160418"/>
                  </a:cubicBezTo>
                  <a:cubicBezTo>
                    <a:pt x="821689" y="152617"/>
                    <a:pt x="847057" y="152395"/>
                    <a:pt x="870857" y="145904"/>
                  </a:cubicBezTo>
                  <a:cubicBezTo>
                    <a:pt x="900378" y="137853"/>
                    <a:pt x="928914" y="126551"/>
                    <a:pt x="957943" y="116875"/>
                  </a:cubicBezTo>
                  <a:cubicBezTo>
                    <a:pt x="972457" y="112037"/>
                    <a:pt x="987281" y="108043"/>
                    <a:pt x="1001486" y="102361"/>
                  </a:cubicBezTo>
                  <a:cubicBezTo>
                    <a:pt x="1025676" y="92685"/>
                    <a:pt x="1050754" y="84984"/>
                    <a:pt x="1074057" y="73332"/>
                  </a:cubicBezTo>
                  <a:cubicBezTo>
                    <a:pt x="1089659" y="65531"/>
                    <a:pt x="1100892" y="49316"/>
                    <a:pt x="1117600" y="44304"/>
                  </a:cubicBezTo>
                  <a:cubicBezTo>
                    <a:pt x="1150368" y="34474"/>
                    <a:pt x="1185333" y="34627"/>
                    <a:pt x="1219200" y="29789"/>
                  </a:cubicBezTo>
                  <a:cubicBezTo>
                    <a:pt x="1233714" y="20113"/>
                    <a:pt x="1245323" y="1678"/>
                    <a:pt x="1262743" y="761"/>
                  </a:cubicBezTo>
                  <a:cubicBezTo>
                    <a:pt x="1358149" y="-4260"/>
                    <a:pt x="1506398" y="16703"/>
                    <a:pt x="1611086" y="29789"/>
                  </a:cubicBezTo>
                  <a:cubicBezTo>
                    <a:pt x="1752691" y="124196"/>
                    <a:pt x="1532594" y="-23704"/>
                    <a:pt x="1712686" y="102361"/>
                  </a:cubicBezTo>
                  <a:cubicBezTo>
                    <a:pt x="1741267" y="122368"/>
                    <a:pt x="1765925" y="151957"/>
                    <a:pt x="1799771" y="160418"/>
                  </a:cubicBezTo>
                  <a:cubicBezTo>
                    <a:pt x="1872671" y="178643"/>
                    <a:pt x="1838904" y="168624"/>
                    <a:pt x="1901371" y="189446"/>
                  </a:cubicBezTo>
                  <a:cubicBezTo>
                    <a:pt x="1928727" y="216802"/>
                    <a:pt x="2002971" y="285353"/>
                    <a:pt x="2002971" y="320075"/>
                  </a:cubicBezTo>
                  <a:lnTo>
                    <a:pt x="2002971" y="392646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93" name="Freeform 33"/>
            <p:cNvSpPr/>
            <p:nvPr/>
          </p:nvSpPr>
          <p:spPr>
            <a:xfrm>
              <a:off x="3773714" y="798285"/>
              <a:ext cx="2264229" cy="2946400"/>
            </a:xfrm>
            <a:custGeom>
              <a:avLst/>
              <a:gdLst>
                <a:gd name="connsiteX0" fmla="*/ 116114 w 2002971"/>
                <a:gd name="connsiteY0" fmla="*/ 3005218 h 3005218"/>
                <a:gd name="connsiteX1" fmla="*/ 116114 w 2002971"/>
                <a:gd name="connsiteY1" fmla="*/ 2831046 h 3005218"/>
                <a:gd name="connsiteX2" fmla="*/ 72571 w 2002971"/>
                <a:gd name="connsiteY2" fmla="*/ 2555275 h 3005218"/>
                <a:gd name="connsiteX3" fmla="*/ 58057 w 2002971"/>
                <a:gd name="connsiteY3" fmla="*/ 2381104 h 3005218"/>
                <a:gd name="connsiteX4" fmla="*/ 43543 w 2002971"/>
                <a:gd name="connsiteY4" fmla="*/ 2323046 h 3005218"/>
                <a:gd name="connsiteX5" fmla="*/ 29028 w 2002971"/>
                <a:gd name="connsiteY5" fmla="*/ 2235961 h 3005218"/>
                <a:gd name="connsiteX6" fmla="*/ 0 w 2002971"/>
                <a:gd name="connsiteY6" fmla="*/ 2119846 h 3005218"/>
                <a:gd name="connsiteX7" fmla="*/ 14514 w 2002971"/>
                <a:gd name="connsiteY7" fmla="*/ 1727961 h 3005218"/>
                <a:gd name="connsiteX8" fmla="*/ 29028 w 2002971"/>
                <a:gd name="connsiteY8" fmla="*/ 1655389 h 3005218"/>
                <a:gd name="connsiteX9" fmla="*/ 87086 w 2002971"/>
                <a:gd name="connsiteY9" fmla="*/ 1466704 h 3005218"/>
                <a:gd name="connsiteX10" fmla="*/ 116114 w 2002971"/>
                <a:gd name="connsiteY10" fmla="*/ 1365104 h 3005218"/>
                <a:gd name="connsiteX11" fmla="*/ 174171 w 2002971"/>
                <a:gd name="connsiteY11" fmla="*/ 1219961 h 3005218"/>
                <a:gd name="connsiteX12" fmla="*/ 203200 w 2002971"/>
                <a:gd name="connsiteY12" fmla="*/ 1103846 h 3005218"/>
                <a:gd name="connsiteX13" fmla="*/ 232228 w 2002971"/>
                <a:gd name="connsiteY13" fmla="*/ 1031275 h 3005218"/>
                <a:gd name="connsiteX14" fmla="*/ 261257 w 2002971"/>
                <a:gd name="connsiteY14" fmla="*/ 915161 h 3005218"/>
                <a:gd name="connsiteX15" fmla="*/ 290286 w 2002971"/>
                <a:gd name="connsiteY15" fmla="*/ 871618 h 3005218"/>
                <a:gd name="connsiteX16" fmla="*/ 319314 w 2002971"/>
                <a:gd name="connsiteY16" fmla="*/ 740989 h 3005218"/>
                <a:gd name="connsiteX17" fmla="*/ 348343 w 2002971"/>
                <a:gd name="connsiteY17" fmla="*/ 697446 h 3005218"/>
                <a:gd name="connsiteX18" fmla="*/ 377371 w 2002971"/>
                <a:gd name="connsiteY18" fmla="*/ 581332 h 3005218"/>
                <a:gd name="connsiteX19" fmla="*/ 406400 w 2002971"/>
                <a:gd name="connsiteY19" fmla="*/ 537789 h 3005218"/>
                <a:gd name="connsiteX20" fmla="*/ 435428 w 2002971"/>
                <a:gd name="connsiteY20" fmla="*/ 465218 h 3005218"/>
                <a:gd name="connsiteX21" fmla="*/ 449943 w 2002971"/>
                <a:gd name="connsiteY21" fmla="*/ 421675 h 3005218"/>
                <a:gd name="connsiteX22" fmla="*/ 522514 w 2002971"/>
                <a:gd name="connsiteY22" fmla="*/ 334589 h 3005218"/>
                <a:gd name="connsiteX23" fmla="*/ 551543 w 2002971"/>
                <a:gd name="connsiteY23" fmla="*/ 291046 h 3005218"/>
                <a:gd name="connsiteX24" fmla="*/ 609600 w 2002971"/>
                <a:gd name="connsiteY24" fmla="*/ 262018 h 3005218"/>
                <a:gd name="connsiteX25" fmla="*/ 696686 w 2002971"/>
                <a:gd name="connsiteY25" fmla="*/ 218475 h 3005218"/>
                <a:gd name="connsiteX26" fmla="*/ 798286 w 2002971"/>
                <a:gd name="connsiteY26" fmla="*/ 160418 h 3005218"/>
                <a:gd name="connsiteX27" fmla="*/ 870857 w 2002971"/>
                <a:gd name="connsiteY27" fmla="*/ 145904 h 3005218"/>
                <a:gd name="connsiteX28" fmla="*/ 957943 w 2002971"/>
                <a:gd name="connsiteY28" fmla="*/ 116875 h 3005218"/>
                <a:gd name="connsiteX29" fmla="*/ 1001486 w 2002971"/>
                <a:gd name="connsiteY29" fmla="*/ 102361 h 3005218"/>
                <a:gd name="connsiteX30" fmla="*/ 1074057 w 2002971"/>
                <a:gd name="connsiteY30" fmla="*/ 73332 h 3005218"/>
                <a:gd name="connsiteX31" fmla="*/ 1117600 w 2002971"/>
                <a:gd name="connsiteY31" fmla="*/ 44304 h 3005218"/>
                <a:gd name="connsiteX32" fmla="*/ 1219200 w 2002971"/>
                <a:gd name="connsiteY32" fmla="*/ 29789 h 3005218"/>
                <a:gd name="connsiteX33" fmla="*/ 1262743 w 2002971"/>
                <a:gd name="connsiteY33" fmla="*/ 761 h 3005218"/>
                <a:gd name="connsiteX34" fmla="*/ 1611086 w 2002971"/>
                <a:gd name="connsiteY34" fmla="*/ 29789 h 3005218"/>
                <a:gd name="connsiteX35" fmla="*/ 1712686 w 2002971"/>
                <a:gd name="connsiteY35" fmla="*/ 102361 h 3005218"/>
                <a:gd name="connsiteX36" fmla="*/ 1799771 w 2002971"/>
                <a:gd name="connsiteY36" fmla="*/ 160418 h 3005218"/>
                <a:gd name="connsiteX37" fmla="*/ 1901371 w 2002971"/>
                <a:gd name="connsiteY37" fmla="*/ 189446 h 3005218"/>
                <a:gd name="connsiteX38" fmla="*/ 2002971 w 2002971"/>
                <a:gd name="connsiteY38" fmla="*/ 320075 h 3005218"/>
                <a:gd name="connsiteX39" fmla="*/ 2002971 w 2002971"/>
                <a:gd name="connsiteY39" fmla="*/ 392646 h 300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02971" h="3005218">
                  <a:moveTo>
                    <a:pt x="116114" y="3005218"/>
                  </a:moveTo>
                  <a:cubicBezTo>
                    <a:pt x="139933" y="2886118"/>
                    <a:pt x="130516" y="2975071"/>
                    <a:pt x="116114" y="2831046"/>
                  </a:cubicBezTo>
                  <a:cubicBezTo>
                    <a:pt x="92027" y="2590175"/>
                    <a:pt x="125053" y="2712720"/>
                    <a:pt x="72571" y="2555275"/>
                  </a:cubicBezTo>
                  <a:cubicBezTo>
                    <a:pt x="67733" y="2497218"/>
                    <a:pt x="65283" y="2438912"/>
                    <a:pt x="58057" y="2381104"/>
                  </a:cubicBezTo>
                  <a:cubicBezTo>
                    <a:pt x="55583" y="2361310"/>
                    <a:pt x="47455" y="2342607"/>
                    <a:pt x="43543" y="2323046"/>
                  </a:cubicBezTo>
                  <a:cubicBezTo>
                    <a:pt x="37771" y="2294189"/>
                    <a:pt x="35194" y="2264737"/>
                    <a:pt x="29028" y="2235961"/>
                  </a:cubicBezTo>
                  <a:cubicBezTo>
                    <a:pt x="20669" y="2196950"/>
                    <a:pt x="0" y="2119846"/>
                    <a:pt x="0" y="2119846"/>
                  </a:cubicBezTo>
                  <a:cubicBezTo>
                    <a:pt x="4838" y="1989218"/>
                    <a:pt x="6360" y="1858424"/>
                    <a:pt x="14514" y="1727961"/>
                  </a:cubicBezTo>
                  <a:cubicBezTo>
                    <a:pt x="16053" y="1703339"/>
                    <a:pt x="23481" y="1679427"/>
                    <a:pt x="29028" y="1655389"/>
                  </a:cubicBezTo>
                  <a:cubicBezTo>
                    <a:pt x="80718" y="1431399"/>
                    <a:pt x="32568" y="1630259"/>
                    <a:pt x="87086" y="1466704"/>
                  </a:cubicBezTo>
                  <a:cubicBezTo>
                    <a:pt x="98224" y="1433290"/>
                    <a:pt x="104392" y="1398318"/>
                    <a:pt x="116114" y="1365104"/>
                  </a:cubicBezTo>
                  <a:cubicBezTo>
                    <a:pt x="133456" y="1315967"/>
                    <a:pt x="163951" y="1271057"/>
                    <a:pt x="174171" y="1219961"/>
                  </a:cubicBezTo>
                  <a:cubicBezTo>
                    <a:pt x="186545" y="1158092"/>
                    <a:pt x="184073" y="1154851"/>
                    <a:pt x="203200" y="1103846"/>
                  </a:cubicBezTo>
                  <a:cubicBezTo>
                    <a:pt x="212348" y="1079451"/>
                    <a:pt x="224741" y="1056230"/>
                    <a:pt x="232228" y="1031275"/>
                  </a:cubicBezTo>
                  <a:cubicBezTo>
                    <a:pt x="244647" y="989880"/>
                    <a:pt x="242103" y="953469"/>
                    <a:pt x="261257" y="915161"/>
                  </a:cubicBezTo>
                  <a:cubicBezTo>
                    <a:pt x="269058" y="899559"/>
                    <a:pt x="280610" y="886132"/>
                    <a:pt x="290286" y="871618"/>
                  </a:cubicBezTo>
                  <a:cubicBezTo>
                    <a:pt x="295860" y="838173"/>
                    <a:pt x="301449" y="776719"/>
                    <a:pt x="319314" y="740989"/>
                  </a:cubicBezTo>
                  <a:cubicBezTo>
                    <a:pt x="327115" y="725387"/>
                    <a:pt x="338667" y="711960"/>
                    <a:pt x="348343" y="697446"/>
                  </a:cubicBezTo>
                  <a:cubicBezTo>
                    <a:pt x="353863" y="669846"/>
                    <a:pt x="362495" y="611085"/>
                    <a:pt x="377371" y="581332"/>
                  </a:cubicBezTo>
                  <a:cubicBezTo>
                    <a:pt x="385172" y="565730"/>
                    <a:pt x="398599" y="553391"/>
                    <a:pt x="406400" y="537789"/>
                  </a:cubicBezTo>
                  <a:cubicBezTo>
                    <a:pt x="418052" y="514486"/>
                    <a:pt x="426280" y="489613"/>
                    <a:pt x="435428" y="465218"/>
                  </a:cubicBezTo>
                  <a:cubicBezTo>
                    <a:pt x="440800" y="450893"/>
                    <a:pt x="443101" y="435359"/>
                    <a:pt x="449943" y="421675"/>
                  </a:cubicBezTo>
                  <a:cubicBezTo>
                    <a:pt x="476971" y="367618"/>
                    <a:pt x="482387" y="382741"/>
                    <a:pt x="522514" y="334589"/>
                  </a:cubicBezTo>
                  <a:cubicBezTo>
                    <a:pt x="533681" y="321188"/>
                    <a:pt x="538142" y="302213"/>
                    <a:pt x="551543" y="291046"/>
                  </a:cubicBezTo>
                  <a:cubicBezTo>
                    <a:pt x="568165" y="277195"/>
                    <a:pt x="590814" y="272753"/>
                    <a:pt x="609600" y="262018"/>
                  </a:cubicBezTo>
                  <a:cubicBezTo>
                    <a:pt x="688384" y="216999"/>
                    <a:pt x="616851" y="245086"/>
                    <a:pt x="696686" y="218475"/>
                  </a:cubicBezTo>
                  <a:cubicBezTo>
                    <a:pt x="728542" y="197237"/>
                    <a:pt x="761450" y="172696"/>
                    <a:pt x="798286" y="160418"/>
                  </a:cubicBezTo>
                  <a:cubicBezTo>
                    <a:pt x="821689" y="152617"/>
                    <a:pt x="847057" y="152395"/>
                    <a:pt x="870857" y="145904"/>
                  </a:cubicBezTo>
                  <a:cubicBezTo>
                    <a:pt x="900378" y="137853"/>
                    <a:pt x="928914" y="126551"/>
                    <a:pt x="957943" y="116875"/>
                  </a:cubicBezTo>
                  <a:cubicBezTo>
                    <a:pt x="972457" y="112037"/>
                    <a:pt x="987281" y="108043"/>
                    <a:pt x="1001486" y="102361"/>
                  </a:cubicBezTo>
                  <a:cubicBezTo>
                    <a:pt x="1025676" y="92685"/>
                    <a:pt x="1050754" y="84984"/>
                    <a:pt x="1074057" y="73332"/>
                  </a:cubicBezTo>
                  <a:cubicBezTo>
                    <a:pt x="1089659" y="65531"/>
                    <a:pt x="1100892" y="49316"/>
                    <a:pt x="1117600" y="44304"/>
                  </a:cubicBezTo>
                  <a:cubicBezTo>
                    <a:pt x="1150368" y="34474"/>
                    <a:pt x="1185333" y="34627"/>
                    <a:pt x="1219200" y="29789"/>
                  </a:cubicBezTo>
                  <a:cubicBezTo>
                    <a:pt x="1233714" y="20113"/>
                    <a:pt x="1245323" y="1678"/>
                    <a:pt x="1262743" y="761"/>
                  </a:cubicBezTo>
                  <a:cubicBezTo>
                    <a:pt x="1358149" y="-4260"/>
                    <a:pt x="1506398" y="16703"/>
                    <a:pt x="1611086" y="29789"/>
                  </a:cubicBezTo>
                  <a:cubicBezTo>
                    <a:pt x="1752691" y="124196"/>
                    <a:pt x="1532594" y="-23704"/>
                    <a:pt x="1712686" y="102361"/>
                  </a:cubicBezTo>
                  <a:cubicBezTo>
                    <a:pt x="1741267" y="122368"/>
                    <a:pt x="1765925" y="151957"/>
                    <a:pt x="1799771" y="160418"/>
                  </a:cubicBezTo>
                  <a:cubicBezTo>
                    <a:pt x="1872671" y="178643"/>
                    <a:pt x="1838904" y="168624"/>
                    <a:pt x="1901371" y="189446"/>
                  </a:cubicBezTo>
                  <a:cubicBezTo>
                    <a:pt x="1928727" y="216802"/>
                    <a:pt x="2002971" y="285353"/>
                    <a:pt x="2002971" y="320075"/>
                  </a:cubicBezTo>
                  <a:lnTo>
                    <a:pt x="2002971" y="392646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sp>
        <p:nvSpPr>
          <p:cNvPr id="1048594" name="Pentagon 27"/>
          <p:cNvSpPr/>
          <p:nvPr/>
        </p:nvSpPr>
        <p:spPr>
          <a:xfrm>
            <a:off x="41558" y="55414"/>
            <a:ext cx="4098904" cy="1070885"/>
          </a:xfrm>
          <a:prstGeom prst="homePlate"/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bn-BD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চিন্তা করে বল</a:t>
            </a:r>
            <a:endParaRPr b="1" dirty="0" sz="4400"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Rectangle 1"/>
          <p:cNvSpPr/>
          <p:nvPr/>
        </p:nvSpPr>
        <p:spPr>
          <a:xfrm>
            <a:off x="595750" y="1704108"/>
            <a:ext cx="7952509" cy="1783817"/>
          </a:xfrm>
          <a:prstGeom prst="rect"/>
          <a:ln>
            <a:noFill/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/>
            <a:spAutoFit/>
          </a:bodyPr>
          <a:p>
            <a:pPr algn="ctr"/>
            <a:r>
              <a:rPr b="1" dirty="0" sz="7200" lang="bn-BD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শক্তির রুপান্তর</a:t>
            </a:r>
            <a:endParaRPr b="1" dirty="0" sz="7200" lang="bn-BD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9" name="Rectangle 2"/>
          <p:cNvSpPr/>
          <p:nvPr/>
        </p:nvSpPr>
        <p:spPr>
          <a:xfrm>
            <a:off x="2183710" y="4152465"/>
            <a:ext cx="5213474" cy="1069341"/>
          </a:xfrm>
          <a:prstGeom prst="rect"/>
        </p:spPr>
        <p:txBody>
          <a:bodyPr wrap="square">
            <a:spAutoFit/>
          </a:bodyPr>
          <a:p>
            <a:pPr algn="ctr"/>
            <a:r>
              <a:rPr dirty="0" sz="5400" lang="bn-BD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6600" lang="bn-BD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৪ ও ৫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7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0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1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/>
      <p:bldP spid="10485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Rectangle 1"/>
          <p:cNvSpPr/>
          <p:nvPr/>
        </p:nvSpPr>
        <p:spPr>
          <a:xfrm>
            <a:off x="2641685" y="887616"/>
            <a:ext cx="5964316" cy="688340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p>
            <a:r>
              <a:rPr dirty="0" sz="4000" lang="bn-BD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dirty="0" sz="4000" lang="en-US">
                <a:latin typeface="NikoshBAN" pitchFamily="2" charset="0"/>
                <a:cs typeface="NikoshBAN" pitchFamily="2" charset="0"/>
              </a:rPr>
              <a:t>…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2"/>
          <p:cNvGrpSpPr/>
          <p:nvPr/>
        </p:nvGrpSpPr>
        <p:grpSpPr>
          <a:xfrm>
            <a:off x="138674" y="1770644"/>
            <a:ext cx="8498714" cy="1161634"/>
            <a:chOff x="1136076" y="2299851"/>
            <a:chExt cx="7470823" cy="1161634"/>
          </a:xfrm>
        </p:grpSpPr>
        <p:grpSp>
          <p:nvGrpSpPr>
            <p:cNvPr id="42" name="Group 3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1048601" name="Rounded Rectangle 6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/>
              <a:grpFill/>
              <a:scene3d>
                <a:camera prst="orthographicFront"/>
                <a:lightRig dir="t" rig="threePt"/>
              </a:scene3d>
              <a:sp3d>
                <a:bevelT w="139700" h="139700" prst="divo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3200" lang="en-US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48602" name="Rectangle 7"/>
              <p:cNvSpPr/>
              <p:nvPr/>
            </p:nvSpPr>
            <p:spPr>
              <a:xfrm>
                <a:off x="1188706" y="1678816"/>
                <a:ext cx="6993510" cy="584775"/>
              </a:xfrm>
              <a:prstGeom prst="rect"/>
              <a:noFill/>
              <a:ln>
                <a:noFill/>
              </a:ln>
              <a:scene3d>
                <a:camera prst="orthographicFront"/>
                <a:lightRig dir="t" rig="threeP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p>
                <a:r>
                  <a:rPr dirty="0" sz="3200" lang="bn-BD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শক্তির রুপান্তর কী তা বলতে পারবে</a:t>
                </a:r>
                <a:r>
                  <a:rPr dirty="0" sz="3200"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dirty="0" sz="3200" lang="bn-BD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048603" name="Rounded Rectangle 4"/>
            <p:cNvSpPr/>
            <p:nvPr/>
          </p:nvSpPr>
          <p:spPr>
            <a:xfrm>
              <a:off x="1136076" y="2466108"/>
              <a:ext cx="775854" cy="858985"/>
            </a:xfrm>
            <a:prstGeom prst="roundRect"/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dir="t" rig="threePt"/>
            </a:scene3d>
            <a:sp3d>
              <a:bevelT prst="angle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sz="3200"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604" name="Rectangle 5"/>
            <p:cNvSpPr/>
            <p:nvPr/>
          </p:nvSpPr>
          <p:spPr>
            <a:xfrm>
              <a:off x="1351745" y="2482329"/>
              <a:ext cx="361714" cy="574040"/>
            </a:xfrm>
            <a:prstGeom prst="rect"/>
            <a:noFill/>
          </p:spPr>
          <p:txBody>
            <a:bodyPr wrap="none">
              <a:spAutoFit/>
            </a:bodyPr>
            <a:p>
              <a:r>
                <a:rPr b="1" dirty="0" sz="3200" lang="en-US">
                  <a:latin typeface="NikoshBAN" pitchFamily="2" charset="0"/>
                  <a:cs typeface="NikoshBAN" pitchFamily="2" charset="0"/>
                </a:rPr>
                <a:t>1</a:t>
              </a:r>
            </a:p>
          </p:txBody>
        </p:sp>
      </p:grpSp>
      <p:grpSp>
        <p:nvGrpSpPr>
          <p:cNvPr id="43" name="Group 8"/>
          <p:cNvGrpSpPr/>
          <p:nvPr/>
        </p:nvGrpSpPr>
        <p:grpSpPr>
          <a:xfrm>
            <a:off x="138675" y="3126969"/>
            <a:ext cx="8766339" cy="1294581"/>
            <a:chOff x="1136076" y="2299851"/>
            <a:chExt cx="7470823" cy="1294581"/>
          </a:xfrm>
        </p:grpSpPr>
        <p:grpSp>
          <p:nvGrpSpPr>
            <p:cNvPr id="44" name="Group 9"/>
            <p:cNvGrpSpPr/>
            <p:nvPr/>
          </p:nvGrpSpPr>
          <p:grpSpPr>
            <a:xfrm>
              <a:off x="1884217" y="2299851"/>
              <a:ext cx="6722682" cy="1294581"/>
              <a:chOff x="928259" y="1440874"/>
              <a:chExt cx="7287492" cy="1294581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1048605" name="Rounded Rectangle 12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/>
              <a:grpFill/>
              <a:scene3d>
                <a:camera prst="orthographicFront"/>
                <a:lightRig dir="t" rig="threePt"/>
              </a:scene3d>
              <a:sp3d>
                <a:bevelT w="139700" h="139700" prst="divo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3200" lang="en-US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48606" name="Rectangle 13"/>
              <p:cNvSpPr/>
              <p:nvPr/>
            </p:nvSpPr>
            <p:spPr>
              <a:xfrm>
                <a:off x="1188706" y="1678816"/>
                <a:ext cx="6993510" cy="1056639"/>
              </a:xfrm>
              <a:prstGeom prst="rect"/>
              <a:noFill/>
              <a:ln>
                <a:noFill/>
              </a:ln>
              <a:scene3d>
                <a:camera prst="orthographicFront"/>
                <a:lightRig dir="t" rig="threeP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p>
                <a:r>
                  <a:rPr dirty="0" sz="3200" lang="bn-BD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বিভিন্ন প্রকার শক্তির রুপান্তর ব্যাখ্যা করতে পারবে</a:t>
                </a:r>
                <a:r>
                  <a:rPr dirty="0" sz="3200"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dirty="0" sz="3200" lang="bn-BD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048607" name="Rounded Rectangle 10"/>
            <p:cNvSpPr/>
            <p:nvPr/>
          </p:nvSpPr>
          <p:spPr>
            <a:xfrm>
              <a:off x="1136076" y="2466108"/>
              <a:ext cx="775854" cy="858985"/>
            </a:xfrm>
            <a:prstGeom prst="roundRect"/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dir="t" rig="threePt"/>
            </a:scene3d>
            <a:sp3d>
              <a:bevelT prst="angle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sz="3200"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608" name="Rectangle 11"/>
            <p:cNvSpPr/>
            <p:nvPr/>
          </p:nvSpPr>
          <p:spPr>
            <a:xfrm>
              <a:off x="1351745" y="2482329"/>
              <a:ext cx="374260" cy="574040"/>
            </a:xfrm>
            <a:prstGeom prst="rect"/>
            <a:noFill/>
          </p:spPr>
          <p:txBody>
            <a:bodyPr wrap="none">
              <a:spAutoFit/>
            </a:bodyPr>
            <a:p>
              <a:r>
                <a:rPr b="1" dirty="0" sz="3200" lang="bn-BD">
                  <a:latin typeface="NikoshBAN" pitchFamily="2" charset="0"/>
                  <a:cs typeface="NikoshBAN" pitchFamily="2" charset="0"/>
                </a:rPr>
                <a:t>২</a:t>
              </a:r>
              <a:endParaRPr b="1" dirty="0" sz="3200"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48609" name="Pentagon 19"/>
          <p:cNvSpPr/>
          <p:nvPr/>
        </p:nvSpPr>
        <p:spPr>
          <a:xfrm>
            <a:off x="55414" y="55414"/>
            <a:ext cx="3193379" cy="1300749"/>
          </a:xfrm>
          <a:prstGeom prst="homePlate"/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bn-BD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b="1" dirty="0" sz="440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15"/>
          <p:cNvGrpSpPr/>
          <p:nvPr/>
        </p:nvGrpSpPr>
        <p:grpSpPr>
          <a:xfrm>
            <a:off x="138674" y="4471081"/>
            <a:ext cx="8700329" cy="1294581"/>
            <a:chOff x="1136076" y="2299851"/>
            <a:chExt cx="7630437" cy="1294581"/>
          </a:xfrm>
        </p:grpSpPr>
        <p:grpSp>
          <p:nvGrpSpPr>
            <p:cNvPr id="46" name="Group 16"/>
            <p:cNvGrpSpPr/>
            <p:nvPr/>
          </p:nvGrpSpPr>
          <p:grpSpPr>
            <a:xfrm>
              <a:off x="1884217" y="2299851"/>
              <a:ext cx="6882296" cy="1294581"/>
              <a:chOff x="928259" y="1440874"/>
              <a:chExt cx="7460516" cy="1294581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1048610" name="Rounded Rectangle 20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/>
              <a:grpFill/>
              <a:scene3d>
                <a:camera prst="orthographicFront"/>
                <a:lightRig dir="t" rig="threePt"/>
              </a:scene3d>
              <a:sp3d>
                <a:bevelT w="139700" h="139700" prst="divo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3200" lang="en-US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48611" name="Rectangle 21"/>
              <p:cNvSpPr/>
              <p:nvPr/>
            </p:nvSpPr>
            <p:spPr>
              <a:xfrm>
                <a:off x="974963" y="1678816"/>
                <a:ext cx="7413812" cy="1056639"/>
              </a:xfrm>
              <a:prstGeom prst="rect"/>
              <a:noFill/>
              <a:ln>
                <a:noFill/>
              </a:ln>
              <a:scene3d>
                <a:camera prst="orthographicFront"/>
                <a:lightRig dir="t" rig="threeP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p>
                <a:r>
                  <a:rPr dirty="0" sz="3200" lang="bn-BD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বিভিন্ন প্রকার রুপান্তরিত শক্তির ব্যবহার বলতে পারবে।</a:t>
                </a:r>
              </a:p>
            </p:txBody>
          </p:sp>
        </p:grpSp>
        <p:sp>
          <p:nvSpPr>
            <p:cNvPr id="1048612" name="Rounded Rectangle 17"/>
            <p:cNvSpPr/>
            <p:nvPr/>
          </p:nvSpPr>
          <p:spPr>
            <a:xfrm>
              <a:off x="1136076" y="2466108"/>
              <a:ext cx="775854" cy="858985"/>
            </a:xfrm>
            <a:prstGeom prst="roundRect"/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dir="t" rig="threePt"/>
            </a:scene3d>
            <a:sp3d>
              <a:bevelT prst="angle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sz="3200"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613" name="Rectangle 18"/>
            <p:cNvSpPr/>
            <p:nvPr/>
          </p:nvSpPr>
          <p:spPr>
            <a:xfrm>
              <a:off x="1351745" y="2482329"/>
              <a:ext cx="372019" cy="574040"/>
            </a:xfrm>
            <a:prstGeom prst="rect"/>
            <a:noFill/>
          </p:spPr>
          <p:txBody>
            <a:bodyPr wrap="none">
              <a:spAutoFit/>
            </a:bodyPr>
            <a:p>
              <a:r>
                <a:rPr b="1" dirty="0" sz="3200" lang="bn-BD">
                  <a:latin typeface="NikoshBAN" pitchFamily="2" charset="0"/>
                  <a:cs typeface="NikoshBAN" pitchFamily="2" charset="0"/>
                </a:rPr>
                <a:t>৩</a:t>
              </a:r>
              <a:endParaRPr b="1" dirty="0" sz="3200" lang="en-US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157585" y="2873828"/>
            <a:ext cx="1739672" cy="1656607"/>
          </a:xfrm>
          <a:prstGeom prst="rect"/>
          <a:noFill/>
          <a:ln>
            <a:noFill/>
          </a:ln>
          <a:effectLst/>
        </p:spPr>
      </p:pic>
      <p:pic>
        <p:nvPicPr>
          <p:cNvPr id="2097160" name="Picture 13" descr="C:\Users\DOEL\Desktop\Model content=14\New folder (2)\rewrtert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78919" y="3061236"/>
            <a:ext cx="1551481" cy="1525277"/>
          </a:xfrm>
          <a:prstGeom prst="rect"/>
          <a:noFill/>
        </p:spPr>
      </p:pic>
      <p:pic>
        <p:nvPicPr>
          <p:cNvPr id="2097161" name="Picture 14" descr="C:\Users\DOEL\Desktop\Model content=14\New folder (2)\sdfsdfd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7141027" y="1132114"/>
            <a:ext cx="1770743" cy="1407886"/>
          </a:xfrm>
          <a:prstGeom prst="rect"/>
          <a:noFill/>
        </p:spPr>
      </p:pic>
      <p:pic>
        <p:nvPicPr>
          <p:cNvPr id="209716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371970" y="1154937"/>
            <a:ext cx="1599334" cy="1715525"/>
          </a:xfrm>
          <a:prstGeom prst="rect"/>
          <a:noFill/>
          <a:ln>
            <a:noFill/>
          </a:ln>
          <a:effectLst/>
        </p:spPr>
      </p:pic>
      <p:grpSp>
        <p:nvGrpSpPr>
          <p:cNvPr id="48" name="Group 19"/>
          <p:cNvGrpSpPr/>
          <p:nvPr/>
        </p:nvGrpSpPr>
        <p:grpSpPr>
          <a:xfrm>
            <a:off x="2090060" y="1262741"/>
            <a:ext cx="2714169" cy="1581572"/>
            <a:chOff x="3048000" y="1306284"/>
            <a:chExt cx="2859314" cy="1581572"/>
          </a:xfrm>
        </p:grpSpPr>
        <p:sp>
          <p:nvSpPr>
            <p:cNvPr id="1048614" name="Rounded Rectangular Callout 15"/>
            <p:cNvSpPr/>
            <p:nvPr/>
          </p:nvSpPr>
          <p:spPr>
            <a:xfrm>
              <a:off x="3048000" y="1306284"/>
              <a:ext cx="2859314" cy="1190172"/>
            </a:xfrm>
            <a:prstGeom prst="wedgeRoundRectCallout">
              <a:avLst>
                <a:gd name="adj1" fmla="val -60816"/>
                <a:gd name="adj2" fmla="val -14896"/>
                <a:gd name="adj3" fmla="val 16667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15" name="Rectangle 14"/>
            <p:cNvSpPr/>
            <p:nvPr/>
          </p:nvSpPr>
          <p:spPr>
            <a:xfrm>
              <a:off x="3111995" y="1374017"/>
              <a:ext cx="2715490" cy="1513839"/>
            </a:xfrm>
            <a:prstGeom prst="rect"/>
          </p:spPr>
          <p:txBody>
            <a:bodyPr wrap="square">
              <a:spAutoFit/>
            </a:bodyPr>
            <a:p>
              <a:pPr algn="just"/>
              <a:r>
                <a:rPr dirty="0" sz="2400" lang="bn-BD">
                  <a:latin typeface="NikoshBAN" pitchFamily="2" charset="0"/>
                  <a:cs typeface="NikoshBAN" pitchFamily="2" charset="0"/>
                  <a:sym typeface="Wingdings"/>
                </a:rPr>
                <a:t>ভদ্র মহিলা হাতে হাতে ঘষে দেখলেন হাতের তালু গরম হয়ে গেছে।</a:t>
              </a:r>
              <a:endParaRPr dirty="0" sz="2400" lang="en-US"/>
            </a:p>
          </p:txBody>
        </p:sp>
      </p:grpSp>
      <p:grpSp>
        <p:nvGrpSpPr>
          <p:cNvPr id="49" name="Group 21"/>
          <p:cNvGrpSpPr/>
          <p:nvPr/>
        </p:nvGrpSpPr>
        <p:grpSpPr>
          <a:xfrm>
            <a:off x="2104575" y="2960914"/>
            <a:ext cx="2743198" cy="1956380"/>
            <a:chOff x="3048000" y="1306284"/>
            <a:chExt cx="2859314" cy="1339738"/>
          </a:xfrm>
        </p:grpSpPr>
        <p:sp>
          <p:nvSpPr>
            <p:cNvPr id="1048616" name="Rounded Rectangular Callout 22"/>
            <p:cNvSpPr/>
            <p:nvPr/>
          </p:nvSpPr>
          <p:spPr>
            <a:xfrm>
              <a:off x="3048000" y="1306284"/>
              <a:ext cx="2859314" cy="1106869"/>
            </a:xfrm>
            <a:prstGeom prst="wedgeRoundRectCallout">
              <a:avLst>
                <a:gd name="adj1" fmla="val -61831"/>
                <a:gd name="adj2" fmla="val -16317"/>
                <a:gd name="adj3" fmla="val 16667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17" name="Rectangle 23"/>
            <p:cNvSpPr/>
            <p:nvPr/>
          </p:nvSpPr>
          <p:spPr>
            <a:xfrm>
              <a:off x="3111995" y="1331033"/>
              <a:ext cx="2715490" cy="1314989"/>
            </a:xfrm>
            <a:prstGeom prst="rect"/>
          </p:spPr>
          <p:txBody>
            <a:bodyPr wrap="square">
              <a:spAutoFit/>
            </a:bodyPr>
            <a:p>
              <a:pPr algn="just"/>
              <a:r>
                <a:rPr dirty="0" sz="2000" lang="bn-BD">
                  <a:latin typeface="NikoshBAN" pitchFamily="2" charset="0"/>
                  <a:cs typeface="NikoshBAN" pitchFamily="2" charset="0"/>
                  <a:sym typeface="Wingdings"/>
                </a:rPr>
                <a:t>লোহকে যান্ত্রিক ঘূর্ণন যন্ত্রের উপর রাখায় এর থেকে আগুনের আলোকিত অগ্নিস্ফুলিঙ্গ বের হচ্ছে এবং লোহাটি গরম হয়ে গেছে।</a:t>
              </a:r>
              <a:endParaRPr dirty="0" sz="2000" lang="en-US"/>
            </a:p>
          </p:txBody>
        </p:sp>
      </p:grpSp>
      <p:grpSp>
        <p:nvGrpSpPr>
          <p:cNvPr id="50" name="Group 25"/>
          <p:cNvGrpSpPr/>
          <p:nvPr/>
        </p:nvGrpSpPr>
        <p:grpSpPr>
          <a:xfrm>
            <a:off x="4949373" y="2975428"/>
            <a:ext cx="2371872" cy="1582057"/>
            <a:chOff x="3048000" y="1306284"/>
            <a:chExt cx="2859314" cy="1106869"/>
          </a:xfrm>
        </p:grpSpPr>
        <p:sp>
          <p:nvSpPr>
            <p:cNvPr id="1048618" name="Rounded Rectangular Callout 26"/>
            <p:cNvSpPr/>
            <p:nvPr/>
          </p:nvSpPr>
          <p:spPr>
            <a:xfrm>
              <a:off x="3048000" y="1306284"/>
              <a:ext cx="2859314" cy="1106869"/>
            </a:xfrm>
            <a:prstGeom prst="wedgeRoundRectCallout">
              <a:avLst>
                <a:gd name="adj1" fmla="val 62997"/>
                <a:gd name="adj2" fmla="val -19230"/>
                <a:gd name="adj3" fmla="val 16667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19" name="Rectangle 27"/>
            <p:cNvSpPr/>
            <p:nvPr/>
          </p:nvSpPr>
          <p:spPr>
            <a:xfrm>
              <a:off x="3111995" y="1374017"/>
              <a:ext cx="2715490" cy="943632"/>
            </a:xfrm>
            <a:prstGeom prst="rect"/>
          </p:spPr>
          <p:txBody>
            <a:bodyPr wrap="square">
              <a:spAutoFit/>
            </a:bodyPr>
            <a:p>
              <a:pPr algn="just"/>
              <a:r>
                <a:rPr dirty="0" sz="2800" lang="bn-BD">
                  <a:latin typeface="NikoshBAN" pitchFamily="2" charset="0"/>
                  <a:cs typeface="NikoshBAN" pitchFamily="2" charset="0"/>
                  <a:sym typeface="Wingdings"/>
                </a:rPr>
                <a:t>দোলনায় স্থিতি ও গতি শক্তির রুপান্তর ঘটে</a:t>
              </a:r>
              <a:endParaRPr dirty="0" sz="2800" lang="en-US"/>
            </a:p>
          </p:txBody>
        </p:sp>
      </p:grpSp>
      <p:grpSp>
        <p:nvGrpSpPr>
          <p:cNvPr id="51" name="Group 32"/>
          <p:cNvGrpSpPr/>
          <p:nvPr/>
        </p:nvGrpSpPr>
        <p:grpSpPr>
          <a:xfrm>
            <a:off x="4963888" y="1262737"/>
            <a:ext cx="2061028" cy="1425703"/>
            <a:chOff x="3048000" y="1413747"/>
            <a:chExt cx="2859314" cy="1055585"/>
          </a:xfrm>
        </p:grpSpPr>
        <p:sp>
          <p:nvSpPr>
            <p:cNvPr id="1048620" name="Rounded Rectangular Callout 33"/>
            <p:cNvSpPr/>
            <p:nvPr/>
          </p:nvSpPr>
          <p:spPr>
            <a:xfrm>
              <a:off x="3048000" y="1413747"/>
              <a:ext cx="2859314" cy="913438"/>
            </a:xfrm>
            <a:prstGeom prst="wedgeRoundRectCallout">
              <a:avLst>
                <a:gd name="adj1" fmla="val 62997"/>
                <a:gd name="adj2" fmla="val -19230"/>
                <a:gd name="adj3" fmla="val 16667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21" name="Rectangle 34"/>
            <p:cNvSpPr/>
            <p:nvPr/>
          </p:nvSpPr>
          <p:spPr>
            <a:xfrm>
              <a:off x="3111994" y="1470731"/>
              <a:ext cx="2715490" cy="998601"/>
            </a:xfrm>
            <a:prstGeom prst="rect"/>
          </p:spPr>
          <p:txBody>
            <a:bodyPr wrap="square">
              <a:spAutoFit/>
            </a:bodyPr>
            <a:p>
              <a:r>
                <a:rPr dirty="0" sz="2800" lang="bn-BD">
                  <a:latin typeface="NikoshBAN" pitchFamily="2" charset="0"/>
                  <a:cs typeface="NikoshBAN" pitchFamily="2" charset="0"/>
                  <a:sym typeface="Wingdings"/>
                </a:rPr>
                <a:t>বাঁশি বাজালে শব্দ উৎপন্ন হয়।</a:t>
              </a:r>
              <a:endParaRPr dirty="0" sz="2800" lang="en-US"/>
            </a:p>
          </p:txBody>
        </p:sp>
      </p:grpSp>
      <p:sp>
        <p:nvSpPr>
          <p:cNvPr id="1048622" name="Rectangle 35"/>
          <p:cNvSpPr/>
          <p:nvPr/>
        </p:nvSpPr>
        <p:spPr>
          <a:xfrm>
            <a:off x="1888879" y="139461"/>
            <a:ext cx="5679147" cy="688340"/>
          </a:xfrm>
          <a:prstGeom prst="rect"/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/>
            <a:r>
              <a:rPr b="1" dirty="0" sz="4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যান্ত্রিক শক্তির রুপান্তর</a:t>
            </a:r>
            <a:endParaRPr b="1" dirty="0" sz="4000" lang="en-US">
              <a:solidFill>
                <a:schemeClr val="tx1"/>
              </a:solidFill>
            </a:endParaRPr>
          </a:p>
        </p:txBody>
      </p:sp>
      <p:grpSp>
        <p:nvGrpSpPr>
          <p:cNvPr id="52" name="Group 3"/>
          <p:cNvGrpSpPr/>
          <p:nvPr/>
        </p:nvGrpSpPr>
        <p:grpSpPr>
          <a:xfrm>
            <a:off x="1059548" y="5167741"/>
            <a:ext cx="6894281" cy="1357748"/>
            <a:chOff x="1059548" y="5167741"/>
            <a:chExt cx="6894281" cy="1357748"/>
          </a:xfrm>
        </p:grpSpPr>
        <p:sp>
          <p:nvSpPr>
            <p:cNvPr id="1048623" name="Right Arrow 1"/>
            <p:cNvSpPr/>
            <p:nvPr/>
          </p:nvSpPr>
          <p:spPr>
            <a:xfrm rot="16200000">
              <a:off x="3769759" y="2457530"/>
              <a:ext cx="1357748" cy="6778170"/>
            </a:xfrm>
            <a:prstGeom prst="rightArrow">
              <a:avLst>
                <a:gd name="adj1" fmla="val 90733"/>
                <a:gd name="adj2" fmla="val 21221"/>
              </a:avLst>
            </a:pr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ln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24" name="Rectangle 2"/>
            <p:cNvSpPr/>
            <p:nvPr/>
          </p:nvSpPr>
          <p:spPr>
            <a:xfrm>
              <a:off x="1074058" y="5384580"/>
              <a:ext cx="6879771" cy="1077218"/>
            </a:xfrm>
            <a:prstGeom prst="rect"/>
          </p:spPr>
          <p:txBody>
            <a:bodyPr wrap="square">
              <a:spAutoFit/>
            </a:bodyPr>
            <a:p>
              <a:pPr algn="ctr"/>
              <a:r>
                <a:rPr dirty="0" sz="3200" lang="bn-BD">
                  <a:latin typeface="NikoshBAN" pitchFamily="2" charset="0"/>
                  <a:cs typeface="NikoshBAN" pitchFamily="2" charset="0"/>
                </a:rPr>
                <a:t>উপরের যান্ত্রিক শক্তিগুলো কোন কোন শক্তিতে রুপান্তরিত হয়েছে?</a:t>
              </a:r>
              <a:endParaRPr b="1" dirty="0" sz="3200"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1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4000"/>
                            </p:stCondLst>
                            <p:childTnLst>
                              <p:par>
                                <p:cTn fill="hold" id="1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5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6000"/>
                            </p:stCondLst>
                            <p:childTnLst>
                              <p:par>
                                <p:cTn fill="hold" id="1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9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" descr="C:\Users\DOEL\Desktop\Model content=14\New folder (2)\dfgdfg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938549" y="4010210"/>
            <a:ext cx="4633604" cy="2515281"/>
          </a:xfrm>
          <a:prstGeom prst="snip2Diag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8890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4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75555" y="1221840"/>
            <a:ext cx="4204838" cy="2491180"/>
          </a:xfrm>
          <a:prstGeom prst="snip2Diag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8890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28" name="Rectangle 11"/>
          <p:cNvSpPr/>
          <p:nvPr/>
        </p:nvSpPr>
        <p:spPr>
          <a:xfrm>
            <a:off x="2951016" y="196554"/>
            <a:ext cx="4545861" cy="688340"/>
          </a:xfrm>
          <a:prstGeom prst="rect"/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/>
            <a:r>
              <a:rPr b="1" dirty="0" sz="4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তাপ শক্তির রুপান্তর</a:t>
            </a:r>
            <a:endParaRPr b="1" dirty="0" sz="400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3" descr="C:\Users\DOEL\Desktop\Model content=14\New folder (2)\fsadfsa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84875" y="1010799"/>
            <a:ext cx="2463528" cy="2316748"/>
          </a:xfrm>
          <a:prstGeom prst="rect"/>
          <a:ln w="127000" cap="rnd">
            <a:solidFill>
              <a:srgbClr val="FFFFFF"/>
            </a:solidFill>
          </a:ln>
          <a:effectLst>
            <a:outerShdw algn="br" blurRad="76200" dir="10500000" dist="95250" kx="900000" rotWithShape="0" sx="97000" sy="23000">
              <a:srgbClr val="000000">
                <a:alpha val="20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97166" name="Picture 2" descr="C:\Users\DOEL\Desktop\Model content=14\New folder (2)\469239632_83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700243" y="975039"/>
            <a:ext cx="3491582" cy="2355016"/>
          </a:xfrm>
          <a:prstGeom prst="rect"/>
          <a:ln w="127000" cap="rnd">
            <a:solidFill>
              <a:srgbClr val="FFFFFF"/>
            </a:solidFill>
          </a:ln>
          <a:effectLst>
            <a:outerShdw algn="br" blurRad="76200" dir="10500000" dist="95250" kx="900000" rotWithShape="0" sx="97000" sy="23000">
              <a:srgbClr val="000000">
                <a:alpha val="20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48632" name="Rectangle 14"/>
          <p:cNvSpPr/>
          <p:nvPr/>
        </p:nvSpPr>
        <p:spPr>
          <a:xfrm>
            <a:off x="1469394" y="286698"/>
            <a:ext cx="5736215" cy="688340"/>
          </a:xfrm>
          <a:prstGeom prst="rect"/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/>
            <a:r>
              <a:rPr b="1" dirty="0" sz="4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আলোক শক্তির রুপান্তর</a:t>
            </a:r>
            <a:endParaRPr b="1" dirty="0" sz="4000" lang="en-US">
              <a:solidFill>
                <a:schemeClr val="tx1"/>
              </a:solidFill>
            </a:endParaRPr>
          </a:p>
        </p:txBody>
      </p:sp>
      <p:pic>
        <p:nvPicPr>
          <p:cNvPr id="2097167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749060" y="3636933"/>
            <a:ext cx="2567346" cy="2613741"/>
          </a:xfrm>
          <a:prstGeom prst="rect"/>
          <a:noFill/>
          <a:ln>
            <a:noFill/>
          </a:ln>
          <a:effectLst/>
        </p:spPr>
      </p:pic>
      <p:pic>
        <p:nvPicPr>
          <p:cNvPr id="2097168" name="Picture 3" descr="C:\Users\DOEL\Desktop\Model content=14\New folder (2)\EWQERQ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4683300" y="3603009"/>
            <a:ext cx="3573596" cy="2651854"/>
          </a:xfrm>
          <a:prstGeom prst="rect"/>
          <a:noFill/>
          <a:ln w="3175"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45127" y="1205338"/>
            <a:ext cx="7384473" cy="3782298"/>
          </a:xfrm>
          <a:prstGeom prst="rect"/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48636" name="Rectangle 6"/>
          <p:cNvSpPr/>
          <p:nvPr/>
        </p:nvSpPr>
        <p:spPr>
          <a:xfrm>
            <a:off x="1108366" y="5724346"/>
            <a:ext cx="7357717" cy="707886"/>
          </a:xfrm>
          <a:prstGeom prst="rect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dirty="0" sz="4000" lang="bn-BD"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dirty="0" sz="4000" lang="bn-BD">
                <a:latin typeface="NikoshBAN" pitchFamily="2" charset="0"/>
                <a:cs typeface="NikoshBAN" pitchFamily="2" charset="0"/>
              </a:rPr>
              <a:t> শক্তির কী ধরনের রুপান্তর ঘটেছে?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7" name="Pentagon 8"/>
          <p:cNvSpPr/>
          <p:nvPr/>
        </p:nvSpPr>
        <p:spPr>
          <a:xfrm>
            <a:off x="27703" y="27704"/>
            <a:ext cx="3482363" cy="1014958"/>
          </a:xfrm>
          <a:prstGeom prst="homePlate"/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bn-BD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জোড়ায় কাজ</a:t>
            </a:r>
            <a:endParaRPr b="1" dirty="0" sz="4400" lang="en-US">
              <a:solidFill>
                <a:schemeClr val="bg1"/>
              </a:solidFill>
            </a:endParaRPr>
          </a:p>
        </p:txBody>
      </p:sp>
      <p:sp>
        <p:nvSpPr>
          <p:cNvPr id="1048638" name="Rectangle 2"/>
          <p:cNvSpPr/>
          <p:nvPr/>
        </p:nvSpPr>
        <p:spPr>
          <a:xfrm>
            <a:off x="4537362" y="384227"/>
            <a:ext cx="2838787" cy="447040"/>
          </a:xfrm>
          <a:prstGeom prst="rect"/>
        </p:spPr>
        <p:txBody>
          <a:bodyPr wrap="square">
            <a:spAutoFit/>
          </a:bodyPr>
          <a:p>
            <a:r>
              <a:rPr dirty="0" sz="2400" lang="bn-BD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</a:t>
            </a:r>
            <a:r>
              <a:rPr dirty="0" sz="2400" lang="en-US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dirty="0" sz="2400" lang="bn-BD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dirty="0" sz="240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TSS</dc:creator>
  <cp:lastModifiedBy>Shorif Molla</cp:lastModifiedBy>
  <dcterms:created xsi:type="dcterms:W3CDTF">2014-09-28T20:00:15Z</dcterms:created>
  <dcterms:modified xsi:type="dcterms:W3CDTF">2020-06-30T08:53:02Z</dcterms:modified>
</cp:coreProperties>
</file>