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44" r:id="rId4"/>
    <p:sldMasterId id="2147483816" r:id="rId5"/>
    <p:sldMasterId id="2147483828" r:id="rId6"/>
    <p:sldMasterId id="2147483840" r:id="rId7"/>
    <p:sldMasterId id="2147483852" r:id="rId8"/>
  </p:sldMasterIdLst>
  <p:notesMasterIdLst>
    <p:notesMasterId r:id="rId31"/>
  </p:notesMasterIdLst>
  <p:sldIdLst>
    <p:sldId id="261" r:id="rId9"/>
    <p:sldId id="257" r:id="rId10"/>
    <p:sldId id="258" r:id="rId11"/>
    <p:sldId id="262" r:id="rId12"/>
    <p:sldId id="281" r:id="rId13"/>
    <p:sldId id="263" r:id="rId14"/>
    <p:sldId id="264" r:id="rId15"/>
    <p:sldId id="265" r:id="rId16"/>
    <p:sldId id="266" r:id="rId17"/>
    <p:sldId id="267" r:id="rId18"/>
    <p:sldId id="268" r:id="rId19"/>
    <p:sldId id="277" r:id="rId20"/>
    <p:sldId id="269" r:id="rId21"/>
    <p:sldId id="271" r:id="rId22"/>
    <p:sldId id="272" r:id="rId23"/>
    <p:sldId id="274" r:id="rId24"/>
    <p:sldId id="273" r:id="rId25"/>
    <p:sldId id="275" r:id="rId26"/>
    <p:sldId id="276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00"/>
    <a:srgbClr val="FDA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375F6-E230-4A52-AD70-8B054752DC45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7A611-6E69-4660-9F8A-D2D22D139939}">
      <dgm:prSet phldrT="[Text]" custT="1"/>
      <dgm:spPr/>
      <dgm:t>
        <a:bodyPr/>
        <a:lstStyle/>
        <a:p>
          <a:r>
            <a:rPr lang="bn-IN" sz="2400" b="1" dirty="0" smtClean="0">
              <a:solidFill>
                <a:srgbClr val="FF0000"/>
              </a:solidFill>
            </a:rPr>
            <a:t>বাংলাদেশের সরকারের স্বরূপ বলতে পারবে।</a:t>
          </a:r>
          <a:endParaRPr lang="en-US" sz="2400" b="1" dirty="0">
            <a:solidFill>
              <a:srgbClr val="FF0000"/>
            </a:solidFill>
          </a:endParaRPr>
        </a:p>
      </dgm:t>
    </dgm:pt>
    <dgm:pt modelId="{3EDE9BC6-C578-4537-A54C-6F8E0AD03BA4}" type="parTrans" cxnId="{8A479083-9AC3-4F4E-BE64-DB8A2680E7B5}">
      <dgm:prSet/>
      <dgm:spPr/>
      <dgm:t>
        <a:bodyPr/>
        <a:lstStyle/>
        <a:p>
          <a:endParaRPr lang="en-US"/>
        </a:p>
      </dgm:t>
    </dgm:pt>
    <dgm:pt modelId="{6F68194A-5697-4EE4-A2AA-B19AA4913D67}" type="sibTrans" cxnId="{8A479083-9AC3-4F4E-BE64-DB8A2680E7B5}">
      <dgm:prSet/>
      <dgm:spPr/>
      <dgm:t>
        <a:bodyPr/>
        <a:lstStyle/>
        <a:p>
          <a:endParaRPr lang="en-US" sz="1400"/>
        </a:p>
      </dgm:t>
    </dgm:pt>
    <dgm:pt modelId="{F08E8C20-26A0-4910-9E6C-07E0C4D5DCA3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রাষ্ট্রপতির ক্ষমতা ও কাজ সম্পর্কে আলোচনা করতে পারবে।</a:t>
          </a:r>
          <a:endParaRPr lang="en-US" sz="2400" b="1" dirty="0">
            <a:solidFill>
              <a:schemeClr val="tx1"/>
            </a:solidFill>
          </a:endParaRPr>
        </a:p>
      </dgm:t>
    </dgm:pt>
    <dgm:pt modelId="{DF7D192A-C6D5-452F-9BC1-BE44A6EC60BB}" type="parTrans" cxnId="{D515B42F-7FBB-42A2-8AC8-F939F557B3D8}">
      <dgm:prSet/>
      <dgm:spPr/>
      <dgm:t>
        <a:bodyPr/>
        <a:lstStyle/>
        <a:p>
          <a:endParaRPr lang="en-US"/>
        </a:p>
      </dgm:t>
    </dgm:pt>
    <dgm:pt modelId="{431A2E2F-E6C4-47AD-B6D0-C49E6A7957F3}" type="sibTrans" cxnId="{D515B42F-7FBB-42A2-8AC8-F939F557B3D8}">
      <dgm:prSet/>
      <dgm:spPr/>
      <dgm:t>
        <a:bodyPr/>
        <a:lstStyle/>
        <a:p>
          <a:endParaRPr lang="en-US"/>
        </a:p>
      </dgm:t>
    </dgm:pt>
    <dgm:pt modelId="{235BA489-6959-44C7-99E2-5071C07AB6D0}">
      <dgm:prSet phldrT="[Text]" custT="1"/>
      <dgm:spPr/>
      <dgm:t>
        <a:bodyPr/>
        <a:lstStyle/>
        <a:p>
          <a:r>
            <a:rPr lang="bn-IN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প্রধানমন্ত্রীর ক্ষমতা ও কার্যাবলীর ক্ষেত্রগুলি উল্লেখ করতে পারবে।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EFD9D9-8577-4233-897E-4C04AB748C6E}" type="parTrans" cxnId="{CF039E28-FC95-47B3-AB5D-4E88F01245EF}">
      <dgm:prSet/>
      <dgm:spPr/>
      <dgm:t>
        <a:bodyPr/>
        <a:lstStyle/>
        <a:p>
          <a:endParaRPr lang="en-US"/>
        </a:p>
      </dgm:t>
    </dgm:pt>
    <dgm:pt modelId="{454D8A02-6CBA-4982-A02F-04D51132E4CB}" type="sibTrans" cxnId="{CF039E28-FC95-47B3-AB5D-4E88F01245EF}">
      <dgm:prSet/>
      <dgm:spPr/>
      <dgm:t>
        <a:bodyPr/>
        <a:lstStyle/>
        <a:p>
          <a:endParaRPr lang="en-US"/>
        </a:p>
      </dgm:t>
    </dgm:pt>
    <dgm:pt modelId="{678333A6-EB82-40B4-9109-2F515304D30C}" type="pres">
      <dgm:prSet presAssocID="{63B375F6-E230-4A52-AD70-8B054752DC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631308B-ACD1-4B49-B7F9-EBEBF28F346C}" type="pres">
      <dgm:prSet presAssocID="{63B375F6-E230-4A52-AD70-8B054752DC45}" presName="Name1" presStyleCnt="0"/>
      <dgm:spPr/>
      <dgm:t>
        <a:bodyPr/>
        <a:lstStyle/>
        <a:p>
          <a:endParaRPr lang="en-US"/>
        </a:p>
      </dgm:t>
    </dgm:pt>
    <dgm:pt modelId="{B187FA8B-B0D9-4FEC-9146-B11EDD825EC3}" type="pres">
      <dgm:prSet presAssocID="{63B375F6-E230-4A52-AD70-8B054752DC45}" presName="cycle" presStyleCnt="0"/>
      <dgm:spPr/>
      <dgm:t>
        <a:bodyPr/>
        <a:lstStyle/>
        <a:p>
          <a:endParaRPr lang="en-US"/>
        </a:p>
      </dgm:t>
    </dgm:pt>
    <dgm:pt modelId="{EAD73CC4-A47B-43BA-8058-F829B7451679}" type="pres">
      <dgm:prSet presAssocID="{63B375F6-E230-4A52-AD70-8B054752DC45}" presName="srcNode" presStyleLbl="node1" presStyleIdx="0" presStyleCnt="3"/>
      <dgm:spPr/>
      <dgm:t>
        <a:bodyPr/>
        <a:lstStyle/>
        <a:p>
          <a:endParaRPr lang="en-US"/>
        </a:p>
      </dgm:t>
    </dgm:pt>
    <dgm:pt modelId="{52C67693-7FA9-4B83-8D5E-93644E0ED288}" type="pres">
      <dgm:prSet presAssocID="{63B375F6-E230-4A52-AD70-8B054752DC45}" presName="conn" presStyleLbl="parChTrans1D2" presStyleIdx="0" presStyleCnt="1"/>
      <dgm:spPr/>
      <dgm:t>
        <a:bodyPr/>
        <a:lstStyle/>
        <a:p>
          <a:endParaRPr lang="en-US"/>
        </a:p>
      </dgm:t>
    </dgm:pt>
    <dgm:pt modelId="{607F2B1B-2CE0-4EF8-90EB-BC62363869A2}" type="pres">
      <dgm:prSet presAssocID="{63B375F6-E230-4A52-AD70-8B054752DC45}" presName="extraNode" presStyleLbl="node1" presStyleIdx="0" presStyleCnt="3"/>
      <dgm:spPr/>
      <dgm:t>
        <a:bodyPr/>
        <a:lstStyle/>
        <a:p>
          <a:endParaRPr lang="en-US"/>
        </a:p>
      </dgm:t>
    </dgm:pt>
    <dgm:pt modelId="{C4D6FC7C-B727-4106-8C27-838EDF8D2F17}" type="pres">
      <dgm:prSet presAssocID="{63B375F6-E230-4A52-AD70-8B054752DC45}" presName="dstNode" presStyleLbl="node1" presStyleIdx="0" presStyleCnt="3"/>
      <dgm:spPr/>
      <dgm:t>
        <a:bodyPr/>
        <a:lstStyle/>
        <a:p>
          <a:endParaRPr lang="en-US"/>
        </a:p>
      </dgm:t>
    </dgm:pt>
    <dgm:pt modelId="{47746435-F2B4-4D7A-A85A-124EF8334F02}" type="pres">
      <dgm:prSet presAssocID="{8C97A611-6E69-4660-9F8A-D2D22D139939}" presName="text_1" presStyleLbl="node1" presStyleIdx="0" presStyleCnt="3" custScaleY="116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7C38A-1FC4-453F-8359-C01BA279C51A}" type="pres">
      <dgm:prSet presAssocID="{8C97A611-6E69-4660-9F8A-D2D22D139939}" presName="accent_1" presStyleCnt="0"/>
      <dgm:spPr/>
      <dgm:t>
        <a:bodyPr/>
        <a:lstStyle/>
        <a:p>
          <a:endParaRPr lang="en-US"/>
        </a:p>
      </dgm:t>
    </dgm:pt>
    <dgm:pt modelId="{D9379A07-3A93-4B85-A089-355BD28E6370}" type="pres">
      <dgm:prSet presAssocID="{8C97A611-6E69-4660-9F8A-D2D22D139939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D3859892-3B28-48C2-8D38-7F215A23ACA4}" type="pres">
      <dgm:prSet presAssocID="{F08E8C20-26A0-4910-9E6C-07E0C4D5DCA3}" presName="text_2" presStyleLbl="node1" presStyleIdx="1" presStyleCnt="3" custScaleY="127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0A0BC-8EF5-49B3-B65D-B671B4B80AC8}" type="pres">
      <dgm:prSet presAssocID="{F08E8C20-26A0-4910-9E6C-07E0C4D5DCA3}" presName="accent_2" presStyleCnt="0"/>
      <dgm:spPr/>
      <dgm:t>
        <a:bodyPr/>
        <a:lstStyle/>
        <a:p>
          <a:endParaRPr lang="en-US"/>
        </a:p>
      </dgm:t>
    </dgm:pt>
    <dgm:pt modelId="{8AA8F499-80A3-4C59-85B6-D0E28B84C51C}" type="pres">
      <dgm:prSet presAssocID="{F08E8C20-26A0-4910-9E6C-07E0C4D5DCA3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0F5B174B-2542-4F06-9FC5-0DFB5C058A04}" type="pres">
      <dgm:prSet presAssocID="{235BA489-6959-44C7-99E2-5071C07AB6D0}" presName="text_3" presStyleLbl="node1" presStyleIdx="2" presStyleCnt="3" custScaleY="132780" custLinFactNeighborX="215" custLinFactNeighborY="1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ABB0E-6A37-4A4B-B217-6C63B5A30BE2}" type="pres">
      <dgm:prSet presAssocID="{235BA489-6959-44C7-99E2-5071C07AB6D0}" presName="accent_3" presStyleCnt="0"/>
      <dgm:spPr/>
      <dgm:t>
        <a:bodyPr/>
        <a:lstStyle/>
        <a:p>
          <a:endParaRPr lang="en-US"/>
        </a:p>
      </dgm:t>
    </dgm:pt>
    <dgm:pt modelId="{8FC9E969-547D-411A-B6AD-1DC70EADFB1E}" type="pres">
      <dgm:prSet presAssocID="{235BA489-6959-44C7-99E2-5071C07AB6D0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D515B42F-7FBB-42A2-8AC8-F939F557B3D8}" srcId="{63B375F6-E230-4A52-AD70-8B054752DC45}" destId="{F08E8C20-26A0-4910-9E6C-07E0C4D5DCA3}" srcOrd="1" destOrd="0" parTransId="{DF7D192A-C6D5-452F-9BC1-BE44A6EC60BB}" sibTransId="{431A2E2F-E6C4-47AD-B6D0-C49E6A7957F3}"/>
    <dgm:cxn modelId="{BFC62B8A-E418-4221-AC5F-E9FA628D12E3}" type="presOf" srcId="{F08E8C20-26A0-4910-9E6C-07E0C4D5DCA3}" destId="{D3859892-3B28-48C2-8D38-7F215A23ACA4}" srcOrd="0" destOrd="0" presId="urn:microsoft.com/office/officeart/2008/layout/VerticalCurvedList"/>
    <dgm:cxn modelId="{8A479083-9AC3-4F4E-BE64-DB8A2680E7B5}" srcId="{63B375F6-E230-4A52-AD70-8B054752DC45}" destId="{8C97A611-6E69-4660-9F8A-D2D22D139939}" srcOrd="0" destOrd="0" parTransId="{3EDE9BC6-C578-4537-A54C-6F8E0AD03BA4}" sibTransId="{6F68194A-5697-4EE4-A2AA-B19AA4913D67}"/>
    <dgm:cxn modelId="{CF039E28-FC95-47B3-AB5D-4E88F01245EF}" srcId="{63B375F6-E230-4A52-AD70-8B054752DC45}" destId="{235BA489-6959-44C7-99E2-5071C07AB6D0}" srcOrd="2" destOrd="0" parTransId="{C9EFD9D9-8577-4233-897E-4C04AB748C6E}" sibTransId="{454D8A02-6CBA-4982-A02F-04D51132E4CB}"/>
    <dgm:cxn modelId="{163DA5C2-EB0C-4087-BD8C-8D0072D4BE1F}" type="presOf" srcId="{6F68194A-5697-4EE4-A2AA-B19AA4913D67}" destId="{52C67693-7FA9-4B83-8D5E-93644E0ED288}" srcOrd="0" destOrd="0" presId="urn:microsoft.com/office/officeart/2008/layout/VerticalCurvedList"/>
    <dgm:cxn modelId="{DC26A1EF-8767-453C-B4B6-D3E3B8EA0C62}" type="presOf" srcId="{63B375F6-E230-4A52-AD70-8B054752DC45}" destId="{678333A6-EB82-40B4-9109-2F515304D30C}" srcOrd="0" destOrd="0" presId="urn:microsoft.com/office/officeart/2008/layout/VerticalCurvedList"/>
    <dgm:cxn modelId="{01C0A6D2-0FDB-4F87-BF60-AB324836A6A1}" type="presOf" srcId="{8C97A611-6E69-4660-9F8A-D2D22D139939}" destId="{47746435-F2B4-4D7A-A85A-124EF8334F02}" srcOrd="0" destOrd="0" presId="urn:microsoft.com/office/officeart/2008/layout/VerticalCurvedList"/>
    <dgm:cxn modelId="{145E92C8-08F8-4C0C-991E-55C908219958}" type="presOf" srcId="{235BA489-6959-44C7-99E2-5071C07AB6D0}" destId="{0F5B174B-2542-4F06-9FC5-0DFB5C058A04}" srcOrd="0" destOrd="0" presId="urn:microsoft.com/office/officeart/2008/layout/VerticalCurvedList"/>
    <dgm:cxn modelId="{F8A1F7CE-8B34-4368-9AED-0BCCFA492336}" type="presParOf" srcId="{678333A6-EB82-40B4-9109-2F515304D30C}" destId="{9631308B-ACD1-4B49-B7F9-EBEBF28F346C}" srcOrd="0" destOrd="0" presId="urn:microsoft.com/office/officeart/2008/layout/VerticalCurvedList"/>
    <dgm:cxn modelId="{B25935DA-C14D-4BE4-883D-BE2269E22C8C}" type="presParOf" srcId="{9631308B-ACD1-4B49-B7F9-EBEBF28F346C}" destId="{B187FA8B-B0D9-4FEC-9146-B11EDD825EC3}" srcOrd="0" destOrd="0" presId="urn:microsoft.com/office/officeart/2008/layout/VerticalCurvedList"/>
    <dgm:cxn modelId="{8338DE4A-8A95-4EE9-B3E7-1BC1CA009950}" type="presParOf" srcId="{B187FA8B-B0D9-4FEC-9146-B11EDD825EC3}" destId="{EAD73CC4-A47B-43BA-8058-F829B7451679}" srcOrd="0" destOrd="0" presId="urn:microsoft.com/office/officeart/2008/layout/VerticalCurvedList"/>
    <dgm:cxn modelId="{ABF3229E-DBA7-4F1D-A51A-BEA0D7E866AB}" type="presParOf" srcId="{B187FA8B-B0D9-4FEC-9146-B11EDD825EC3}" destId="{52C67693-7FA9-4B83-8D5E-93644E0ED288}" srcOrd="1" destOrd="0" presId="urn:microsoft.com/office/officeart/2008/layout/VerticalCurvedList"/>
    <dgm:cxn modelId="{1AE5B2C2-C11A-4B35-ACC4-4E1F1A84EF8F}" type="presParOf" srcId="{B187FA8B-B0D9-4FEC-9146-B11EDD825EC3}" destId="{607F2B1B-2CE0-4EF8-90EB-BC62363869A2}" srcOrd="2" destOrd="0" presId="urn:microsoft.com/office/officeart/2008/layout/VerticalCurvedList"/>
    <dgm:cxn modelId="{49FC8244-9240-4BF8-813E-3BCA8E8F98F0}" type="presParOf" srcId="{B187FA8B-B0D9-4FEC-9146-B11EDD825EC3}" destId="{C4D6FC7C-B727-4106-8C27-838EDF8D2F17}" srcOrd="3" destOrd="0" presId="urn:microsoft.com/office/officeart/2008/layout/VerticalCurvedList"/>
    <dgm:cxn modelId="{2C114127-29CF-4AD6-878B-89A6A3236129}" type="presParOf" srcId="{9631308B-ACD1-4B49-B7F9-EBEBF28F346C}" destId="{47746435-F2B4-4D7A-A85A-124EF8334F02}" srcOrd="1" destOrd="0" presId="urn:microsoft.com/office/officeart/2008/layout/VerticalCurvedList"/>
    <dgm:cxn modelId="{05627169-FE69-4D0D-AC17-BD24331EDFD3}" type="presParOf" srcId="{9631308B-ACD1-4B49-B7F9-EBEBF28F346C}" destId="{9227C38A-1FC4-453F-8359-C01BA279C51A}" srcOrd="2" destOrd="0" presId="urn:microsoft.com/office/officeart/2008/layout/VerticalCurvedList"/>
    <dgm:cxn modelId="{678C737D-C9B6-4E50-B267-B4904C3B19A4}" type="presParOf" srcId="{9227C38A-1FC4-453F-8359-C01BA279C51A}" destId="{D9379A07-3A93-4B85-A089-355BD28E6370}" srcOrd="0" destOrd="0" presId="urn:microsoft.com/office/officeart/2008/layout/VerticalCurvedList"/>
    <dgm:cxn modelId="{79777DED-A493-4861-B021-218A036B226A}" type="presParOf" srcId="{9631308B-ACD1-4B49-B7F9-EBEBF28F346C}" destId="{D3859892-3B28-48C2-8D38-7F215A23ACA4}" srcOrd="3" destOrd="0" presId="urn:microsoft.com/office/officeart/2008/layout/VerticalCurvedList"/>
    <dgm:cxn modelId="{AD161C4B-E8E2-40C7-9EA8-AFA5BA2D2BC4}" type="presParOf" srcId="{9631308B-ACD1-4B49-B7F9-EBEBF28F346C}" destId="{A770A0BC-8EF5-49B3-B65D-B671B4B80AC8}" srcOrd="4" destOrd="0" presId="urn:microsoft.com/office/officeart/2008/layout/VerticalCurvedList"/>
    <dgm:cxn modelId="{5D54182B-6103-4B83-B11E-5D4A17F2B9C0}" type="presParOf" srcId="{A770A0BC-8EF5-49B3-B65D-B671B4B80AC8}" destId="{8AA8F499-80A3-4C59-85B6-D0E28B84C51C}" srcOrd="0" destOrd="0" presId="urn:microsoft.com/office/officeart/2008/layout/VerticalCurvedList"/>
    <dgm:cxn modelId="{CF3E5092-5317-4881-A843-FE6FABBD60CC}" type="presParOf" srcId="{9631308B-ACD1-4B49-B7F9-EBEBF28F346C}" destId="{0F5B174B-2542-4F06-9FC5-0DFB5C058A04}" srcOrd="5" destOrd="0" presId="urn:microsoft.com/office/officeart/2008/layout/VerticalCurvedList"/>
    <dgm:cxn modelId="{057CB130-D4A0-43AF-B929-22181E36817D}" type="presParOf" srcId="{9631308B-ACD1-4B49-B7F9-EBEBF28F346C}" destId="{542ABB0E-6A37-4A4B-B217-6C63B5A30BE2}" srcOrd="6" destOrd="0" presId="urn:microsoft.com/office/officeart/2008/layout/VerticalCurvedList"/>
    <dgm:cxn modelId="{238DF58C-6FD6-46E4-BE00-16588B22ABA4}" type="presParOf" srcId="{542ABB0E-6A37-4A4B-B217-6C63B5A30BE2}" destId="{8FC9E969-547D-411A-B6AD-1DC70EADFB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7693-7FA9-4B83-8D5E-93644E0ED288}">
      <dsp:nvSpPr>
        <dsp:cNvPr id="0" name=""/>
        <dsp:cNvSpPr/>
      </dsp:nvSpPr>
      <dsp:spPr>
        <a:xfrm>
          <a:off x="-5686414" y="-870589"/>
          <a:ext cx="6771349" cy="6771349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46435-F2B4-4D7A-A85A-124EF8334F02}">
      <dsp:nvSpPr>
        <dsp:cNvPr id="0" name=""/>
        <dsp:cNvSpPr/>
      </dsp:nvSpPr>
      <dsp:spPr>
        <a:xfrm>
          <a:off x="698187" y="421659"/>
          <a:ext cx="7657331" cy="1168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854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FF0000"/>
              </a:solidFill>
            </a:rPr>
            <a:t>বাংলাদেশের সরকারের স্বরূপ বলতে পারবে।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698187" y="421659"/>
        <a:ext cx="7657331" cy="1168750"/>
      </dsp:txXfrm>
    </dsp:sp>
    <dsp:sp modelId="{D9379A07-3A93-4B85-A089-355BD28E6370}">
      <dsp:nvSpPr>
        <dsp:cNvPr id="0" name=""/>
        <dsp:cNvSpPr/>
      </dsp:nvSpPr>
      <dsp:spPr>
        <a:xfrm>
          <a:off x="69416" y="377262"/>
          <a:ext cx="1257542" cy="12575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859892-3B28-48C2-8D38-7F215A23ACA4}">
      <dsp:nvSpPr>
        <dsp:cNvPr id="0" name=""/>
        <dsp:cNvSpPr/>
      </dsp:nvSpPr>
      <dsp:spPr>
        <a:xfrm>
          <a:off x="1063881" y="1872209"/>
          <a:ext cx="7291638" cy="1285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854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রাষ্ট্রপতির ক্ষমতা ও কাজ সম্পর্কে আলোচনা করতে পারবে।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063881" y="1872209"/>
        <a:ext cx="7291638" cy="1285751"/>
      </dsp:txXfrm>
    </dsp:sp>
    <dsp:sp modelId="{8AA8F499-80A3-4C59-85B6-D0E28B84C51C}">
      <dsp:nvSpPr>
        <dsp:cNvPr id="0" name=""/>
        <dsp:cNvSpPr/>
      </dsp:nvSpPr>
      <dsp:spPr>
        <a:xfrm>
          <a:off x="435109" y="1886314"/>
          <a:ext cx="1257542" cy="12575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5B174B-2542-4F06-9FC5-0DFB5C058A04}">
      <dsp:nvSpPr>
        <dsp:cNvPr id="0" name=""/>
        <dsp:cNvSpPr/>
      </dsp:nvSpPr>
      <dsp:spPr>
        <a:xfrm>
          <a:off x="714650" y="3373987"/>
          <a:ext cx="7657331" cy="1335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854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প্রধানমন্ত্রীর ক্ষমতা ও কার্যাবলীর ক্ষেত্রগুলি উল্লেখ করতে পারবে।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4650" y="3373987"/>
        <a:ext cx="7657331" cy="1335812"/>
      </dsp:txXfrm>
    </dsp:sp>
    <dsp:sp modelId="{8FC9E969-547D-411A-B6AD-1DC70EADFB1E}">
      <dsp:nvSpPr>
        <dsp:cNvPr id="0" name=""/>
        <dsp:cNvSpPr/>
      </dsp:nvSpPr>
      <dsp:spPr>
        <a:xfrm>
          <a:off x="69416" y="3395365"/>
          <a:ext cx="1257542" cy="12575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1AFF5-A13C-4170-9072-7DBB6CAEB3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FC2F5-52D6-48E8-AB6A-D417E37D3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A669D6-B3C5-40B4-AF77-711F5CFDC547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54000">
              <a:srgbClr val="FDA091"/>
            </a:gs>
            <a:gs pos="62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15816" y="1988840"/>
            <a:ext cx="3312368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7575"/>
            <a:ext cx="5029200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6754" y="148134"/>
            <a:ext cx="67104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cap="none" spc="50" dirty="0" smtClean="0">
                <a:ln w="11430"/>
                <a:solidFill>
                  <a:srgbClr val="66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আজকের ক্লা</a:t>
            </a:r>
            <a:r>
              <a:rPr lang="en-US" sz="4400" b="1" cap="none" spc="50" dirty="0" err="1" smtClean="0">
                <a:ln w="11430"/>
                <a:solidFill>
                  <a:srgbClr val="66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সে</a:t>
            </a:r>
            <a:r>
              <a:rPr lang="bn-IN" sz="4400" b="1" cap="none" spc="50" dirty="0" smtClean="0">
                <a:ln w="11430"/>
                <a:solidFill>
                  <a:srgbClr val="66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সবাইকে স্বাগতম</a:t>
            </a:r>
            <a:endParaRPr lang="en-US" sz="4400" b="1" cap="none" spc="50" dirty="0">
              <a:ln w="11430"/>
              <a:solidFill>
                <a:srgbClr val="66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1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373" y="4653136"/>
            <a:ext cx="8773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                         </a:t>
            </a:r>
            <a:r>
              <a:rPr lang="bn-IN" sz="2400" dirty="0" smtClean="0"/>
              <a:t>আইন বিভাগ আইন প্রণয়ন এবং প্রয়োজনবোধে প্রচলিত আইনের সংশোধন বা রদবদল করে থাকে। আইন বিভাগের  এই অংশটি হলো আইনসভা বা পার্লামেন্ট।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9410"/>
            <a:ext cx="4794895" cy="26895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3827748" y="3356992"/>
            <a:ext cx="1524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onaLohit" pitchFamily="2" charset="0"/>
                <a:cs typeface="AponaLohit" pitchFamily="2" charset="0"/>
              </a:rPr>
              <a:t>পার্লামেন্ট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onaLohit" pitchFamily="2" charset="0"/>
              <a:cs typeface="AponaLohi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4623519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২) </a:t>
            </a:r>
            <a:r>
              <a:rPr lang="bn-IN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আইন বিভাগঃ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1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88" y="-29295"/>
            <a:ext cx="9144000" cy="6885384"/>
          </a:xfrm>
          <a:prstGeom prst="rect">
            <a:avLst/>
          </a:prstGeom>
          <a:noFill/>
          <a:ln w="190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Microsoft\Desktop\High-co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400600" cy="3132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79512" y="3941762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r>
              <a:rPr lang="b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বিচার </a:t>
            </a:r>
            <a:r>
              <a:rPr lang="bn-IN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বিভাগঃ </a:t>
            </a:r>
            <a:r>
              <a:rPr lang="bn-IN" sz="2400" dirty="0" smtClean="0"/>
              <a:t>সরকারের যে বিভাগ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400" dirty="0" smtClean="0"/>
              <a:t>আইন অনুসারে বিচার কাজ পরিচালনা করে থাকে তাকে বিচার বিভাগ বলে। আইন ভঙ্গকারীকে শাস্তি প্রদান, ন্যায়বিচার প্রতিষ্ঠা, নাগরিকের ব্যক্তি স্বাধীনতা ও মৌলিক অধিকার রক্ষা বহুলাংশে স্বাধীন ও নিরপেক্ষ বিচার ব্যবস্থার উপর নির্ভরশীল। রাষ্ট্রের সকল আদালত ও বিচারক নিয়ে বিচার বিভাগ গঠিত হয়।</a:t>
            </a:r>
          </a:p>
        </p:txBody>
      </p:sp>
    </p:spTree>
    <p:extLst>
      <p:ext uri="{BB962C8B-B14F-4D97-AF65-F5344CB8AC3E}">
        <p14:creationId xmlns:p14="http://schemas.microsoft.com/office/powerpoint/2010/main" val="26914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283992" y="260648"/>
            <a:ext cx="2808312" cy="1152128"/>
          </a:xfrm>
          <a:prstGeom prst="bevel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একক কাজ</a:t>
            </a:r>
            <a:endParaRPr lang="en-US" sz="2800" b="1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257" y="4315743"/>
            <a:ext cx="81115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বাংলাদেশের সরকারের </a:t>
            </a:r>
            <a:r>
              <a:rPr lang="bn-I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বিভাগ কয়টি? ও কী কী?</a:t>
            </a:r>
            <a:endParaRPr lang="bn-IN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2987824" y="5517232"/>
            <a:ext cx="3240360" cy="8640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4456" y="5679442"/>
            <a:ext cx="28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সময়ঃ ৩ মিনিট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16" y="1695872"/>
            <a:ext cx="3571800" cy="238120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477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80512" cy="68853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64879" y="201414"/>
            <a:ext cx="2470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রাষ্ট্রপতি </a:t>
            </a:r>
            <a:endParaRPr 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11053"/>
            <a:ext cx="2016224" cy="23339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9289" y="3933056"/>
            <a:ext cx="8805199" cy="26534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বাংলাদেশের  শাসন বিভাগের সর্বোচ্চ ব্যক্তি হলেন রাষ্ট্রপতি। তিনি </a:t>
            </a:r>
            <a:r>
              <a:rPr lang="bn-IN" sz="2400" b="1" dirty="0" smtClean="0">
                <a:cs typeface="Ekushey Azad" pitchFamily="66"/>
              </a:rPr>
              <a:t>গনপ্রজাতন্ত্রী বাংলাদেশের রাষ্ট্র প্রধান। তার কার্যকাল পাঁচ বছর। </a:t>
            </a:r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রাষ্ট্রপতির দায়িত্ব পালনকালে তার বিরুদ্ধে আদালতে কোনো অভিযোগ আনা যায় না। রাষ্ট্রপতি হতে হলে তাকে অবশ্যই বাংলাদেশের নাগরিক ও ৩৫ বছর বয়স্ক হতে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31757917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/>
        </p:nvSpPr>
        <p:spPr>
          <a:xfrm rot="16200000">
            <a:off x="103448" y="5801208"/>
            <a:ext cx="971600" cy="1196752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8172400" y="5688631"/>
            <a:ext cx="971600" cy="1196752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-36512" y="-27384"/>
            <a:ext cx="971600" cy="1196752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096336" y="-139960"/>
            <a:ext cx="971600" cy="1196752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2967" y="489446"/>
            <a:ext cx="605806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রাষ্ট্রপতির ক্ষমতা ও কাজ</a:t>
            </a:r>
            <a:endParaRPr lang="en-US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9633" y="142555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214" y="1412776"/>
            <a:ext cx="809388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রাষ্ট্রপতি রাষ্ট্রের প্রধান। সরকারের সকল শাসনসংক্রান্ত</a:t>
            </a:r>
          </a:p>
          <a:p>
            <a:r>
              <a:rPr lang="bn-IN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 তাঁর নামে পরিচালিত হয়। তিনি প্রধানমন্ত্রীকে</a:t>
            </a:r>
          </a:p>
          <a:p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নিয়োগ করেন।</a:t>
            </a:r>
            <a:r>
              <a:rPr lang="bn-IN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তাছারা তিনি অন্যান্য মন্ত্রী, প্রতিমন্ত্রী ও</a:t>
            </a:r>
          </a:p>
          <a:p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উপমন্ত্রীদের নিয়োগ করেন।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তিনি সশস্র বাহিনীর প্রধান,</a:t>
            </a:r>
          </a:p>
          <a:p>
            <a:r>
              <a:rPr lang="bn-IN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সেনাবাহিনী, বিমানবাহিনী, ও নৌবাহিনী প্রধানদের তিনিই </a:t>
            </a:r>
          </a:p>
          <a:p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নিয়োগ দেন।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3420036" cy="2483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86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826" y="181337"/>
            <a:ext cx="449834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b="1" cap="all" dirty="0" smtClean="0">
                <a:ln w="9000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63500">
                    <a:srgbClr val="F07F09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রাষ্ট্রপতির দায়</a:t>
            </a:r>
            <a:r>
              <a:rPr lang="en-US" sz="3600" b="1" cap="all" dirty="0" err="1" smtClean="0">
                <a:ln w="9000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63500">
                    <a:srgbClr val="F07F09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দায়িত্ব</a:t>
            </a:r>
            <a:endParaRPr lang="en-US" sz="3600" b="1" cap="all" dirty="0">
              <a:ln w="9000" cmpd="sng">
                <a:solidFill>
                  <a:prstClr val="black"/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glow rad="63500">
                  <a:srgbClr val="F07F09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512" y="1412776"/>
            <a:ext cx="8784976" cy="49685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রাষ্ট্রপতি দেশের কিছু আইন প্রণয়ন সংক্রান্ত্র কাজ করেন। যেমনঃ</a:t>
            </a:r>
          </a:p>
          <a:p>
            <a:pPr marL="285750" indent="-285750">
              <a:buFont typeface="Wingdings" pitchFamily="2" charset="2"/>
              <a:buChar char="Ø"/>
            </a:pPr>
            <a:endParaRPr lang="bn-IN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IN" sz="2000" dirty="0" smtClean="0">
                <a:solidFill>
                  <a:prstClr val="black"/>
                </a:solidFill>
              </a:rPr>
              <a:t>তিনি জাতীয় সংসদের অধিবেশনে আহ্বান করতে, স্থগিত রাখতে ও প্রধানমন্ত্রীর পরামর্শে ভেঙ্গে দিতে পারেন।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2000" dirty="0" smtClean="0">
                <a:solidFill>
                  <a:prstClr val="black"/>
                </a:solidFill>
              </a:rPr>
              <a:t>রাষ্ট্রপতি সুপ্রিম কোর্টের প্রধান বিচারপতি এবং হাইকোর্ট বিভাগের বিচারপতিদের নিয়োগ দেন।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2000" dirty="0" smtClean="0">
                <a:solidFill>
                  <a:prstClr val="black"/>
                </a:solidFill>
              </a:rPr>
              <a:t>রাষ্ট্রপতি আর অনেক দায়্বিত পালন করেন । তিনি জাতীয় অনুষ্ঠানে সভাপতিত্ব করেন। দেশের বরেন্য ব্যক্তিদের খেতাব, পদক ও সম্মাননা প্রদান করেন।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2000" dirty="0" smtClean="0">
                <a:solidFill>
                  <a:prstClr val="black"/>
                </a:solidFill>
              </a:rPr>
              <a:t>তিনি বাংলাদেশে নিযুক্ত বিদেশি কূটনীতিকদের পরিচয়পত্র গ্রহন করেন।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 flipV="1"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64166" y="260648"/>
            <a:ext cx="2215670" cy="646331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প্রধানমন্ত্রী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3501008"/>
            <a:ext cx="8496944" cy="302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000" dirty="0" smtClean="0"/>
              <a:t>প্রধানমন্ত্রী মন্ত্রী পরিষদের কেন্দ্রবিন্দু এবং সরকার প্রধান। তাকে কেন্দ্র করে বাংলাদেশের শাসনকার্য পরিচালিত হয়। প্রধানমন্ত্রীর কার্যকাল ৫ বছর। কিন্তু প্রধানমন্ত্রী সেচ্ছায় পদত্যাগ করতে পারেন। প্রধানমন্ত্রী পদত্যাগ করলে তার মন্ত্রীসভাও ভেঙ্গে যায়। তাই প্রধানমন্ত্রীকে সরকারের স্তম্ভ বলা হয়।তিনি একসাথে সংসদের নেতা ও সরকার প্রধান। তিনি রাষ্ট্রের শাসনব্যবস্থার মধ্যমণি।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1656184" cy="194421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90246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332" y="427311"/>
            <a:ext cx="4703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প্রধানমন্ত্রীর ক্ষমতা ও কাজ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78904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000" b="1" dirty="0" smtClean="0"/>
              <a:t>প্রধানমন্ত্রী প্রকৃত শাসনক্ষমতার অধিকারী। তার পরামর্শ অনুযায়ী রাষ্ট্রপতি মন্ত্রী, রাষ্ট্রের উচ্চপদস্থ কর্মকর্তা, বিদেশে রাষ্ট্রদূত ইত্যাদি নিয়োগ দেন। প্রধানমন্ত্রী মন্ত্রীপরিষদের প্রধান। তাকে কেন্দ্র করে মন্ত্রীপরিষদ গঠিত হয় ও এর কাজ পরিচালিত হয়। প্রধানমন্ত্রীর নির্দেশ ও পরামর্শে অর্থমন্ত্রী বাংলাদেশের বার্ষিক আয়-ব্যয়ের (জাতীয়) বাজেট প্রণয়ন ও সংসদে উপস্থাপন করেন। </a:t>
            </a:r>
            <a:endParaRPr lang="en-US" sz="2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96112"/>
            <a:ext cx="2819449" cy="1932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250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8951" y="5715"/>
            <a:ext cx="43957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প্রধানমন্ত্রীর দায়িত্ব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348880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bn-IN" sz="2000" dirty="0" smtClean="0"/>
              <a:t>প্রধানমন্ত্রী মন্ত্রীদের নিয়োগ ও তাদের দপ্তর বণ্টন করেন।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2000" dirty="0" smtClean="0"/>
              <a:t>তিনি জাতীয় সংসদের অধিবেশন আহ্বান, স্থগিত বা ভেঙ্গে দিতে রাষ্ট্রপতিকে পরামর্শ দেন।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2000" dirty="0" smtClean="0"/>
              <a:t>বাংলাদেশকে বিশ্বদরবারে উপস্থাপন ও তার প্রতিনিধিত্ব করেন।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2000" dirty="0" smtClean="0"/>
              <a:t>তিনি সংসদ ও সংসদের বাইরে দলের নীতি নির্ধারন ও কর্মসূচি বাস্তবায়নে ভুমিকা রাখেন।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2000" dirty="0" smtClean="0"/>
              <a:t>তিনি আন্তঃমন্ত্রনালয় সভায় সভাপতিত্ব করেন।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2000" dirty="0" smtClean="0"/>
              <a:t>প্রধানমন্ত্রী জাতীয় স্বার্থের রক্ষক। তিনি জাতীয় সংকট সম্পর্কে দেশবাসীকে অবহিত করেন।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05273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প্রধানমন্ত্রী জাতীয় সংসদের একজন সদস্য ও সংসদ নেতা । তিনি সংসদ 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গুরত্বপুর্ণ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দায়িত্ব পালন করেন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মন্ত্রীপরিষদের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সহযোগিতায় তিনি রাষ্ট্রের বিভিন্ন দায়িত্ব পালন করেন। যেমনঃ</a:t>
            </a:r>
          </a:p>
        </p:txBody>
      </p:sp>
    </p:spTree>
    <p:extLst>
      <p:ext uri="{BB962C8B-B14F-4D97-AF65-F5344CB8AC3E}">
        <p14:creationId xmlns:p14="http://schemas.microsoft.com/office/powerpoint/2010/main" val="4220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016260" y="116632"/>
            <a:ext cx="3240360" cy="1296144"/>
          </a:xfrm>
          <a:prstGeom prst="wave">
            <a:avLst>
              <a:gd name="adj1" fmla="val 12500"/>
              <a:gd name="adj2" fmla="val -117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US" sz="32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193" y="4758243"/>
            <a:ext cx="56444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রাষ্ট্রপতির ক্ষমতা ও কাজ ব্যাখ্যা করো।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Hexagon 3"/>
          <p:cNvSpPr/>
          <p:nvPr/>
        </p:nvSpPr>
        <p:spPr>
          <a:xfrm>
            <a:off x="2987824" y="5661248"/>
            <a:ext cx="3096344" cy="100811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সময়ঃ ৫ মিনিট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18810"/>
            <a:ext cx="3816424" cy="2862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753589" y="478413"/>
            <a:ext cx="1835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0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</a:t>
            </a:r>
            <a:endParaRPr lang="en-US" sz="20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4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1187624" y="548680"/>
            <a:ext cx="6696744" cy="792088"/>
          </a:xfrm>
          <a:prstGeom prst="ribbon">
            <a:avLst>
              <a:gd name="adj1" fmla="val 6892"/>
              <a:gd name="adj2" fmla="val 67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শিক্ষক পরিচিতি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2492896"/>
            <a:ext cx="44230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00B050"/>
                </a:solidFill>
              </a:rPr>
              <a:t>মুহাম্মদ</a:t>
            </a:r>
            <a:r>
              <a:rPr lang="en-US" sz="36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</a:rPr>
              <a:t>কাজল</a:t>
            </a:r>
            <a:r>
              <a:rPr lang="en-US" sz="36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</a:rPr>
              <a:t>মিয়া</a:t>
            </a:r>
            <a:endParaRPr lang="en-US" sz="3600" b="1" dirty="0" smtClean="0">
              <a:ln/>
              <a:solidFill>
                <a:srgbClr val="00B050"/>
              </a:solidFill>
            </a:endParaRPr>
          </a:p>
          <a:p>
            <a:pPr algn="ctr"/>
            <a:r>
              <a:rPr lang="en-US" sz="3200" b="1" cap="none" spc="0" dirty="0" err="1" smtClean="0">
                <a:ln/>
                <a:solidFill>
                  <a:srgbClr val="00B050"/>
                </a:solidFill>
                <a:effectLst/>
              </a:rPr>
              <a:t>সিনিয়র</a:t>
            </a:r>
            <a:r>
              <a:rPr lang="en-US" sz="32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rgbClr val="00B050"/>
                </a:solidFill>
                <a:effectLst/>
              </a:rPr>
              <a:t>শিক্ষক</a:t>
            </a:r>
            <a:endParaRPr lang="en-US" sz="3200" b="1" cap="none" spc="0" dirty="0" smtClean="0">
              <a:ln/>
              <a:solidFill>
                <a:srgbClr val="00B050"/>
              </a:solidFill>
              <a:effectLst/>
            </a:endParaRPr>
          </a:p>
          <a:p>
            <a:pPr algn="ctr"/>
            <a:r>
              <a:rPr lang="en-US" sz="2800" b="1" dirty="0" err="1" smtClean="0">
                <a:ln/>
                <a:solidFill>
                  <a:srgbClr val="00B050"/>
                </a:solidFill>
              </a:rPr>
              <a:t>বাড্ডা</a:t>
            </a:r>
            <a:r>
              <a:rPr lang="en-US" sz="28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rgbClr val="00B050"/>
                </a:solidFill>
              </a:rPr>
              <a:t>হাই</a:t>
            </a:r>
            <a:r>
              <a:rPr lang="en-US" sz="2800" b="1" dirty="0" smtClean="0">
                <a:ln/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rgbClr val="00B050"/>
                </a:solidFill>
              </a:rPr>
              <a:t>স্কুল</a:t>
            </a:r>
            <a:endParaRPr lang="en-US" sz="28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06126"/>
            <a:ext cx="2937832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66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627784" y="116632"/>
            <a:ext cx="3672408" cy="1008112"/>
          </a:xfrm>
          <a:prstGeom prst="ribbon">
            <a:avLst>
              <a:gd name="adj1" fmla="val 16667"/>
              <a:gd name="adj2" fmla="val 684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262" y="1269505"/>
            <a:ext cx="8749480" cy="5328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dirty="0"/>
          </a:p>
          <a:p>
            <a:r>
              <a:rPr lang="bn-IN" dirty="0" smtClean="0"/>
              <a:t>  </a:t>
            </a:r>
          </a:p>
          <a:p>
            <a:endParaRPr lang="bn-IN" b="1" dirty="0"/>
          </a:p>
          <a:p>
            <a:r>
              <a:rPr lang="bn-IN" dirty="0" smtClean="0"/>
              <a:t>  </a:t>
            </a:r>
          </a:p>
          <a:p>
            <a:endParaRPr lang="bn-IN" dirty="0"/>
          </a:p>
          <a:p>
            <a:r>
              <a:rPr lang="bn-IN" dirty="0" smtClean="0"/>
              <a:t>  </a:t>
            </a:r>
            <a:endParaRPr lang="en-US" dirty="0" smtClean="0"/>
          </a:p>
          <a:p>
            <a:endParaRPr lang="bn-IN" b="1" dirty="0"/>
          </a:p>
          <a:p>
            <a:r>
              <a:rPr lang="bn-IN" dirty="0" smtClean="0"/>
              <a:t> </a:t>
            </a:r>
            <a:endParaRPr lang="en-US" dirty="0" smtClean="0"/>
          </a:p>
          <a:p>
            <a:endParaRPr lang="bn-IN" dirty="0" smtClean="0"/>
          </a:p>
        </p:txBody>
      </p:sp>
      <p:sp>
        <p:nvSpPr>
          <p:cNvPr id="7" name="Rectangle 6"/>
          <p:cNvSpPr/>
          <p:nvPr/>
        </p:nvSpPr>
        <p:spPr>
          <a:xfrm>
            <a:off x="3715838" y="283295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মূল্যায়ন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749476">
            <a:off x="5474863" y="5498454"/>
            <a:ext cx="561390" cy="4611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/>
          <p:cNvSpPr/>
          <p:nvPr/>
        </p:nvSpPr>
        <p:spPr>
          <a:xfrm rot="20749476">
            <a:off x="2018479" y="4418334"/>
            <a:ext cx="561390" cy="4611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Rectangle 37"/>
          <p:cNvSpPr/>
          <p:nvPr/>
        </p:nvSpPr>
        <p:spPr>
          <a:xfrm rot="20749476">
            <a:off x="3289442" y="3527232"/>
            <a:ext cx="561390" cy="4611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ectangle 38"/>
          <p:cNvSpPr/>
          <p:nvPr/>
        </p:nvSpPr>
        <p:spPr>
          <a:xfrm rot="20749476">
            <a:off x="1595579" y="2554616"/>
            <a:ext cx="561390" cy="4611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Rectangle 39"/>
          <p:cNvSpPr/>
          <p:nvPr/>
        </p:nvSpPr>
        <p:spPr>
          <a:xfrm rot="20749476">
            <a:off x="3323771" y="1618512"/>
            <a:ext cx="561390" cy="4611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179512" y="1412776"/>
            <a:ext cx="6401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bn-IN" b="1" dirty="0" smtClean="0"/>
              <a:t>১</a:t>
            </a:r>
            <a:r>
              <a:rPr lang="bn-IN" b="1" dirty="0"/>
              <a:t>) বাংলাদেশের আইন সভার নাম কী</a:t>
            </a:r>
            <a:r>
              <a:rPr lang="bn-IN" b="1" dirty="0" smtClean="0"/>
              <a:t>?</a:t>
            </a:r>
            <a:r>
              <a:rPr lang="bn-IN" dirty="0"/>
              <a:t> 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bn-IN" dirty="0" smtClean="0"/>
              <a:t>(</a:t>
            </a:r>
            <a:r>
              <a:rPr lang="bn-IN" dirty="0"/>
              <a:t>ক) সুপ্রিম কোর্ট (খ) হাই কোর্ট (গ) জাতীয় সংসদ (ঘ) সচিবালয়</a:t>
            </a:r>
            <a:endParaRPr lang="bn-IN" b="1" dirty="0"/>
          </a:p>
        </p:txBody>
      </p:sp>
      <p:sp>
        <p:nvSpPr>
          <p:cNvPr id="10" name="Rectangle 9"/>
          <p:cNvSpPr/>
          <p:nvPr/>
        </p:nvSpPr>
        <p:spPr>
          <a:xfrm>
            <a:off x="107504" y="2380818"/>
            <a:ext cx="5719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bn-IN" b="1" dirty="0" smtClean="0"/>
              <a:t>২</a:t>
            </a:r>
            <a:r>
              <a:rPr lang="bn-IN" b="1" dirty="0"/>
              <a:t>) বাংলাদেশের শাসন বিভাগের সর্বোচ্চ ব্যক্তি কে</a:t>
            </a:r>
            <a:r>
              <a:rPr lang="bn-IN" b="1" dirty="0" smtClean="0"/>
              <a:t>?</a:t>
            </a:r>
            <a:endParaRPr lang="en-US" b="1" dirty="0" smtClean="0"/>
          </a:p>
          <a:p>
            <a:r>
              <a:rPr lang="bn-IN" dirty="0"/>
              <a:t> </a:t>
            </a:r>
            <a:r>
              <a:rPr lang="en-US" dirty="0" smtClean="0"/>
              <a:t>    </a:t>
            </a:r>
            <a:r>
              <a:rPr lang="bn-IN" dirty="0" smtClean="0"/>
              <a:t>(</a:t>
            </a:r>
            <a:r>
              <a:rPr lang="bn-IN" dirty="0"/>
              <a:t>ক) রাষ্ট্রপতি (খ) প্রধানমন্ত্রী (গ) মহাসচিব (ঘ) স্বরাষ্ট্রমন্ত্রী</a:t>
            </a:r>
            <a:endParaRPr lang="bn-IN" b="1" dirty="0"/>
          </a:p>
        </p:txBody>
      </p:sp>
      <p:sp>
        <p:nvSpPr>
          <p:cNvPr id="11" name="Rectangle 10"/>
          <p:cNvSpPr/>
          <p:nvPr/>
        </p:nvSpPr>
        <p:spPr>
          <a:xfrm>
            <a:off x="107504" y="3316922"/>
            <a:ext cx="6380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bn-IN" b="1" dirty="0" smtClean="0"/>
              <a:t>৩</a:t>
            </a:r>
            <a:r>
              <a:rPr lang="bn-IN" b="1" dirty="0"/>
              <a:t>) কাকে সরকারের স্তম্ভ বলা হয়</a:t>
            </a:r>
            <a:r>
              <a:rPr lang="bn-IN" b="1" dirty="0" smtClean="0"/>
              <a:t>?</a:t>
            </a:r>
            <a:endParaRPr lang="en-US" b="1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bn-IN" dirty="0" smtClean="0"/>
              <a:t>(</a:t>
            </a:r>
            <a:r>
              <a:rPr lang="bn-IN" dirty="0"/>
              <a:t>ক) রাষ্ট্রপতিকে (খ) স্পিকারকে (গ) প্রধানমন্ত্রীকে (ঘ) সচিবকে</a:t>
            </a:r>
            <a:endParaRPr lang="bn-IN" b="1" dirty="0"/>
          </a:p>
        </p:txBody>
      </p:sp>
      <p:sp>
        <p:nvSpPr>
          <p:cNvPr id="4" name="Rectangle 3"/>
          <p:cNvSpPr/>
          <p:nvPr/>
        </p:nvSpPr>
        <p:spPr>
          <a:xfrm>
            <a:off x="107504" y="4221088"/>
            <a:ext cx="7241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bn-IN" b="1" dirty="0" smtClean="0"/>
              <a:t>৪</a:t>
            </a:r>
            <a:r>
              <a:rPr lang="bn-IN" b="1" dirty="0"/>
              <a:t>) সরকারের কোন বিভাগ অপরাধিকে শাস্তি দেয়</a:t>
            </a:r>
            <a:r>
              <a:rPr lang="bn-IN" b="1" dirty="0" smtClean="0"/>
              <a:t>?</a:t>
            </a:r>
            <a:endParaRPr lang="en-US" b="1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bn-IN" dirty="0" smtClean="0"/>
              <a:t>(</a:t>
            </a:r>
            <a:r>
              <a:rPr lang="bn-IN" dirty="0"/>
              <a:t>ক)আইন বিভাগ (খ) বিচার বিভাগ (গ) </a:t>
            </a:r>
            <a:r>
              <a:rPr lang="bn-IN" dirty="0" smtClean="0"/>
              <a:t>আপিল বিভাগ (ঘ) শাসন বিভাগ </a:t>
            </a:r>
            <a:endParaRPr lang="bn-IN" b="1" dirty="0"/>
          </a:p>
        </p:txBody>
      </p:sp>
      <p:sp>
        <p:nvSpPr>
          <p:cNvPr id="5" name="Rectangle 4"/>
          <p:cNvSpPr/>
          <p:nvPr/>
        </p:nvSpPr>
        <p:spPr>
          <a:xfrm>
            <a:off x="107504" y="531340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bn-IN" b="1" dirty="0" smtClean="0"/>
              <a:t>৫) বাংলাদেশে বর্তমানে কোন পদ্ধতির সরকারব্যবস্থা চালু রয়েছে?</a:t>
            </a:r>
            <a:endParaRPr lang="en-US" b="1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bn-IN" dirty="0" smtClean="0"/>
              <a:t>(</a:t>
            </a:r>
            <a:r>
              <a:rPr lang="bn-IN" dirty="0"/>
              <a:t>ক) একনায়কতান্ত্রিক (খ) রাষ্ট্রপতি শাসিত (গ) যুক্তরাষ্ট্রীয় (ঘ)সংসদীয় </a:t>
            </a:r>
            <a:endParaRPr lang="bn-IN" b="1" dirty="0"/>
          </a:p>
        </p:txBody>
      </p:sp>
    </p:spTree>
    <p:extLst>
      <p:ext uri="{BB962C8B-B14F-4D97-AF65-F5344CB8AC3E}">
        <p14:creationId xmlns:p14="http://schemas.microsoft.com/office/powerpoint/2010/main" val="15908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/>
      <p:bldP spid="8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4608512" cy="26809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Down Arrow 2"/>
          <p:cNvSpPr/>
          <p:nvPr/>
        </p:nvSpPr>
        <p:spPr>
          <a:xfrm>
            <a:off x="1907704" y="188640"/>
            <a:ext cx="5472608" cy="115212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বাড়ির কাজ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Hexagon 3"/>
          <p:cNvSpPr/>
          <p:nvPr/>
        </p:nvSpPr>
        <p:spPr>
          <a:xfrm>
            <a:off x="899592" y="4941168"/>
            <a:ext cx="7848872" cy="129614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IN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বাংলাদেশের সরকারের স্বরূপ ব্যাখ্যা করো।</a:t>
            </a:r>
            <a:endParaRPr lang="en-US" sz="2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40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523" y="260648"/>
            <a:ext cx="8544949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Frame 2"/>
          <p:cNvSpPr/>
          <p:nvPr/>
        </p:nvSpPr>
        <p:spPr>
          <a:xfrm>
            <a:off x="31676" y="0"/>
            <a:ext cx="9112324" cy="6858000"/>
          </a:xfrm>
          <a:prstGeom prst="frame">
            <a:avLst>
              <a:gd name="adj1" fmla="val 4167"/>
            </a:avLst>
          </a:prstGeom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prst="angle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4005064"/>
            <a:ext cx="6284919" cy="2016224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rgbClr val="002060"/>
              </a:solidFill>
              <a:cs typeface="Ekushey Azad" pitchFamily="66"/>
            </a:endParaRP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cs typeface="Ekushey Azad" pitchFamily="66"/>
              </a:rPr>
              <a:t>বিষয়ঃ পৌরনীতি ও নাগরিকতা</a:t>
            </a: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cs typeface="Ekushey Azad" pitchFamily="66"/>
              </a:rPr>
              <a:t>শ্রেণীঃ নবম-দশম </a:t>
            </a:r>
            <a:endParaRPr lang="bn-IN" sz="2400" b="1" dirty="0" smtClean="0">
              <a:solidFill>
                <a:srgbClr val="002060"/>
              </a:solidFill>
              <a:cs typeface="Ekushey Azad" pitchFamily="66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cs typeface="Ekushey Azad" pitchFamily="66"/>
              </a:rPr>
              <a:t>ষষ্ঠ অধ্যায় (বাংলাদেশের সরকারব্যবস্থা) </a:t>
            </a:r>
            <a:endParaRPr lang="bn-BD" sz="2400" b="1" dirty="0" smtClean="0">
              <a:solidFill>
                <a:srgbClr val="002060"/>
              </a:solidFill>
              <a:cs typeface="Ekushey Azad" pitchFamily="66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5641" r="8655" b="5422"/>
          <a:stretch/>
        </p:blipFill>
        <p:spPr>
          <a:xfrm>
            <a:off x="3979138" y="1628800"/>
            <a:ext cx="154576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Down Arrow Callout 4"/>
          <p:cNvSpPr/>
          <p:nvPr/>
        </p:nvSpPr>
        <p:spPr>
          <a:xfrm>
            <a:off x="2411760" y="188640"/>
            <a:ext cx="4680520" cy="1368152"/>
          </a:xfrm>
          <a:prstGeom prst="downArrowCallout">
            <a:avLst>
              <a:gd name="adj1" fmla="val 20128"/>
              <a:gd name="adj2" fmla="val 79204"/>
              <a:gd name="adj3" fmla="val 22853"/>
              <a:gd name="adj4" fmla="val 70225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পাঠ </a:t>
            </a:r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2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27384"/>
            <a:ext cx="9144000" cy="6885384"/>
          </a:xfrm>
          <a:prstGeom prst="frame">
            <a:avLst>
              <a:gd name="adj1" fmla="val 277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6291" y="489446"/>
            <a:ext cx="6195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এসো আমরা কিছু ছবি দেখি 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960440" cy="3780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Microsoft\Desktop\High-cou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52650"/>
            <a:ext cx="4248472" cy="3780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115616" y="587727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</a:rPr>
              <a:t>সংসদ ভবন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9866" y="5899919"/>
            <a:ext cx="2732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</a:rPr>
              <a:t>সুপ্রিম কোর্ট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65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345" y="1196752"/>
            <a:ext cx="7789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বাংলাদেশের সরকারের স্বরূপ </a:t>
            </a:r>
            <a:endParaRPr lang="en-US" sz="4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52674"/>
            <a:ext cx="5616624" cy="33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3671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এই পাঠ শেষে শিক্ষার্থীরা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9970533"/>
              </p:ext>
            </p:extLst>
          </p:nvPr>
        </p:nvGraphicFramePr>
        <p:xfrm>
          <a:off x="395536" y="1412776"/>
          <a:ext cx="8424936" cy="503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364502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২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13285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</a:rPr>
              <a:t>১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16996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৩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4857500" y="836712"/>
            <a:ext cx="216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/>
              <a:t>...</a:t>
            </a:r>
            <a:r>
              <a:rPr lang="en-US" sz="3600" dirty="0"/>
              <a:t>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921857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5" grpId="0"/>
      <p:bldP spid="6" grpId="0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2455" y="57398"/>
            <a:ext cx="65245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বাংলাদেশের সরকারের স্বরূপ </a:t>
            </a:r>
            <a:endParaRPr lang="en-US" sz="40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725144"/>
            <a:ext cx="8784976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000" b="1" dirty="0" smtClean="0">
                <a:solidFill>
                  <a:schemeClr val="tx1"/>
                </a:solidFill>
              </a:rPr>
              <a:t>বাংলাদেশ একটি গনপ্রজাতান্ত্রিক রাষ্ট্র। ১৯৭১ সালের ১০ এপ্রিল প্রথম বাংলাদেশে সরকার গঠিত হয়। এ ব্যবস্থায় রাষ্ট্রপতি রাষ্ট্রের সর্বোচ্চ ব্যক্তি। তবে দেশের প্রকৃত শাসন ক্ষমতা প্রধানমন্ত্রী ও তার মন্ত্রীপরিষদের হাতে ন্যস্ত।এখানে প্রকৃত শাসন ক্ষমতার অধিকারী এবং প্রধানমন্ত্রী হলেন সরকারপ্রধান।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23021"/>
            <a:ext cx="2016224" cy="23339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980945" y="3625860"/>
            <a:ext cx="1460755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প্রধানমন্ত্রী</a:t>
            </a:r>
            <a:endParaRPr lang="en-US" sz="2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6136" y="3625860"/>
            <a:ext cx="136815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রাষ্ট্রপতি</a:t>
            </a:r>
            <a:endParaRPr lang="en-US" sz="2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2084782" cy="230425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985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8455" y="273422"/>
            <a:ext cx="67633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বাংলাদেশ সরকারের বিভিন্ন বিভাগ 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65260"/>
            <a:ext cx="8576167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 smtClean="0"/>
              <a:t>বাংলাদেশ সরকারের তিনটি বিভাগ রয়েছে। সেগুলো হচ্ছেঃ </a:t>
            </a:r>
          </a:p>
          <a:p>
            <a:pPr algn="just"/>
            <a:endParaRPr lang="bn-IN" sz="2400" dirty="0" smtClean="0"/>
          </a:p>
          <a:p>
            <a:pPr algn="just"/>
            <a:r>
              <a:rPr lang="bn-IN" sz="2400" dirty="0" smtClean="0"/>
              <a:t>১) শাসন বিভাগ বা নির্বাহী বিভাগ।</a:t>
            </a:r>
          </a:p>
          <a:p>
            <a:pPr algn="just"/>
            <a:r>
              <a:rPr lang="bn-IN" sz="2400" dirty="0" smtClean="0"/>
              <a:t>২) আইন বিভাগ।</a:t>
            </a:r>
          </a:p>
          <a:p>
            <a:pPr algn="just"/>
            <a:r>
              <a:rPr lang="bn-IN" sz="2400" dirty="0" smtClean="0"/>
              <a:t>৩) বিচার বিভাগ।</a:t>
            </a:r>
          </a:p>
          <a:p>
            <a:pPr algn="just"/>
            <a:endParaRPr lang="bn-IN" sz="2400" dirty="0" smtClean="0"/>
          </a:p>
          <a:p>
            <a:pPr algn="just"/>
            <a:r>
              <a:rPr lang="bn-IN" sz="2400" b="1" dirty="0" smtClean="0"/>
              <a:t>১) </a:t>
            </a:r>
            <a:r>
              <a:rPr lang="bn-IN" sz="2400" b="1" u="sng" dirty="0" smtClean="0"/>
              <a:t>শাসন বা নির্বাহী বিভাগঃ </a:t>
            </a:r>
            <a:r>
              <a:rPr lang="bn-IN" sz="2400" dirty="0" smtClean="0"/>
              <a:t>রাষ্ট্রের শাসনকার্য তথা নিত্যদিনকার প্রশাসনিক কাজ পরিচালনা, আইন শৃঙ্খলা রক্ষা এবং রাষ্ট্রের সার্বিক সিদ্ধান্ত এবং সুবিধাসমূহ বাস্তবায়ন করে যে বিভাগ তাকে শাসন বিভাগ বলে।</a:t>
            </a:r>
          </a:p>
          <a:p>
            <a:pPr algn="just"/>
            <a:endParaRPr lang="b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31187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৯৯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51211"/>
            <a:ext cx="3024336" cy="2717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72" y="2204864"/>
            <a:ext cx="3286577" cy="2669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Down Arrow Callout 3"/>
          <p:cNvSpPr/>
          <p:nvPr/>
        </p:nvSpPr>
        <p:spPr>
          <a:xfrm>
            <a:off x="2411760" y="260648"/>
            <a:ext cx="4680520" cy="1368152"/>
          </a:xfrm>
          <a:prstGeom prst="downArrowCallout">
            <a:avLst>
              <a:gd name="adj1" fmla="val 20128"/>
              <a:gd name="adj2" fmla="val 79204"/>
              <a:gd name="adj3" fmla="val 22853"/>
              <a:gd name="adj4" fmla="val 70225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dirty="0"/>
              <a:t>আইন </a:t>
            </a:r>
            <a:r>
              <a:rPr lang="bn-IN" sz="3600" dirty="0" smtClean="0"/>
              <a:t>শৃঙ্খলা রক্ষার্থে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7332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আইন শৃঙ্খলা রক্ষাকারী বাহিনী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4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829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Flow</vt:lpstr>
      <vt:lpstr>Slipstream</vt:lpstr>
      <vt:lpstr>Thatch</vt:lpstr>
      <vt:lpstr>Oriel</vt:lpstr>
      <vt:lpstr>Apex</vt:lpstr>
      <vt:lpstr>Aspect</vt:lpstr>
      <vt:lpstr>Metro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ismail - [2010]</cp:lastModifiedBy>
  <cp:revision>368</cp:revision>
  <dcterms:created xsi:type="dcterms:W3CDTF">2013-06-03T19:14:10Z</dcterms:created>
  <dcterms:modified xsi:type="dcterms:W3CDTF">2020-07-18T14:13:06Z</dcterms:modified>
</cp:coreProperties>
</file>