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20"/>
  </p:notesMasterIdLst>
  <p:sldIdLst>
    <p:sldId id="364" r:id="rId2"/>
    <p:sldId id="363" r:id="rId3"/>
    <p:sldId id="370" r:id="rId4"/>
    <p:sldId id="258" r:id="rId5"/>
    <p:sldId id="270" r:id="rId6"/>
    <p:sldId id="366" r:id="rId7"/>
    <p:sldId id="286" r:id="rId8"/>
    <p:sldId id="281" r:id="rId9"/>
    <p:sldId id="367" r:id="rId10"/>
    <p:sldId id="375" r:id="rId11"/>
    <p:sldId id="376" r:id="rId12"/>
    <p:sldId id="377" r:id="rId13"/>
    <p:sldId id="371" r:id="rId14"/>
    <p:sldId id="379" r:id="rId15"/>
    <p:sldId id="369" r:id="rId16"/>
    <p:sldId id="378" r:id="rId17"/>
    <p:sldId id="368" r:id="rId18"/>
    <p:sldId id="35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70" autoAdjust="0"/>
  </p:normalViewPr>
  <p:slideViewPr>
    <p:cSldViewPr snapToGrid="0">
      <p:cViewPr varScale="1">
        <p:scale>
          <a:sx n="64" d="100"/>
          <a:sy n="64" d="100"/>
        </p:scale>
        <p:origin x="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D482E-5919-4E28-97A2-5519F73591F1}" type="datetimeFigureOut">
              <a:rPr lang="en-US" smtClean="0"/>
              <a:t>7/18/2020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27C71A-3C1E-41D7-BABB-3FF0D5E27D7C}" type="slidenum">
              <a:rPr lang="en-US" smtClean="0"/>
              <a:t>‹#›</a:t>
            </a:fld>
            <a:endParaRPr lang="en-US"/>
          </a:p>
        </p:txBody>
      </p:sp>
    </p:spTree>
    <p:extLst>
      <p:ext uri="{BB962C8B-B14F-4D97-AF65-F5344CB8AC3E}">
        <p14:creationId xmlns:p14="http://schemas.microsoft.com/office/powerpoint/2010/main" val="155785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811BAA73-7DE2-4852-A0AA-FB25200E6E57}" type="datetimeFigureOut">
              <a:rPr lang="en-US" smtClean="0"/>
              <a:t>7/18/2020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BA362E0-669C-4E1E-8ED8-6CE45618FEBB}"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474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1BAA73-7DE2-4852-A0AA-FB25200E6E57}" type="datetimeFigureOut">
              <a:rPr lang="en-US" smtClean="0"/>
              <a:t>7/18/2020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362E0-669C-4E1E-8ED8-6CE45618FEBB}" type="slidenum">
              <a:rPr lang="en-US" smtClean="0"/>
              <a:t>‹#›</a:t>
            </a:fld>
            <a:endParaRPr lang="en-US"/>
          </a:p>
        </p:txBody>
      </p:sp>
    </p:spTree>
    <p:extLst>
      <p:ext uri="{BB962C8B-B14F-4D97-AF65-F5344CB8AC3E}">
        <p14:creationId xmlns:p14="http://schemas.microsoft.com/office/powerpoint/2010/main" val="3898393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1BAA73-7DE2-4852-A0AA-FB25200E6E57}" type="datetimeFigureOut">
              <a:rPr lang="en-US" smtClean="0"/>
              <a:t>7/18/2020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362E0-669C-4E1E-8ED8-6CE45618FEBB}" type="slidenum">
              <a:rPr lang="en-US" smtClean="0"/>
              <a:t>‹#›</a:t>
            </a:fld>
            <a:endParaRPr lang="en-US"/>
          </a:p>
        </p:txBody>
      </p:sp>
    </p:spTree>
    <p:extLst>
      <p:ext uri="{BB962C8B-B14F-4D97-AF65-F5344CB8AC3E}">
        <p14:creationId xmlns:p14="http://schemas.microsoft.com/office/powerpoint/2010/main" val="217712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1BAA73-7DE2-4852-A0AA-FB25200E6E57}" type="datetimeFigureOut">
              <a:rPr lang="en-US" smtClean="0"/>
              <a:t>7/18/2020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362E0-669C-4E1E-8ED8-6CE45618FEBB}" type="slidenum">
              <a:rPr lang="en-US" smtClean="0"/>
              <a:t>‹#›</a:t>
            </a:fld>
            <a:endParaRPr lang="en-US"/>
          </a:p>
        </p:txBody>
      </p:sp>
    </p:spTree>
    <p:extLst>
      <p:ext uri="{BB962C8B-B14F-4D97-AF65-F5344CB8AC3E}">
        <p14:creationId xmlns:p14="http://schemas.microsoft.com/office/powerpoint/2010/main" val="198621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1BAA73-7DE2-4852-A0AA-FB25200E6E57}" type="datetimeFigureOut">
              <a:rPr lang="en-US" smtClean="0"/>
              <a:t>7/18/2020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362E0-669C-4E1E-8ED8-6CE45618FEBB}"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653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1BAA73-7DE2-4852-A0AA-FB25200E6E57}" type="datetimeFigureOut">
              <a:rPr lang="en-US" smtClean="0"/>
              <a:t>7/18/2020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362E0-669C-4E1E-8ED8-6CE45618FEBB}" type="slidenum">
              <a:rPr lang="en-US" smtClean="0"/>
              <a:t>‹#›</a:t>
            </a:fld>
            <a:endParaRPr lang="en-US"/>
          </a:p>
        </p:txBody>
      </p:sp>
    </p:spTree>
    <p:extLst>
      <p:ext uri="{BB962C8B-B14F-4D97-AF65-F5344CB8AC3E}">
        <p14:creationId xmlns:p14="http://schemas.microsoft.com/office/powerpoint/2010/main" val="218647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1BAA73-7DE2-4852-A0AA-FB25200E6E57}" type="datetimeFigureOut">
              <a:rPr lang="en-US" smtClean="0"/>
              <a:t>7/18/2020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A362E0-669C-4E1E-8ED8-6CE45618FEBB}" type="slidenum">
              <a:rPr lang="en-US" smtClean="0"/>
              <a:t>‹#›</a:t>
            </a:fld>
            <a:endParaRPr lang="en-US"/>
          </a:p>
        </p:txBody>
      </p:sp>
    </p:spTree>
    <p:extLst>
      <p:ext uri="{BB962C8B-B14F-4D97-AF65-F5344CB8AC3E}">
        <p14:creationId xmlns:p14="http://schemas.microsoft.com/office/powerpoint/2010/main" val="3779670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1BAA73-7DE2-4852-A0AA-FB25200E6E57}" type="datetimeFigureOut">
              <a:rPr lang="en-US" smtClean="0"/>
              <a:t>7/18/2020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A362E0-669C-4E1E-8ED8-6CE45618FEBB}" type="slidenum">
              <a:rPr lang="en-US" smtClean="0"/>
              <a:t>‹#›</a:t>
            </a:fld>
            <a:endParaRPr lang="en-US"/>
          </a:p>
        </p:txBody>
      </p:sp>
    </p:spTree>
    <p:extLst>
      <p:ext uri="{BB962C8B-B14F-4D97-AF65-F5344CB8AC3E}">
        <p14:creationId xmlns:p14="http://schemas.microsoft.com/office/powerpoint/2010/main" val="2065438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1BAA73-7DE2-4852-A0AA-FB25200E6E57}" type="datetimeFigureOut">
              <a:rPr lang="en-US" smtClean="0"/>
              <a:t>7/18/2020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A362E0-669C-4E1E-8ED8-6CE45618FEBB}" type="slidenum">
              <a:rPr lang="en-US" smtClean="0"/>
              <a:t>‹#›</a:t>
            </a:fld>
            <a:endParaRPr lang="en-US"/>
          </a:p>
        </p:txBody>
      </p:sp>
    </p:spTree>
    <p:extLst>
      <p:ext uri="{BB962C8B-B14F-4D97-AF65-F5344CB8AC3E}">
        <p14:creationId xmlns:p14="http://schemas.microsoft.com/office/powerpoint/2010/main" val="1265397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1BAA73-7DE2-4852-A0AA-FB25200E6E57}" type="datetimeFigureOut">
              <a:rPr lang="en-US" smtClean="0"/>
              <a:t>7/18/2020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362E0-669C-4E1E-8ED8-6CE45618FEBB}" type="slidenum">
              <a:rPr lang="en-US" smtClean="0"/>
              <a:t>‹#›</a:t>
            </a:fld>
            <a:endParaRPr lang="en-US"/>
          </a:p>
        </p:txBody>
      </p:sp>
    </p:spTree>
    <p:extLst>
      <p:ext uri="{BB962C8B-B14F-4D97-AF65-F5344CB8AC3E}">
        <p14:creationId xmlns:p14="http://schemas.microsoft.com/office/powerpoint/2010/main" val="221922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1BAA73-7DE2-4852-A0AA-FB25200E6E57}" type="datetimeFigureOut">
              <a:rPr lang="en-US" smtClean="0"/>
              <a:t>7/18/2020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362E0-669C-4E1E-8ED8-6CE45618FEBB}" type="slidenum">
              <a:rPr lang="en-US" smtClean="0"/>
              <a:t>‹#›</a:t>
            </a:fld>
            <a:endParaRPr lang="en-US"/>
          </a:p>
        </p:txBody>
      </p:sp>
    </p:spTree>
    <p:extLst>
      <p:ext uri="{BB962C8B-B14F-4D97-AF65-F5344CB8AC3E}">
        <p14:creationId xmlns:p14="http://schemas.microsoft.com/office/powerpoint/2010/main" val="416257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811BAA73-7DE2-4852-A0AA-FB25200E6E57}" type="datetimeFigureOut">
              <a:rPr lang="en-US" smtClean="0"/>
              <a:t>7/18/2020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BA362E0-669C-4E1E-8ED8-6CE45618FEBB}" type="slidenum">
              <a:rPr lang="en-US" smtClean="0"/>
              <a:t>‹#›</a:t>
            </a:fld>
            <a:endParaRPr lang="en-US"/>
          </a:p>
        </p:txBody>
      </p:sp>
    </p:spTree>
    <p:extLst>
      <p:ext uri="{BB962C8B-B14F-4D97-AF65-F5344CB8AC3E}">
        <p14:creationId xmlns:p14="http://schemas.microsoft.com/office/powerpoint/2010/main" val="1373096840"/>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8.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0.wmf"/></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gif"/><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3D875-4135-469A-8231-07B20592E8C5}"/>
              </a:ext>
            </a:extLst>
          </p:cNvPr>
          <p:cNvSpPr/>
          <p:nvPr/>
        </p:nvSpPr>
        <p:spPr>
          <a:xfrm>
            <a:off x="1899733" y="1317355"/>
            <a:ext cx="8640507" cy="4726983"/>
          </a:xfrm>
          <a:prstGeom prst="rect">
            <a:avLst/>
          </a:prstGeom>
          <a:noFill/>
        </p:spPr>
        <p:txBody>
          <a:bodyPr wrap="none" lIns="91440" tIns="45720" rIns="91440" bIns="45720">
            <a:prstTxWarp prst="textArchUp">
              <a:avLst/>
            </a:prstTxWarp>
            <a:spAutoFit/>
          </a:bodyPr>
          <a:lstStyle/>
          <a:p>
            <a:pPr algn="ctr"/>
            <a:r>
              <a:rPr lang="bn-IN" sz="23900" b="1" spc="50" dirty="0">
                <a:ln w="9525" cmpd="sng">
                  <a:solidFill>
                    <a:schemeClr val="accent1"/>
                  </a:solidFill>
                  <a:prstDash val="solid"/>
                </a:ln>
                <a:solidFill>
                  <a:srgbClr val="FFFF00"/>
                </a:solidFill>
                <a:effectLst>
                  <a:glow rad="38100">
                    <a:schemeClr val="accent1">
                      <a:alpha val="40000"/>
                    </a:schemeClr>
                  </a:glow>
                </a:effectLst>
                <a:latin typeface="NikoshBAN" pitchFamily="2" charset="0"/>
                <a:cs typeface="NikoshBAN" pitchFamily="2" charset="0"/>
              </a:rPr>
              <a:t>আজকের পাঠে সবাইকে শুভেচ্ছা </a:t>
            </a:r>
            <a:endParaRPr lang="en-US" sz="23900" b="1" spc="50" dirty="0">
              <a:ln w="9525" cmpd="sng">
                <a:solidFill>
                  <a:schemeClr val="accent1"/>
                </a:solidFill>
                <a:prstDash val="solid"/>
              </a:ln>
              <a:solidFill>
                <a:srgbClr val="FFFF00"/>
              </a:solidFill>
              <a:effectLst>
                <a:glow rad="38100">
                  <a:schemeClr val="accent1">
                    <a:alpha val="40000"/>
                  </a:schemeClr>
                </a:glow>
              </a:effectLst>
            </a:endParaRPr>
          </a:p>
        </p:txBody>
      </p:sp>
      <p:pic>
        <p:nvPicPr>
          <p:cNvPr id="5" name="Picture 4">
            <a:extLst>
              <a:ext uri="{FF2B5EF4-FFF2-40B4-BE49-F238E27FC236}">
                <a16:creationId xmlns:a16="http://schemas.microsoft.com/office/drawing/2014/main" id="{230F776A-0F51-4335-A87D-3CF509E29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3417" y="1317355"/>
            <a:ext cx="7625166" cy="5222928"/>
          </a:xfrm>
          <a:prstGeom prst="ellipse">
            <a:avLst/>
          </a:prstGeom>
          <a:ln>
            <a:noFill/>
          </a:ln>
          <a:effectLst>
            <a:softEdge rad="112500"/>
          </a:effectLst>
        </p:spPr>
      </p:pic>
    </p:spTree>
    <p:extLst>
      <p:ext uri="{BB962C8B-B14F-4D97-AF65-F5344CB8AC3E}">
        <p14:creationId xmlns:p14="http://schemas.microsoft.com/office/powerpoint/2010/main" val="201892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amond(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2776B5-FEC8-4C7E-BD17-562FD7324ED4}"/>
              </a:ext>
            </a:extLst>
          </p:cNvPr>
          <p:cNvSpPr>
            <a:spLocks noChangeArrowheads="1"/>
          </p:cNvSpPr>
          <p:nvPr/>
        </p:nvSpPr>
        <p:spPr bwMode="auto">
          <a:xfrm>
            <a:off x="5472545" y="923786"/>
            <a:ext cx="6229927" cy="550920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bn-IN" altLang="en-US" sz="1000"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৪</a:t>
            </a:r>
            <a:endParaRPr kumimoji="0" lang="en-US" altLang="en-US" b="0" i="0" u="none" strike="noStrike" cap="none" normalizeH="0" baseline="0" dirty="0">
              <a:ln>
                <a:noFill/>
              </a:ln>
              <a:solidFill>
                <a:srgbClr val="202122"/>
              </a:solidFill>
              <a:effectLst/>
              <a:latin typeface="Georgia" panose="02040502050405020303"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n-IN"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পরদিন রসিক দুলে সময়মত যখন আসিয়া উপস্থিত হইল তখন অভাগীর আর বড় জ্ঞান নাই। মুখের পরে মরণের ছায়া পড়িয়াছে</a:t>
            </a:r>
            <a:r>
              <a:rPr kumimoji="0" lang="en-US"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 </a:t>
            </a:r>
            <a:r>
              <a:rPr kumimoji="0" lang="bn-IN"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চোখের দৃষ্টি এ সংসারের কাজ সারিয়া কোথায় কোন অজানা দেশে চলিয়া গিয়াছে। কাঙালী কাঁদিয়া কহিল</a:t>
            </a:r>
            <a:r>
              <a:rPr kumimoji="0" lang="en-US"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 </a:t>
            </a:r>
            <a:r>
              <a:rPr kumimoji="0" lang="bn-IN"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মাগো</a:t>
            </a:r>
            <a:r>
              <a:rPr kumimoji="0" lang="en-US"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 </a:t>
            </a:r>
            <a:r>
              <a:rPr kumimoji="0" lang="bn-IN"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বাবা এসেছে </a:t>
            </a:r>
            <a:r>
              <a:rPr kumimoji="0" lang="en-US"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 </a:t>
            </a:r>
            <a:r>
              <a:rPr kumimoji="0" lang="bn-IN"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পায়ের ধূলো নেবে যে</a:t>
            </a:r>
            <a:r>
              <a:rPr kumimoji="0" lang="en-US"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n-IN"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মা হয় ত বুঝিল</a:t>
            </a:r>
            <a:r>
              <a:rPr kumimoji="0" lang="en-US"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 </a:t>
            </a:r>
            <a:r>
              <a:rPr kumimoji="0" lang="bn-IN"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হয় ত বুঝিল না</a:t>
            </a:r>
            <a:r>
              <a:rPr kumimoji="0" lang="en-US"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 </a:t>
            </a:r>
            <a:r>
              <a:rPr kumimoji="0" lang="bn-IN"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হয় ত বা তাহার গভীর সঞ্চিত বাসনা সংস্কারের মত তাহার আচ্ছন্ন চেতনায় ঘা দিল। এই মৃত্যুপথ</a:t>
            </a:r>
            <a:r>
              <a:rPr kumimoji="0" lang="en-US"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a:t>
            </a:r>
            <a:r>
              <a:rPr kumimoji="0" lang="bn-IN"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যাত্রী তাহার অবশ বাহুখানি শয্যার বাহিরে বাড়াইয়া দিয়া হাত পাতিল।</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bn-IN"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রসিক হতবুদ্ধির মত দাঁড়াইয়া রহিল। পৃথিবীতে তাহারও পায়ের ধূলার প্রয়োজন আছে</a:t>
            </a:r>
            <a:r>
              <a:rPr kumimoji="0" lang="en-US"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 </a:t>
            </a:r>
            <a:r>
              <a:rPr kumimoji="0" lang="bn-IN"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ইহাও কেহ নাকি চাহিতে পারে তাহা তাহার কল্পনার অতীত। বিন্দির পিসি দাঁড়াইয়া ছিল</a:t>
            </a:r>
            <a:r>
              <a:rPr kumimoji="0" lang="en-US"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 </a:t>
            </a:r>
            <a:r>
              <a:rPr kumimoji="0" lang="bn-IN"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সে কহিল</a:t>
            </a:r>
            <a:r>
              <a:rPr kumimoji="0" lang="en-US"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 </a:t>
            </a:r>
            <a:r>
              <a:rPr kumimoji="0" lang="bn-IN"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দাও বাবা</a:t>
            </a:r>
            <a:r>
              <a:rPr kumimoji="0" lang="en-US"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 </a:t>
            </a:r>
            <a:r>
              <a:rPr kumimoji="0" lang="bn-IN"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দাও একটু পায়ের ধূলো।</a:t>
            </a:r>
            <a:r>
              <a:rPr kumimoji="0" lang="en-US" altLang="en-US" b="0" i="0" u="none" strike="noStrike" cap="none" normalizeH="0" baseline="0" dirty="0">
                <a:ln>
                  <a:noFill/>
                </a:ln>
                <a:solidFill>
                  <a:srgbClr val="202122"/>
                </a:solidFill>
                <a:effectLst/>
                <a:latin typeface="Georgia" panose="02040502050405020303" pitchFamily="18" charset="0"/>
              </a:rPr>
              <a:t> </a:t>
            </a:r>
            <a:r>
              <a:rPr kumimoji="0" lang="bn-IN"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রসিক অগ্রসর হইয়া আসিল। জীবনে যে স্ত্রীকে সে ভালবাসা দেয় নাই</a:t>
            </a:r>
            <a:r>
              <a:rPr kumimoji="0" lang="en-US"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 </a:t>
            </a:r>
            <a:r>
              <a:rPr kumimoji="0" lang="bn-IN"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অশন বসন দেয় নাই</a:t>
            </a:r>
            <a:r>
              <a:rPr kumimoji="0" lang="en-US"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 </a:t>
            </a:r>
            <a:r>
              <a:rPr kumimoji="0" lang="bn-IN"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কোন খোঁজ খবর করে নাই</a:t>
            </a:r>
            <a:r>
              <a:rPr kumimoji="0" lang="en-US"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 </a:t>
            </a:r>
            <a:r>
              <a:rPr kumimoji="0" lang="bn-IN"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মরণকালে তাহাকে সে শুধু একটু পায়ের ধূলা দিতে গিয়া কাঁদিয়া ফেলিল। রাখালের মা বলিল</a:t>
            </a:r>
            <a:r>
              <a:rPr kumimoji="0" lang="en-US"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 </a:t>
            </a:r>
            <a:r>
              <a:rPr kumimoji="0" lang="bn-IN"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এমন সতীলক্ষ্মী বামুন কায়েতের ঘরে না জন্মে ও আমাদের দুলের ঘরে জন্মালো কেন</a:t>
            </a:r>
            <a:r>
              <a:rPr kumimoji="0" lang="en-US"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 </a:t>
            </a:r>
            <a:r>
              <a:rPr kumimoji="0" lang="bn-IN"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এইবার ওর একটু গতি করে দাও বাবা </a:t>
            </a:r>
            <a:r>
              <a:rPr kumimoji="0" lang="en-US"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 </a:t>
            </a:r>
            <a:r>
              <a:rPr kumimoji="0" lang="bn-IN" altLang="en-US" b="0" i="0" u="none" strike="noStrike" cap="none" normalizeH="0" baseline="0" dirty="0">
                <a:ln>
                  <a:noFill/>
                </a:ln>
                <a:solidFill>
                  <a:srgbClr val="202122"/>
                </a:solidFill>
                <a:effectLst/>
                <a:latin typeface="Georgia" panose="02040502050405020303" pitchFamily="18" charset="0"/>
                <a:cs typeface="Vrinda" panose="020B0502040204020203" pitchFamily="34" charset="0"/>
              </a:rPr>
              <a:t>কাঙালীর হাতের আগুনের লোভে ও যেন প্রাণটা দিলে।</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6AFD26BA-6AC1-4E31-B7F8-987F68FD112F}"/>
              </a:ext>
            </a:extLst>
          </p:cNvPr>
          <p:cNvSpPr/>
          <p:nvPr/>
        </p:nvSpPr>
        <p:spPr>
          <a:xfrm>
            <a:off x="651163" y="197300"/>
            <a:ext cx="4714784" cy="91773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200" b="1" dirty="0">
                <a:ln w="1905"/>
                <a:solidFill>
                  <a:srgbClr val="000066"/>
                </a:solidFill>
                <a:effectLst>
                  <a:innerShdw blurRad="69850" dist="43180" dir="5400000">
                    <a:srgbClr val="000000">
                      <a:alpha val="65000"/>
                    </a:srgbClr>
                  </a:innerShdw>
                </a:effectLst>
                <a:latin typeface="NikoshBAN" pitchFamily="2" charset="0"/>
                <a:cs typeface="NikoshBAN" pitchFamily="2" charset="0"/>
              </a:rPr>
              <a:t>শিক্ষকের আদর্শ পাঠ</a:t>
            </a:r>
            <a:r>
              <a:rPr lang="en-US" sz="3200" b="1" dirty="0">
                <a:ln w="1905"/>
                <a:solidFill>
                  <a:srgbClr val="000066"/>
                </a:solidFill>
                <a:effectLst>
                  <a:innerShdw blurRad="69850" dist="43180" dir="5400000">
                    <a:srgbClr val="000000">
                      <a:alpha val="65000"/>
                    </a:srgbClr>
                  </a:innerShdw>
                </a:effectLst>
                <a:latin typeface="NikoshBAN" pitchFamily="2" charset="0"/>
                <a:cs typeface="NikoshBAN" pitchFamily="2" charset="0"/>
              </a:rPr>
              <a:t> </a:t>
            </a:r>
            <a:r>
              <a:rPr lang="en-US" sz="3200" b="1" dirty="0" err="1">
                <a:ln w="1905"/>
                <a:solidFill>
                  <a:srgbClr val="000066"/>
                </a:solidFill>
                <a:effectLst>
                  <a:innerShdw blurRad="69850" dist="43180" dir="5400000">
                    <a:srgbClr val="000000">
                      <a:alpha val="65000"/>
                    </a:srgbClr>
                  </a:innerShdw>
                </a:effectLst>
                <a:latin typeface="NikoshBAN" pitchFamily="2" charset="0"/>
                <a:cs typeface="NikoshBAN" pitchFamily="2" charset="0"/>
              </a:rPr>
              <a:t>এবং</a:t>
            </a:r>
            <a:r>
              <a:rPr lang="en-US" sz="3200" b="1" dirty="0">
                <a:ln w="1905"/>
                <a:solidFill>
                  <a:srgbClr val="000066"/>
                </a:solidFill>
                <a:effectLst>
                  <a:innerShdw blurRad="69850" dist="43180" dir="5400000">
                    <a:srgbClr val="000000">
                      <a:alpha val="65000"/>
                    </a:srgbClr>
                  </a:innerShdw>
                </a:effectLst>
                <a:latin typeface="NikoshBAN" pitchFamily="2" charset="0"/>
                <a:cs typeface="NikoshBAN" pitchFamily="2" charset="0"/>
              </a:rPr>
              <a:t> </a:t>
            </a:r>
            <a:r>
              <a:rPr lang="en-US" sz="3200" b="1" dirty="0" err="1">
                <a:ln w="1905"/>
                <a:solidFill>
                  <a:srgbClr val="000066"/>
                </a:solidFill>
                <a:effectLst>
                  <a:innerShdw blurRad="69850" dist="43180" dir="5400000">
                    <a:srgbClr val="000000">
                      <a:alpha val="65000"/>
                    </a:srgbClr>
                  </a:innerShdw>
                </a:effectLst>
                <a:latin typeface="NikoshBAN" pitchFamily="2" charset="0"/>
                <a:cs typeface="NikoshBAN" pitchFamily="2" charset="0"/>
              </a:rPr>
              <a:t>পাঠ</a:t>
            </a:r>
            <a:r>
              <a:rPr lang="en-US" sz="3200" b="1" dirty="0">
                <a:ln w="1905"/>
                <a:solidFill>
                  <a:srgbClr val="000066"/>
                </a:solidFill>
                <a:effectLst>
                  <a:innerShdw blurRad="69850" dist="43180" dir="5400000">
                    <a:srgbClr val="000000">
                      <a:alpha val="65000"/>
                    </a:srgbClr>
                  </a:innerShdw>
                </a:effectLst>
                <a:latin typeface="NikoshBAN" pitchFamily="2" charset="0"/>
                <a:cs typeface="NikoshBAN" pitchFamily="2" charset="0"/>
              </a:rPr>
              <a:t> </a:t>
            </a:r>
            <a:r>
              <a:rPr lang="en-US" sz="3200" b="1" dirty="0" err="1">
                <a:ln w="1905"/>
                <a:solidFill>
                  <a:srgbClr val="000066"/>
                </a:solidFill>
                <a:effectLst>
                  <a:innerShdw blurRad="69850" dist="43180" dir="5400000">
                    <a:srgbClr val="000000">
                      <a:alpha val="65000"/>
                    </a:srgbClr>
                  </a:innerShdw>
                </a:effectLst>
                <a:latin typeface="NikoshBAN" pitchFamily="2" charset="0"/>
                <a:cs typeface="NikoshBAN" pitchFamily="2" charset="0"/>
              </a:rPr>
              <a:t>বিশ্লেষণ</a:t>
            </a:r>
            <a:r>
              <a:rPr lang="en-US" sz="3200" b="1" dirty="0">
                <a:ln w="1905"/>
                <a:solidFill>
                  <a:srgbClr val="000066"/>
                </a:solidFill>
                <a:effectLst>
                  <a:innerShdw blurRad="69850" dist="43180" dir="5400000">
                    <a:srgbClr val="000000">
                      <a:alpha val="65000"/>
                    </a:srgbClr>
                  </a:innerShdw>
                </a:effectLst>
                <a:latin typeface="NikoshBAN" pitchFamily="2" charset="0"/>
                <a:cs typeface="NikoshBAN" pitchFamily="2" charset="0"/>
              </a:rPr>
              <a:t> </a:t>
            </a:r>
            <a:endParaRPr lang="en-US" sz="3200" b="1" dirty="0">
              <a:ln w="1905"/>
              <a:solidFill>
                <a:srgbClr val="000066"/>
              </a:solidFill>
              <a:effectLst>
                <a:innerShdw blurRad="69850" dist="43180" dir="5400000">
                  <a:srgbClr val="000000">
                    <a:alpha val="65000"/>
                  </a:srgbClr>
                </a:innerShdw>
              </a:effectLst>
            </a:endParaRPr>
          </a:p>
        </p:txBody>
      </p:sp>
      <p:pic>
        <p:nvPicPr>
          <p:cNvPr id="9" name="Picture 8">
            <a:extLst>
              <a:ext uri="{FF2B5EF4-FFF2-40B4-BE49-F238E27FC236}">
                <a16:creationId xmlns:a16="http://schemas.microsoft.com/office/drawing/2014/main" id="{8D0B14F3-8E86-4DD4-AEA4-CF9E755FDA0E}"/>
              </a:ext>
            </a:extLst>
          </p:cNvPr>
          <p:cNvPicPr>
            <a:picLocks noChangeAspect="1"/>
          </p:cNvPicPr>
          <p:nvPr/>
        </p:nvPicPr>
        <p:blipFill rotWithShape="1">
          <a:blip r:embed="rId2">
            <a:extLst>
              <a:ext uri="{28A0092B-C50C-407E-A947-70E740481C1C}">
                <a14:useLocalDpi xmlns:a14="http://schemas.microsoft.com/office/drawing/2010/main" val="0"/>
              </a:ext>
            </a:extLst>
          </a:blip>
          <a:srcRect l="40424" t="7479" r="33644" b="13708"/>
          <a:stretch/>
        </p:blipFill>
        <p:spPr>
          <a:xfrm>
            <a:off x="972628" y="1500139"/>
            <a:ext cx="2752620" cy="4666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1159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94AF7E-B303-48A8-9695-AE310011B7AD}"/>
              </a:ext>
            </a:extLst>
          </p:cNvPr>
          <p:cNvSpPr txBox="1"/>
          <p:nvPr/>
        </p:nvSpPr>
        <p:spPr>
          <a:xfrm>
            <a:off x="5209308" y="616005"/>
            <a:ext cx="6096000" cy="6124754"/>
          </a:xfrm>
          <a:prstGeom prst="rect">
            <a:avLst/>
          </a:prstGeom>
          <a:noFill/>
        </p:spPr>
        <p:txBody>
          <a:bodyPr wrap="square">
            <a:spAutoFit/>
          </a:bodyPr>
          <a:lstStyle/>
          <a:p>
            <a:pPr algn="just"/>
            <a:r>
              <a:rPr lang="as-IN" sz="1400" b="0" i="0" dirty="0">
                <a:solidFill>
                  <a:srgbClr val="202122"/>
                </a:solidFill>
                <a:effectLst/>
                <a:latin typeface="Georgia" panose="02040502050405020303" pitchFamily="18" charset="0"/>
              </a:rPr>
              <a:t>কাঙালী কহিল, না বাবুমশায়, বাবা গাছ কাটতেছিল -আমার মা মরেচে -, বলিতে বলিতে সে কান্না আর চাপিতে পারিল না।</a:t>
            </a:r>
          </a:p>
          <a:p>
            <a:pPr algn="just"/>
            <a:r>
              <a:rPr lang="as-IN" sz="1400" b="0" i="0" dirty="0">
                <a:solidFill>
                  <a:srgbClr val="202122"/>
                </a:solidFill>
                <a:effectLst/>
                <a:latin typeface="Georgia" panose="02040502050405020303" pitchFamily="18" charset="0"/>
              </a:rPr>
              <a:t>সকাল-বেলা এই কান্না-কাটিরে অধর অত্যন্ত বিরক্ত হইলেন। ছোঁড়াটা মড়া ছুঁইয়া আসিয়াছে কি জানি এখানকার কিছু ছুঁইয়া ফেলিল না কি! ধমক দিয়া বলিলেন, মা মরেচে ত যা নিচে নেবে দাঁড়া। ওরে কে আছিস রে, এখানে একটু গোবর- জল ছড়িয়ে দে! কি জাতের ছেলে তুই?</a:t>
            </a:r>
          </a:p>
          <a:p>
            <a:pPr algn="just"/>
            <a:r>
              <a:rPr lang="as-IN" sz="1400" b="0" i="0" dirty="0">
                <a:solidFill>
                  <a:srgbClr val="202122"/>
                </a:solidFill>
                <a:effectLst/>
                <a:latin typeface="Georgia" panose="02040502050405020303" pitchFamily="18" charset="0"/>
              </a:rPr>
              <a:t>কাঙালী সভয়ে প্রাঙ্গণে নামিয়া দাঁড়াইয়া কহিল, আমরা দুলে।</a:t>
            </a:r>
          </a:p>
          <a:p>
            <a:pPr algn="just"/>
            <a:r>
              <a:rPr lang="as-IN" sz="1400" b="0" i="0" dirty="0">
                <a:solidFill>
                  <a:srgbClr val="202122"/>
                </a:solidFill>
                <a:effectLst/>
                <a:latin typeface="Georgia" panose="02040502050405020303" pitchFamily="18" charset="0"/>
              </a:rPr>
              <a:t>অধর কহিলেন, দুলে! দুলের মড়ায় কাঠ কি হবে শুনি?</a:t>
            </a:r>
          </a:p>
          <a:p>
            <a:pPr algn="just"/>
            <a:r>
              <a:rPr lang="as-IN" sz="1400" b="0" i="0" dirty="0">
                <a:solidFill>
                  <a:srgbClr val="202122"/>
                </a:solidFill>
                <a:effectLst/>
                <a:latin typeface="Georgia" panose="02040502050405020303" pitchFamily="18" charset="0"/>
              </a:rPr>
              <a:t>কাঙালী বলিল, মা যে আমাকে আগুন দিতে বলে গেছে! তুমি জিজ্ঞেস কর না বাবুমশায়, মা যে সবাইকে বলে গেছে, সক্কলে শুনেছে যে! মায়ের কথা বলিতে গিয়া তাঁহার অনুক্ষণের সমস্ত অনুরোধ উপরোধ মুহূর্ত্তে স্মরণ হইয়া কণ্ঠ যেন তাহার কান্নায় ফাটিয়া পড়িতে চাহিল।</a:t>
            </a:r>
          </a:p>
          <a:p>
            <a:pPr algn="just"/>
            <a:r>
              <a:rPr lang="as-IN" sz="1400" b="0" i="0" dirty="0">
                <a:solidFill>
                  <a:srgbClr val="202122"/>
                </a:solidFill>
                <a:effectLst/>
                <a:latin typeface="Georgia" panose="02040502050405020303" pitchFamily="18" charset="0"/>
              </a:rPr>
              <a:t>অধর কহিলেন, মাকে পোড়াবি ত গাছের দাম পাঁচটা টাকা আন গে। পারবি?</a:t>
            </a:r>
          </a:p>
          <a:p>
            <a:pPr algn="just"/>
            <a:r>
              <a:rPr lang="as-IN" sz="1400" b="0" i="0" dirty="0">
                <a:solidFill>
                  <a:srgbClr val="202122"/>
                </a:solidFill>
                <a:effectLst/>
                <a:latin typeface="Georgia" panose="02040502050405020303" pitchFamily="18" charset="0"/>
              </a:rPr>
              <a:t>কাঙালী জানিত তাহা অসম্ভব। তাহার উত্তরীয় কিনিবার মূল্যস্বরূপ তাহার ভাত খাইবার পিতলের কাঁসাটি বিন্দির পিসি একটি টাকায় বাঁধা দিতে গিয়াছে সে চোখে দেখিয়া আসিয়াছে, সে ঘাড় নাড়িল, বলিল, না।</a:t>
            </a:r>
          </a:p>
          <a:p>
            <a:pPr algn="just"/>
            <a:r>
              <a:rPr lang="as-IN" sz="1400" b="0" i="0" dirty="0">
                <a:solidFill>
                  <a:srgbClr val="202122"/>
                </a:solidFill>
                <a:effectLst/>
                <a:latin typeface="Georgia" panose="02040502050405020303" pitchFamily="18" charset="0"/>
              </a:rPr>
              <a:t>অধর মুখখানা অত্যন্ত বিকৃত করিয়া কহিলেন, না ত মাকে নিয়ে নদীর চড়ায় পুঁতে ফেল গে যা। কার বাবার গাছে তোর বাপ কুড়ুল ঠেকাতে যায় - পাজি, হতভাগা, নচ্ছার!</a:t>
            </a:r>
          </a:p>
          <a:p>
            <a:pPr algn="just"/>
            <a:r>
              <a:rPr lang="as-IN" sz="1400" b="0" i="0" dirty="0">
                <a:solidFill>
                  <a:srgbClr val="202122"/>
                </a:solidFill>
                <a:effectLst/>
                <a:latin typeface="Georgia" panose="02040502050405020303" pitchFamily="18" charset="0"/>
              </a:rPr>
              <a:t>কাঙালী বলিল, সে যে আমাদের উঠানের গাছ বাবুমশায়! সে যে আমার মায়ের হাতে পোঁতা গাছ!</a:t>
            </a:r>
          </a:p>
          <a:p>
            <a:pPr algn="just"/>
            <a:r>
              <a:rPr lang="as-IN" sz="1400" b="0" i="0" dirty="0">
                <a:solidFill>
                  <a:srgbClr val="202122"/>
                </a:solidFill>
                <a:effectLst/>
                <a:latin typeface="Georgia" panose="02040502050405020303" pitchFamily="18" charset="0"/>
              </a:rPr>
              <a:t>হাতে পোঁতা গাছ! পাঁড়ে ব্যাটাকে গলাধাক্ক দিয়ে বার করে দে ত! হে, এ ব্যাটার খাজনা বাকি পড়েছে কিনা। থাকে ত জাল- টাল কিছু একটা কেড়ে এনে যেন রেখে দেয় - হারামজাদা পালাতে পারে।</a:t>
            </a:r>
          </a:p>
          <a:p>
            <a:pPr algn="just"/>
            <a:r>
              <a:rPr lang="as-IN" sz="1400" b="0" i="0" dirty="0">
                <a:solidFill>
                  <a:srgbClr val="202122"/>
                </a:solidFill>
                <a:effectLst/>
                <a:latin typeface="Georgia" panose="02040502050405020303" pitchFamily="18" charset="0"/>
              </a:rPr>
              <a:t>মুখুয্যে বাড়িতে শ্রাদ্ধের দিন - মাঝে কেবল একটা দিন মাত্র বাকী। সমারোহের আয়োজন গৃহিণীর উপযুক্ত করিয়াই হইতেছে। বৃদ্ধ ঠাকুরদাস নিজে তত্ত্বাবধান করিয়া ফিরিতে- ছিলেন, কাঙালী আসিয়া তাঁহার সম্মুখে দাঁড়াইয়া কহিল, ঠাকুরমশাই, আমার মা মরে গেছে।</a:t>
            </a:r>
          </a:p>
        </p:txBody>
      </p:sp>
      <p:sp>
        <p:nvSpPr>
          <p:cNvPr id="5" name="Rectangle 4">
            <a:extLst>
              <a:ext uri="{FF2B5EF4-FFF2-40B4-BE49-F238E27FC236}">
                <a16:creationId xmlns:a16="http://schemas.microsoft.com/office/drawing/2014/main" id="{1874B0EB-9396-4B95-B5D4-D72F02D1F4CD}"/>
              </a:ext>
            </a:extLst>
          </p:cNvPr>
          <p:cNvSpPr/>
          <p:nvPr/>
        </p:nvSpPr>
        <p:spPr>
          <a:xfrm>
            <a:off x="332508" y="157137"/>
            <a:ext cx="4714784" cy="91773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200" b="1" dirty="0">
                <a:ln w="1905"/>
                <a:solidFill>
                  <a:srgbClr val="000066"/>
                </a:solidFill>
                <a:effectLst>
                  <a:innerShdw blurRad="69850" dist="43180" dir="5400000">
                    <a:srgbClr val="000000">
                      <a:alpha val="65000"/>
                    </a:srgbClr>
                  </a:innerShdw>
                </a:effectLst>
                <a:latin typeface="NikoshBAN" pitchFamily="2" charset="0"/>
                <a:cs typeface="NikoshBAN" pitchFamily="2" charset="0"/>
              </a:rPr>
              <a:t>শিক্ষকের আদর্শ পাঠ</a:t>
            </a:r>
            <a:r>
              <a:rPr lang="en-US" sz="3200" b="1" dirty="0">
                <a:ln w="1905"/>
                <a:solidFill>
                  <a:srgbClr val="000066"/>
                </a:solidFill>
                <a:effectLst>
                  <a:innerShdw blurRad="69850" dist="43180" dir="5400000">
                    <a:srgbClr val="000000">
                      <a:alpha val="65000"/>
                    </a:srgbClr>
                  </a:innerShdw>
                </a:effectLst>
                <a:latin typeface="NikoshBAN" pitchFamily="2" charset="0"/>
                <a:cs typeface="NikoshBAN" pitchFamily="2" charset="0"/>
              </a:rPr>
              <a:t> </a:t>
            </a:r>
            <a:r>
              <a:rPr lang="en-US" sz="3200" b="1" dirty="0" err="1">
                <a:ln w="1905"/>
                <a:solidFill>
                  <a:srgbClr val="000066"/>
                </a:solidFill>
                <a:effectLst>
                  <a:innerShdw blurRad="69850" dist="43180" dir="5400000">
                    <a:srgbClr val="000000">
                      <a:alpha val="65000"/>
                    </a:srgbClr>
                  </a:innerShdw>
                </a:effectLst>
                <a:latin typeface="NikoshBAN" pitchFamily="2" charset="0"/>
                <a:cs typeface="NikoshBAN" pitchFamily="2" charset="0"/>
              </a:rPr>
              <a:t>এবং</a:t>
            </a:r>
            <a:r>
              <a:rPr lang="en-US" sz="3200" b="1" dirty="0">
                <a:ln w="1905"/>
                <a:solidFill>
                  <a:srgbClr val="000066"/>
                </a:solidFill>
                <a:effectLst>
                  <a:innerShdw blurRad="69850" dist="43180" dir="5400000">
                    <a:srgbClr val="000000">
                      <a:alpha val="65000"/>
                    </a:srgbClr>
                  </a:innerShdw>
                </a:effectLst>
                <a:latin typeface="NikoshBAN" pitchFamily="2" charset="0"/>
                <a:cs typeface="NikoshBAN" pitchFamily="2" charset="0"/>
              </a:rPr>
              <a:t> </a:t>
            </a:r>
            <a:r>
              <a:rPr lang="en-US" sz="3200" b="1" dirty="0" err="1">
                <a:ln w="1905"/>
                <a:solidFill>
                  <a:srgbClr val="000066"/>
                </a:solidFill>
                <a:effectLst>
                  <a:innerShdw blurRad="69850" dist="43180" dir="5400000">
                    <a:srgbClr val="000000">
                      <a:alpha val="65000"/>
                    </a:srgbClr>
                  </a:innerShdw>
                </a:effectLst>
                <a:latin typeface="NikoshBAN" pitchFamily="2" charset="0"/>
                <a:cs typeface="NikoshBAN" pitchFamily="2" charset="0"/>
              </a:rPr>
              <a:t>পাঠ</a:t>
            </a:r>
            <a:r>
              <a:rPr lang="en-US" sz="3200" b="1" dirty="0">
                <a:ln w="1905"/>
                <a:solidFill>
                  <a:srgbClr val="000066"/>
                </a:solidFill>
                <a:effectLst>
                  <a:innerShdw blurRad="69850" dist="43180" dir="5400000">
                    <a:srgbClr val="000000">
                      <a:alpha val="65000"/>
                    </a:srgbClr>
                  </a:innerShdw>
                </a:effectLst>
                <a:latin typeface="NikoshBAN" pitchFamily="2" charset="0"/>
                <a:cs typeface="NikoshBAN" pitchFamily="2" charset="0"/>
              </a:rPr>
              <a:t> </a:t>
            </a:r>
            <a:r>
              <a:rPr lang="en-US" sz="3200" b="1" dirty="0" err="1">
                <a:ln w="1905"/>
                <a:solidFill>
                  <a:srgbClr val="000066"/>
                </a:solidFill>
                <a:effectLst>
                  <a:innerShdw blurRad="69850" dist="43180" dir="5400000">
                    <a:srgbClr val="000000">
                      <a:alpha val="65000"/>
                    </a:srgbClr>
                  </a:innerShdw>
                </a:effectLst>
                <a:latin typeface="NikoshBAN" pitchFamily="2" charset="0"/>
                <a:cs typeface="NikoshBAN" pitchFamily="2" charset="0"/>
              </a:rPr>
              <a:t>বিশ্লেষণ</a:t>
            </a:r>
            <a:r>
              <a:rPr lang="en-US" sz="3200" b="1" dirty="0">
                <a:ln w="1905"/>
                <a:solidFill>
                  <a:srgbClr val="000066"/>
                </a:solidFill>
                <a:effectLst>
                  <a:innerShdw blurRad="69850" dist="43180" dir="5400000">
                    <a:srgbClr val="000000">
                      <a:alpha val="65000"/>
                    </a:srgbClr>
                  </a:innerShdw>
                </a:effectLst>
                <a:latin typeface="NikoshBAN" pitchFamily="2" charset="0"/>
                <a:cs typeface="NikoshBAN" pitchFamily="2" charset="0"/>
              </a:rPr>
              <a:t> </a:t>
            </a:r>
            <a:endParaRPr lang="en-US" sz="3200" b="1" dirty="0">
              <a:ln w="1905"/>
              <a:solidFill>
                <a:srgbClr val="000066"/>
              </a:solidFill>
              <a:effectLst>
                <a:innerShdw blurRad="69850" dist="43180" dir="5400000">
                  <a:srgbClr val="000000">
                    <a:alpha val="65000"/>
                  </a:srgbClr>
                </a:innerShdw>
              </a:effectLst>
            </a:endParaRPr>
          </a:p>
        </p:txBody>
      </p:sp>
      <p:pic>
        <p:nvPicPr>
          <p:cNvPr id="7" name="Picture 6">
            <a:extLst>
              <a:ext uri="{FF2B5EF4-FFF2-40B4-BE49-F238E27FC236}">
                <a16:creationId xmlns:a16="http://schemas.microsoft.com/office/drawing/2014/main" id="{25C9B3EF-85D2-44AC-A21B-807954024ED2}"/>
              </a:ext>
            </a:extLst>
          </p:cNvPr>
          <p:cNvPicPr>
            <a:picLocks noChangeAspect="1"/>
          </p:cNvPicPr>
          <p:nvPr/>
        </p:nvPicPr>
        <p:blipFill rotWithShape="1">
          <a:blip r:embed="rId2">
            <a:extLst>
              <a:ext uri="{28A0092B-C50C-407E-A947-70E740481C1C}">
                <a14:useLocalDpi xmlns:a14="http://schemas.microsoft.com/office/drawing/2010/main" val="0"/>
              </a:ext>
            </a:extLst>
          </a:blip>
          <a:srcRect l="40424" t="7479" r="33644" b="13708"/>
          <a:stretch/>
        </p:blipFill>
        <p:spPr>
          <a:xfrm>
            <a:off x="1313590" y="1345156"/>
            <a:ext cx="2752620" cy="4666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2193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47049C-DCB4-431A-A61D-DD9EBA5B7051}"/>
              </a:ext>
            </a:extLst>
          </p:cNvPr>
          <p:cNvSpPr txBox="1"/>
          <p:nvPr/>
        </p:nvSpPr>
        <p:spPr>
          <a:xfrm>
            <a:off x="5527963" y="238956"/>
            <a:ext cx="6096000" cy="6740307"/>
          </a:xfrm>
          <a:prstGeom prst="rect">
            <a:avLst/>
          </a:prstGeom>
          <a:noFill/>
        </p:spPr>
        <p:txBody>
          <a:bodyPr wrap="square">
            <a:spAutoFit/>
          </a:bodyPr>
          <a:lstStyle/>
          <a:p>
            <a:pPr algn="just"/>
            <a:r>
              <a:rPr lang="as-IN" b="0" i="0" dirty="0">
                <a:solidFill>
                  <a:srgbClr val="202122"/>
                </a:solidFill>
                <a:effectLst/>
                <a:latin typeface="Georgia" panose="02040502050405020303" pitchFamily="18" charset="0"/>
              </a:rPr>
              <a:t>কাছারির ব্যাপারটা ইতিমধ্যেই মুখে মুখে প্রচারিত হইয়া পড়িয়াছিল, একজন কহিল, ও বোধ হয় একটা গাছ চায়। এই বলিয়া সে ঘটনাটা প্রকাশ করিয়া কহিল।</a:t>
            </a:r>
          </a:p>
          <a:p>
            <a:pPr algn="just"/>
            <a:r>
              <a:rPr lang="as-IN" b="0" i="0" dirty="0">
                <a:solidFill>
                  <a:srgbClr val="202122"/>
                </a:solidFill>
                <a:effectLst/>
                <a:latin typeface="Georgia" panose="02040502050405020303" pitchFamily="18" charset="0"/>
              </a:rPr>
              <a:t>মুখুয্যে বিস্মিত ও বিরক্ত হইয়া কহিলেন, শোন আবদার। আমারই কত কাঠের দরকার - কাল বাদে পরশু কাজ। যা যা, এখানে কিছু হবে না - এখানে কিছু হবে না। এই বলিয়া অন্যত্র প্রস্থান করিলেন। ভট্টাচার্য্য মহাশয় অদূরে বসিয়া ফর্দ্দ করিতেছিলেন, তিনি বলিলেন, তোদের জেতে কে কবে আবার পোড়ায় রে-যা, মুখে একটু নুড়ো জ্বেলে দিয়ে নদীর চড়ায় মাটি দিগে।</a:t>
            </a:r>
          </a:p>
          <a:p>
            <a:pPr algn="just"/>
            <a:r>
              <a:rPr lang="as-IN" b="0" i="0" dirty="0">
                <a:solidFill>
                  <a:srgbClr val="202122"/>
                </a:solidFill>
                <a:effectLst/>
                <a:latin typeface="Georgia" panose="02040502050405020303" pitchFamily="18" charset="0"/>
              </a:rPr>
              <a:t>মুখোপাধ্যায় মহাশয়ের বড়ছেলে ব্যস্ত সমস্ত ভাবে এই পথে কোথায় যাইতেছিলেন, তিনি কান খাড়া করিয়া একটু শুনিয়া কহিলেন, দেখছেন ভটচাযমশায়, সব ব্যাটারাই এখন বামুন কায়েত হতে চায়। বলিয়া কাজের ঝোঁকে আর কোথায় চলিয়া গেলেন।</a:t>
            </a:r>
          </a:p>
          <a:p>
            <a:pPr algn="just"/>
            <a:r>
              <a:rPr lang="as-IN" b="0" i="0" dirty="0">
                <a:solidFill>
                  <a:srgbClr val="202122"/>
                </a:solidFill>
                <a:effectLst/>
                <a:latin typeface="Georgia" panose="02040502050405020303" pitchFamily="18" charset="0"/>
              </a:rPr>
              <a:t>কাঙালী আর প্রার্থনা করিল না। এই ঘন্টা-দুয়েকের অভিজ্ঞতায় সংসারে সে যেন একেবারে বুড়া হইয়া গিয়াছিল, নিঃশব্দে ধীরে ধীরে তাহার মরা মায়ের কাছে গিয়া উপস্থিত হইল।</a:t>
            </a:r>
          </a:p>
          <a:p>
            <a:pPr algn="just"/>
            <a:r>
              <a:rPr lang="as-IN" b="0" i="0" dirty="0">
                <a:solidFill>
                  <a:srgbClr val="202122"/>
                </a:solidFill>
                <a:effectLst/>
                <a:latin typeface="Georgia" panose="02040502050405020303" pitchFamily="18" charset="0"/>
              </a:rPr>
              <a:t>নদীর চরে গর্ত খুঁড়িয়া অভাগীকে শোয়ান হইল। রাখালের মা কাঙ্গালীর হাতে একটা খড়ের আটি জ্বালিয়া দিয়া তাহারই হাত ধরিয়া মায়ের মুখে স্পর্শ করাইয়া ফেলিয়া দিল। তারপরে সকলে মিলিয়ে মাটি চাপা দিয়া কাঙালির মায়ের শেষ চিহ্ন বিলুপ্ত করিয়া দিল।  সবাই সকল কাজে ব্যস্ত—শুধু সেই পোড়া খড়ের আটি হইতে যে স্বল্প ধূঁয়াটুকু ঘুরিয়া ঘুরিয়া আকাশে উঠিতেছিল তাহারই প্রতি পলকহীন চক্ষু পাতিয়া কাঙালী উর্দ্ধদৃষ্টে স্তব্ধ হইয়া চাহিয়া রহিল</a:t>
            </a:r>
          </a:p>
        </p:txBody>
      </p:sp>
      <p:sp>
        <p:nvSpPr>
          <p:cNvPr id="5" name="Rectangle 4">
            <a:extLst>
              <a:ext uri="{FF2B5EF4-FFF2-40B4-BE49-F238E27FC236}">
                <a16:creationId xmlns:a16="http://schemas.microsoft.com/office/drawing/2014/main" id="{F1C56193-0F7F-47BA-8FE6-A215269BF352}"/>
              </a:ext>
            </a:extLst>
          </p:cNvPr>
          <p:cNvSpPr/>
          <p:nvPr/>
        </p:nvSpPr>
        <p:spPr>
          <a:xfrm>
            <a:off x="651163" y="197300"/>
            <a:ext cx="4714784" cy="91773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200" b="1" dirty="0">
                <a:ln w="1905"/>
                <a:solidFill>
                  <a:srgbClr val="000066"/>
                </a:solidFill>
                <a:effectLst>
                  <a:innerShdw blurRad="69850" dist="43180" dir="5400000">
                    <a:srgbClr val="000000">
                      <a:alpha val="65000"/>
                    </a:srgbClr>
                  </a:innerShdw>
                </a:effectLst>
                <a:latin typeface="NikoshBAN" pitchFamily="2" charset="0"/>
                <a:cs typeface="NikoshBAN" pitchFamily="2" charset="0"/>
              </a:rPr>
              <a:t>শিক্ষকের আদর্শ পাঠ</a:t>
            </a:r>
            <a:r>
              <a:rPr lang="en-US" sz="3200" b="1" dirty="0">
                <a:ln w="1905"/>
                <a:solidFill>
                  <a:srgbClr val="000066"/>
                </a:solidFill>
                <a:effectLst>
                  <a:innerShdw blurRad="69850" dist="43180" dir="5400000">
                    <a:srgbClr val="000000">
                      <a:alpha val="65000"/>
                    </a:srgbClr>
                  </a:innerShdw>
                </a:effectLst>
                <a:latin typeface="NikoshBAN" pitchFamily="2" charset="0"/>
                <a:cs typeface="NikoshBAN" pitchFamily="2" charset="0"/>
              </a:rPr>
              <a:t> </a:t>
            </a:r>
            <a:r>
              <a:rPr lang="en-US" sz="3200" b="1" dirty="0" err="1">
                <a:ln w="1905"/>
                <a:solidFill>
                  <a:srgbClr val="000066"/>
                </a:solidFill>
                <a:effectLst>
                  <a:innerShdw blurRad="69850" dist="43180" dir="5400000">
                    <a:srgbClr val="000000">
                      <a:alpha val="65000"/>
                    </a:srgbClr>
                  </a:innerShdw>
                </a:effectLst>
                <a:latin typeface="NikoshBAN" pitchFamily="2" charset="0"/>
                <a:cs typeface="NikoshBAN" pitchFamily="2" charset="0"/>
              </a:rPr>
              <a:t>এবং</a:t>
            </a:r>
            <a:r>
              <a:rPr lang="en-US" sz="3200" b="1" dirty="0">
                <a:ln w="1905"/>
                <a:solidFill>
                  <a:srgbClr val="000066"/>
                </a:solidFill>
                <a:effectLst>
                  <a:innerShdw blurRad="69850" dist="43180" dir="5400000">
                    <a:srgbClr val="000000">
                      <a:alpha val="65000"/>
                    </a:srgbClr>
                  </a:innerShdw>
                </a:effectLst>
                <a:latin typeface="NikoshBAN" pitchFamily="2" charset="0"/>
                <a:cs typeface="NikoshBAN" pitchFamily="2" charset="0"/>
              </a:rPr>
              <a:t> </a:t>
            </a:r>
            <a:r>
              <a:rPr lang="en-US" sz="3200" b="1" dirty="0" err="1">
                <a:ln w="1905"/>
                <a:solidFill>
                  <a:srgbClr val="000066"/>
                </a:solidFill>
                <a:effectLst>
                  <a:innerShdw blurRad="69850" dist="43180" dir="5400000">
                    <a:srgbClr val="000000">
                      <a:alpha val="65000"/>
                    </a:srgbClr>
                  </a:innerShdw>
                </a:effectLst>
                <a:latin typeface="NikoshBAN" pitchFamily="2" charset="0"/>
                <a:cs typeface="NikoshBAN" pitchFamily="2" charset="0"/>
              </a:rPr>
              <a:t>পাঠ</a:t>
            </a:r>
            <a:r>
              <a:rPr lang="en-US" sz="3200" b="1" dirty="0">
                <a:ln w="1905"/>
                <a:solidFill>
                  <a:srgbClr val="000066"/>
                </a:solidFill>
                <a:effectLst>
                  <a:innerShdw blurRad="69850" dist="43180" dir="5400000">
                    <a:srgbClr val="000000">
                      <a:alpha val="65000"/>
                    </a:srgbClr>
                  </a:innerShdw>
                </a:effectLst>
                <a:latin typeface="NikoshBAN" pitchFamily="2" charset="0"/>
                <a:cs typeface="NikoshBAN" pitchFamily="2" charset="0"/>
              </a:rPr>
              <a:t> </a:t>
            </a:r>
            <a:r>
              <a:rPr lang="en-US" sz="3200" b="1" dirty="0" err="1">
                <a:ln w="1905"/>
                <a:solidFill>
                  <a:srgbClr val="000066"/>
                </a:solidFill>
                <a:effectLst>
                  <a:innerShdw blurRad="69850" dist="43180" dir="5400000">
                    <a:srgbClr val="000000">
                      <a:alpha val="65000"/>
                    </a:srgbClr>
                  </a:innerShdw>
                </a:effectLst>
                <a:latin typeface="NikoshBAN" pitchFamily="2" charset="0"/>
                <a:cs typeface="NikoshBAN" pitchFamily="2" charset="0"/>
              </a:rPr>
              <a:t>বিশ্লেষণ</a:t>
            </a:r>
            <a:r>
              <a:rPr lang="en-US" sz="3200" b="1" dirty="0">
                <a:ln w="1905"/>
                <a:solidFill>
                  <a:srgbClr val="000066"/>
                </a:solidFill>
                <a:effectLst>
                  <a:innerShdw blurRad="69850" dist="43180" dir="5400000">
                    <a:srgbClr val="000000">
                      <a:alpha val="65000"/>
                    </a:srgbClr>
                  </a:innerShdw>
                </a:effectLst>
                <a:latin typeface="NikoshBAN" pitchFamily="2" charset="0"/>
                <a:cs typeface="NikoshBAN" pitchFamily="2" charset="0"/>
              </a:rPr>
              <a:t> </a:t>
            </a:r>
            <a:endParaRPr lang="en-US" sz="3200" b="1" dirty="0">
              <a:ln w="1905"/>
              <a:solidFill>
                <a:srgbClr val="000066"/>
              </a:solidFill>
              <a:effectLst>
                <a:innerShdw blurRad="69850" dist="43180" dir="5400000">
                  <a:srgbClr val="000000">
                    <a:alpha val="65000"/>
                  </a:srgbClr>
                </a:innerShdw>
              </a:effectLst>
            </a:endParaRPr>
          </a:p>
        </p:txBody>
      </p:sp>
      <p:pic>
        <p:nvPicPr>
          <p:cNvPr id="7" name="Picture 6">
            <a:extLst>
              <a:ext uri="{FF2B5EF4-FFF2-40B4-BE49-F238E27FC236}">
                <a16:creationId xmlns:a16="http://schemas.microsoft.com/office/drawing/2014/main" id="{FC4A7F8A-1B50-4D20-95DE-3391FF4FE264}"/>
              </a:ext>
            </a:extLst>
          </p:cNvPr>
          <p:cNvPicPr>
            <a:picLocks noChangeAspect="1"/>
          </p:cNvPicPr>
          <p:nvPr/>
        </p:nvPicPr>
        <p:blipFill rotWithShape="1">
          <a:blip r:embed="rId2">
            <a:extLst>
              <a:ext uri="{28A0092B-C50C-407E-A947-70E740481C1C}">
                <a14:useLocalDpi xmlns:a14="http://schemas.microsoft.com/office/drawing/2010/main" val="0"/>
              </a:ext>
            </a:extLst>
          </a:blip>
          <a:srcRect l="40424" t="7479" r="33644" b="13708"/>
          <a:stretch/>
        </p:blipFill>
        <p:spPr>
          <a:xfrm>
            <a:off x="951476" y="1456841"/>
            <a:ext cx="2752620" cy="4666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8032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hlinkClick r:id="" action="ppaction://ole?verb=0"/>
            <a:extLst>
              <a:ext uri="{FF2B5EF4-FFF2-40B4-BE49-F238E27FC236}">
                <a16:creationId xmlns:a16="http://schemas.microsoft.com/office/drawing/2014/main" id="{F1FD3709-D74A-4C7F-8FC6-E44533EDD413}"/>
              </a:ext>
            </a:extLst>
          </p:cNvPr>
          <p:cNvGraphicFramePr>
            <a:graphicFrameLocks noChangeAspect="1"/>
          </p:cNvGraphicFramePr>
          <p:nvPr>
            <p:extLst>
              <p:ext uri="{D42A27DB-BD31-4B8C-83A1-F6EECF244321}">
                <p14:modId xmlns:p14="http://schemas.microsoft.com/office/powerpoint/2010/main" val="1751422592"/>
              </p:ext>
            </p:extLst>
          </p:nvPr>
        </p:nvGraphicFramePr>
        <p:xfrm>
          <a:off x="4795883" y="2188564"/>
          <a:ext cx="2998547" cy="1783830"/>
        </p:xfrm>
        <a:graphic>
          <a:graphicData uri="http://schemas.openxmlformats.org/presentationml/2006/ole">
            <mc:AlternateContent xmlns:mc="http://schemas.openxmlformats.org/markup-compatibility/2006">
              <mc:Choice xmlns:v="urn:schemas-microsoft-com:vml" Requires="v">
                <p:oleObj spid="_x0000_s1031" name="Packager Shell Object" showAsIcon="1" r:id="rId3" imgW="1341720" imgH="488520" progId="Package">
                  <p:embed/>
                </p:oleObj>
              </mc:Choice>
              <mc:Fallback>
                <p:oleObj name="Packager Shell Object" showAsIcon="1" r:id="rId3" imgW="1341720" imgH="488520" progId="Package">
                  <p:embed/>
                  <p:pic>
                    <p:nvPicPr>
                      <p:cNvPr id="6" name="Object 5">
                        <a:hlinkClick r:id="" action="ppaction://ole?verb=0"/>
                      </p:cNvPr>
                      <p:cNvPicPr/>
                      <p:nvPr/>
                    </p:nvPicPr>
                    <p:blipFill>
                      <a:blip r:embed="rId4"/>
                      <a:stretch>
                        <a:fillRect/>
                      </a:stretch>
                    </p:blipFill>
                    <p:spPr>
                      <a:xfrm>
                        <a:off x="4795883" y="2188564"/>
                        <a:ext cx="2998547" cy="1783830"/>
                      </a:xfrm>
                      <a:prstGeom prst="rect">
                        <a:avLst/>
                      </a:prstGeom>
                      <a:solidFill>
                        <a:srgbClr val="92D050"/>
                      </a:solidFill>
                    </p:spPr>
                  </p:pic>
                </p:oleObj>
              </mc:Fallback>
            </mc:AlternateContent>
          </a:graphicData>
        </a:graphic>
      </p:graphicFrame>
      <p:sp>
        <p:nvSpPr>
          <p:cNvPr id="4" name="TextBox 3">
            <a:extLst>
              <a:ext uri="{FF2B5EF4-FFF2-40B4-BE49-F238E27FC236}">
                <a16:creationId xmlns:a16="http://schemas.microsoft.com/office/drawing/2014/main" id="{50543E01-940A-4E0C-A3C3-D72FCFD3E216}"/>
              </a:ext>
            </a:extLst>
          </p:cNvPr>
          <p:cNvSpPr txBox="1"/>
          <p:nvPr/>
        </p:nvSpPr>
        <p:spPr>
          <a:xfrm>
            <a:off x="2043546" y="822536"/>
            <a:ext cx="8125691"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dirty="0" err="1">
                <a:latin typeface="NikoshBAN"/>
              </a:rPr>
              <a:t>ভিডিও</a:t>
            </a:r>
            <a:r>
              <a:rPr lang="en-US" sz="3200" dirty="0">
                <a:latin typeface="NikoshBAN"/>
              </a:rPr>
              <a:t> </a:t>
            </a:r>
            <a:r>
              <a:rPr lang="en-US" sz="3200" dirty="0" err="1">
                <a:latin typeface="NikoshBAN"/>
              </a:rPr>
              <a:t>ক্লিপটি</a:t>
            </a:r>
            <a:r>
              <a:rPr lang="en-US" sz="3200" dirty="0">
                <a:latin typeface="NikoshBAN"/>
              </a:rPr>
              <a:t> </a:t>
            </a:r>
            <a:r>
              <a:rPr lang="en-US" sz="3200" dirty="0" err="1">
                <a:latin typeface="NikoshBAN"/>
              </a:rPr>
              <a:t>দেখে</a:t>
            </a:r>
            <a:r>
              <a:rPr lang="en-US" sz="3200" dirty="0">
                <a:latin typeface="NikoshBAN"/>
              </a:rPr>
              <a:t> </a:t>
            </a:r>
            <a:r>
              <a:rPr lang="en-US" sz="3200" dirty="0" err="1">
                <a:latin typeface="NikoshBAN"/>
              </a:rPr>
              <a:t>এর</a:t>
            </a:r>
            <a:r>
              <a:rPr lang="en-US" sz="3200" dirty="0">
                <a:latin typeface="NikoshBAN"/>
              </a:rPr>
              <a:t> </a:t>
            </a:r>
            <a:r>
              <a:rPr lang="en-US" sz="3200" dirty="0" err="1">
                <a:latin typeface="NikoshBAN"/>
              </a:rPr>
              <a:t>তাৎপর্য</a:t>
            </a:r>
            <a:r>
              <a:rPr lang="en-US" sz="3200" dirty="0">
                <a:latin typeface="NikoshBAN"/>
              </a:rPr>
              <a:t> </a:t>
            </a:r>
            <a:r>
              <a:rPr lang="en-US" sz="3200" dirty="0" err="1">
                <a:latin typeface="NikoshBAN"/>
              </a:rPr>
              <a:t>ব্যাখ্যা</a:t>
            </a:r>
            <a:r>
              <a:rPr lang="en-US" sz="3200" dirty="0">
                <a:latin typeface="NikoshBAN"/>
              </a:rPr>
              <a:t> </a:t>
            </a:r>
            <a:r>
              <a:rPr lang="en-US" sz="3200" dirty="0" err="1">
                <a:latin typeface="NikoshBAN"/>
              </a:rPr>
              <a:t>কর</a:t>
            </a:r>
            <a:r>
              <a:rPr lang="en-US" sz="3200" dirty="0">
                <a:latin typeface="NikoshBAN"/>
              </a:rPr>
              <a:t>। </a:t>
            </a:r>
          </a:p>
        </p:txBody>
      </p:sp>
      <p:sp>
        <p:nvSpPr>
          <p:cNvPr id="5" name="TextBox 4">
            <a:extLst>
              <a:ext uri="{FF2B5EF4-FFF2-40B4-BE49-F238E27FC236}">
                <a16:creationId xmlns:a16="http://schemas.microsoft.com/office/drawing/2014/main" id="{7FF76A6D-A688-4EC9-9D7A-B8FD11AC8547}"/>
              </a:ext>
            </a:extLst>
          </p:cNvPr>
          <p:cNvSpPr txBox="1"/>
          <p:nvPr/>
        </p:nvSpPr>
        <p:spPr>
          <a:xfrm>
            <a:off x="3972789" y="5378162"/>
            <a:ext cx="4644737"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err="1">
                <a:latin typeface="NikoshBAN"/>
              </a:rPr>
              <a:t>এখানে</a:t>
            </a:r>
            <a:r>
              <a:rPr lang="en-US" sz="2400" dirty="0">
                <a:latin typeface="NikoshBAN"/>
              </a:rPr>
              <a:t> </a:t>
            </a:r>
            <a:r>
              <a:rPr lang="en-US" sz="2400" dirty="0" err="1">
                <a:latin typeface="NikoshBAN"/>
              </a:rPr>
              <a:t>আমরা</a:t>
            </a:r>
            <a:r>
              <a:rPr lang="en-US" sz="2400" dirty="0">
                <a:latin typeface="NikoshBAN"/>
              </a:rPr>
              <a:t> </a:t>
            </a:r>
            <a:r>
              <a:rPr lang="en-US" sz="2400" dirty="0" err="1">
                <a:latin typeface="NikoshBAN"/>
              </a:rPr>
              <a:t>কি</a:t>
            </a:r>
            <a:r>
              <a:rPr lang="en-US" sz="2400" dirty="0">
                <a:latin typeface="NikoshBAN"/>
              </a:rPr>
              <a:t> </a:t>
            </a:r>
            <a:r>
              <a:rPr lang="en-US" sz="2400" dirty="0" err="1">
                <a:latin typeface="NikoshBAN"/>
              </a:rPr>
              <a:t>দেখতে</a:t>
            </a:r>
            <a:r>
              <a:rPr lang="en-US" sz="2400" dirty="0">
                <a:latin typeface="NikoshBAN"/>
              </a:rPr>
              <a:t> </a:t>
            </a:r>
            <a:r>
              <a:rPr lang="en-US" sz="2400" dirty="0" err="1">
                <a:latin typeface="NikoshBAN"/>
              </a:rPr>
              <a:t>পেলাম</a:t>
            </a:r>
            <a:r>
              <a:rPr lang="en-US" sz="2400" dirty="0">
                <a:latin typeface="NikoshBAN"/>
              </a:rPr>
              <a:t>,</a:t>
            </a:r>
          </a:p>
          <a:p>
            <a:pPr algn="ctr"/>
            <a:r>
              <a:rPr lang="en-US" sz="2400" dirty="0" err="1">
                <a:latin typeface="NikoshBAN"/>
              </a:rPr>
              <a:t>সামন্তবাদের</a:t>
            </a:r>
            <a:r>
              <a:rPr lang="en-US" sz="2400" dirty="0">
                <a:latin typeface="NikoshBAN"/>
              </a:rPr>
              <a:t> </a:t>
            </a:r>
            <a:r>
              <a:rPr lang="en-US" sz="2400" dirty="0" err="1">
                <a:latin typeface="NikoshBAN"/>
              </a:rPr>
              <a:t>নির্মমতা</a:t>
            </a:r>
            <a:r>
              <a:rPr lang="en-US" sz="2400" dirty="0">
                <a:latin typeface="NikoshBAN"/>
              </a:rPr>
              <a:t> </a:t>
            </a:r>
          </a:p>
        </p:txBody>
      </p:sp>
    </p:spTree>
    <p:extLst>
      <p:ext uri="{BB962C8B-B14F-4D97-AF65-F5344CB8AC3E}">
        <p14:creationId xmlns:p14="http://schemas.microsoft.com/office/powerpoint/2010/main" val="198039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p:cTn id="2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D50F4B-C5D3-4B8C-8726-76148DAB8E92}"/>
              </a:ext>
            </a:extLst>
          </p:cNvPr>
          <p:cNvSpPr txBox="1"/>
          <p:nvPr/>
        </p:nvSpPr>
        <p:spPr>
          <a:xfrm>
            <a:off x="1187969" y="3168267"/>
            <a:ext cx="8300804" cy="255454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R="0" lvl="1" algn="l" defTabSz="914400" rtl="0" eaLnBrk="1" fontAlgn="auto" latinLnBrk="0" hangingPunct="1">
              <a:lnSpc>
                <a:spcPct val="100000"/>
              </a:lnSpc>
              <a:spcBef>
                <a:spcPts val="0"/>
              </a:spcBef>
              <a:spcAft>
                <a:spcPts val="0"/>
              </a:spcAft>
              <a:buClrTx/>
              <a:buSzTx/>
              <a:tabLst/>
              <a:defRPr/>
            </a:pPr>
            <a:r>
              <a:rPr kumimoji="0" lang="en-US" sz="4000" i="0" u="none" strike="noStrike" kern="1200" normalizeH="0" baseline="0" noProof="0" dirty="0">
                <a:ln w="0"/>
                <a:effectLst>
                  <a:outerShdw blurRad="38100" dist="25400" dir="5400000" algn="ctr" rotWithShape="0">
                    <a:srgbClr val="6E747A">
                      <a:alpha val="43000"/>
                    </a:srgbClr>
                  </a:outerShdw>
                </a:effectLst>
                <a:uLnTx/>
                <a:uFillTx/>
                <a:latin typeface="NikoshBAN" panose="02000000000000000000" pitchFamily="2" charset="0"/>
                <a:ea typeface="+mn-ea"/>
                <a:cs typeface="NikoshBAN" panose="02000000000000000000" pitchFamily="2" charset="0"/>
              </a:rPr>
              <a:t>১।</a:t>
            </a:r>
            <a:r>
              <a:rPr kumimoji="0" lang="bn-BD" sz="4000" i="0" u="none" strike="noStrike" kern="1200" normalizeH="0" baseline="0" noProof="0" dirty="0">
                <a:ln w="0"/>
                <a:effectLst>
                  <a:outerShdw blurRad="38100" dist="25400" dir="5400000" algn="ctr" rotWithShape="0">
                    <a:srgbClr val="6E747A">
                      <a:alpha val="43000"/>
                    </a:srgbClr>
                  </a:outerShdw>
                </a:effectLst>
                <a:uLnTx/>
                <a:uFillTx/>
                <a:latin typeface="NikoshBAN" panose="02000000000000000000" pitchFamily="2" charset="0"/>
                <a:ea typeface="+mn-ea"/>
                <a:cs typeface="NikoshBAN" panose="02000000000000000000" pitchFamily="2" charset="0"/>
              </a:rPr>
              <a:t>অভাগীর স্বর্গ প্রবন্ধটি</a:t>
            </a:r>
            <a:r>
              <a:rPr kumimoji="0" lang="en-US" sz="4000" i="0" u="none" strike="noStrike" kern="1200" normalizeH="0" baseline="0" noProof="0" dirty="0">
                <a:ln w="0"/>
                <a:effectLst>
                  <a:outerShdw blurRad="38100" dist="25400" dir="5400000" algn="ctr" rotWithShape="0">
                    <a:srgbClr val="6E747A">
                      <a:alpha val="43000"/>
                    </a:srgbClr>
                  </a:outerShdw>
                </a:effectLst>
                <a:uLnTx/>
                <a:uFillTx/>
                <a:latin typeface="NikoshBAN" panose="02000000000000000000" pitchFamily="2" charset="0"/>
                <a:ea typeface="+mn-ea"/>
                <a:cs typeface="NikoshBAN" panose="02000000000000000000" pitchFamily="2" charset="0"/>
              </a:rPr>
              <a:t>র</a:t>
            </a:r>
            <a:r>
              <a:rPr kumimoji="0" lang="bn-BD" sz="4000" i="0" u="none" strike="noStrike" kern="1200" normalizeH="0" baseline="0" noProof="0" dirty="0">
                <a:ln w="0"/>
                <a:effectLst>
                  <a:outerShdw blurRad="38100" dist="25400" dir="5400000" algn="ctr" rotWithShape="0">
                    <a:srgbClr val="6E747A">
                      <a:alpha val="43000"/>
                    </a:srgbClr>
                  </a:outerShdw>
                </a:effectLst>
                <a:uLnTx/>
                <a:uFillTx/>
                <a:latin typeface="NikoshBAN" panose="02000000000000000000" pitchFamily="2" charset="0"/>
                <a:ea typeface="+mn-ea"/>
                <a:cs typeface="NikoshBAN" panose="02000000000000000000" pitchFamily="2" charset="0"/>
              </a:rPr>
              <a:t> উৎস কী </a:t>
            </a:r>
            <a:r>
              <a:rPr kumimoji="0" lang="bn-BD" sz="4000" b="1" i="0" u="none" strike="noStrike" kern="1200" cap="all" spc="0" normalizeH="0" baseline="0" noProof="0" dirty="0">
                <a:ln w="9000" cmpd="sng">
                  <a:solidFill>
                    <a:srgbClr val="000099"/>
                  </a:solidFill>
                  <a:prstDash val="solid"/>
                </a:ln>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rPr>
              <a:t>?</a:t>
            </a:r>
            <a:endParaRPr kumimoji="0" lang="en-US" sz="4000" b="1" i="0" u="none" strike="noStrike" kern="1200" cap="all" spc="0" normalizeH="0" baseline="0" noProof="0" dirty="0">
              <a:ln w="9000" cmpd="sng">
                <a:solidFill>
                  <a:srgbClr val="000099"/>
                </a:solidFill>
                <a:prstDash val="solid"/>
              </a:ln>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endParaRPr>
          </a:p>
          <a:p>
            <a:pPr lvl="1" defTabSz="914400">
              <a:defRPr/>
            </a:pP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a:t>
            </a:r>
            <a:r>
              <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কাঙ্গালীর মাকে না পুড়িয়ে কি করেছিল </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pPr lvl="1" defTabSz="914400">
              <a:defRPr/>
            </a:pP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a:t>
            </a:r>
            <a:r>
              <a:rPr lang="bn-IN" sz="4000" dirty="0">
                <a:latin typeface="NikoshBAN" pitchFamily="2" charset="0"/>
                <a:cs typeface="NikoshBAN" pitchFamily="2" charset="0"/>
              </a:rPr>
              <a:t>কাঙ্গালীর মা স্বর্গের রথ ভেবেছিল কোনটিকে?</a:t>
            </a:r>
            <a:endPar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R="0" lvl="1" algn="l" defTabSz="914400" rtl="0" eaLnBrk="1" fontAlgn="auto" latinLnBrk="0" hangingPunct="1">
              <a:lnSpc>
                <a:spcPct val="100000"/>
              </a:lnSpc>
              <a:spcBef>
                <a:spcPts val="0"/>
              </a:spcBef>
              <a:spcAft>
                <a:spcPts val="0"/>
              </a:spcAft>
              <a:buClrTx/>
              <a:buSzTx/>
              <a:tabLst/>
              <a:defRPr/>
            </a:pPr>
            <a:endParaRPr kumimoji="0" lang="bn-BD" sz="4000" b="1" i="0" u="none" strike="noStrike" kern="1200" cap="all" spc="0" normalizeH="0" baseline="0" noProof="0" dirty="0">
              <a:ln w="9000" cmpd="sng">
                <a:solidFill>
                  <a:srgbClr val="000099"/>
                </a:solidFill>
                <a:prstDash val="solid"/>
              </a:ln>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endParaRPr>
          </a:p>
        </p:txBody>
      </p:sp>
      <p:sp>
        <p:nvSpPr>
          <p:cNvPr id="7" name="TextBox 6">
            <a:extLst>
              <a:ext uri="{FF2B5EF4-FFF2-40B4-BE49-F238E27FC236}">
                <a16:creationId xmlns:a16="http://schemas.microsoft.com/office/drawing/2014/main" id="{96753FD2-70F4-4CC2-A257-FC1117D2C493}"/>
              </a:ext>
            </a:extLst>
          </p:cNvPr>
          <p:cNvSpPr txBox="1"/>
          <p:nvPr/>
        </p:nvSpPr>
        <p:spPr>
          <a:xfrm>
            <a:off x="3676337" y="916156"/>
            <a:ext cx="3009275" cy="707886"/>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bn-BD" sz="4000" b="1" dirty="0">
                <a:ln w="11430"/>
                <a:solidFill>
                  <a:schemeClr val="tx1"/>
                </a:solidFill>
                <a:effectLst>
                  <a:outerShdw blurRad="50800" dist="39000" dir="5460000" algn="tl">
                    <a:srgbClr val="000000">
                      <a:alpha val="38000"/>
                    </a:srgbClr>
                  </a:outerShdw>
                </a:effectLst>
                <a:latin typeface="NikoshLightBAN" pitchFamily="2" charset="0"/>
                <a:cs typeface="NikoshLightBAN" pitchFamily="2" charset="0"/>
              </a:rPr>
              <a:t>একক কাজ</a:t>
            </a:r>
            <a:endParaRPr lang="en-US" sz="4000" b="1" dirty="0">
              <a:ln w="11430"/>
              <a:solidFill>
                <a:schemeClr val="tx1"/>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8837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7DF5C-3F09-4E2F-BE01-6932532C3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9466" y="592850"/>
            <a:ext cx="2331768" cy="26966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9972A64A-BFDA-47EE-BBDC-CCCCDFB79AE7}"/>
              </a:ext>
            </a:extLst>
          </p:cNvPr>
          <p:cNvSpPr txBox="1"/>
          <p:nvPr/>
        </p:nvSpPr>
        <p:spPr>
          <a:xfrm>
            <a:off x="2849202" y="592850"/>
            <a:ext cx="4153546"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kumimoji="0" lang="en-US" sz="72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rPr>
              <a:t>   </a:t>
            </a:r>
            <a:r>
              <a:rPr kumimoji="0" lang="bn-IN" sz="7200" b="0" i="0" u="none" strike="noStrike" kern="1200" cap="none" spc="0" normalizeH="0" baseline="0" noProof="0" dirty="0">
                <a:ln>
                  <a:noFill/>
                </a:ln>
                <a:solidFill>
                  <a:prstClr val="black"/>
                </a:solidFill>
                <a:effectLst/>
                <a:uLnTx/>
                <a:uFillTx/>
                <a:latin typeface="NikoshBAN" pitchFamily="2" charset="0"/>
                <a:ea typeface="+mn-ea"/>
                <a:cs typeface="NikoshBAN" pitchFamily="2" charset="0"/>
              </a:rPr>
              <a:t>মূল্যায়ন</a:t>
            </a:r>
            <a:endParaRPr lang="en-US" dirty="0"/>
          </a:p>
        </p:txBody>
      </p:sp>
      <p:sp>
        <p:nvSpPr>
          <p:cNvPr id="6" name="TextBox 5">
            <a:extLst>
              <a:ext uri="{FF2B5EF4-FFF2-40B4-BE49-F238E27FC236}">
                <a16:creationId xmlns:a16="http://schemas.microsoft.com/office/drawing/2014/main" id="{B0CC1823-CA46-4826-90D5-692F5A8C4026}"/>
              </a:ext>
            </a:extLst>
          </p:cNvPr>
          <p:cNvSpPr txBox="1"/>
          <p:nvPr/>
        </p:nvSpPr>
        <p:spPr>
          <a:xfrm>
            <a:off x="852177" y="2171722"/>
            <a:ext cx="8357459" cy="40934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465138" indent="-465138"/>
            <a:r>
              <a:rPr lang="bn-IN" sz="3200" dirty="0">
                <a:solidFill>
                  <a:schemeClr val="tx1">
                    <a:lumMod val="95000"/>
                    <a:lumOff val="5000"/>
                  </a:schemeClr>
                </a:solidFill>
                <a:latin typeface="NikoshBAN" pitchFamily="2" charset="0"/>
                <a:cs typeface="NikoshBAN" pitchFamily="2" charset="0"/>
              </a:rPr>
              <a:t>১। 'অভাগীর স্বর্গ ' গল্পে প্রকাশিত তৎকালীন হিন্দু স্মাজের জাতভেদ প্রথার নির্মমতার স্বরূপ বর্ণনা কর</a:t>
            </a:r>
            <a:endParaRPr lang="en-US" sz="3200" dirty="0">
              <a:latin typeface="NikoshBAN" pitchFamily="2" charset="0"/>
              <a:cs typeface="NikoshBAN" pitchFamily="2" charset="0"/>
            </a:endParaRPr>
          </a:p>
          <a:p>
            <a:pPr marL="465138" indent="-465138"/>
            <a:r>
              <a:rPr lang="en-US" sz="3200" dirty="0">
                <a:latin typeface="NikoshBAN" pitchFamily="2" charset="0"/>
                <a:cs typeface="NikoshBAN" pitchFamily="2" charset="0"/>
              </a:rPr>
              <a:t>২।</a:t>
            </a:r>
            <a:r>
              <a:rPr lang="bn-IN" sz="3200" dirty="0">
                <a:latin typeface="NikoshBAN" pitchFamily="2" charset="0"/>
                <a:cs typeface="NikoshBAN" pitchFamily="2" charset="0"/>
              </a:rPr>
              <a:t>"আমি হয়তো না খেতে পেয়ে মারা যেতুম "-উক্তিটি ব্যাক্ষ্যা কর ।</a:t>
            </a:r>
            <a:endParaRPr lang="en-US" sz="3200" dirty="0">
              <a:latin typeface="NikoshBAN" pitchFamily="2" charset="0"/>
              <a:cs typeface="NikoshBAN" pitchFamily="2" charset="0"/>
            </a:endParaRPr>
          </a:p>
          <a:p>
            <a:pPr marL="465138" indent="-465138"/>
            <a:r>
              <a:rPr lang="en-US" sz="3200" dirty="0">
                <a:latin typeface="NikoshBAN" pitchFamily="2" charset="0"/>
                <a:cs typeface="NikoshBAN" pitchFamily="2" charset="0"/>
              </a:rPr>
              <a:t>৩।</a:t>
            </a:r>
            <a:r>
              <a:rPr lang="bn-IN" sz="3200" dirty="0">
                <a:latin typeface="NikoshBAN" pitchFamily="2" charset="0"/>
                <a:cs typeface="NikoshBAN" pitchFamily="2" charset="0"/>
              </a:rPr>
              <a:t>’মা </a:t>
            </a:r>
            <a:r>
              <a:rPr lang="en-US" sz="3200" dirty="0" err="1">
                <a:latin typeface="NikoshBAN" pitchFamily="2" charset="0"/>
                <a:cs typeface="NikoshBAN" pitchFamily="2" charset="0"/>
              </a:rPr>
              <a:t>মরেছো</a:t>
            </a:r>
            <a:r>
              <a:rPr lang="en-US" sz="3200" dirty="0">
                <a:latin typeface="NikoshBAN" pitchFamily="2" charset="0"/>
                <a:cs typeface="NikoshBAN" pitchFamily="2" charset="0"/>
              </a:rPr>
              <a:t> </a:t>
            </a:r>
            <a:r>
              <a:rPr lang="en-US" sz="3200" dirty="0" err="1">
                <a:latin typeface="NikoshBAN" pitchFamily="2" charset="0"/>
                <a:cs typeface="NikoshBAN" pitchFamily="2" charset="0"/>
              </a:rPr>
              <a:t>তো</a:t>
            </a:r>
            <a:r>
              <a:rPr lang="en-US" sz="3200" dirty="0">
                <a:latin typeface="NikoshBAN" pitchFamily="2" charset="0"/>
                <a:cs typeface="NikoshBAN" pitchFamily="2" charset="0"/>
              </a:rPr>
              <a:t> </a:t>
            </a:r>
            <a:r>
              <a:rPr lang="bn-IN" sz="3200" dirty="0">
                <a:latin typeface="NikoshBAN" pitchFamily="2" charset="0"/>
                <a:cs typeface="NikoshBAN" pitchFamily="2" charset="0"/>
              </a:rPr>
              <a:t>নিচে নেবে দাঁড়া ' অধর  রায়ের এরূপ উক্তির কারণ কী?</a:t>
            </a:r>
            <a:endParaRPr lang="bn-IN" sz="3200" dirty="0">
              <a:solidFill>
                <a:schemeClr val="tx1">
                  <a:lumMod val="95000"/>
                  <a:lumOff val="5000"/>
                </a:schemeClr>
              </a:solidFill>
              <a:latin typeface="NikoshBAN" pitchFamily="2" charset="0"/>
              <a:cs typeface="NikoshBAN" pitchFamily="2" charset="0"/>
            </a:endParaRPr>
          </a:p>
          <a:p>
            <a:pPr marL="509588" indent="-509588"/>
            <a:r>
              <a:rPr lang="en-US" sz="3200" dirty="0">
                <a:solidFill>
                  <a:schemeClr val="tx1">
                    <a:lumMod val="95000"/>
                    <a:lumOff val="5000"/>
                  </a:schemeClr>
                </a:solidFill>
                <a:latin typeface="NikoshBAN" pitchFamily="2" charset="0"/>
                <a:cs typeface="NikoshBAN" pitchFamily="2" charset="0"/>
              </a:rPr>
              <a:t>৪</a:t>
            </a:r>
            <a:r>
              <a:rPr lang="bn-IN" sz="3200" dirty="0">
                <a:solidFill>
                  <a:schemeClr val="tx1">
                    <a:lumMod val="95000"/>
                    <a:lumOff val="5000"/>
                  </a:schemeClr>
                </a:solidFill>
                <a:latin typeface="NikoshBAN" pitchFamily="2" charset="0"/>
                <a:cs typeface="NikoshBAN" pitchFamily="2" charset="0"/>
              </a:rPr>
              <a:t>। 'অভাগির স্বর্গ ' রচনায় চিত্রিত সামন্তবাদী সমাজ  ব্যাবস্থার বর্ণনা দাও ।  </a:t>
            </a:r>
            <a:endParaRPr lang="en-US" sz="3200" dirty="0">
              <a:latin typeface="NikoshBAN" pitchFamily="2" charset="0"/>
              <a:cs typeface="NikoshBAN" pitchFamily="2" charset="0"/>
            </a:endParaRPr>
          </a:p>
          <a:p>
            <a:pPr marL="465138" indent="-465138"/>
            <a:endParaRPr lang="bn-IN" sz="3600" dirty="0">
              <a:latin typeface="NikoshBAN" pitchFamily="2" charset="0"/>
              <a:cs typeface="NikoshBAN" pitchFamily="2" charset="0"/>
            </a:endParaRPr>
          </a:p>
        </p:txBody>
      </p:sp>
    </p:spTree>
    <p:extLst>
      <p:ext uri="{BB962C8B-B14F-4D97-AF65-F5344CB8AC3E}">
        <p14:creationId xmlns:p14="http://schemas.microsoft.com/office/powerpoint/2010/main" val="2710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a:extLst>
              <a:ext uri="{FF2B5EF4-FFF2-40B4-BE49-F238E27FC236}">
                <a16:creationId xmlns:a16="http://schemas.microsoft.com/office/drawing/2014/main" id="{7220B969-6193-45D1-AFA2-CDC595EA944B}"/>
              </a:ext>
            </a:extLst>
          </p:cNvPr>
          <p:cNvGraphicFramePr>
            <a:graphicFrameLocks noChangeAspect="1"/>
          </p:cNvGraphicFramePr>
          <p:nvPr>
            <p:extLst>
              <p:ext uri="{D42A27DB-BD31-4B8C-83A1-F6EECF244321}">
                <p14:modId xmlns:p14="http://schemas.microsoft.com/office/powerpoint/2010/main" val="213479408"/>
              </p:ext>
            </p:extLst>
          </p:nvPr>
        </p:nvGraphicFramePr>
        <p:xfrm>
          <a:off x="3545902" y="2780740"/>
          <a:ext cx="3689350" cy="1506381"/>
        </p:xfrm>
        <a:graphic>
          <a:graphicData uri="http://schemas.openxmlformats.org/presentationml/2006/ole">
            <mc:AlternateContent xmlns:mc="http://schemas.openxmlformats.org/markup-compatibility/2006">
              <mc:Choice xmlns:v="urn:schemas-microsoft-com:vml" Requires="v">
                <p:oleObj spid="_x0000_s4100" name="Packager Shell Object" showAsIcon="1" r:id="rId3" imgW="4560120" imgH="488520" progId="Package">
                  <p:embed/>
                </p:oleObj>
              </mc:Choice>
              <mc:Fallback>
                <p:oleObj name="Packager Shell Object" showAsIcon="1" r:id="rId3" imgW="4560120" imgH="488520" progId="Package">
                  <p:embed/>
                  <p:pic>
                    <p:nvPicPr>
                      <p:cNvPr id="3" name="Object 2">
                        <a:hlinkClick r:id="" action="ppaction://ole?verb=0"/>
                      </p:cNvPr>
                      <p:cNvPicPr/>
                      <p:nvPr/>
                    </p:nvPicPr>
                    <p:blipFill>
                      <a:blip r:embed="rId4"/>
                      <a:stretch>
                        <a:fillRect/>
                      </a:stretch>
                    </p:blipFill>
                    <p:spPr>
                      <a:xfrm>
                        <a:off x="3545902" y="2780740"/>
                        <a:ext cx="3689350" cy="1506381"/>
                      </a:xfrm>
                      <a:prstGeom prst="rect">
                        <a:avLst/>
                      </a:prstGeom>
                      <a:solidFill>
                        <a:srgbClr val="92D050"/>
                      </a:solidFill>
                    </p:spPr>
                  </p:pic>
                </p:oleObj>
              </mc:Fallback>
            </mc:AlternateContent>
          </a:graphicData>
        </a:graphic>
      </p:graphicFrame>
      <p:sp>
        <p:nvSpPr>
          <p:cNvPr id="3" name="TextBox 2">
            <a:extLst>
              <a:ext uri="{FF2B5EF4-FFF2-40B4-BE49-F238E27FC236}">
                <a16:creationId xmlns:a16="http://schemas.microsoft.com/office/drawing/2014/main" id="{D2C2DE66-2DE3-451A-BCBF-0E92E8CA6DAA}"/>
              </a:ext>
            </a:extLst>
          </p:cNvPr>
          <p:cNvSpPr txBox="1"/>
          <p:nvPr/>
        </p:nvSpPr>
        <p:spPr>
          <a:xfrm>
            <a:off x="3545902" y="865682"/>
            <a:ext cx="3401517" cy="646331"/>
          </a:xfrm>
          <a:prstGeom prst="rect">
            <a:avLst/>
          </a:prstGeom>
          <a:solidFill>
            <a:srgbClr val="FFFF00"/>
          </a:solidFill>
        </p:spPr>
        <p:txBody>
          <a:bodyPr wrap="square" rtlCol="0">
            <a:spAutoFit/>
          </a:bodyPr>
          <a:lstStyle/>
          <a:p>
            <a:pPr algn="ctr"/>
            <a:r>
              <a:rPr lang="en-US" sz="3600" dirty="0" err="1">
                <a:latin typeface="NikoshBAN"/>
              </a:rPr>
              <a:t>নির্মম</a:t>
            </a:r>
            <a:r>
              <a:rPr lang="en-US" sz="3600" dirty="0">
                <a:latin typeface="NikoshBAN"/>
              </a:rPr>
              <a:t> </a:t>
            </a:r>
            <a:r>
              <a:rPr lang="en-US" sz="3600" dirty="0" err="1">
                <a:latin typeface="NikoshBAN"/>
              </a:rPr>
              <a:t>পরিহাস</a:t>
            </a:r>
            <a:r>
              <a:rPr lang="en-US" sz="3600" dirty="0">
                <a:latin typeface="NikoshBAN"/>
              </a:rPr>
              <a:t> </a:t>
            </a:r>
          </a:p>
        </p:txBody>
      </p:sp>
    </p:spTree>
    <p:extLst>
      <p:ext uri="{BB962C8B-B14F-4D97-AF65-F5344CB8AC3E}">
        <p14:creationId xmlns:p14="http://schemas.microsoft.com/office/powerpoint/2010/main" val="398110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3E92F6-7A3B-4D0F-BE02-A7E3953056E7}"/>
              </a:ext>
            </a:extLst>
          </p:cNvPr>
          <p:cNvSpPr txBox="1"/>
          <p:nvPr/>
        </p:nvSpPr>
        <p:spPr>
          <a:xfrm>
            <a:off x="4047169" y="315741"/>
            <a:ext cx="3602183" cy="110799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bn-IN" sz="6600" dirty="0">
                <a:solidFill>
                  <a:schemeClr val="tx1"/>
                </a:solidFill>
                <a:latin typeface="NikoshBAN" pitchFamily="2" charset="0"/>
                <a:cs typeface="NikoshBAN" pitchFamily="2" charset="0"/>
              </a:rPr>
              <a:t>বাড়ির কাজ </a:t>
            </a:r>
          </a:p>
        </p:txBody>
      </p:sp>
      <p:sp>
        <p:nvSpPr>
          <p:cNvPr id="6" name="TextBox 5">
            <a:extLst>
              <a:ext uri="{FF2B5EF4-FFF2-40B4-BE49-F238E27FC236}">
                <a16:creationId xmlns:a16="http://schemas.microsoft.com/office/drawing/2014/main" id="{D9497C48-5AA3-4B22-9E9D-D9182DA96803}"/>
              </a:ext>
            </a:extLst>
          </p:cNvPr>
          <p:cNvSpPr txBox="1"/>
          <p:nvPr/>
        </p:nvSpPr>
        <p:spPr>
          <a:xfrm>
            <a:off x="2862021" y="5108990"/>
            <a:ext cx="7365569" cy="1200329"/>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bn-IN" sz="3600" dirty="0">
                <a:solidFill>
                  <a:schemeClr val="tx1"/>
                </a:solidFill>
                <a:latin typeface="NikoshBAN" pitchFamily="2" charset="0"/>
                <a:cs typeface="NikoshBAN" pitchFamily="2" charset="0"/>
              </a:rPr>
              <a:t>১। ' অভাগীর স্বর্গ' গল্পের আলোকে অবহেলা ও  নির্যাতনের শিকার 'কাঙ্গালী' চরিত্রটি বর্ণনা কর ।</a:t>
            </a:r>
            <a:endParaRPr lang="en-US" sz="3600" dirty="0">
              <a:solidFill>
                <a:schemeClr val="tx1"/>
              </a:solidFill>
              <a:latin typeface="NikoshBAN" pitchFamily="2" charset="0"/>
              <a:cs typeface="NikoshBAN" pitchFamily="2" charset="0"/>
            </a:endParaRPr>
          </a:p>
        </p:txBody>
      </p:sp>
      <p:pic>
        <p:nvPicPr>
          <p:cNvPr id="5" name="Picture 4">
            <a:extLst>
              <a:ext uri="{FF2B5EF4-FFF2-40B4-BE49-F238E27FC236}">
                <a16:creationId xmlns:a16="http://schemas.microsoft.com/office/drawing/2014/main" id="{BC834672-35E7-46B9-9E67-61B6B18F307D}"/>
              </a:ext>
            </a:extLst>
          </p:cNvPr>
          <p:cNvPicPr>
            <a:picLocks noChangeAspect="1"/>
          </p:cNvPicPr>
          <p:nvPr/>
        </p:nvPicPr>
        <p:blipFill rotWithShape="1">
          <a:blip r:embed="rId2">
            <a:extLst>
              <a:ext uri="{28A0092B-C50C-407E-A947-70E740481C1C}">
                <a14:useLocalDpi xmlns:a14="http://schemas.microsoft.com/office/drawing/2010/main" val="0"/>
              </a:ext>
            </a:extLst>
          </a:blip>
          <a:srcRect l="4615" t="21189" r="3165" b="13383"/>
          <a:stretch/>
        </p:blipFill>
        <p:spPr>
          <a:xfrm>
            <a:off x="3084163" y="1749010"/>
            <a:ext cx="6245818" cy="304938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0466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A603CA-7338-40C3-988F-304AC7956296}"/>
              </a:ext>
            </a:extLst>
          </p:cNvPr>
          <p:cNvSpPr txBox="1"/>
          <p:nvPr/>
        </p:nvSpPr>
        <p:spPr>
          <a:xfrm>
            <a:off x="929897" y="209226"/>
            <a:ext cx="9794929" cy="5773119"/>
          </a:xfrm>
          <a:prstGeom prst="rect">
            <a:avLst/>
          </a:prstGeom>
          <a:noFill/>
        </p:spPr>
        <p:txBody>
          <a:bodyPr wrap="square" rtlCol="0">
            <a:prstTxWarp prst="textArchUpPour">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88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সকলকে ধন্যবাদ </a:t>
            </a:r>
            <a:endParaRPr lang="en-US" sz="88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5" name="Picture 4">
            <a:extLst>
              <a:ext uri="{FF2B5EF4-FFF2-40B4-BE49-F238E27FC236}">
                <a16:creationId xmlns:a16="http://schemas.microsoft.com/office/drawing/2014/main" id="{F9BBBD9E-A381-4815-BDCB-25F48D75D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705" y="1534332"/>
            <a:ext cx="5858359" cy="5114442"/>
          </a:xfrm>
          <a:prstGeom prst="ellipse">
            <a:avLst/>
          </a:prstGeom>
          <a:ln>
            <a:noFill/>
          </a:ln>
          <a:effectLst>
            <a:softEdge rad="112500"/>
          </a:effectLst>
        </p:spPr>
      </p:pic>
    </p:spTree>
    <p:extLst>
      <p:ext uri="{BB962C8B-B14F-4D97-AF65-F5344CB8AC3E}">
        <p14:creationId xmlns:p14="http://schemas.microsoft.com/office/powerpoint/2010/main" val="179683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FC0BB-D7CE-4C50-8BAB-452B743B6723}"/>
              </a:ext>
            </a:extLst>
          </p:cNvPr>
          <p:cNvSpPr/>
          <p:nvPr/>
        </p:nvSpPr>
        <p:spPr>
          <a:xfrm>
            <a:off x="-72571"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3" name="Rectangle 2">
            <a:extLst>
              <a:ext uri="{FF2B5EF4-FFF2-40B4-BE49-F238E27FC236}">
                <a16:creationId xmlns:a16="http://schemas.microsoft.com/office/drawing/2014/main" id="{D39B50FB-DCFB-46F5-AEE0-207A2F5AFC10}"/>
              </a:ext>
            </a:extLst>
          </p:cNvPr>
          <p:cNvSpPr/>
          <p:nvPr/>
        </p:nvSpPr>
        <p:spPr>
          <a:xfrm>
            <a:off x="72571" y="116114"/>
            <a:ext cx="11945258" cy="663302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64C188E-6503-44A2-A304-74E137B6D12E}"/>
              </a:ext>
            </a:extLst>
          </p:cNvPr>
          <p:cNvSpPr/>
          <p:nvPr/>
        </p:nvSpPr>
        <p:spPr>
          <a:xfrm>
            <a:off x="174172" y="261257"/>
            <a:ext cx="11742058" cy="6342743"/>
          </a:xfrm>
          <a:prstGeom prst="rect">
            <a:avLst/>
          </a:prstGeom>
          <a:noFill/>
          <a:ln w="762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EFF1D42-4623-4A6B-B73C-63E99616DA77}"/>
              </a:ext>
            </a:extLst>
          </p:cNvPr>
          <p:cNvSpPr txBox="1"/>
          <p:nvPr/>
        </p:nvSpPr>
        <p:spPr>
          <a:xfrm>
            <a:off x="6570924" y="2473165"/>
            <a:ext cx="5229769" cy="3170099"/>
          </a:xfrm>
          <a:prstGeom prst="rect">
            <a:avLst/>
          </a:prstGeom>
          <a:noFill/>
        </p:spPr>
        <p:txBody>
          <a:bodyPr wrap="square" rtlCol="0">
            <a:spAutoFit/>
            <a:scene3d>
              <a:camera prst="orthographicFront"/>
              <a:lightRig rig="threePt" dir="t"/>
            </a:scene3d>
            <a:sp3d extrusionH="57150">
              <a:bevelT w="38100" h="38100" prst="angle"/>
            </a:sp3d>
          </a:bodyPr>
          <a:lstStyle/>
          <a:p>
            <a:pPr marL="571500" indent="-571500">
              <a:buFont typeface="Wingdings" panose="05000000000000000000" pitchFamily="2" charset="2"/>
              <a:buChar char="Ø"/>
            </a:pPr>
            <a:r>
              <a:rPr lang="en-US" sz="4000" b="1" dirty="0" err="1">
                <a:ln w="6600">
                  <a:solidFill>
                    <a:schemeClr val="accent2"/>
                  </a:solidFill>
                  <a:prstDash val="solid"/>
                </a:ln>
                <a:solidFill>
                  <a:schemeClr val="bg2">
                    <a:lumMod val="25000"/>
                  </a:schemeClr>
                </a:solidFill>
                <a:effectLst>
                  <a:outerShdw dist="38100" dir="2700000" algn="tl" rotWithShape="0">
                    <a:schemeClr val="accent2"/>
                  </a:outerShdw>
                </a:effectLst>
              </a:rPr>
              <a:t>রেহানা</a:t>
            </a:r>
            <a:r>
              <a:rPr lang="en-US" sz="4000" b="1" dirty="0">
                <a:ln w="6600">
                  <a:solidFill>
                    <a:schemeClr val="accent2"/>
                  </a:solidFill>
                  <a:prstDash val="solid"/>
                </a:ln>
                <a:solidFill>
                  <a:schemeClr val="bg2">
                    <a:lumMod val="25000"/>
                  </a:schemeClr>
                </a:solidFill>
                <a:effectLst>
                  <a:outerShdw dist="38100" dir="2700000" algn="tl" rotWithShape="0">
                    <a:schemeClr val="accent2"/>
                  </a:outerShdw>
                </a:effectLst>
              </a:rPr>
              <a:t> </a:t>
            </a:r>
            <a:r>
              <a:rPr lang="en-US" sz="4000" b="1" dirty="0" err="1">
                <a:ln w="6600">
                  <a:solidFill>
                    <a:schemeClr val="accent2"/>
                  </a:solidFill>
                  <a:prstDash val="solid"/>
                </a:ln>
                <a:solidFill>
                  <a:schemeClr val="bg2">
                    <a:lumMod val="25000"/>
                  </a:schemeClr>
                </a:solidFill>
                <a:effectLst>
                  <a:outerShdw dist="38100" dir="2700000" algn="tl" rotWithShape="0">
                    <a:schemeClr val="accent2"/>
                  </a:outerShdw>
                </a:effectLst>
              </a:rPr>
              <a:t>পারভিন</a:t>
            </a:r>
            <a:endParaRPr lang="bn-IN" sz="4000" b="1" dirty="0">
              <a:ln w="6600">
                <a:solidFill>
                  <a:schemeClr val="accent2"/>
                </a:solidFill>
                <a:prstDash val="solid"/>
              </a:ln>
              <a:solidFill>
                <a:schemeClr val="bg2">
                  <a:lumMod val="25000"/>
                </a:schemeClr>
              </a:solidFill>
              <a:effectLst>
                <a:outerShdw dist="38100" dir="2700000" algn="tl" rotWithShape="0">
                  <a:schemeClr val="accent2"/>
                </a:outerShdw>
              </a:effectLst>
            </a:endParaRPr>
          </a:p>
          <a:p>
            <a:pPr marL="571500" indent="-571500">
              <a:buFont typeface="Wingdings" panose="05000000000000000000" pitchFamily="2" charset="2"/>
              <a:buChar char="Ø"/>
            </a:pPr>
            <a:r>
              <a:rPr lang="bn-IN" sz="4000" b="1" dirty="0">
                <a:ln w="6600">
                  <a:solidFill>
                    <a:schemeClr val="accent2"/>
                  </a:solidFill>
                  <a:prstDash val="solid"/>
                </a:ln>
                <a:solidFill>
                  <a:schemeClr val="bg2">
                    <a:lumMod val="25000"/>
                  </a:schemeClr>
                </a:solidFill>
                <a:effectLst>
                  <a:outerShdw dist="38100" dir="2700000" algn="tl" rotWithShape="0">
                    <a:schemeClr val="accent2"/>
                  </a:outerShdw>
                </a:effectLst>
              </a:rPr>
              <a:t>সহকারী শিক্ষক </a:t>
            </a:r>
          </a:p>
          <a:p>
            <a:pPr marL="571500" indent="-571500">
              <a:buFont typeface="Wingdings" panose="05000000000000000000" pitchFamily="2" charset="2"/>
              <a:buChar char="Ø"/>
            </a:pPr>
            <a:r>
              <a:rPr lang="bn-IN" sz="4000" b="1" dirty="0">
                <a:ln w="6600">
                  <a:solidFill>
                    <a:schemeClr val="accent2"/>
                  </a:solidFill>
                  <a:prstDash val="solid"/>
                </a:ln>
                <a:solidFill>
                  <a:schemeClr val="bg2">
                    <a:lumMod val="25000"/>
                  </a:schemeClr>
                </a:solidFill>
                <a:effectLst>
                  <a:outerShdw dist="38100" dir="2700000" algn="tl" rotWithShape="0">
                    <a:schemeClr val="accent2"/>
                  </a:outerShdw>
                </a:effectLst>
              </a:rPr>
              <a:t>জামতলা দাখিল মাদ্রাসা।</a:t>
            </a:r>
          </a:p>
          <a:p>
            <a:pPr marL="571500" indent="-571500">
              <a:buFont typeface="Wingdings" panose="05000000000000000000" pitchFamily="2" charset="2"/>
              <a:buChar char="Ø"/>
            </a:pPr>
            <a:r>
              <a:rPr lang="bn-IN" sz="4000" b="1" dirty="0">
                <a:ln w="6600">
                  <a:solidFill>
                    <a:schemeClr val="accent2"/>
                  </a:solidFill>
                  <a:prstDash val="solid"/>
                </a:ln>
                <a:solidFill>
                  <a:schemeClr val="bg2">
                    <a:lumMod val="25000"/>
                  </a:schemeClr>
                </a:solidFill>
                <a:effectLst>
                  <a:outerShdw dist="38100" dir="2700000" algn="tl" rotWithShape="0">
                    <a:schemeClr val="accent2"/>
                  </a:outerShdw>
                </a:effectLst>
              </a:rPr>
              <a:t>গোয়ালন্দ,রাজবাড়ী। </a:t>
            </a:r>
            <a:endParaRPr lang="en-US" sz="4000" b="1" dirty="0">
              <a:ln w="6600">
                <a:solidFill>
                  <a:schemeClr val="accent2"/>
                </a:solidFill>
                <a:prstDash val="solid"/>
              </a:ln>
              <a:solidFill>
                <a:schemeClr val="bg2">
                  <a:lumMod val="25000"/>
                </a:schemeClr>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DCA8E34B-7717-4354-AF29-E4BFB9B8B346}"/>
              </a:ext>
            </a:extLst>
          </p:cNvPr>
          <p:cNvSpPr txBox="1"/>
          <p:nvPr/>
        </p:nvSpPr>
        <p:spPr>
          <a:xfrm>
            <a:off x="3898297" y="404432"/>
            <a:ext cx="6152826" cy="110799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bn-IN" sz="6600" b="1" i="0" u="none" strike="noStrike" kern="1200" cap="none" spc="0" normalizeH="0" baseline="0" noProof="0" dirty="0">
                <a:ln w="10160">
                  <a:solidFill>
                    <a:srgbClr val="DD9D31"/>
                  </a:solidFill>
                  <a:prstDash val="solid"/>
                </a:ln>
                <a:solidFill>
                  <a:srgbClr val="477BD1">
                    <a:lumMod val="75000"/>
                  </a:srgbClr>
                </a:solidFill>
                <a:effectLst>
                  <a:outerShdw blurRad="38100" dist="22860" dir="5400000" algn="tl" rotWithShape="0">
                    <a:srgbClr val="000000">
                      <a:alpha val="30000"/>
                    </a:srgbClr>
                  </a:outerShdw>
                </a:effectLst>
                <a:uLnTx/>
                <a:uFillTx/>
                <a:latin typeface="Calibri" panose="020F0502020204030204"/>
                <a:ea typeface="+mn-ea"/>
                <a:cs typeface="Vrinda" panose="020B0502040204020203" pitchFamily="34" charset="0"/>
              </a:rPr>
              <a:t>শিক্ষক পরিচিতি </a:t>
            </a:r>
            <a:endParaRPr kumimoji="0" lang="en-US" sz="6600" b="1" i="0" u="none" strike="noStrike" kern="1200" cap="none" spc="0" normalizeH="0" baseline="0" noProof="0" dirty="0">
              <a:ln w="10160">
                <a:solidFill>
                  <a:srgbClr val="DD9D31"/>
                </a:solidFill>
                <a:prstDash val="solid"/>
              </a:ln>
              <a:solidFill>
                <a:srgbClr val="477BD1">
                  <a:lumMod val="75000"/>
                </a:srgbClr>
              </a:solidFill>
              <a:effectLst>
                <a:outerShdw blurRad="38100" dist="22860" dir="5400000" algn="tl" rotWithShape="0">
                  <a:srgbClr val="000000">
                    <a:alpha val="30000"/>
                  </a:srgbClr>
                </a:outerShdw>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5E0885A-E177-413E-8D94-0773757D1754}"/>
              </a:ext>
            </a:extLst>
          </p:cNvPr>
          <p:cNvPicPr>
            <a:picLocks noChangeAspect="1"/>
          </p:cNvPicPr>
          <p:nvPr/>
        </p:nvPicPr>
        <p:blipFill rotWithShape="1">
          <a:blip r:embed="rId2">
            <a:extLst>
              <a:ext uri="{28A0092B-C50C-407E-A947-70E740481C1C}">
                <a14:useLocalDpi xmlns:a14="http://schemas.microsoft.com/office/drawing/2010/main" val="0"/>
              </a:ext>
            </a:extLst>
          </a:blip>
          <a:srcRect l="40424" t="7479" r="33644" b="13708"/>
          <a:stretch/>
        </p:blipFill>
        <p:spPr>
          <a:xfrm>
            <a:off x="1145677" y="1303031"/>
            <a:ext cx="2752620" cy="4666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B49AFFF5-98C8-405D-8A9A-49F6C9584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5666" y="1971876"/>
            <a:ext cx="1782144" cy="4172676"/>
          </a:xfrm>
          <a:prstGeom prst="rect">
            <a:avLst/>
          </a:prstGeom>
        </p:spPr>
      </p:pic>
    </p:spTree>
    <p:extLst>
      <p:ext uri="{BB962C8B-B14F-4D97-AF65-F5344CB8AC3E}">
        <p14:creationId xmlns:p14="http://schemas.microsoft.com/office/powerpoint/2010/main" val="174226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EC9E05D-9660-4CC7-A125-48D475A14915}"/>
              </a:ext>
            </a:extLst>
          </p:cNvPr>
          <p:cNvGrpSpPr/>
          <p:nvPr/>
        </p:nvGrpSpPr>
        <p:grpSpPr>
          <a:xfrm>
            <a:off x="1205346" y="2355273"/>
            <a:ext cx="10169237" cy="3823854"/>
            <a:chOff x="318654" y="1931246"/>
            <a:chExt cx="11708346" cy="4289444"/>
          </a:xfrm>
        </p:grpSpPr>
        <p:pic>
          <p:nvPicPr>
            <p:cNvPr id="2" name="Picture 1">
              <a:extLst>
                <a:ext uri="{FF2B5EF4-FFF2-40B4-BE49-F238E27FC236}">
                  <a16:creationId xmlns:a16="http://schemas.microsoft.com/office/drawing/2014/main" id="{24E39FE8-1D83-478F-AA7B-05575A15E2FA}"/>
                </a:ext>
              </a:extLst>
            </p:cNvPr>
            <p:cNvPicPr>
              <a:picLocks noChangeAspect="1"/>
            </p:cNvPicPr>
            <p:nvPr/>
          </p:nvPicPr>
          <p:blipFill rotWithShape="1">
            <a:blip r:embed="rId2">
              <a:extLst>
                <a:ext uri="{28A0092B-C50C-407E-A947-70E740481C1C}">
                  <a14:useLocalDpi xmlns:a14="http://schemas.microsoft.com/office/drawing/2010/main" val="0"/>
                </a:ext>
              </a:extLst>
            </a:blip>
            <a:srcRect l="5809" r="11092"/>
            <a:stretch/>
          </p:blipFill>
          <p:spPr>
            <a:xfrm>
              <a:off x="318654" y="2035155"/>
              <a:ext cx="3420753" cy="4185535"/>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a:extLst>
                <a:ext uri="{FF2B5EF4-FFF2-40B4-BE49-F238E27FC236}">
                  <a16:creationId xmlns:a16="http://schemas.microsoft.com/office/drawing/2014/main" id="{53DDDA17-5DB2-4860-93BB-C68C3263704A}"/>
                </a:ext>
              </a:extLst>
            </p:cNvPr>
            <p:cNvPicPr>
              <a:picLocks noChangeAspect="1"/>
            </p:cNvPicPr>
            <p:nvPr/>
          </p:nvPicPr>
          <p:blipFill rotWithShape="1">
            <a:blip r:embed="rId3">
              <a:extLst>
                <a:ext uri="{28A0092B-C50C-407E-A947-70E740481C1C}">
                  <a14:useLocalDpi xmlns:a14="http://schemas.microsoft.com/office/drawing/2010/main" val="0"/>
                </a:ext>
              </a:extLst>
            </a:blip>
            <a:srcRect l="51145"/>
            <a:stretch/>
          </p:blipFill>
          <p:spPr>
            <a:xfrm>
              <a:off x="4129976" y="2035155"/>
              <a:ext cx="4215739" cy="4185535"/>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9819959B-AAC8-4EF6-B6A4-D888899312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8850" y="1931246"/>
              <a:ext cx="3408150" cy="42894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8" name="TextBox 7">
            <a:extLst>
              <a:ext uri="{FF2B5EF4-FFF2-40B4-BE49-F238E27FC236}">
                <a16:creationId xmlns:a16="http://schemas.microsoft.com/office/drawing/2014/main" id="{87EB7AA0-B4BE-4FBA-AA7E-F580C0C4B354}"/>
              </a:ext>
            </a:extLst>
          </p:cNvPr>
          <p:cNvSpPr txBox="1"/>
          <p:nvPr/>
        </p:nvSpPr>
        <p:spPr>
          <a:xfrm>
            <a:off x="1537032" y="609600"/>
            <a:ext cx="7784023" cy="64633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3600" b="0" i="0" u="none" strike="noStrike" kern="1200" cap="none" spc="0" normalizeH="0" baseline="0" noProof="0" dirty="0">
                <a:ln>
                  <a:noFill/>
                </a:ln>
                <a:solidFill>
                  <a:schemeClr val="bg1"/>
                </a:solidFill>
                <a:effectLst/>
                <a:uLnTx/>
                <a:uFillTx/>
                <a:latin typeface="Book Antiqua"/>
                <a:ea typeface="+mn-ea"/>
                <a:cs typeface="Vrinda" panose="020B0502040204020203" pitchFamily="34" charset="0"/>
              </a:rPr>
              <a:t> কিছু ছবি পাঠের সাথে মিলিয়ে নেই </a:t>
            </a:r>
            <a:endParaRPr kumimoji="0" lang="en-US" sz="3600" b="0" i="0" u="none" strike="noStrike" kern="1200" cap="none" spc="0" normalizeH="0" baseline="0" noProof="0" dirty="0">
              <a:ln>
                <a:noFill/>
              </a:ln>
              <a:solidFill>
                <a:schemeClr val="bg1"/>
              </a:solidFill>
              <a:effectLst/>
              <a:uLnTx/>
              <a:uFillTx/>
              <a:latin typeface="Book Antiqua"/>
              <a:ea typeface="+mn-ea"/>
            </a:endParaRPr>
          </a:p>
        </p:txBody>
      </p:sp>
    </p:spTree>
    <p:extLst>
      <p:ext uri="{BB962C8B-B14F-4D97-AF65-F5344CB8AC3E}">
        <p14:creationId xmlns:p14="http://schemas.microsoft.com/office/powerpoint/2010/main" val="295133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FC0BB-D7CE-4C50-8BAB-452B743B6723}"/>
              </a:ext>
            </a:extLst>
          </p:cNvPr>
          <p:cNvSpPr/>
          <p:nvPr/>
        </p:nvSpPr>
        <p:spPr>
          <a:xfrm>
            <a:off x="-72571"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3" name="Rectangle 2">
            <a:extLst>
              <a:ext uri="{FF2B5EF4-FFF2-40B4-BE49-F238E27FC236}">
                <a16:creationId xmlns:a16="http://schemas.microsoft.com/office/drawing/2014/main" id="{D39B50FB-DCFB-46F5-AEE0-207A2F5AFC10}"/>
              </a:ext>
            </a:extLst>
          </p:cNvPr>
          <p:cNvSpPr/>
          <p:nvPr/>
        </p:nvSpPr>
        <p:spPr>
          <a:xfrm>
            <a:off x="72571" y="116114"/>
            <a:ext cx="11945258" cy="663302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64C188E-6503-44A2-A304-74E137B6D12E}"/>
              </a:ext>
            </a:extLst>
          </p:cNvPr>
          <p:cNvSpPr/>
          <p:nvPr/>
        </p:nvSpPr>
        <p:spPr>
          <a:xfrm>
            <a:off x="174172" y="261257"/>
            <a:ext cx="11742058" cy="6342743"/>
          </a:xfrm>
          <a:prstGeom prst="rect">
            <a:avLst/>
          </a:prstGeom>
          <a:noFill/>
          <a:ln w="762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BC0D818-E130-47E9-8A42-70D094E41455}"/>
              </a:ext>
            </a:extLst>
          </p:cNvPr>
          <p:cNvSpPr txBox="1"/>
          <p:nvPr/>
        </p:nvSpPr>
        <p:spPr>
          <a:xfrm>
            <a:off x="4618782" y="3993436"/>
            <a:ext cx="7028182"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ctr"/>
            <a:r>
              <a:rPr lang="bn-IN" sz="7200" b="1" dirty="0">
                <a:ln/>
                <a:solidFill>
                  <a:schemeClr val="tx1"/>
                </a:solidFill>
                <a:latin typeface="NikoshBAN" pitchFamily="2" charset="0"/>
                <a:cs typeface="NikoshBAN" pitchFamily="2" charset="0"/>
              </a:rPr>
              <a:t>অভাগীর স্বর্গ</a:t>
            </a:r>
            <a:r>
              <a:rPr lang="en-US" sz="7200" b="1" dirty="0">
                <a:ln/>
                <a:solidFill>
                  <a:schemeClr val="tx1"/>
                </a:solidFill>
                <a:latin typeface="NikoshBAN" pitchFamily="2" charset="0"/>
                <a:cs typeface="NikoshBAN" pitchFamily="2" charset="0"/>
              </a:rPr>
              <a:t>(৩য় </a:t>
            </a:r>
            <a:r>
              <a:rPr lang="en-US" sz="7200" b="1" dirty="0" err="1">
                <a:ln/>
                <a:solidFill>
                  <a:schemeClr val="tx1"/>
                </a:solidFill>
                <a:latin typeface="NikoshBAN" pitchFamily="2" charset="0"/>
                <a:cs typeface="NikoshBAN" pitchFamily="2" charset="0"/>
              </a:rPr>
              <a:t>অংশ</a:t>
            </a:r>
            <a:r>
              <a:rPr lang="en-US" sz="7200" b="1" dirty="0">
                <a:ln/>
                <a:solidFill>
                  <a:schemeClr val="tx1"/>
                </a:solidFill>
                <a:latin typeface="NikoshBAN" pitchFamily="2" charset="0"/>
                <a:cs typeface="NikoshBAN" pitchFamily="2" charset="0"/>
              </a:rPr>
              <a:t>)</a:t>
            </a:r>
          </a:p>
          <a:p>
            <a:pPr algn="ctr"/>
            <a:r>
              <a:rPr lang="en-US" sz="4400" b="1" dirty="0">
                <a:ln/>
                <a:solidFill>
                  <a:schemeClr val="bg1"/>
                </a:solidFill>
                <a:latin typeface="NikoshBAN" pitchFamily="2" charset="0"/>
                <a:cs typeface="NikoshBAN" pitchFamily="2" charset="0"/>
              </a:rPr>
              <a:t>                  </a:t>
            </a:r>
            <a:r>
              <a:rPr lang="en-US" sz="3200" b="1" dirty="0">
                <a:ln/>
                <a:solidFill>
                  <a:schemeClr val="bg1"/>
                </a:solidFill>
                <a:latin typeface="NikoshBAN" pitchFamily="2" charset="0"/>
                <a:cs typeface="NikoshBAN" pitchFamily="2" charset="0"/>
              </a:rPr>
              <a:t> </a:t>
            </a:r>
            <a:r>
              <a:rPr lang="en-US" sz="4800" b="1" dirty="0">
                <a:ln/>
                <a:solidFill>
                  <a:schemeClr val="bg1"/>
                </a:solidFill>
                <a:latin typeface="NikoshBAN" pitchFamily="2" charset="0"/>
                <a:cs typeface="NikoshBAN" pitchFamily="2" charset="0"/>
              </a:rPr>
              <a:t>- </a:t>
            </a:r>
            <a:r>
              <a:rPr lang="bn-IN" sz="4800" b="1" dirty="0">
                <a:ln/>
                <a:solidFill>
                  <a:schemeClr val="tx1"/>
                </a:solidFill>
                <a:latin typeface="NikoshBAN" pitchFamily="2" charset="0"/>
                <a:cs typeface="NikoshBAN" pitchFamily="2" charset="0"/>
              </a:rPr>
              <a:t>শরৎচন্দ্র চট্টোপাধ্যায়</a:t>
            </a:r>
            <a:endParaRPr lang="en-US" sz="4800" b="1" dirty="0">
              <a:ln/>
              <a:solidFill>
                <a:schemeClr val="tx1"/>
              </a:solidFill>
            </a:endParaRPr>
          </a:p>
        </p:txBody>
      </p:sp>
      <p:pic>
        <p:nvPicPr>
          <p:cNvPr id="7" name="Picture 6">
            <a:extLst>
              <a:ext uri="{FF2B5EF4-FFF2-40B4-BE49-F238E27FC236}">
                <a16:creationId xmlns:a16="http://schemas.microsoft.com/office/drawing/2014/main" id="{3B879DDE-FFFE-402E-AA92-4CBAE028B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036" y="1428044"/>
            <a:ext cx="3536195" cy="4504384"/>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EEFCFC0A-32A4-461B-BFC2-A2621A9D8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4473" y="1009075"/>
            <a:ext cx="2388610" cy="2720334"/>
          </a:xfrm>
          <a:prstGeom prst="rect">
            <a:avLst/>
          </a:prstGeom>
        </p:spPr>
      </p:pic>
      <p:sp>
        <p:nvSpPr>
          <p:cNvPr id="10" name="Rectangle 9">
            <a:extLst>
              <a:ext uri="{FF2B5EF4-FFF2-40B4-BE49-F238E27FC236}">
                <a16:creationId xmlns:a16="http://schemas.microsoft.com/office/drawing/2014/main" id="{4913E244-EFDE-453D-BFD0-CEE6CFA85521}"/>
              </a:ext>
            </a:extLst>
          </p:cNvPr>
          <p:cNvSpPr/>
          <p:nvPr/>
        </p:nvSpPr>
        <p:spPr>
          <a:xfrm>
            <a:off x="708690" y="382506"/>
            <a:ext cx="8640507"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IN" sz="6600" b="1" dirty="0">
                <a:ln/>
                <a:solidFill>
                  <a:srgbClr val="0070C0"/>
                </a:solidFill>
                <a:latin typeface="NikoshBAN" pitchFamily="2" charset="0"/>
                <a:cs typeface="NikoshBAN" pitchFamily="2" charset="0"/>
              </a:rPr>
              <a:t>আজকের পাঠে সবাইকে শুভেচ্ছা </a:t>
            </a:r>
            <a:endParaRPr lang="en-US" sz="6600" b="1" dirty="0">
              <a:ln/>
              <a:solidFill>
                <a:srgbClr val="0070C0"/>
              </a:solidFill>
            </a:endParaRPr>
          </a:p>
        </p:txBody>
      </p:sp>
    </p:spTree>
    <p:extLst>
      <p:ext uri="{BB962C8B-B14F-4D97-AF65-F5344CB8AC3E}">
        <p14:creationId xmlns:p14="http://schemas.microsoft.com/office/powerpoint/2010/main" val="64942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6A6CA8-EACC-4498-9875-D362D926F3D3}"/>
              </a:ext>
            </a:extLst>
          </p:cNvPr>
          <p:cNvSpPr txBox="1"/>
          <p:nvPr/>
        </p:nvSpPr>
        <p:spPr>
          <a:xfrm>
            <a:off x="4103176" y="445316"/>
            <a:ext cx="3072538"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1430"/>
                <a:solidFill>
                  <a:prstClr val="black"/>
                </a:solidFill>
                <a:effectLst>
                  <a:outerShdw blurRad="50800" dist="39000" dir="5460000" algn="tl">
                    <a:srgbClr val="000000">
                      <a:alpha val="38000"/>
                    </a:srgbClr>
                  </a:outerShdw>
                </a:effectLst>
                <a:uLnTx/>
                <a:uFillTx/>
                <a:latin typeface="NikoshBAN" pitchFamily="2" charset="0"/>
                <a:ea typeface="+mn-ea"/>
                <a:cs typeface="NikoshBAN" pitchFamily="2" charset="0"/>
              </a:rPr>
              <a:t>  </a:t>
            </a:r>
            <a:r>
              <a:rPr kumimoji="0" lang="bn-IN" sz="6000" b="1" i="0" u="none" strike="noStrike" kern="1200" cap="none" spc="0" normalizeH="0" baseline="0" noProof="0" dirty="0">
                <a:ln w="11430"/>
                <a:solidFill>
                  <a:prstClr val="black"/>
                </a:solidFill>
                <a:effectLst>
                  <a:outerShdw blurRad="50800" dist="39000" dir="5460000" algn="tl">
                    <a:srgbClr val="000000">
                      <a:alpha val="38000"/>
                    </a:srgbClr>
                  </a:outerShdw>
                </a:effectLst>
                <a:uLnTx/>
                <a:uFillTx/>
                <a:latin typeface="NikoshBAN" pitchFamily="2" charset="0"/>
                <a:ea typeface="+mn-ea"/>
                <a:cs typeface="NikoshBAN" pitchFamily="2" charset="0"/>
              </a:rPr>
              <a:t>শিখনফল</a:t>
            </a:r>
            <a:endParaRPr kumimoji="0" lang="en-US" sz="6000" b="1" i="0" u="none" strike="noStrike" kern="1200" cap="none" spc="0" normalizeH="0" baseline="0" noProof="0" dirty="0">
              <a:ln w="11430"/>
              <a:solidFill>
                <a:prstClr val="black"/>
              </a:solidFill>
              <a:effectLst>
                <a:outerShdw blurRad="50800" dist="39000" dir="5460000" algn="tl">
                  <a:srgbClr val="000000">
                    <a:alpha val="38000"/>
                  </a:srgbClr>
                </a:outerShdw>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B877364-6942-43D4-A806-58BA6EFEB820}"/>
              </a:ext>
            </a:extLst>
          </p:cNvPr>
          <p:cNvSpPr txBox="1"/>
          <p:nvPr/>
        </p:nvSpPr>
        <p:spPr>
          <a:xfrm>
            <a:off x="1517961" y="1817439"/>
            <a:ext cx="9420841" cy="440120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4000" dirty="0" err="1">
                <a:solidFill>
                  <a:schemeClr val="tx1"/>
                </a:solidFill>
                <a:latin typeface="NikoshBAN" panose="02000000000000000000" pitchFamily="2" charset="0"/>
                <a:cs typeface="NikoshBAN" panose="02000000000000000000" pitchFamily="2" charset="0"/>
              </a:rPr>
              <a:t>এই</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পাঠ</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শেষে</a:t>
            </a:r>
            <a:r>
              <a:rPr lang="en-US" sz="4000" dirty="0">
                <a:solidFill>
                  <a:schemeClr val="tx1"/>
                </a:solidFill>
                <a:latin typeface="NikoshBAN" panose="02000000000000000000" pitchFamily="2" charset="0"/>
                <a:cs typeface="NikoshBAN" panose="02000000000000000000" pitchFamily="2" charset="0"/>
              </a:rPr>
              <a:t> </a:t>
            </a:r>
            <a:r>
              <a:rPr lang="en-US" sz="4000" dirty="0" err="1">
                <a:solidFill>
                  <a:schemeClr val="tx1"/>
                </a:solidFill>
                <a:latin typeface="NikoshBAN" panose="02000000000000000000" pitchFamily="2" charset="0"/>
                <a:cs typeface="NikoshBAN" panose="02000000000000000000" pitchFamily="2" charset="0"/>
              </a:rPr>
              <a:t>শিক্ষার্থীরা</a:t>
            </a:r>
            <a:r>
              <a:rPr lang="en-US" sz="4000" dirty="0">
                <a:solidFill>
                  <a:schemeClr val="tx1"/>
                </a:solidFill>
                <a:latin typeface="NikoshBAN" panose="02000000000000000000" pitchFamily="2" charset="0"/>
                <a:cs typeface="NikoshBAN" panose="02000000000000000000" pitchFamily="2" charset="0"/>
              </a:rPr>
              <a:t>---</a:t>
            </a:r>
            <a:endParaRPr lang="bn-IN" sz="4000" dirty="0">
              <a:solidFill>
                <a:schemeClr val="tx1"/>
              </a:solidFill>
              <a:latin typeface="NikoshBAN" panose="02000000000000000000" pitchFamily="2" charset="0"/>
              <a:cs typeface="NikoshBAN" panose="02000000000000000000" pitchFamily="2" charset="0"/>
            </a:endParaRPr>
          </a:p>
          <a:p>
            <a:pPr algn="just"/>
            <a:r>
              <a:rPr lang="bn-IN" sz="4000" dirty="0">
                <a:solidFill>
                  <a:schemeClr val="tx1"/>
                </a:solidFill>
                <a:latin typeface="NikoshBAN" panose="02000000000000000000" pitchFamily="2" charset="0"/>
                <a:cs typeface="NikoshBAN" panose="02000000000000000000" pitchFamily="2" charset="0"/>
              </a:rPr>
              <a:t>১।হতদরিদ্র মানুষের দুঃখ-যন্ত্রণার স্বরূপ ব্যাখ্যা করতে পারবে</a:t>
            </a:r>
            <a:r>
              <a:rPr lang="en-US" sz="4000" dirty="0">
                <a:solidFill>
                  <a:schemeClr val="tx1"/>
                </a:solidFill>
                <a:latin typeface="NikoshBAN" pitchFamily="2" charset="0"/>
                <a:cs typeface="NikoshBAN" pitchFamily="2" charset="0"/>
              </a:rPr>
              <a:t>।</a:t>
            </a:r>
            <a:r>
              <a:rPr lang="bn-IN" sz="4000" dirty="0">
                <a:solidFill>
                  <a:schemeClr val="tx1"/>
                </a:solidFill>
                <a:latin typeface="NikoshBAN" pitchFamily="2" charset="0"/>
                <a:cs typeface="NikoshBAN" pitchFamily="2" charset="0"/>
              </a:rPr>
              <a:t> </a:t>
            </a:r>
            <a:r>
              <a:rPr lang="en-US" sz="4000" dirty="0">
                <a:solidFill>
                  <a:schemeClr val="tx1"/>
                </a:solidFill>
                <a:latin typeface="NikoshBAN" pitchFamily="2" charset="0"/>
                <a:cs typeface="NikoshBAN" pitchFamily="2" charset="0"/>
              </a:rPr>
              <a:t> </a:t>
            </a:r>
          </a:p>
          <a:p>
            <a:pPr algn="just"/>
            <a:r>
              <a:rPr lang="en-US" sz="4000" dirty="0">
                <a:solidFill>
                  <a:schemeClr val="tx1"/>
                </a:solidFill>
                <a:latin typeface="NikoshBAN" pitchFamily="2" charset="0"/>
                <a:cs typeface="NikoshBAN" pitchFamily="2" charset="0"/>
              </a:rPr>
              <a:t>২।</a:t>
            </a:r>
            <a:r>
              <a:rPr lang="bn-IN" sz="4000" dirty="0">
                <a:latin typeface="NikoshBAN" pitchFamily="2" charset="0"/>
                <a:cs typeface="NikoshBAN" pitchFamily="2" charset="0"/>
              </a:rPr>
              <a:t> সমাজে প্রচলিত কুসংস্কার ও অন্ধবিশ্বাসের স্বরুপ বর্ণনা করতে পারবে । </a:t>
            </a:r>
            <a:endParaRPr lang="en-US" sz="4000" dirty="0">
              <a:latin typeface="NikoshBAN" pitchFamily="2" charset="0"/>
              <a:cs typeface="NikoshBAN" pitchFamily="2" charset="0"/>
            </a:endParaRPr>
          </a:p>
          <a:p>
            <a:pPr algn="just"/>
            <a:r>
              <a:rPr lang="en-US" sz="4000" dirty="0">
                <a:solidFill>
                  <a:schemeClr val="tx1"/>
                </a:solidFill>
                <a:latin typeface="NikoshBAN" pitchFamily="2" charset="0"/>
                <a:cs typeface="NikoshBAN" pitchFamily="2" charset="0"/>
              </a:rPr>
              <a:t>৩।</a:t>
            </a:r>
            <a:r>
              <a:rPr lang="bn-IN" sz="4000" dirty="0">
                <a:latin typeface="NikoshBAN" pitchFamily="2" charset="0"/>
                <a:cs typeface="NikoshBAN" pitchFamily="2" charset="0"/>
              </a:rPr>
              <a:t>তৎকালীন সমাজে জমিদারদের নির্মম আচরণ সম্পর্কে বর্ণনা করতে পারবে। </a:t>
            </a:r>
          </a:p>
        </p:txBody>
      </p:sp>
    </p:spTree>
    <p:extLst>
      <p:ext uri="{BB962C8B-B14F-4D97-AF65-F5344CB8AC3E}">
        <p14:creationId xmlns:p14="http://schemas.microsoft.com/office/powerpoint/2010/main" val="269719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11F22F-2A14-4EC2-9678-1F9712B563DC}"/>
              </a:ext>
            </a:extLst>
          </p:cNvPr>
          <p:cNvSpPr txBox="1"/>
          <p:nvPr/>
        </p:nvSpPr>
        <p:spPr>
          <a:xfrm>
            <a:off x="2475854" y="0"/>
            <a:ext cx="6019800" cy="1015663"/>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bn-IN" sz="6000" dirty="0">
                <a:solidFill>
                  <a:srgbClr val="FFFF00"/>
                </a:solidFill>
                <a:latin typeface="NikoshBAN" pitchFamily="2" charset="0"/>
                <a:cs typeface="NikoshBAN" pitchFamily="2" charset="0"/>
              </a:rPr>
              <a:t>লেখক পরিচিতি -</a:t>
            </a:r>
            <a:endParaRPr lang="en-US" sz="6000" dirty="0">
              <a:solidFill>
                <a:srgbClr val="FFFF00"/>
              </a:solidFill>
              <a:latin typeface="NikoshBAN" pitchFamily="2" charset="0"/>
              <a:cs typeface="NikoshBAN" pitchFamily="2" charset="0"/>
            </a:endParaRPr>
          </a:p>
        </p:txBody>
      </p:sp>
      <p:pic>
        <p:nvPicPr>
          <p:cNvPr id="5" name="Picture 4">
            <a:extLst>
              <a:ext uri="{FF2B5EF4-FFF2-40B4-BE49-F238E27FC236}">
                <a16:creationId xmlns:a16="http://schemas.microsoft.com/office/drawing/2014/main" id="{21E6C064-A50B-4420-8FC6-775ED17ACE31}"/>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313677" y="901121"/>
            <a:ext cx="2544144" cy="28361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a:extLst>
              <a:ext uri="{FF2B5EF4-FFF2-40B4-BE49-F238E27FC236}">
                <a16:creationId xmlns:a16="http://schemas.microsoft.com/office/drawing/2014/main" id="{3200BA11-D2B6-4755-B657-9E51673E98C7}"/>
              </a:ext>
            </a:extLst>
          </p:cNvPr>
          <p:cNvSpPr txBox="1"/>
          <p:nvPr/>
        </p:nvSpPr>
        <p:spPr>
          <a:xfrm>
            <a:off x="3759421" y="1158675"/>
            <a:ext cx="8007927"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0"/>
            <a:r>
              <a:rPr lang="bn-IN" sz="2400" dirty="0">
                <a:solidFill>
                  <a:schemeClr val="bg1"/>
                </a:solidFill>
                <a:latin typeface="NikoshBAN" panose="02000000000000000000" pitchFamily="2" charset="0"/>
                <a:cs typeface="NikoshBAN" panose="02000000000000000000" pitchFamily="2" charset="0"/>
              </a:rPr>
              <a:t>লেখকের জন্ম ১৮৭৬ সাল ১৫</a:t>
            </a:r>
            <a:r>
              <a:rPr lang="en-US" sz="2400" dirty="0">
                <a:solidFill>
                  <a:schemeClr val="bg1"/>
                </a:solidFill>
                <a:latin typeface="NikoshBAN" panose="02000000000000000000" pitchFamily="2" charset="0"/>
                <a:cs typeface="NikoshBAN" panose="02000000000000000000" pitchFamily="2" charset="0"/>
              </a:rPr>
              <a:t>ই</a:t>
            </a:r>
            <a:r>
              <a:rPr lang="bn-IN" sz="2400" dirty="0">
                <a:solidFill>
                  <a:schemeClr val="bg1"/>
                </a:solidFill>
                <a:latin typeface="NikoshBAN" panose="02000000000000000000" pitchFamily="2" charset="0"/>
                <a:cs typeface="NikoshBAN" panose="02000000000000000000" pitchFamily="2" charset="0"/>
              </a:rPr>
              <a:t> সেপ্টেম্বর পশ্চিমবঙ্গের  হুগলি জেলার দেবানন্দপুর গ্রা</a:t>
            </a:r>
            <a:r>
              <a:rPr lang="en-US" sz="2400" dirty="0" err="1">
                <a:solidFill>
                  <a:schemeClr val="bg1"/>
                </a:solidFill>
                <a:latin typeface="NikoshBAN" panose="02000000000000000000" pitchFamily="2" charset="0"/>
                <a:cs typeface="NikoshBAN" panose="02000000000000000000" pitchFamily="2" charset="0"/>
              </a:rPr>
              <a:t>মে</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জন্মগ্রহন</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করেন</a:t>
            </a:r>
            <a:r>
              <a:rPr lang="en-US" sz="2400" dirty="0">
                <a:solidFill>
                  <a:schemeClr val="bg1"/>
                </a:solidFill>
                <a:latin typeface="NikoshBAN" panose="02000000000000000000" pitchFamily="2" charset="0"/>
                <a:cs typeface="NikoshBAN" panose="02000000000000000000" pitchFamily="2" charset="0"/>
              </a:rPr>
              <a:t>। </a:t>
            </a:r>
            <a:r>
              <a:rPr lang="bn-IN" sz="2400" dirty="0">
                <a:solidFill>
                  <a:schemeClr val="bg1"/>
                </a:solidFill>
                <a:latin typeface="NikoshBAN" panose="02000000000000000000" pitchFamily="2" charset="0"/>
                <a:cs typeface="NikoshBAN" panose="02000000000000000000" pitchFamily="2" charset="0"/>
              </a:rPr>
              <a:t> </a:t>
            </a:r>
          </a:p>
        </p:txBody>
      </p:sp>
      <p:sp>
        <p:nvSpPr>
          <p:cNvPr id="11" name="TextBox 10">
            <a:extLst>
              <a:ext uri="{FF2B5EF4-FFF2-40B4-BE49-F238E27FC236}">
                <a16:creationId xmlns:a16="http://schemas.microsoft.com/office/drawing/2014/main" id="{3EA2FC66-3B18-4045-8B5F-DA2BCA58F6A8}"/>
              </a:ext>
            </a:extLst>
          </p:cNvPr>
          <p:cNvSpPr txBox="1"/>
          <p:nvPr/>
        </p:nvSpPr>
        <p:spPr>
          <a:xfrm>
            <a:off x="3739527" y="2199022"/>
            <a:ext cx="8119632" cy="83099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2400" dirty="0">
                <a:solidFill>
                  <a:schemeClr val="bg1"/>
                </a:solidFill>
                <a:latin typeface="NikoshBAN" pitchFamily="2" charset="0"/>
                <a:cs typeface="NikoshBAN" pitchFamily="2" charset="0"/>
              </a:rPr>
              <a:t>পেশাঃ১৯০৩সালে </a:t>
            </a:r>
            <a:r>
              <a:rPr lang="en-US" sz="2400" dirty="0" err="1">
                <a:solidFill>
                  <a:schemeClr val="bg1"/>
                </a:solidFill>
                <a:latin typeface="NikoshBAN" pitchFamily="2" charset="0"/>
                <a:cs typeface="NikoshBAN" pitchFamily="2" charset="0"/>
              </a:rPr>
              <a:t>বার্মা</a:t>
            </a:r>
            <a:r>
              <a:rPr lang="en-US" sz="2400" dirty="0">
                <a:solidFill>
                  <a:schemeClr val="bg1"/>
                </a:solidFill>
                <a:latin typeface="NikoshBAN" pitchFamily="2" charset="0"/>
                <a:cs typeface="NikoshBAN" pitchFamily="2" charset="0"/>
              </a:rPr>
              <a:t> (</a:t>
            </a:r>
            <a:r>
              <a:rPr lang="en-US" sz="2400" dirty="0" err="1">
                <a:solidFill>
                  <a:schemeClr val="bg1"/>
                </a:solidFill>
                <a:latin typeface="NikoshBAN" pitchFamily="2" charset="0"/>
                <a:cs typeface="NikoshBAN" pitchFamily="2" charset="0"/>
              </a:rPr>
              <a:t>বর্তমানে</a:t>
            </a:r>
            <a:r>
              <a:rPr lang="en-US" sz="2400" dirty="0">
                <a:solidFill>
                  <a:schemeClr val="bg1"/>
                </a:solidFill>
                <a:latin typeface="NikoshBAN" pitchFamily="2" charset="0"/>
                <a:cs typeface="NikoshBAN" pitchFamily="2" charset="0"/>
              </a:rPr>
              <a:t> </a:t>
            </a:r>
            <a:r>
              <a:rPr lang="en-US" sz="2400" dirty="0" err="1">
                <a:solidFill>
                  <a:schemeClr val="bg1"/>
                </a:solidFill>
                <a:latin typeface="NikoshBAN" pitchFamily="2" charset="0"/>
                <a:cs typeface="NikoshBAN" pitchFamily="2" charset="0"/>
              </a:rPr>
              <a:t>মায়ান্মার</a:t>
            </a:r>
            <a:r>
              <a:rPr lang="en-US" sz="2400" dirty="0">
                <a:solidFill>
                  <a:schemeClr val="bg1"/>
                </a:solidFill>
                <a:latin typeface="NikoshBAN" pitchFamily="2" charset="0"/>
                <a:cs typeface="NikoshBAN" pitchFamily="2" charset="0"/>
              </a:rPr>
              <a:t>)</a:t>
            </a:r>
            <a:r>
              <a:rPr lang="en-US" sz="2400" dirty="0" err="1">
                <a:solidFill>
                  <a:schemeClr val="bg1"/>
                </a:solidFill>
                <a:latin typeface="NikoshBAN" pitchFamily="2" charset="0"/>
                <a:cs typeface="NikoshBAN" pitchFamily="2" charset="0"/>
              </a:rPr>
              <a:t>যান</a:t>
            </a:r>
            <a:r>
              <a:rPr lang="en-US" sz="2400" dirty="0">
                <a:solidFill>
                  <a:schemeClr val="bg1"/>
                </a:solidFill>
                <a:latin typeface="NikoshBAN" pitchFamily="2" charset="0"/>
                <a:cs typeface="NikoshBAN" pitchFamily="2" charset="0"/>
              </a:rPr>
              <a:t> </a:t>
            </a:r>
            <a:r>
              <a:rPr lang="en-US" sz="2400" dirty="0" err="1">
                <a:solidFill>
                  <a:schemeClr val="bg1"/>
                </a:solidFill>
                <a:latin typeface="NikoshBAN" pitchFamily="2" charset="0"/>
                <a:cs typeface="NikoshBAN" pitchFamily="2" charset="0"/>
              </a:rPr>
              <a:t>এবং</a:t>
            </a:r>
            <a:r>
              <a:rPr lang="en-US" sz="2400" dirty="0">
                <a:solidFill>
                  <a:schemeClr val="bg1"/>
                </a:solidFill>
                <a:latin typeface="NikoshBAN" pitchFamily="2" charset="0"/>
                <a:cs typeface="NikoshBAN" pitchFamily="2" charset="0"/>
              </a:rPr>
              <a:t> </a:t>
            </a:r>
            <a:r>
              <a:rPr lang="bn-IN" sz="2400" dirty="0">
                <a:solidFill>
                  <a:schemeClr val="bg1"/>
                </a:solidFill>
                <a:latin typeface="NikoshBAN" pitchFamily="2" charset="0"/>
                <a:cs typeface="NikoshBAN" pitchFamily="2" charset="0"/>
              </a:rPr>
              <a:t>রেঙ্গুনে একাউন্ট্যান্ট জেনারেলের অফিসে কেরানিরর চাকুরী</a:t>
            </a:r>
            <a:r>
              <a:rPr lang="en-US" sz="2400" dirty="0">
                <a:solidFill>
                  <a:schemeClr val="bg1"/>
                </a:solidFill>
                <a:latin typeface="NikoshBAN" pitchFamily="2" charset="0"/>
                <a:cs typeface="NikoshBAN" pitchFamily="2" charset="0"/>
              </a:rPr>
              <a:t> </a:t>
            </a:r>
            <a:r>
              <a:rPr lang="en-US" sz="2400" dirty="0" err="1">
                <a:solidFill>
                  <a:schemeClr val="bg1"/>
                </a:solidFill>
                <a:latin typeface="NikoshBAN" pitchFamily="2" charset="0"/>
                <a:cs typeface="NikoshBAN" pitchFamily="2" charset="0"/>
              </a:rPr>
              <a:t>করেন</a:t>
            </a:r>
            <a:r>
              <a:rPr lang="bn-IN" sz="2400" dirty="0">
                <a:solidFill>
                  <a:schemeClr val="bg1"/>
                </a:solidFill>
                <a:latin typeface="NikoshBAN" pitchFamily="2" charset="0"/>
                <a:cs typeface="NikoshBAN" pitchFamily="2" charset="0"/>
              </a:rPr>
              <a:t> । </a:t>
            </a:r>
            <a:endParaRPr lang="en-US" sz="2400" dirty="0">
              <a:solidFill>
                <a:schemeClr val="bg1"/>
              </a:solidFill>
              <a:latin typeface="NikoshBAN" pitchFamily="2" charset="0"/>
              <a:cs typeface="NikoshBAN" pitchFamily="2" charset="0"/>
            </a:endParaRPr>
          </a:p>
        </p:txBody>
      </p:sp>
      <p:sp>
        <p:nvSpPr>
          <p:cNvPr id="19" name="TextBox 18">
            <a:extLst>
              <a:ext uri="{FF2B5EF4-FFF2-40B4-BE49-F238E27FC236}">
                <a16:creationId xmlns:a16="http://schemas.microsoft.com/office/drawing/2014/main" id="{9BCB4524-0945-49D2-9396-52BFAF8E87B4}"/>
              </a:ext>
            </a:extLst>
          </p:cNvPr>
          <p:cNvSpPr txBox="1"/>
          <p:nvPr/>
        </p:nvSpPr>
        <p:spPr>
          <a:xfrm>
            <a:off x="459538" y="5297677"/>
            <a:ext cx="2252422"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bn-IN" sz="2400" dirty="0">
                <a:solidFill>
                  <a:schemeClr val="bg1"/>
                </a:solidFill>
                <a:latin typeface="NikoshBAN" pitchFamily="2" charset="0"/>
                <a:cs typeface="NikoshBAN" pitchFamily="2" charset="0"/>
              </a:rPr>
              <a:t>ছদ্মনাম</a:t>
            </a:r>
            <a:r>
              <a:rPr lang="en-US" sz="2400" dirty="0" err="1">
                <a:solidFill>
                  <a:schemeClr val="bg1"/>
                </a:solidFill>
                <a:latin typeface="NikoshBAN" pitchFamily="2" charset="0"/>
                <a:cs typeface="NikoshBAN" pitchFamily="2" charset="0"/>
              </a:rPr>
              <a:t>ঃঅনিলা</a:t>
            </a:r>
            <a:r>
              <a:rPr lang="en-US" sz="2400" dirty="0">
                <a:solidFill>
                  <a:schemeClr val="bg1"/>
                </a:solidFill>
                <a:latin typeface="NikoshBAN" pitchFamily="2" charset="0"/>
                <a:cs typeface="NikoshBAN" pitchFamily="2" charset="0"/>
              </a:rPr>
              <a:t> </a:t>
            </a:r>
            <a:r>
              <a:rPr lang="en-US" sz="2400" dirty="0" err="1">
                <a:solidFill>
                  <a:schemeClr val="bg1"/>
                </a:solidFill>
                <a:latin typeface="NikoshBAN" pitchFamily="2" charset="0"/>
                <a:cs typeface="NikoshBAN" pitchFamily="2" charset="0"/>
              </a:rPr>
              <a:t>দেবী</a:t>
            </a:r>
            <a:r>
              <a:rPr lang="en-US" sz="2400" dirty="0">
                <a:solidFill>
                  <a:schemeClr val="bg1"/>
                </a:solidFill>
                <a:latin typeface="NikoshBAN" pitchFamily="2" charset="0"/>
                <a:cs typeface="NikoshBAN" pitchFamily="2" charset="0"/>
              </a:rPr>
              <a:t> </a:t>
            </a:r>
          </a:p>
        </p:txBody>
      </p:sp>
      <p:sp>
        <p:nvSpPr>
          <p:cNvPr id="21" name="TextBox 20">
            <a:extLst>
              <a:ext uri="{FF2B5EF4-FFF2-40B4-BE49-F238E27FC236}">
                <a16:creationId xmlns:a16="http://schemas.microsoft.com/office/drawing/2014/main" id="{4AD54E2D-284F-448F-AAD9-CADF7D51687B}"/>
              </a:ext>
            </a:extLst>
          </p:cNvPr>
          <p:cNvSpPr txBox="1"/>
          <p:nvPr/>
        </p:nvSpPr>
        <p:spPr>
          <a:xfrm>
            <a:off x="399411" y="3825959"/>
            <a:ext cx="225242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bn-IN" sz="2400" b="1" dirty="0">
                <a:ln/>
                <a:solidFill>
                  <a:schemeClr val="bg1"/>
                </a:solidFill>
                <a:latin typeface="NikoshBAN" pitchFamily="2" charset="0"/>
                <a:cs typeface="NikoshBAN" pitchFamily="2" charset="0"/>
              </a:rPr>
              <a:t>শরৎচন্দ্র চট্টোপাধ্যায়</a:t>
            </a:r>
            <a:endParaRPr lang="en-US" sz="2400" dirty="0"/>
          </a:p>
        </p:txBody>
      </p:sp>
      <p:sp>
        <p:nvSpPr>
          <p:cNvPr id="23" name="TextBox 22">
            <a:extLst>
              <a:ext uri="{FF2B5EF4-FFF2-40B4-BE49-F238E27FC236}">
                <a16:creationId xmlns:a16="http://schemas.microsoft.com/office/drawing/2014/main" id="{97AC2CCB-8EFE-4ADB-8175-06F44C2661D7}"/>
              </a:ext>
            </a:extLst>
          </p:cNvPr>
          <p:cNvSpPr txBox="1"/>
          <p:nvPr/>
        </p:nvSpPr>
        <p:spPr>
          <a:xfrm>
            <a:off x="3680733" y="4246100"/>
            <a:ext cx="8165305"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914400">
              <a:tabLst>
                <a:tab pos="0" algn="l"/>
                <a:tab pos="465138" algn="l"/>
              </a:tabLst>
              <a:defRPr/>
            </a:pPr>
            <a:r>
              <a:rPr lang="bn-IN" sz="2400" dirty="0">
                <a:solidFill>
                  <a:schemeClr val="bg1"/>
                </a:solidFill>
                <a:latin typeface="NikoshBAN" pitchFamily="2" charset="0"/>
                <a:cs typeface="NikoshBAN" pitchFamily="2" charset="0"/>
              </a:rPr>
              <a:t>উল্লেখযোগ্য গ্রন্থ</a:t>
            </a:r>
            <a:r>
              <a:rPr lang="en-US" sz="2400" dirty="0" err="1">
                <a:solidFill>
                  <a:schemeClr val="bg1"/>
                </a:solidFill>
                <a:latin typeface="NikoshBAN" pitchFamily="2" charset="0"/>
                <a:cs typeface="NikoshBAN" pitchFamily="2" charset="0"/>
              </a:rPr>
              <a:t>ঃছবি,মেঝদিদি,পল্লিসমাজ</a:t>
            </a:r>
            <a:r>
              <a:rPr lang="en-US" sz="2400" dirty="0">
                <a:solidFill>
                  <a:schemeClr val="bg1"/>
                </a:solidFill>
                <a:latin typeface="NikoshBAN" pitchFamily="2" charset="0"/>
                <a:cs typeface="NikoshBAN" pitchFamily="2" charset="0"/>
              </a:rPr>
              <a:t>, </a:t>
            </a:r>
            <a:r>
              <a:rPr lang="en-US" sz="2400" dirty="0" err="1">
                <a:solidFill>
                  <a:schemeClr val="bg1"/>
                </a:solidFill>
                <a:latin typeface="NikoshBAN" pitchFamily="2" charset="0"/>
                <a:cs typeface="NikoshBAN" pitchFamily="2" charset="0"/>
              </a:rPr>
              <a:t>চরিত্রহীন,শ্রীকান্ত</a:t>
            </a:r>
            <a:r>
              <a:rPr lang="en-US" sz="2400" dirty="0">
                <a:solidFill>
                  <a:schemeClr val="bg1"/>
                </a:solidFill>
                <a:latin typeface="NikoshBAN" pitchFamily="2" charset="0"/>
                <a:cs typeface="NikoshBAN" pitchFamily="2" charset="0"/>
              </a:rPr>
              <a:t>, </a:t>
            </a:r>
            <a:r>
              <a:rPr lang="en-US" sz="2400" dirty="0" err="1">
                <a:solidFill>
                  <a:schemeClr val="bg1"/>
                </a:solidFill>
                <a:latin typeface="NikoshBAN" pitchFamily="2" charset="0"/>
                <a:cs typeface="NikoshBAN" pitchFamily="2" charset="0"/>
              </a:rPr>
              <a:t>বিন্দুর</a:t>
            </a:r>
            <a:r>
              <a:rPr lang="en-US" sz="2400" dirty="0">
                <a:solidFill>
                  <a:schemeClr val="bg1"/>
                </a:solidFill>
                <a:latin typeface="NikoshBAN" pitchFamily="2" charset="0"/>
                <a:cs typeface="NikoshBAN" pitchFamily="2" charset="0"/>
              </a:rPr>
              <a:t> </a:t>
            </a:r>
            <a:r>
              <a:rPr lang="en-US" sz="2400" dirty="0" err="1">
                <a:solidFill>
                  <a:schemeClr val="bg1"/>
                </a:solidFill>
                <a:latin typeface="NikoshBAN" pitchFamily="2" charset="0"/>
                <a:cs typeface="NikoshBAN" pitchFamily="2" charset="0"/>
              </a:rPr>
              <a:t>ছেলে</a:t>
            </a:r>
            <a:r>
              <a:rPr lang="en-US" sz="2400" dirty="0">
                <a:solidFill>
                  <a:schemeClr val="bg1"/>
                </a:solidFill>
                <a:latin typeface="NikoshBAN" pitchFamily="2" charset="0"/>
                <a:cs typeface="NikoshBAN" pitchFamily="2" charset="0"/>
              </a:rPr>
              <a:t>, </a:t>
            </a:r>
            <a:r>
              <a:rPr lang="en-US" sz="2400" dirty="0" err="1">
                <a:solidFill>
                  <a:schemeClr val="bg1"/>
                </a:solidFill>
                <a:latin typeface="NikoshBAN" pitchFamily="2" charset="0"/>
                <a:cs typeface="NikoshBAN" pitchFamily="2" charset="0"/>
              </a:rPr>
              <a:t>বৈকুন্ঠেরুইল</a:t>
            </a:r>
            <a:r>
              <a:rPr lang="en-US" sz="2400" dirty="0">
                <a:solidFill>
                  <a:schemeClr val="bg1"/>
                </a:solidFill>
                <a:latin typeface="NikoshBAN" pitchFamily="2" charset="0"/>
                <a:cs typeface="NikoshBAN" pitchFamily="2" charset="0"/>
              </a:rPr>
              <a:t>, </a:t>
            </a:r>
            <a:r>
              <a:rPr lang="bn-IN" sz="2400" dirty="0">
                <a:solidFill>
                  <a:schemeClr val="bg1"/>
                </a:solidFill>
                <a:latin typeface="NikoshBAN" pitchFamily="2" charset="0"/>
                <a:cs typeface="NikoshBAN" pitchFamily="2" charset="0"/>
              </a:rPr>
              <a:t> </a:t>
            </a:r>
            <a:endParaRPr lang="en-US" sz="2400" dirty="0">
              <a:solidFill>
                <a:schemeClr val="bg1"/>
              </a:solidFill>
              <a:latin typeface="NikoshBAN" pitchFamily="2" charset="0"/>
              <a:cs typeface="NikoshBAN"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tab pos="0" algn="l"/>
                <a:tab pos="465138" algn="l"/>
              </a:tabLst>
              <a:defRPr/>
            </a:pPr>
            <a:r>
              <a:rPr kumimoji="0" lang="en-US" sz="2400" b="0" i="0" u="none" strike="noStrike" kern="1200" cap="none" spc="0" normalizeH="0" baseline="0" noProof="0" dirty="0" err="1">
                <a:ln>
                  <a:noFill/>
                </a:ln>
                <a:solidFill>
                  <a:schemeClr val="bg1"/>
                </a:solidFill>
                <a:effectLst/>
                <a:uLnTx/>
                <a:uFillTx/>
                <a:latin typeface="NikoshBAN" pitchFamily="2" charset="0"/>
                <a:ea typeface="+mn-ea"/>
                <a:cs typeface="NikoshBAN" pitchFamily="2" charset="0"/>
              </a:rPr>
              <a:t>রামের</a:t>
            </a:r>
            <a:r>
              <a:rPr kumimoji="0" lang="en-US" sz="2400" b="0" i="0" u="none" strike="noStrike" kern="1200" cap="none" spc="0" normalizeH="0" baseline="0" noProof="0" dirty="0">
                <a:ln>
                  <a:noFill/>
                </a:ln>
                <a:solidFill>
                  <a:schemeClr val="bg1"/>
                </a:solidFill>
                <a:effectLst/>
                <a:uLnTx/>
                <a:uFillTx/>
                <a:latin typeface="NikoshBAN" pitchFamily="2" charset="0"/>
                <a:ea typeface="+mn-ea"/>
                <a:cs typeface="NikoshBAN" pitchFamily="2" charset="0"/>
              </a:rPr>
              <a:t> </a:t>
            </a:r>
            <a:r>
              <a:rPr kumimoji="0" lang="en-US" sz="2400" b="0" i="0" u="none" strike="noStrike" kern="1200" cap="none" spc="0" normalizeH="0" baseline="0" noProof="0" dirty="0" err="1">
                <a:ln>
                  <a:noFill/>
                </a:ln>
                <a:solidFill>
                  <a:schemeClr val="bg1"/>
                </a:solidFill>
                <a:effectLst/>
                <a:uLnTx/>
                <a:uFillTx/>
                <a:latin typeface="NikoshBAN" pitchFamily="2" charset="0"/>
                <a:ea typeface="+mn-ea"/>
                <a:cs typeface="NikoshBAN" pitchFamily="2" charset="0"/>
              </a:rPr>
              <a:t>সুমতি,দত্তা</a:t>
            </a:r>
            <a:r>
              <a:rPr kumimoji="0" lang="en-US" sz="2400" b="0" i="0" u="none" strike="noStrike" kern="1200" cap="none" spc="0" normalizeH="0" baseline="0" noProof="0" dirty="0">
                <a:ln>
                  <a:noFill/>
                </a:ln>
                <a:solidFill>
                  <a:schemeClr val="bg1"/>
                </a:solidFill>
                <a:effectLst/>
                <a:uLnTx/>
                <a:uFillTx/>
                <a:latin typeface="NikoshBAN" pitchFamily="2" charset="0"/>
                <a:ea typeface="+mn-ea"/>
                <a:cs typeface="NikoshBAN" pitchFamily="2" charset="0"/>
              </a:rPr>
              <a:t>,</a:t>
            </a:r>
            <a:r>
              <a:rPr kumimoji="0" lang="bn-IN" sz="2400" b="0" i="0" u="none" strike="noStrike" kern="1200" cap="none" spc="0" normalizeH="0" baseline="0" noProof="0" dirty="0">
                <a:ln>
                  <a:noFill/>
                </a:ln>
                <a:solidFill>
                  <a:schemeClr val="bg1"/>
                </a:solidFill>
                <a:effectLst/>
                <a:uLnTx/>
                <a:uFillTx/>
                <a:latin typeface="NikoshBAN" pitchFamily="2" charset="0"/>
                <a:ea typeface="+mn-ea"/>
                <a:cs typeface="NikoshBAN" pitchFamily="2" charset="0"/>
              </a:rPr>
              <a:t>বিরাজ বৌ,দেব</a:t>
            </a:r>
            <a:r>
              <a:rPr lang="en-US" sz="2400" dirty="0" err="1">
                <a:solidFill>
                  <a:schemeClr val="bg1"/>
                </a:solidFill>
                <a:latin typeface="NikoshBAN" pitchFamily="2" charset="0"/>
                <a:cs typeface="NikoshBAN" pitchFamily="2" charset="0"/>
              </a:rPr>
              <a:t>দা</a:t>
            </a:r>
            <a:r>
              <a:rPr kumimoji="0" lang="bn-IN" sz="2400" b="0" i="0" u="none" strike="noStrike" kern="1200" cap="none" spc="0" normalizeH="0" baseline="0" noProof="0" dirty="0">
                <a:ln>
                  <a:noFill/>
                </a:ln>
                <a:solidFill>
                  <a:schemeClr val="bg1"/>
                </a:solidFill>
                <a:effectLst/>
                <a:uLnTx/>
                <a:uFillTx/>
                <a:latin typeface="NikoshBAN" pitchFamily="2" charset="0"/>
                <a:ea typeface="+mn-ea"/>
                <a:cs typeface="NikoshBAN" pitchFamily="2" charset="0"/>
              </a:rPr>
              <a:t>স,পরিণীতা,গৃহদাহ,পথের দাবী,দেনাপাওনা,শেষ প্রশ্ন ,বড়দিদি। </a:t>
            </a:r>
          </a:p>
        </p:txBody>
      </p:sp>
      <p:sp>
        <p:nvSpPr>
          <p:cNvPr id="25" name="TextBox 24">
            <a:extLst>
              <a:ext uri="{FF2B5EF4-FFF2-40B4-BE49-F238E27FC236}">
                <a16:creationId xmlns:a16="http://schemas.microsoft.com/office/drawing/2014/main" id="{611CD0E1-6A92-4287-8744-60C3E0C0FFB7}"/>
              </a:ext>
            </a:extLst>
          </p:cNvPr>
          <p:cNvSpPr txBox="1"/>
          <p:nvPr/>
        </p:nvSpPr>
        <p:spPr>
          <a:xfrm>
            <a:off x="85145" y="4521595"/>
            <a:ext cx="3498742" cy="52322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chemeClr val="bg1"/>
                </a:solidFill>
                <a:effectLst/>
                <a:uLnTx/>
                <a:uFillTx/>
                <a:latin typeface="NikoshBAN" pitchFamily="2" charset="0"/>
                <a:ea typeface="+mn-ea"/>
                <a:cs typeface="NikoshBAN" pitchFamily="2" charset="0"/>
              </a:rPr>
              <a:t>উপাধিঃ</a:t>
            </a:r>
            <a:r>
              <a:rPr kumimoji="0" lang="bn-IN" sz="2800" b="0" i="0" u="none" strike="noStrike" kern="1200" cap="none" spc="0" normalizeH="0" baseline="0" noProof="0" dirty="0">
                <a:ln>
                  <a:noFill/>
                </a:ln>
                <a:solidFill>
                  <a:schemeClr val="bg1"/>
                </a:solidFill>
                <a:effectLst/>
                <a:uLnTx/>
                <a:uFillTx/>
                <a:latin typeface="NikoshBAN" pitchFamily="2" charset="0"/>
                <a:ea typeface="+mn-ea"/>
                <a:cs typeface="NikoshBAN" pitchFamily="2" charset="0"/>
              </a:rPr>
              <a:t>অপরাজেয় কথাশিল্পী </a:t>
            </a:r>
            <a:endParaRPr kumimoji="0" lang="en-US" sz="2800" b="0" i="0" u="none" strike="noStrike" kern="1200" cap="none" spc="0" normalizeH="0" baseline="0" noProof="0" dirty="0">
              <a:ln>
                <a:noFill/>
              </a:ln>
              <a:solidFill>
                <a:schemeClr val="bg1"/>
              </a:solidFill>
              <a:effectLst/>
              <a:uLnTx/>
              <a:uFillTx/>
              <a:latin typeface="NikoshBAN" pitchFamily="2" charset="0"/>
              <a:ea typeface="+mn-ea"/>
              <a:cs typeface="NikoshBAN" pitchFamily="2" charset="0"/>
            </a:endParaRPr>
          </a:p>
        </p:txBody>
      </p:sp>
      <p:sp>
        <p:nvSpPr>
          <p:cNvPr id="30" name="TextBox 29">
            <a:extLst>
              <a:ext uri="{FF2B5EF4-FFF2-40B4-BE49-F238E27FC236}">
                <a16:creationId xmlns:a16="http://schemas.microsoft.com/office/drawing/2014/main" id="{CB6A88F7-3E8F-4BE2-BF2D-BEDE41D8155F}"/>
              </a:ext>
            </a:extLst>
          </p:cNvPr>
          <p:cNvSpPr txBox="1"/>
          <p:nvPr/>
        </p:nvSpPr>
        <p:spPr>
          <a:xfrm rot="10800000" flipV="1">
            <a:off x="3551603" y="5589441"/>
            <a:ext cx="8294435"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2400" dirty="0" err="1">
                <a:solidFill>
                  <a:srgbClr val="FF0000"/>
                </a:solidFill>
                <a:latin typeface="NikoshBAN" pitchFamily="2" charset="0"/>
                <a:cs typeface="NikoshBAN" pitchFamily="2" charset="0"/>
              </a:rPr>
              <a:t>মৃত্যুঃ</a:t>
            </a:r>
            <a:r>
              <a:rPr lang="bn-IN" sz="2400" dirty="0">
                <a:solidFill>
                  <a:srgbClr val="FF0000"/>
                </a:solidFill>
                <a:latin typeface="NikoshBAN" pitchFamily="2" charset="0"/>
                <a:cs typeface="NikoshBAN" pitchFamily="2" charset="0"/>
              </a:rPr>
              <a:t>১৯৩৮ সালের  ১৬ জানুয়ারি কলকাতায় </a:t>
            </a:r>
            <a:r>
              <a:rPr lang="en-US" sz="2400" dirty="0">
                <a:solidFill>
                  <a:srgbClr val="FF0000"/>
                </a:solidFill>
                <a:latin typeface="NikoshBAN" pitchFamily="2" charset="0"/>
                <a:cs typeface="NikoshBAN" pitchFamily="2" charset="0"/>
              </a:rPr>
              <a:t>।</a:t>
            </a:r>
          </a:p>
        </p:txBody>
      </p:sp>
      <p:sp>
        <p:nvSpPr>
          <p:cNvPr id="32" name="TextBox 31">
            <a:extLst>
              <a:ext uri="{FF2B5EF4-FFF2-40B4-BE49-F238E27FC236}">
                <a16:creationId xmlns:a16="http://schemas.microsoft.com/office/drawing/2014/main" id="{B33F78D0-955E-488B-9F2A-8AB62C579EB9}"/>
              </a:ext>
            </a:extLst>
          </p:cNvPr>
          <p:cNvSpPr txBox="1"/>
          <p:nvPr/>
        </p:nvSpPr>
        <p:spPr>
          <a:xfrm>
            <a:off x="3616167" y="3176174"/>
            <a:ext cx="8229871" cy="83099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dirty="0" err="1">
                <a:solidFill>
                  <a:schemeClr val="bg1"/>
                </a:solidFill>
                <a:latin typeface="NikoshBAN" panose="02000000000000000000" pitchFamily="2" charset="0"/>
                <a:cs typeface="NikoshBAN" panose="02000000000000000000" pitchFamily="2" charset="0"/>
              </a:rPr>
              <a:t>তিনি</a:t>
            </a:r>
            <a:r>
              <a:rPr lang="en-US" sz="2400" dirty="0">
                <a:solidFill>
                  <a:schemeClr val="bg1"/>
                </a:solidFill>
                <a:latin typeface="NikoshBAN" panose="02000000000000000000" pitchFamily="2" charset="0"/>
                <a:cs typeface="NikoshBAN" panose="02000000000000000000" pitchFamily="2" charset="0"/>
              </a:rPr>
              <a:t> ১৯২০সালে </a:t>
            </a:r>
            <a:r>
              <a:rPr lang="en-US" sz="2400" dirty="0" err="1">
                <a:solidFill>
                  <a:schemeClr val="bg1"/>
                </a:solidFill>
                <a:latin typeface="NikoshBAN" panose="02000000000000000000" pitchFamily="2" charset="0"/>
                <a:cs typeface="NikoshBAN" panose="02000000000000000000" pitchFamily="2" charset="0"/>
              </a:rPr>
              <a:t>কলকাতা</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বিশ্ববিদ্যালয়ের</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জগত্তারিনী</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পদক</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এবং</a:t>
            </a:r>
            <a:r>
              <a:rPr lang="en-US" sz="2400" dirty="0">
                <a:solidFill>
                  <a:schemeClr val="bg1"/>
                </a:solidFill>
                <a:latin typeface="NikoshBAN" panose="02000000000000000000" pitchFamily="2" charset="0"/>
                <a:cs typeface="NikoshBAN" panose="02000000000000000000" pitchFamily="2" charset="0"/>
              </a:rPr>
              <a:t> ১৯৩৬সালে </a:t>
            </a:r>
            <a:r>
              <a:rPr lang="en-US" sz="2400" dirty="0" err="1">
                <a:solidFill>
                  <a:schemeClr val="bg1"/>
                </a:solidFill>
                <a:latin typeface="NikoshBAN" panose="02000000000000000000" pitchFamily="2" charset="0"/>
                <a:cs typeface="NikoshBAN" panose="02000000000000000000" pitchFamily="2" charset="0"/>
              </a:rPr>
              <a:t>ঢাকা</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বিশ্ববিদ্যালয়</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থেকে</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ডি,লিট</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উপাধি</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লাভ</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করেন</a:t>
            </a:r>
            <a:r>
              <a:rPr lang="en-US" sz="2400" dirty="0">
                <a:solidFill>
                  <a:schemeClr val="bg1"/>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409392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1000"/>
                                        <p:tgtEl>
                                          <p:spTgt spid="25"/>
                                        </p:tgtEl>
                                      </p:cBhvr>
                                    </p:animEffect>
                                    <p:anim calcmode="lin" valueType="num">
                                      <p:cBhvr>
                                        <p:cTn id="54" dur="1000" fill="hold"/>
                                        <p:tgtEl>
                                          <p:spTgt spid="25"/>
                                        </p:tgtEl>
                                        <p:attrNameLst>
                                          <p:attrName>ppt_x</p:attrName>
                                        </p:attrNameLst>
                                      </p:cBhvr>
                                      <p:tavLst>
                                        <p:tav tm="0">
                                          <p:val>
                                            <p:strVal val="#ppt_x"/>
                                          </p:val>
                                        </p:tav>
                                        <p:tav tm="100000">
                                          <p:val>
                                            <p:strVal val="#ppt_x"/>
                                          </p:val>
                                        </p:tav>
                                      </p:tavLst>
                                    </p:anim>
                                    <p:anim calcmode="lin" valueType="num">
                                      <p:cBhvr>
                                        <p:cTn id="5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anim calcmode="lin" valueType="num">
                                      <p:cBhvr>
                                        <p:cTn id="68" dur="1000" fill="hold"/>
                                        <p:tgtEl>
                                          <p:spTgt spid="30"/>
                                        </p:tgtEl>
                                        <p:attrNameLst>
                                          <p:attrName>ppt_x</p:attrName>
                                        </p:attrNameLst>
                                      </p:cBhvr>
                                      <p:tavLst>
                                        <p:tav tm="0">
                                          <p:val>
                                            <p:strVal val="#ppt_x"/>
                                          </p:val>
                                        </p:tav>
                                        <p:tav tm="100000">
                                          <p:val>
                                            <p:strVal val="#ppt_x"/>
                                          </p:val>
                                        </p:tav>
                                      </p:tavLst>
                                    </p:anim>
                                    <p:anim calcmode="lin" valueType="num">
                                      <p:cBhvr>
                                        <p:cTn id="6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9" grpId="0" animBg="1"/>
      <p:bldP spid="21" grpId="0" animBg="1"/>
      <p:bldP spid="23" grpId="0" animBg="1"/>
      <p:bldP spid="25" grpId="0" animBg="1"/>
      <p:bldP spid="30"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023EAFC-D7FA-4563-9D2F-BDB595C4405D}"/>
              </a:ext>
            </a:extLst>
          </p:cNvPr>
          <p:cNvGrpSpPr/>
          <p:nvPr/>
        </p:nvGrpSpPr>
        <p:grpSpPr>
          <a:xfrm>
            <a:off x="498761" y="4121389"/>
            <a:ext cx="11180620" cy="2027526"/>
            <a:chOff x="118092" y="3084801"/>
            <a:chExt cx="11754598" cy="2724150"/>
          </a:xfrm>
        </p:grpSpPr>
        <p:pic>
          <p:nvPicPr>
            <p:cNvPr id="3080" name="Picture 8" descr="No description available.">
              <a:extLst>
                <a:ext uri="{FF2B5EF4-FFF2-40B4-BE49-F238E27FC236}">
                  <a16:creationId xmlns:a16="http://schemas.microsoft.com/office/drawing/2014/main" id="{8E4EE652-F4CA-4710-9E67-29D1F82D3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92" y="3122901"/>
              <a:ext cx="1790700" cy="26860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No description available.">
              <a:extLst>
                <a:ext uri="{FF2B5EF4-FFF2-40B4-BE49-F238E27FC236}">
                  <a16:creationId xmlns:a16="http://schemas.microsoft.com/office/drawing/2014/main" id="{91160C6A-0C31-4B86-8329-A50AC0E8E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2037" y="3122901"/>
              <a:ext cx="179070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মেজদিদি - শরৎচন্দ্র চট্টোপাধ্যায় ...">
              <a:extLst>
                <a:ext uri="{FF2B5EF4-FFF2-40B4-BE49-F238E27FC236}">
                  <a16:creationId xmlns:a16="http://schemas.microsoft.com/office/drawing/2014/main" id="{1718F5A8-1457-4BD4-93C6-80E991688F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2649" y="3122901"/>
              <a:ext cx="175260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Fahad Ahammed's review of বৈকুণ্ঠের উইল">
              <a:extLst>
                <a:ext uri="{FF2B5EF4-FFF2-40B4-BE49-F238E27FC236}">
                  <a16:creationId xmlns:a16="http://schemas.microsoft.com/office/drawing/2014/main" id="{D0D08E7F-8676-4F77-9FCA-7A5F43E1B3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1739" y="3084801"/>
              <a:ext cx="1695450" cy="2686050"/>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Shesh Proshno - Audiobook - Sarat chandra Chattopadhyay - Storytel">
              <a:extLst>
                <a:ext uri="{FF2B5EF4-FFF2-40B4-BE49-F238E27FC236}">
                  <a16:creationId xmlns:a16="http://schemas.microsoft.com/office/drawing/2014/main" id="{59EC76EA-45A5-4447-BBFD-B74B3969A2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5902" y="3084801"/>
              <a:ext cx="1905000" cy="2686050"/>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Ittadishop.com :: শ্রীকান্ত (অখণ্ড সংকলন)">
              <a:extLst>
                <a:ext uri="{FF2B5EF4-FFF2-40B4-BE49-F238E27FC236}">
                  <a16:creationId xmlns:a16="http://schemas.microsoft.com/office/drawing/2014/main" id="{F6E27C0A-3272-4C28-B2BC-63D73505C6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29615" y="3084802"/>
              <a:ext cx="1743075" cy="26860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2FD12A21-507D-45DE-8C88-6A10213824E5}"/>
              </a:ext>
            </a:extLst>
          </p:cNvPr>
          <p:cNvGrpSpPr/>
          <p:nvPr/>
        </p:nvGrpSpPr>
        <p:grpSpPr>
          <a:xfrm>
            <a:off x="332508" y="1524000"/>
            <a:ext cx="11346873" cy="1905000"/>
            <a:chOff x="78748" y="1800721"/>
            <a:chExt cx="12034504" cy="1905000"/>
          </a:xfrm>
        </p:grpSpPr>
        <p:grpSp>
          <p:nvGrpSpPr>
            <p:cNvPr id="2" name="Group 1">
              <a:extLst>
                <a:ext uri="{FF2B5EF4-FFF2-40B4-BE49-F238E27FC236}">
                  <a16:creationId xmlns:a16="http://schemas.microsoft.com/office/drawing/2014/main" id="{B85EF9EB-9BAC-4D8C-B0C3-65A32D44FDBA}"/>
                </a:ext>
              </a:extLst>
            </p:cNvPr>
            <p:cNvGrpSpPr/>
            <p:nvPr/>
          </p:nvGrpSpPr>
          <p:grpSpPr>
            <a:xfrm>
              <a:off x="78748" y="1800721"/>
              <a:ext cx="10525980" cy="1905000"/>
              <a:chOff x="295279" y="257173"/>
              <a:chExt cx="10525980" cy="2609850"/>
            </a:xfrm>
          </p:grpSpPr>
          <p:pic>
            <p:nvPicPr>
              <p:cNvPr id="3074" name="Picture 2" descr="No description available.">
                <a:extLst>
                  <a:ext uri="{FF2B5EF4-FFF2-40B4-BE49-F238E27FC236}">
                    <a16:creationId xmlns:a16="http://schemas.microsoft.com/office/drawing/2014/main" id="{E7E7F538-1696-47DB-A9ED-71F261E94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9" y="280988"/>
                <a:ext cx="1790700" cy="25622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o description available.">
                <a:extLst>
                  <a:ext uri="{FF2B5EF4-FFF2-40B4-BE49-F238E27FC236}">
                    <a16:creationId xmlns:a16="http://schemas.microsoft.com/office/drawing/2014/main" id="{E608A3E9-2683-4C51-BBCD-E3123F26C3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6293" y="257173"/>
                <a:ext cx="2295525" cy="260985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সম্পর্কিত ছবি">
                <a:extLst>
                  <a:ext uri="{FF2B5EF4-FFF2-40B4-BE49-F238E27FC236}">
                    <a16:creationId xmlns:a16="http://schemas.microsoft.com/office/drawing/2014/main" id="{4BCEF088-A218-4B78-8EAB-162B224910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2132" y="280988"/>
                <a:ext cx="1923620" cy="252412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সম্পর্কিত ছবি">
                <a:extLst>
                  <a:ext uri="{FF2B5EF4-FFF2-40B4-BE49-F238E27FC236}">
                    <a16:creationId xmlns:a16="http://schemas.microsoft.com/office/drawing/2014/main" id="{40F3658C-6B84-472D-9CE5-33394AD8FE3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48879" y="280988"/>
                <a:ext cx="2179061" cy="256222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দত্তা by Sarat Chandra Chattopadhyay | Boitoi - বইটই ...">
                <a:extLst>
                  <a:ext uri="{FF2B5EF4-FFF2-40B4-BE49-F238E27FC236}">
                    <a16:creationId xmlns:a16="http://schemas.microsoft.com/office/drawing/2014/main" id="{FCBD9664-720A-4DB5-981E-DB65EB298BB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16259" y="342898"/>
                <a:ext cx="1905000" cy="2524125"/>
              </a:xfrm>
              <a:prstGeom prst="rect">
                <a:avLst/>
              </a:prstGeom>
              <a:noFill/>
              <a:extLst>
                <a:ext uri="{909E8E84-426E-40DD-AFC4-6F175D3DCCD1}">
                  <a14:hiddenFill xmlns:a14="http://schemas.microsoft.com/office/drawing/2010/main">
                    <a:solidFill>
                      <a:srgbClr val="FFFFFF"/>
                    </a:solidFill>
                  </a14:hiddenFill>
                </a:ext>
              </a:extLst>
            </p:spPr>
          </p:pic>
        </p:grpSp>
        <p:pic>
          <p:nvPicPr>
            <p:cNvPr id="3098" name="Picture 26" descr="মেজদিদি- শরৎচন্দ্র চট্টোপাধ্যায় ...">
              <a:extLst>
                <a:ext uri="{FF2B5EF4-FFF2-40B4-BE49-F238E27FC236}">
                  <a16:creationId xmlns:a16="http://schemas.microsoft.com/office/drawing/2014/main" id="{7BDEF294-B109-4865-8A0C-58976C26A5B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69722" y="1818104"/>
              <a:ext cx="1443530" cy="188761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ABDE1530-8EAB-4497-9E79-764CFBFCE3C3}"/>
              </a:ext>
            </a:extLst>
          </p:cNvPr>
          <p:cNvSpPr txBox="1"/>
          <p:nvPr/>
        </p:nvSpPr>
        <p:spPr>
          <a:xfrm>
            <a:off x="991892" y="445889"/>
            <a:ext cx="9029528" cy="76944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4400" dirty="0" err="1">
                <a:solidFill>
                  <a:schemeClr val="bg1"/>
                </a:solidFill>
                <a:latin typeface="NikoshBAN" panose="02000000000000000000" pitchFamily="2" charset="0"/>
                <a:cs typeface="NikoshBAN" panose="02000000000000000000" pitchFamily="2" charset="0"/>
              </a:rPr>
              <a:t>আমরা</a:t>
            </a:r>
            <a:r>
              <a:rPr lang="en-US" sz="4400" dirty="0">
                <a:solidFill>
                  <a:schemeClr val="bg1"/>
                </a:solidFill>
                <a:latin typeface="NikoshBAN" panose="02000000000000000000" pitchFamily="2" charset="0"/>
                <a:cs typeface="NikoshBAN" panose="02000000000000000000" pitchFamily="2" charset="0"/>
              </a:rPr>
              <a:t> </a:t>
            </a:r>
            <a:r>
              <a:rPr lang="en-US" sz="4400" dirty="0" err="1">
                <a:solidFill>
                  <a:schemeClr val="bg1"/>
                </a:solidFill>
                <a:latin typeface="NikoshBAN" panose="02000000000000000000" pitchFamily="2" charset="0"/>
                <a:cs typeface="NikoshBAN" panose="02000000000000000000" pitchFamily="2" charset="0"/>
              </a:rPr>
              <a:t>শর</a:t>
            </a:r>
            <a:r>
              <a:rPr lang="en-US" sz="4400" dirty="0">
                <a:solidFill>
                  <a:schemeClr val="bg1"/>
                </a:solidFill>
                <a:latin typeface="NikoshBAN" panose="02000000000000000000" pitchFamily="2" charset="0"/>
                <a:cs typeface="NikoshBAN" panose="02000000000000000000" pitchFamily="2" charset="0"/>
              </a:rPr>
              <a:t>ৎ </a:t>
            </a:r>
            <a:r>
              <a:rPr lang="en-US" sz="4400" dirty="0" err="1">
                <a:solidFill>
                  <a:schemeClr val="bg1"/>
                </a:solidFill>
                <a:latin typeface="NikoshBAN" panose="02000000000000000000" pitchFamily="2" charset="0"/>
                <a:cs typeface="NikoshBAN" panose="02000000000000000000" pitchFamily="2" charset="0"/>
              </a:rPr>
              <a:t>চন্দ্রের</a:t>
            </a:r>
            <a:r>
              <a:rPr lang="en-US" sz="4400" dirty="0">
                <a:solidFill>
                  <a:schemeClr val="bg1"/>
                </a:solidFill>
                <a:latin typeface="NikoshBAN" panose="02000000000000000000" pitchFamily="2" charset="0"/>
                <a:cs typeface="NikoshBAN" panose="02000000000000000000" pitchFamily="2" charset="0"/>
              </a:rPr>
              <a:t> </a:t>
            </a:r>
            <a:r>
              <a:rPr lang="en-US" sz="4400" dirty="0" err="1">
                <a:solidFill>
                  <a:schemeClr val="bg1"/>
                </a:solidFill>
                <a:latin typeface="NikoshBAN" panose="02000000000000000000" pitchFamily="2" charset="0"/>
                <a:cs typeface="NikoshBAN" panose="02000000000000000000" pitchFamily="2" charset="0"/>
              </a:rPr>
              <a:t>কিছু</a:t>
            </a:r>
            <a:r>
              <a:rPr lang="en-US" sz="4400" dirty="0">
                <a:solidFill>
                  <a:schemeClr val="bg1"/>
                </a:solidFill>
                <a:latin typeface="NikoshBAN" panose="02000000000000000000" pitchFamily="2" charset="0"/>
                <a:cs typeface="NikoshBAN" panose="02000000000000000000" pitchFamily="2" charset="0"/>
              </a:rPr>
              <a:t> </a:t>
            </a:r>
            <a:r>
              <a:rPr lang="en-US" sz="4400" dirty="0" err="1">
                <a:solidFill>
                  <a:schemeClr val="bg1"/>
                </a:solidFill>
                <a:latin typeface="NikoshBAN" panose="02000000000000000000" pitchFamily="2" charset="0"/>
                <a:cs typeface="NikoshBAN" panose="02000000000000000000" pitchFamily="2" charset="0"/>
              </a:rPr>
              <a:t>বইয়ের</a:t>
            </a:r>
            <a:r>
              <a:rPr lang="en-US" sz="4400" dirty="0">
                <a:solidFill>
                  <a:schemeClr val="bg1"/>
                </a:solidFill>
                <a:latin typeface="NikoshBAN" panose="02000000000000000000" pitchFamily="2" charset="0"/>
                <a:cs typeface="NikoshBAN" panose="02000000000000000000" pitchFamily="2" charset="0"/>
              </a:rPr>
              <a:t> </a:t>
            </a:r>
            <a:r>
              <a:rPr lang="en-US" sz="4400" dirty="0" err="1">
                <a:solidFill>
                  <a:schemeClr val="bg1"/>
                </a:solidFill>
                <a:latin typeface="NikoshBAN" panose="02000000000000000000" pitchFamily="2" charset="0"/>
                <a:cs typeface="NikoshBAN" panose="02000000000000000000" pitchFamily="2" charset="0"/>
              </a:rPr>
              <a:t>সাথে</a:t>
            </a:r>
            <a:r>
              <a:rPr lang="en-US" sz="4400" dirty="0">
                <a:solidFill>
                  <a:schemeClr val="bg1"/>
                </a:solidFill>
                <a:latin typeface="NikoshBAN" panose="02000000000000000000" pitchFamily="2" charset="0"/>
                <a:cs typeface="NikoshBAN" panose="02000000000000000000" pitchFamily="2" charset="0"/>
              </a:rPr>
              <a:t> </a:t>
            </a:r>
            <a:r>
              <a:rPr lang="en-US" sz="4400" dirty="0" err="1">
                <a:solidFill>
                  <a:schemeClr val="bg1"/>
                </a:solidFill>
                <a:latin typeface="NikoshBAN" panose="02000000000000000000" pitchFamily="2" charset="0"/>
                <a:cs typeface="NikoshBAN" panose="02000000000000000000" pitchFamily="2" charset="0"/>
              </a:rPr>
              <a:t>পরিচিত</a:t>
            </a:r>
            <a:r>
              <a:rPr lang="en-US" sz="4400" dirty="0">
                <a:solidFill>
                  <a:schemeClr val="bg1"/>
                </a:solidFill>
                <a:latin typeface="NikoshBAN" panose="02000000000000000000" pitchFamily="2" charset="0"/>
                <a:cs typeface="NikoshBAN" panose="02000000000000000000" pitchFamily="2" charset="0"/>
              </a:rPr>
              <a:t> </a:t>
            </a:r>
            <a:r>
              <a:rPr lang="en-US" sz="4400" dirty="0" err="1">
                <a:solidFill>
                  <a:schemeClr val="bg1"/>
                </a:solidFill>
                <a:latin typeface="NikoshBAN" panose="02000000000000000000" pitchFamily="2" charset="0"/>
                <a:cs typeface="NikoshBAN" panose="02000000000000000000" pitchFamily="2" charset="0"/>
              </a:rPr>
              <a:t>হই</a:t>
            </a:r>
            <a:r>
              <a:rPr lang="en-US" sz="4400" dirty="0">
                <a:solidFill>
                  <a:schemeClr val="bg1"/>
                </a:solidFill>
                <a:latin typeface="NikoshBAN" panose="02000000000000000000" pitchFamily="2" charset="0"/>
                <a:cs typeface="NikoshBAN" panose="02000000000000000000" pitchFamily="2" charset="0"/>
              </a:rPr>
              <a:t>,</a:t>
            </a:r>
          </a:p>
        </p:txBody>
      </p:sp>
      <p:pic>
        <p:nvPicPr>
          <p:cNvPr id="18" name="Picture 17" descr="etyu.gif">
            <a:extLst>
              <a:ext uri="{FF2B5EF4-FFF2-40B4-BE49-F238E27FC236}">
                <a16:creationId xmlns:a16="http://schemas.microsoft.com/office/drawing/2014/main" id="{047D684A-6E09-49C3-9BF9-5C2B6AE24941}"/>
              </a:ext>
            </a:extLst>
          </p:cNvPr>
          <p:cNvPicPr>
            <a:picLocks noChangeAspect="1"/>
          </p:cNvPicPr>
          <p:nvPr/>
        </p:nvPicPr>
        <p:blipFill>
          <a:blip r:embed="rId13">
            <a:duotone>
              <a:prstClr val="black"/>
              <a:schemeClr val="accent6">
                <a:tint val="45000"/>
                <a:satMod val="400000"/>
              </a:schemeClr>
            </a:duotone>
          </a:blip>
          <a:stretch>
            <a:fillRect/>
          </a:stretch>
        </p:blipFill>
        <p:spPr>
          <a:xfrm>
            <a:off x="10318332" y="309937"/>
            <a:ext cx="1361049" cy="1078111"/>
          </a:xfrm>
          <a:prstGeom prst="rect">
            <a:avLst/>
          </a:prstGeom>
        </p:spPr>
      </p:pic>
    </p:spTree>
    <p:extLst>
      <p:ext uri="{BB962C8B-B14F-4D97-AF65-F5344CB8AC3E}">
        <p14:creationId xmlns:p14="http://schemas.microsoft.com/office/powerpoint/2010/main" val="287598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0" fill="hold"/>
                                        <p:tgtEl>
                                          <p:spTgt spid="18"/>
                                        </p:tgtEl>
                                        <p:attrNameLst>
                                          <p:attrName>ppt_x</p:attrName>
                                        </p:attrNameLst>
                                      </p:cBhvr>
                                      <p:tavLst>
                                        <p:tav tm="0">
                                          <p:val>
                                            <p:strVal val="#ppt_x"/>
                                          </p:val>
                                        </p:tav>
                                        <p:tav tm="100000">
                                          <p:val>
                                            <p:strVal val="#ppt_x"/>
                                          </p:val>
                                        </p:tav>
                                      </p:tavLst>
                                    </p:anim>
                                    <p:anim calcmode="lin" valueType="num">
                                      <p:cBhvr additive="base">
                                        <p:cTn id="8" dur="5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238D1D-FDED-4DEF-BCBD-2B511AB78CCF}"/>
              </a:ext>
            </a:extLst>
          </p:cNvPr>
          <p:cNvSpPr txBox="1"/>
          <p:nvPr/>
        </p:nvSpPr>
        <p:spPr>
          <a:xfrm>
            <a:off x="539857" y="683113"/>
            <a:ext cx="10337370" cy="1200329"/>
          </a:xfrm>
          <a:prstGeom prst="rect">
            <a:avLst/>
          </a:prstGeom>
          <a:solidFill>
            <a:schemeClr val="accent3">
              <a:lumMod val="60000"/>
              <a:lumOff val="40000"/>
            </a:schemeClr>
          </a:solidFill>
        </p:spPr>
        <p:txBody>
          <a:bodyPr wrap="square" rtlCol="0">
            <a:spAutoFit/>
          </a:bodyPr>
          <a:lstStyle/>
          <a:p>
            <a:r>
              <a:rPr lang="en-US" sz="3600" dirty="0" err="1">
                <a:latin typeface="NikoshBAN" panose="02000000000000000000" pitchFamily="2" charset="0"/>
                <a:cs typeface="NikoshBAN" panose="02000000000000000000" pitchFamily="2" charset="0"/>
              </a:rPr>
              <a:t>সুকুমার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সম্পাদিত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শর</a:t>
            </a:r>
            <a:r>
              <a:rPr lang="en-US" sz="3600" dirty="0">
                <a:latin typeface="NikoshBAN" panose="02000000000000000000" pitchFamily="2" charset="0"/>
                <a:cs typeface="NikoshBAN" panose="02000000000000000000" pitchFamily="2" charset="0"/>
              </a:rPr>
              <a:t>ৎ </a:t>
            </a:r>
            <a:r>
              <a:rPr lang="en-US" sz="3600" dirty="0" err="1">
                <a:latin typeface="NikoshBAN" panose="02000000000000000000" pitchFamily="2" charset="0"/>
                <a:cs typeface="NikoshBAN" panose="02000000000000000000" pitchFamily="2" charset="0"/>
              </a:rPr>
              <a:t>সাহিত্যসমগ্র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গ্রন্থের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প্রথম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খন্ড</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থেকে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অভাগীর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স্বর্গ</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নামক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গল্পটি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সংকলন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হয়েছে</a:t>
            </a:r>
            <a:r>
              <a:rPr lang="en-US" sz="3600" dirty="0">
                <a:latin typeface="NikoshBAN" panose="02000000000000000000" pitchFamily="2" charset="0"/>
                <a:cs typeface="NikoshBAN" panose="02000000000000000000" pitchFamily="2" charset="0"/>
              </a:rPr>
              <a:t>। </a:t>
            </a:r>
          </a:p>
        </p:txBody>
      </p:sp>
      <p:pic>
        <p:nvPicPr>
          <p:cNvPr id="1026" name="Picture 2" descr="No description available.">
            <a:extLst>
              <a:ext uri="{FF2B5EF4-FFF2-40B4-BE49-F238E27FC236}">
                <a16:creationId xmlns:a16="http://schemas.microsoft.com/office/drawing/2014/main" id="{F3A82EED-832D-4B7E-8421-6EB4C47D9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350" y="2031422"/>
            <a:ext cx="2476500" cy="3543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79EF4A8-D8DE-4A30-B43B-D37A976BF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568" y="2574259"/>
            <a:ext cx="3862466" cy="2400300"/>
          </a:xfrm>
          <a:prstGeom prst="rect">
            <a:avLst/>
          </a:prstGeom>
        </p:spPr>
      </p:pic>
    </p:spTree>
    <p:extLst>
      <p:ext uri="{BB962C8B-B14F-4D97-AF65-F5344CB8AC3E}">
        <p14:creationId xmlns:p14="http://schemas.microsoft.com/office/powerpoint/2010/main" val="243450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ipe(down)">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761" y="55418"/>
            <a:ext cx="3533615"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5400" b="1" dirty="0">
                <a:solidFill>
                  <a:schemeClr val="bg1"/>
                </a:solidFill>
                <a:latin typeface="NikoshBAN" pitchFamily="2" charset="0"/>
                <a:cs typeface="NikoshBAN" pitchFamily="2" charset="0"/>
              </a:rPr>
              <a:t>      </a:t>
            </a:r>
            <a:r>
              <a:rPr lang="bn-IN" sz="5400" b="1" dirty="0">
                <a:solidFill>
                  <a:schemeClr val="bg1"/>
                </a:solidFill>
                <a:latin typeface="NikoshBAN" pitchFamily="2" charset="0"/>
                <a:cs typeface="NikoshBAN" pitchFamily="2" charset="0"/>
              </a:rPr>
              <a:t>শব্দার্থ</a:t>
            </a:r>
            <a:endParaRPr lang="en-US" sz="5400" dirty="0">
              <a:solidFill>
                <a:schemeClr val="bg1"/>
              </a:solidFill>
            </a:endParaRPr>
          </a:p>
        </p:txBody>
      </p:sp>
      <p:sp>
        <p:nvSpPr>
          <p:cNvPr id="4" name="TextBox 3"/>
          <p:cNvSpPr txBox="1"/>
          <p:nvPr/>
        </p:nvSpPr>
        <p:spPr>
          <a:xfrm>
            <a:off x="483371" y="3993832"/>
            <a:ext cx="2057400" cy="70788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4000" b="1" dirty="0" err="1">
                <a:solidFill>
                  <a:schemeClr val="tx1"/>
                </a:solidFill>
                <a:latin typeface="NikoshBAN" pitchFamily="2" charset="0"/>
                <a:cs typeface="NikoshBAN" pitchFamily="2" charset="0"/>
              </a:rPr>
              <a:t>অশন</a:t>
            </a:r>
            <a:r>
              <a:rPr lang="en-US" sz="4000" b="1" dirty="0">
                <a:solidFill>
                  <a:schemeClr val="tx1"/>
                </a:solidFill>
                <a:latin typeface="NikoshBAN" pitchFamily="2" charset="0"/>
                <a:cs typeface="NikoshBAN" pitchFamily="2" charset="0"/>
              </a:rPr>
              <a:t> </a:t>
            </a:r>
            <a:r>
              <a:rPr lang="bn-IN" sz="3600" b="1" dirty="0">
                <a:latin typeface="NikoshBAN" pitchFamily="2" charset="0"/>
                <a:cs typeface="NikoshBAN" pitchFamily="2" charset="0"/>
              </a:rPr>
              <a:t> </a:t>
            </a:r>
            <a:endParaRPr lang="en-US" sz="3600" b="1" dirty="0">
              <a:latin typeface="NikoshBAN" pitchFamily="2" charset="0"/>
              <a:cs typeface="NikoshBAN" pitchFamily="2" charset="0"/>
            </a:endParaRPr>
          </a:p>
        </p:txBody>
      </p:sp>
      <p:sp>
        <p:nvSpPr>
          <p:cNvPr id="6" name="TextBox 5"/>
          <p:cNvSpPr txBox="1"/>
          <p:nvPr/>
        </p:nvSpPr>
        <p:spPr>
          <a:xfrm>
            <a:off x="483371" y="1072802"/>
            <a:ext cx="2177143" cy="70788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4000" dirty="0">
                <a:solidFill>
                  <a:schemeClr val="tx1"/>
                </a:solidFill>
                <a:latin typeface="NikoshBAN" pitchFamily="2" charset="0"/>
                <a:cs typeface="NikoshBAN" pitchFamily="2" charset="0"/>
              </a:rPr>
              <a:t> </a:t>
            </a:r>
            <a:r>
              <a:rPr lang="en-US" sz="4000" dirty="0" err="1">
                <a:solidFill>
                  <a:schemeClr val="tx1"/>
                </a:solidFill>
                <a:latin typeface="NikoshBAN" pitchFamily="2" charset="0"/>
                <a:cs typeface="NikoshBAN" pitchFamily="2" charset="0"/>
              </a:rPr>
              <a:t>সন্ধ্যাহ্নিক</a:t>
            </a:r>
            <a:endParaRPr lang="en-US" sz="4000" dirty="0">
              <a:solidFill>
                <a:schemeClr val="tx1"/>
              </a:solidFill>
            </a:endParaRPr>
          </a:p>
        </p:txBody>
      </p:sp>
      <p:sp>
        <p:nvSpPr>
          <p:cNvPr id="7" name="TextBox 6"/>
          <p:cNvSpPr txBox="1"/>
          <p:nvPr/>
        </p:nvSpPr>
        <p:spPr>
          <a:xfrm>
            <a:off x="9083121" y="559527"/>
            <a:ext cx="2752181"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4000" dirty="0"/>
              <a:t> </a:t>
            </a:r>
            <a:r>
              <a:rPr lang="en-US" sz="3200" dirty="0" err="1">
                <a:solidFill>
                  <a:schemeClr val="tx1"/>
                </a:solidFill>
                <a:latin typeface="NikoshBAN"/>
              </a:rPr>
              <a:t>সন্ধ্যাবেলায়</a:t>
            </a:r>
            <a:r>
              <a:rPr lang="en-US" sz="3200" dirty="0">
                <a:solidFill>
                  <a:schemeClr val="tx1"/>
                </a:solidFill>
                <a:latin typeface="NikoshBAN"/>
              </a:rPr>
              <a:t> </a:t>
            </a:r>
            <a:r>
              <a:rPr lang="en-US" sz="3200" dirty="0" err="1">
                <a:solidFill>
                  <a:schemeClr val="tx1"/>
                </a:solidFill>
                <a:latin typeface="NikoshBAN"/>
              </a:rPr>
              <a:t>হিন্দুদের</a:t>
            </a:r>
            <a:r>
              <a:rPr lang="en-US" sz="3200" dirty="0">
                <a:solidFill>
                  <a:schemeClr val="tx1"/>
                </a:solidFill>
                <a:latin typeface="NikoshBAN"/>
              </a:rPr>
              <a:t> </a:t>
            </a:r>
            <a:r>
              <a:rPr lang="en-US" sz="3200" dirty="0" err="1">
                <a:solidFill>
                  <a:schemeClr val="tx1"/>
                </a:solidFill>
                <a:latin typeface="NikoshBAN"/>
              </a:rPr>
              <a:t>পূজা</a:t>
            </a:r>
            <a:endParaRPr lang="en-US" sz="4000" b="1" dirty="0">
              <a:solidFill>
                <a:schemeClr val="tx1"/>
              </a:solidFill>
              <a:latin typeface="NikoshBAN" pitchFamily="2" charset="0"/>
              <a:cs typeface="NikoshBAN" pitchFamily="2" charset="0"/>
            </a:endParaRPr>
          </a:p>
        </p:txBody>
      </p:sp>
      <p:sp>
        <p:nvSpPr>
          <p:cNvPr id="18" name="TextBox 17">
            <a:extLst>
              <a:ext uri="{FF2B5EF4-FFF2-40B4-BE49-F238E27FC236}">
                <a16:creationId xmlns:a16="http://schemas.microsoft.com/office/drawing/2014/main" id="{757C7793-3892-448A-892A-EBB118F1D343}"/>
              </a:ext>
            </a:extLst>
          </p:cNvPr>
          <p:cNvSpPr txBox="1"/>
          <p:nvPr/>
        </p:nvSpPr>
        <p:spPr>
          <a:xfrm>
            <a:off x="8435785" y="2402420"/>
            <a:ext cx="3505200" cy="126188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40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পুরোহিত</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বা</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দেব-দেবীকে</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দেয়া</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সেলামি</a:t>
            </a:r>
            <a:r>
              <a:rPr lang="en-US" sz="3600" dirty="0">
                <a:solidFill>
                  <a:schemeClr val="tx1"/>
                </a:solidFill>
                <a:latin typeface="NikoshBAN" pitchFamily="2" charset="0"/>
                <a:cs typeface="NikoshBAN" pitchFamily="2" charset="0"/>
              </a:rPr>
              <a:t> </a:t>
            </a:r>
            <a:r>
              <a:rPr lang="bn-IN" sz="3600" dirty="0">
                <a:solidFill>
                  <a:schemeClr val="tx1"/>
                </a:solidFill>
                <a:latin typeface="NikoshBAN" pitchFamily="2" charset="0"/>
                <a:cs typeface="NikoshBAN" pitchFamily="2" charset="0"/>
              </a:rPr>
              <a:t> </a:t>
            </a:r>
            <a:endParaRPr lang="en-US" sz="4000" dirty="0">
              <a:solidFill>
                <a:schemeClr val="tx1"/>
              </a:solidFill>
              <a:latin typeface="NikoshBAN" pitchFamily="2" charset="0"/>
              <a:cs typeface="NikoshBAN" pitchFamily="2" charset="0"/>
            </a:endParaRPr>
          </a:p>
        </p:txBody>
      </p:sp>
      <p:sp>
        <p:nvSpPr>
          <p:cNvPr id="10" name="TextBox 9">
            <a:extLst>
              <a:ext uri="{FF2B5EF4-FFF2-40B4-BE49-F238E27FC236}">
                <a16:creationId xmlns:a16="http://schemas.microsoft.com/office/drawing/2014/main" id="{17F8A06B-A12E-4A1A-B9A8-9F9A97EDC566}"/>
              </a:ext>
            </a:extLst>
          </p:cNvPr>
          <p:cNvSpPr txBox="1"/>
          <p:nvPr/>
        </p:nvSpPr>
        <p:spPr>
          <a:xfrm>
            <a:off x="483371" y="2535385"/>
            <a:ext cx="2057400" cy="76944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4400" dirty="0">
                <a:solidFill>
                  <a:schemeClr val="bg1"/>
                </a:solidFill>
                <a:latin typeface="NikoshBAN" panose="02000000000000000000" pitchFamily="2" charset="0"/>
                <a:cs typeface="NikoshBAN" panose="02000000000000000000" pitchFamily="2" charset="0"/>
              </a:rPr>
              <a:t> </a:t>
            </a:r>
            <a:r>
              <a:rPr lang="en-US" sz="4400" dirty="0">
                <a:solidFill>
                  <a:schemeClr val="tx1"/>
                </a:solidFill>
                <a:latin typeface="NikoshBAN" panose="02000000000000000000" pitchFamily="2" charset="0"/>
                <a:cs typeface="NikoshBAN" panose="02000000000000000000" pitchFamily="2" charset="0"/>
              </a:rPr>
              <a:t> </a:t>
            </a:r>
            <a:r>
              <a:rPr lang="en-US" sz="4400" dirty="0" err="1">
                <a:solidFill>
                  <a:schemeClr val="tx1"/>
                </a:solidFill>
                <a:latin typeface="NikoshBAN" panose="02000000000000000000" pitchFamily="2" charset="0"/>
                <a:cs typeface="NikoshBAN" panose="02000000000000000000" pitchFamily="2" charset="0"/>
              </a:rPr>
              <a:t>প্রণামী</a:t>
            </a:r>
            <a:r>
              <a:rPr lang="en-US" sz="4400" dirty="0">
                <a:solidFill>
                  <a:schemeClr val="tx1"/>
                </a:solidFill>
                <a:latin typeface="NikoshBAN" panose="02000000000000000000" pitchFamily="2" charset="0"/>
                <a:cs typeface="NikoshBAN" panose="02000000000000000000" pitchFamily="2" charset="0"/>
              </a:rPr>
              <a:t> </a:t>
            </a:r>
          </a:p>
        </p:txBody>
      </p:sp>
      <p:sp>
        <p:nvSpPr>
          <p:cNvPr id="25" name="TextBox 24">
            <a:extLst>
              <a:ext uri="{FF2B5EF4-FFF2-40B4-BE49-F238E27FC236}">
                <a16:creationId xmlns:a16="http://schemas.microsoft.com/office/drawing/2014/main" id="{DE24D3DF-9806-4179-AA6A-AE20DAEE48AB}"/>
              </a:ext>
            </a:extLst>
          </p:cNvPr>
          <p:cNvSpPr txBox="1"/>
          <p:nvPr/>
        </p:nvSpPr>
        <p:spPr>
          <a:xfrm>
            <a:off x="9190495" y="3928509"/>
            <a:ext cx="2750490" cy="1200329"/>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bn-BD" sz="3600" dirty="0">
                <a:ln w="0"/>
                <a:solidFill>
                  <a:schemeClr val="tx1"/>
                </a:solidFill>
                <a:effectLst>
                  <a:outerShdw blurRad="38100" dist="25400" dir="5400000" algn="ctr" rotWithShape="0">
                    <a:srgbClr val="6E747A">
                      <a:alpha val="43000"/>
                    </a:srgbClr>
                  </a:outerShdw>
                </a:effectLst>
                <a:latin typeface="NikoshBAN" pitchFamily="2" charset="0"/>
                <a:cs typeface="NikoshBAN" pitchFamily="2" charset="0"/>
              </a:rPr>
              <a:t>খাদ্যদ্রব্য,আহারের বস্তু</a:t>
            </a:r>
            <a:endParaRPr lang="en-US" sz="3600" dirty="0">
              <a:ln w="0"/>
              <a:solidFill>
                <a:schemeClr val="tx1"/>
              </a:solidFill>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15" name="TextBox 14">
            <a:extLst>
              <a:ext uri="{FF2B5EF4-FFF2-40B4-BE49-F238E27FC236}">
                <a16:creationId xmlns:a16="http://schemas.microsoft.com/office/drawing/2014/main" id="{99DC63EC-1B61-45DA-9E6D-25A8ECF82E2B}"/>
              </a:ext>
            </a:extLst>
          </p:cNvPr>
          <p:cNvSpPr txBox="1"/>
          <p:nvPr/>
        </p:nvSpPr>
        <p:spPr>
          <a:xfrm>
            <a:off x="327173" y="5663404"/>
            <a:ext cx="2489538" cy="76944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4400" dirty="0" err="1">
                <a:solidFill>
                  <a:schemeClr val="tx1"/>
                </a:solidFill>
                <a:latin typeface="NikoshBAN" panose="02000000000000000000" pitchFamily="2" charset="0"/>
                <a:cs typeface="NikoshBAN" panose="02000000000000000000" pitchFamily="2" charset="0"/>
              </a:rPr>
              <a:t>গেঁটে</a:t>
            </a:r>
            <a:r>
              <a:rPr lang="en-US" sz="4400" dirty="0">
                <a:solidFill>
                  <a:schemeClr val="tx1"/>
                </a:solidFill>
                <a:latin typeface="NikoshBAN" panose="02000000000000000000" pitchFamily="2" charset="0"/>
                <a:cs typeface="NikoshBAN" panose="02000000000000000000" pitchFamily="2" charset="0"/>
              </a:rPr>
              <a:t> </a:t>
            </a:r>
            <a:r>
              <a:rPr lang="en-US" sz="4400" dirty="0" err="1">
                <a:solidFill>
                  <a:schemeClr val="tx1"/>
                </a:solidFill>
                <a:latin typeface="NikoshBAN" panose="02000000000000000000" pitchFamily="2" charset="0"/>
                <a:cs typeface="NikoshBAN" panose="02000000000000000000" pitchFamily="2" charset="0"/>
              </a:rPr>
              <a:t>কড়ি</a:t>
            </a:r>
            <a:r>
              <a:rPr lang="en-US" sz="4400" dirty="0">
                <a:solidFill>
                  <a:schemeClr val="tx1"/>
                </a:solidFill>
                <a:latin typeface="NikoshBAN" panose="02000000000000000000" pitchFamily="2" charset="0"/>
                <a:cs typeface="NikoshBAN" panose="02000000000000000000" pitchFamily="2" charset="0"/>
              </a:rPr>
              <a:t> </a:t>
            </a:r>
          </a:p>
        </p:txBody>
      </p:sp>
      <p:sp>
        <p:nvSpPr>
          <p:cNvPr id="23" name="TextBox 22">
            <a:extLst>
              <a:ext uri="{FF2B5EF4-FFF2-40B4-BE49-F238E27FC236}">
                <a16:creationId xmlns:a16="http://schemas.microsoft.com/office/drawing/2014/main" id="{FCF290F6-9B35-46D5-AA3F-61785CD8D633}"/>
              </a:ext>
            </a:extLst>
          </p:cNvPr>
          <p:cNvSpPr txBox="1"/>
          <p:nvPr/>
        </p:nvSpPr>
        <p:spPr>
          <a:xfrm>
            <a:off x="9190495" y="5361444"/>
            <a:ext cx="2750491" cy="132343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44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কাঁটাযুক্ত</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শামুক</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জাতিয়</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প্রাণি</a:t>
            </a:r>
            <a:endParaRPr lang="en-US" sz="4400" dirty="0">
              <a:solidFill>
                <a:schemeClr val="tx1"/>
              </a:solidFill>
              <a:latin typeface="NikoshBAN" panose="02000000000000000000" pitchFamily="2" charset="0"/>
              <a:cs typeface="NikoshBAN" panose="02000000000000000000" pitchFamily="2" charset="0"/>
            </a:endParaRPr>
          </a:p>
        </p:txBody>
      </p:sp>
      <p:grpSp>
        <p:nvGrpSpPr>
          <p:cNvPr id="24" name="Group 23">
            <a:extLst>
              <a:ext uri="{FF2B5EF4-FFF2-40B4-BE49-F238E27FC236}">
                <a16:creationId xmlns:a16="http://schemas.microsoft.com/office/drawing/2014/main" id="{39C048C3-B0DD-4C67-A9F2-38F1E6CC85C8}"/>
              </a:ext>
            </a:extLst>
          </p:cNvPr>
          <p:cNvGrpSpPr/>
          <p:nvPr/>
        </p:nvGrpSpPr>
        <p:grpSpPr>
          <a:xfrm>
            <a:off x="4343113" y="791805"/>
            <a:ext cx="2853275" cy="5802739"/>
            <a:chOff x="4343113" y="791805"/>
            <a:chExt cx="2853275" cy="5802739"/>
          </a:xfrm>
        </p:grpSpPr>
        <p:pic>
          <p:nvPicPr>
            <p:cNvPr id="2050" name="Picture 2" descr="Image result for পুরোহিত">
              <a:extLst>
                <a:ext uri="{FF2B5EF4-FFF2-40B4-BE49-F238E27FC236}">
                  <a16:creationId xmlns:a16="http://schemas.microsoft.com/office/drawing/2014/main" id="{2961A49E-C8B0-4F8E-ACB2-9308F7D839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113" y="791805"/>
              <a:ext cx="2800350" cy="130692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2" name="Picture 4" descr="Image result for পুরোহিত">
              <a:extLst>
                <a:ext uri="{FF2B5EF4-FFF2-40B4-BE49-F238E27FC236}">
                  <a16:creationId xmlns:a16="http://schemas.microsoft.com/office/drawing/2014/main" id="{C4BFCFF5-FEA1-44A4-B9B4-493B5C5E2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113" y="2335452"/>
              <a:ext cx="2800350" cy="126188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4" name="Picture 6" descr="Image result for খাবার">
              <a:extLst>
                <a:ext uri="{FF2B5EF4-FFF2-40B4-BE49-F238E27FC236}">
                  <a16:creationId xmlns:a16="http://schemas.microsoft.com/office/drawing/2014/main" id="{B44CE8B8-BDAE-46F3-8E1F-AF64635942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612" y="3834056"/>
              <a:ext cx="2790825" cy="126188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6" name="Picture 8" descr="Image result for শামুক">
              <a:extLst>
                <a:ext uri="{FF2B5EF4-FFF2-40B4-BE49-F238E27FC236}">
                  <a16:creationId xmlns:a16="http://schemas.microsoft.com/office/drawing/2014/main" id="{12128EF4-935A-44C9-AC77-FB233638C9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9659" y="5332660"/>
              <a:ext cx="2816729" cy="126188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0787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p:cTn id="25" dur="1000" fill="hold"/>
                                        <p:tgtEl>
                                          <p:spTgt spid="18">
                                            <p:txEl>
                                              <p:pRg st="0" end="0"/>
                                            </p:txEl>
                                          </p:spTgt>
                                        </p:tgtEl>
                                        <p:attrNameLst>
                                          <p:attrName>ppt_w</p:attrName>
                                        </p:attrNameLst>
                                      </p:cBhvr>
                                      <p:tavLst>
                                        <p:tav tm="0">
                                          <p:val>
                                            <p:strVal val="#ppt_w*0.70"/>
                                          </p:val>
                                        </p:tav>
                                        <p:tav tm="100000">
                                          <p:val>
                                            <p:strVal val="#ppt_w"/>
                                          </p:val>
                                        </p:tav>
                                      </p:tavLst>
                                    </p:anim>
                                    <p:anim calcmode="lin" valueType="num">
                                      <p:cBhvr>
                                        <p:cTn id="26" dur="1000" fill="hold"/>
                                        <p:tgtEl>
                                          <p:spTgt spid="18">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000"/>
                                        <p:tgtEl>
                                          <p:spTgt spid="23"/>
                                        </p:tgtEl>
                                      </p:cBhvr>
                                    </p:animEffect>
                                    <p:anim calcmode="lin" valueType="num">
                                      <p:cBhvr>
                                        <p:cTn id="61" dur="1000" fill="hold"/>
                                        <p:tgtEl>
                                          <p:spTgt spid="23"/>
                                        </p:tgtEl>
                                        <p:attrNameLst>
                                          <p:attrName>ppt_x</p:attrName>
                                        </p:attrNameLst>
                                      </p:cBhvr>
                                      <p:tavLst>
                                        <p:tav tm="0">
                                          <p:val>
                                            <p:strVal val="#ppt_x"/>
                                          </p:val>
                                        </p:tav>
                                        <p:tav tm="100000">
                                          <p:val>
                                            <p:strVal val="#ppt_x"/>
                                          </p:val>
                                        </p:tav>
                                      </p:tavLst>
                                    </p:anim>
                                    <p:anim calcmode="lin" valueType="num">
                                      <p:cBhvr>
                                        <p:cTn id="6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circle(in)">
                                      <p:cBhvr>
                                        <p:cTn id="6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10" grpId="0" animBg="1"/>
      <p:bldP spid="25" grpId="0" animBg="1"/>
      <p:bldP spid="15" grpId="0" animBg="1"/>
      <p:bldP spid="23" grpId="0" animBg="1"/>
    </p:bldLst>
  </p:timing>
</p:sld>
</file>

<file path=ppt/theme/theme1.xml><?xml version="1.0" encoding="utf-8"?>
<a:theme xmlns:a="http://schemas.openxmlformats.org/drawingml/2006/main" name="Basis">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927</TotalTime>
  <Words>1151</Words>
  <Application>Microsoft Office PowerPoint</Application>
  <PresentationFormat>Widescreen</PresentationFormat>
  <Paragraphs>75</Paragraphs>
  <Slides>18</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8" baseType="lpstr">
      <vt:lpstr>Arial</vt:lpstr>
      <vt:lpstr>Book Antiqua</vt:lpstr>
      <vt:lpstr>Calibri</vt:lpstr>
      <vt:lpstr>Corbel</vt:lpstr>
      <vt:lpstr>Georgia</vt:lpstr>
      <vt:lpstr>NikoshBAN</vt:lpstr>
      <vt:lpstr>NikoshLightBAN</vt:lpstr>
      <vt:lpstr>Wingdings</vt:lpstr>
      <vt:lpstr>Basis</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Rehana parvin</dc:creator>
  <cp:lastModifiedBy>Rehana parvin</cp:lastModifiedBy>
  <cp:revision>28</cp:revision>
  <dcterms:created xsi:type="dcterms:W3CDTF">2020-07-13T12:54:01Z</dcterms:created>
  <dcterms:modified xsi:type="dcterms:W3CDTF">2020-07-19T04:06:45Z</dcterms:modified>
</cp:coreProperties>
</file>