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sldIdLst>
    <p:sldId id="315" r:id="rId2"/>
    <p:sldId id="317" r:id="rId3"/>
    <p:sldId id="318" r:id="rId4"/>
    <p:sldId id="298" r:id="rId5"/>
    <p:sldId id="257" r:id="rId6"/>
    <p:sldId id="320" r:id="rId7"/>
    <p:sldId id="278" r:id="rId8"/>
    <p:sldId id="279" r:id="rId9"/>
    <p:sldId id="262" r:id="rId10"/>
    <p:sldId id="303" r:id="rId11"/>
    <p:sldId id="304" r:id="rId12"/>
    <p:sldId id="306" r:id="rId13"/>
    <p:sldId id="307" r:id="rId14"/>
    <p:sldId id="308" r:id="rId15"/>
    <p:sldId id="309" r:id="rId16"/>
    <p:sldId id="312" r:id="rId17"/>
    <p:sldId id="266" r:id="rId18"/>
    <p:sldId id="313" r:id="rId19"/>
    <p:sldId id="299" r:id="rId20"/>
    <p:sldId id="300" r:id="rId21"/>
    <p:sldId id="311" r:id="rId22"/>
    <p:sldId id="267" r:id="rId23"/>
    <p:sldId id="268" r:id="rId24"/>
    <p:sldId id="269" r:id="rId25"/>
    <p:sldId id="301" r:id="rId26"/>
    <p:sldId id="305" r:id="rId27"/>
    <p:sldId id="314" r:id="rId28"/>
    <p:sldId id="310" r:id="rId29"/>
    <p:sldId id="302" r:id="rId30"/>
    <p:sldId id="271" r:id="rId31"/>
    <p:sldId id="280" r:id="rId32"/>
    <p:sldId id="27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167"/>
    <a:srgbClr val="6AA442"/>
    <a:srgbClr val="73B248"/>
    <a:srgbClr val="75B549"/>
    <a:srgbClr val="80BC58"/>
    <a:srgbClr val="F28AB2"/>
    <a:srgbClr val="E2F0D9"/>
    <a:srgbClr val="660033"/>
    <a:srgbClr val="850100"/>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6EBA3A0-3C15-4593-A511-A6A98B846698}" type="datetimeFigureOut">
              <a:rPr lang="en-US" smtClean="0"/>
              <a:t>6/12/2020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0BC9230-4F41-4FB1-8FAF-C89F9DCB5A1C}" type="slidenum">
              <a:rPr lang="en-US" smtClean="0"/>
              <a:t>‹#›</a:t>
            </a:fld>
            <a:endParaRPr lang="en-US"/>
          </a:p>
        </p:txBody>
      </p:sp>
    </p:spTree>
    <p:extLst>
      <p:ext uri="{BB962C8B-B14F-4D97-AF65-F5344CB8AC3E}">
        <p14:creationId xmlns:p14="http://schemas.microsoft.com/office/powerpoint/2010/main" val="1763501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6EBA3A0-3C15-4593-A511-A6A98B846698}" type="datetimeFigureOut">
              <a:rPr lang="en-US" smtClean="0"/>
              <a:t>6/12/2020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0BC9230-4F41-4FB1-8FAF-C89F9DCB5A1C}" type="slidenum">
              <a:rPr lang="en-US" smtClean="0"/>
              <a:t>‹#›</a:t>
            </a:fld>
            <a:endParaRPr lang="en-US"/>
          </a:p>
        </p:txBody>
      </p:sp>
    </p:spTree>
    <p:extLst>
      <p:ext uri="{BB962C8B-B14F-4D97-AF65-F5344CB8AC3E}">
        <p14:creationId xmlns:p14="http://schemas.microsoft.com/office/powerpoint/2010/main" val="9044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6EBA3A0-3C15-4593-A511-A6A98B846698}" type="datetimeFigureOut">
              <a:rPr lang="en-US" smtClean="0"/>
              <a:t>6/12/2020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0BC9230-4F41-4FB1-8FAF-C89F9DCB5A1C}" type="slidenum">
              <a:rPr lang="en-US" smtClean="0"/>
              <a:t>‹#›</a:t>
            </a:fld>
            <a:endParaRPr lang="en-US"/>
          </a:p>
        </p:txBody>
      </p:sp>
    </p:spTree>
    <p:extLst>
      <p:ext uri="{BB962C8B-B14F-4D97-AF65-F5344CB8AC3E}">
        <p14:creationId xmlns:p14="http://schemas.microsoft.com/office/powerpoint/2010/main" val="2039343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Frame 6"/>
          <p:cNvSpPr/>
          <p:nvPr userDrawn="1"/>
        </p:nvSpPr>
        <p:spPr>
          <a:xfrm>
            <a:off x="10139082" y="6356350"/>
            <a:ext cx="45719" cy="4571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7149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6EBA3A0-3C15-4593-A511-A6A98B846698}" type="datetimeFigureOut">
              <a:rPr lang="en-US" smtClean="0"/>
              <a:t>6/12/2020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0BC9230-4F41-4FB1-8FAF-C89F9DCB5A1C}" type="slidenum">
              <a:rPr lang="en-US" smtClean="0"/>
              <a:t>‹#›</a:t>
            </a:fld>
            <a:endParaRPr lang="en-US"/>
          </a:p>
        </p:txBody>
      </p:sp>
    </p:spTree>
    <p:extLst>
      <p:ext uri="{BB962C8B-B14F-4D97-AF65-F5344CB8AC3E}">
        <p14:creationId xmlns:p14="http://schemas.microsoft.com/office/powerpoint/2010/main" val="573268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6EBA3A0-3C15-4593-A511-A6A98B846698}" type="datetimeFigureOut">
              <a:rPr lang="en-US" smtClean="0"/>
              <a:t>6/12/2020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0BC9230-4F41-4FB1-8FAF-C89F9DCB5A1C}" type="slidenum">
              <a:rPr lang="en-US" smtClean="0"/>
              <a:t>‹#›</a:t>
            </a:fld>
            <a:endParaRPr lang="en-US"/>
          </a:p>
        </p:txBody>
      </p:sp>
    </p:spTree>
    <p:extLst>
      <p:ext uri="{BB962C8B-B14F-4D97-AF65-F5344CB8AC3E}">
        <p14:creationId xmlns:p14="http://schemas.microsoft.com/office/powerpoint/2010/main" val="3879283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6EBA3A0-3C15-4593-A511-A6A98B846698}" type="datetimeFigureOut">
              <a:rPr lang="en-US" smtClean="0"/>
              <a:t>6/12/2020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0BC9230-4F41-4FB1-8FAF-C89F9DCB5A1C}" type="slidenum">
              <a:rPr lang="en-US" smtClean="0"/>
              <a:t>‹#›</a:t>
            </a:fld>
            <a:endParaRPr lang="en-US"/>
          </a:p>
        </p:txBody>
      </p:sp>
    </p:spTree>
    <p:extLst>
      <p:ext uri="{BB962C8B-B14F-4D97-AF65-F5344CB8AC3E}">
        <p14:creationId xmlns:p14="http://schemas.microsoft.com/office/powerpoint/2010/main" val="3395397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6EBA3A0-3C15-4593-A511-A6A98B846698}" type="datetimeFigureOut">
              <a:rPr lang="en-US" smtClean="0"/>
              <a:t>6/12/2020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0BC9230-4F41-4FB1-8FAF-C89F9DCB5A1C}" type="slidenum">
              <a:rPr lang="en-US" smtClean="0"/>
              <a:t>‹#›</a:t>
            </a:fld>
            <a:endParaRPr lang="en-US"/>
          </a:p>
        </p:txBody>
      </p:sp>
    </p:spTree>
    <p:extLst>
      <p:ext uri="{BB962C8B-B14F-4D97-AF65-F5344CB8AC3E}">
        <p14:creationId xmlns:p14="http://schemas.microsoft.com/office/powerpoint/2010/main" val="59949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6EBA3A0-3C15-4593-A511-A6A98B846698}" type="datetimeFigureOut">
              <a:rPr lang="en-US" smtClean="0"/>
              <a:t>6/12/2020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0BC9230-4F41-4FB1-8FAF-C89F9DCB5A1C}" type="slidenum">
              <a:rPr lang="en-US" smtClean="0"/>
              <a:t>‹#›</a:t>
            </a:fld>
            <a:endParaRPr lang="en-US"/>
          </a:p>
        </p:txBody>
      </p:sp>
    </p:spTree>
    <p:extLst>
      <p:ext uri="{BB962C8B-B14F-4D97-AF65-F5344CB8AC3E}">
        <p14:creationId xmlns:p14="http://schemas.microsoft.com/office/powerpoint/2010/main" val="2995993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6EBA3A0-3C15-4593-A511-A6A98B846698}" type="datetimeFigureOut">
              <a:rPr lang="en-US" smtClean="0"/>
              <a:t>6/12/2020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0BC9230-4F41-4FB1-8FAF-C89F9DCB5A1C}" type="slidenum">
              <a:rPr lang="en-US" smtClean="0"/>
              <a:t>‹#›</a:t>
            </a:fld>
            <a:endParaRPr lang="en-US"/>
          </a:p>
        </p:txBody>
      </p:sp>
    </p:spTree>
    <p:extLst>
      <p:ext uri="{BB962C8B-B14F-4D97-AF65-F5344CB8AC3E}">
        <p14:creationId xmlns:p14="http://schemas.microsoft.com/office/powerpoint/2010/main" val="2105533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6EBA3A0-3C15-4593-A511-A6A98B846698}" type="datetimeFigureOut">
              <a:rPr lang="en-US" smtClean="0"/>
              <a:t>6/12/2020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0BC9230-4F41-4FB1-8FAF-C89F9DCB5A1C}" type="slidenum">
              <a:rPr lang="en-US" smtClean="0"/>
              <a:t>‹#›</a:t>
            </a:fld>
            <a:endParaRPr lang="en-US"/>
          </a:p>
        </p:txBody>
      </p:sp>
    </p:spTree>
    <p:extLst>
      <p:ext uri="{BB962C8B-B14F-4D97-AF65-F5344CB8AC3E}">
        <p14:creationId xmlns:p14="http://schemas.microsoft.com/office/powerpoint/2010/main" val="3409067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6EBA3A0-3C15-4593-A511-A6A98B846698}" type="datetimeFigureOut">
              <a:rPr lang="en-US" smtClean="0"/>
              <a:t>6/12/2020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0BC9230-4F41-4FB1-8FAF-C89F9DCB5A1C}" type="slidenum">
              <a:rPr lang="en-US" smtClean="0"/>
              <a:t>‹#›</a:t>
            </a:fld>
            <a:endParaRPr lang="en-US"/>
          </a:p>
        </p:txBody>
      </p:sp>
    </p:spTree>
    <p:extLst>
      <p:ext uri="{BB962C8B-B14F-4D97-AF65-F5344CB8AC3E}">
        <p14:creationId xmlns:p14="http://schemas.microsoft.com/office/powerpoint/2010/main" val="614423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4D4D4"/>
        </a:solidFill>
        <a:effectLst/>
      </p:bgPr>
    </p:bg>
    <p:spTree>
      <p:nvGrpSpPr>
        <p:cNvPr id="1" name=""/>
        <p:cNvGrpSpPr/>
        <p:nvPr/>
      </p:nvGrpSpPr>
      <p:grpSpPr>
        <a:xfrm>
          <a:off x="0" y="0"/>
          <a:ext cx="0" cy="0"/>
          <a:chOff x="0" y="0"/>
          <a:chExt cx="0" cy="0"/>
        </a:xfrm>
      </p:grpSpPr>
      <p:sp>
        <p:nvSpPr>
          <p:cNvPr id="6" name="Frame 5">
            <a:extLst>
              <a:ext uri="{FF2B5EF4-FFF2-40B4-BE49-F238E27FC236}">
                <a16:creationId xmlns:a16="http://schemas.microsoft.com/office/drawing/2014/main" id="{011DE98D-0561-4AAC-92DC-156BAFF98FB2}"/>
              </a:ext>
            </a:extLst>
          </p:cNvPr>
          <p:cNvSpPr/>
          <p:nvPr userDrawn="1"/>
        </p:nvSpPr>
        <p:spPr>
          <a:xfrm>
            <a:off x="0" y="0"/>
            <a:ext cx="12192000" cy="6858000"/>
          </a:xfrm>
          <a:prstGeom prst="frame">
            <a:avLst>
              <a:gd name="adj1" fmla="val 217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6B7C1FC7-01CD-4DAC-8B4F-BBAD0A7955AC}"/>
              </a:ext>
            </a:extLst>
          </p:cNvPr>
          <p:cNvSpPr txBox="1"/>
          <p:nvPr userDrawn="1"/>
        </p:nvSpPr>
        <p:spPr>
          <a:xfrm>
            <a:off x="375502" y="6192942"/>
            <a:ext cx="1734517" cy="338554"/>
          </a:xfrm>
          <a:prstGeom prst="rect">
            <a:avLst/>
          </a:prstGeom>
          <a:noFill/>
        </p:spPr>
        <p:txBody>
          <a:bodyPr wrap="square" rtlCol="0">
            <a:spAutoFit/>
          </a:bodyPr>
          <a:lstStyle/>
          <a:p>
            <a:pPr algn="l"/>
            <a:r>
              <a:rPr lang="en-US" sz="1600" dirty="0">
                <a:solidFill>
                  <a:schemeClr val="tx1"/>
                </a:solidFill>
                <a:latin typeface="Monotype Corsiva" panose="03010101010201010101" pitchFamily="66" charset="0"/>
                <a:cs typeface="NikoshBAN" panose="02000000000000000000" pitchFamily="2" charset="0"/>
              </a:rPr>
              <a:t>Dilara Khanom</a:t>
            </a:r>
          </a:p>
        </p:txBody>
      </p:sp>
      <p:sp>
        <p:nvSpPr>
          <p:cNvPr id="12" name="Rectangle 11">
            <a:extLst>
              <a:ext uri="{FF2B5EF4-FFF2-40B4-BE49-F238E27FC236}">
                <a16:creationId xmlns:a16="http://schemas.microsoft.com/office/drawing/2014/main" id="{AB36EBEC-5CE5-4C5C-B9E6-A2600586F15F}"/>
              </a:ext>
            </a:extLst>
          </p:cNvPr>
          <p:cNvSpPr/>
          <p:nvPr userDrawn="1"/>
        </p:nvSpPr>
        <p:spPr>
          <a:xfrm>
            <a:off x="339634" y="331924"/>
            <a:ext cx="11495314" cy="6186442"/>
          </a:xfrm>
          <a:prstGeom prst="rect">
            <a:avLst/>
          </a:prstGeom>
          <a:solidFill>
            <a:schemeClr val="accent6">
              <a:lumMod val="20000"/>
              <a:lumOff val="80000"/>
            </a:schemeClr>
          </a:solidFill>
          <a:ln w="95250" cmpd="thickThi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円/楕円 12">
            <a:extLst>
              <a:ext uri="{FF2B5EF4-FFF2-40B4-BE49-F238E27FC236}">
                <a16:creationId xmlns:a16="http://schemas.microsoft.com/office/drawing/2014/main" id="{3A3F820F-E3EE-4A74-AC8B-584891455E46}"/>
              </a:ext>
            </a:extLst>
          </p:cNvPr>
          <p:cNvSpPr/>
          <p:nvPr userDrawn="1"/>
        </p:nvSpPr>
        <p:spPr>
          <a:xfrm>
            <a:off x="1330128" y="852659"/>
            <a:ext cx="410339" cy="43480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E4379376-BCD6-425F-B37B-628072B163B0}"/>
              </a:ext>
            </a:extLst>
          </p:cNvPr>
          <p:cNvSpPr/>
          <p:nvPr userDrawn="1"/>
        </p:nvSpPr>
        <p:spPr>
          <a:xfrm>
            <a:off x="47390" y="0"/>
            <a:ext cx="992843" cy="689317"/>
          </a:xfrm>
          <a:custGeom>
            <a:avLst/>
            <a:gdLst/>
            <a:ahLst/>
            <a:cxnLst/>
            <a:rect l="l" t="t" r="r" b="b"/>
            <a:pathLst>
              <a:path w="1368152" h="1021905">
                <a:moveTo>
                  <a:pt x="92597" y="0"/>
                </a:moveTo>
                <a:lnTo>
                  <a:pt x="1275555" y="0"/>
                </a:lnTo>
                <a:cubicBezTo>
                  <a:pt x="1335432" y="98498"/>
                  <a:pt x="1368152" y="214342"/>
                  <a:pt x="1368152" y="337829"/>
                </a:cubicBezTo>
                <a:cubicBezTo>
                  <a:pt x="1368152" y="715634"/>
                  <a:pt x="1061881" y="1021905"/>
                  <a:pt x="684076" y="1021905"/>
                </a:cubicBezTo>
                <a:cubicBezTo>
                  <a:pt x="306271" y="1021905"/>
                  <a:pt x="0" y="715634"/>
                  <a:pt x="0" y="337829"/>
                </a:cubicBezTo>
                <a:cubicBezTo>
                  <a:pt x="0" y="214342"/>
                  <a:pt x="32720" y="98498"/>
                  <a:pt x="92597"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7">
            <a:extLst>
              <a:ext uri="{FF2B5EF4-FFF2-40B4-BE49-F238E27FC236}">
                <a16:creationId xmlns:a16="http://schemas.microsoft.com/office/drawing/2014/main" id="{E8BD7F01-86E5-4FCD-B988-7D0829A88B53}"/>
              </a:ext>
            </a:extLst>
          </p:cNvPr>
          <p:cNvSpPr/>
          <p:nvPr userDrawn="1"/>
        </p:nvSpPr>
        <p:spPr>
          <a:xfrm>
            <a:off x="622524" y="689317"/>
            <a:ext cx="620237" cy="576064"/>
          </a:xfrm>
          <a:prstGeom prst="ellipse">
            <a:avLst/>
          </a:prstGeom>
          <a:solidFill>
            <a:srgbClr val="6AA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8">
            <a:extLst>
              <a:ext uri="{FF2B5EF4-FFF2-40B4-BE49-F238E27FC236}">
                <a16:creationId xmlns:a16="http://schemas.microsoft.com/office/drawing/2014/main" id="{BC2277F7-BD63-41F6-A827-9DB52A7E6400}"/>
              </a:ext>
            </a:extLst>
          </p:cNvPr>
          <p:cNvSpPr/>
          <p:nvPr userDrawn="1"/>
        </p:nvSpPr>
        <p:spPr>
          <a:xfrm>
            <a:off x="1101455" y="81671"/>
            <a:ext cx="702608" cy="68931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20">
            <a:extLst>
              <a:ext uri="{FF2B5EF4-FFF2-40B4-BE49-F238E27FC236}">
                <a16:creationId xmlns:a16="http://schemas.microsoft.com/office/drawing/2014/main" id="{98DDB7F1-B72F-4A32-9C2C-076955F033AF}"/>
              </a:ext>
            </a:extLst>
          </p:cNvPr>
          <p:cNvSpPr/>
          <p:nvPr userDrawn="1"/>
        </p:nvSpPr>
        <p:spPr>
          <a:xfrm>
            <a:off x="10948366" y="5776401"/>
            <a:ext cx="495289" cy="481957"/>
          </a:xfrm>
          <a:prstGeom prst="ellipse">
            <a:avLst/>
          </a:prstGeom>
          <a:solidFill>
            <a:srgbClr val="8BC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22">
            <a:extLst>
              <a:ext uri="{FF2B5EF4-FFF2-40B4-BE49-F238E27FC236}">
                <a16:creationId xmlns:a16="http://schemas.microsoft.com/office/drawing/2014/main" id="{40CB6F68-C54A-46B0-98A5-EED9ECC69AE9}"/>
              </a:ext>
            </a:extLst>
          </p:cNvPr>
          <p:cNvSpPr/>
          <p:nvPr userDrawn="1"/>
        </p:nvSpPr>
        <p:spPr>
          <a:xfrm>
            <a:off x="11480871" y="6028216"/>
            <a:ext cx="742935" cy="66800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sp>
        <p:nvSpPr>
          <p:cNvPr id="19" name="円/楕円 19">
            <a:extLst>
              <a:ext uri="{FF2B5EF4-FFF2-40B4-BE49-F238E27FC236}">
                <a16:creationId xmlns:a16="http://schemas.microsoft.com/office/drawing/2014/main" id="{96D040FA-AF92-429F-A32D-947AC40B466C}"/>
              </a:ext>
            </a:extLst>
          </p:cNvPr>
          <p:cNvSpPr/>
          <p:nvPr userDrawn="1"/>
        </p:nvSpPr>
        <p:spPr>
          <a:xfrm>
            <a:off x="10779754" y="6287861"/>
            <a:ext cx="640406" cy="470920"/>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rgbClr val="6AA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TextBox 19">
            <a:extLst>
              <a:ext uri="{FF2B5EF4-FFF2-40B4-BE49-F238E27FC236}">
                <a16:creationId xmlns:a16="http://schemas.microsoft.com/office/drawing/2014/main" id="{1E46D322-DD8E-4EA4-9DB5-81C566F8619F}"/>
              </a:ext>
            </a:extLst>
          </p:cNvPr>
          <p:cNvSpPr txBox="1"/>
          <p:nvPr userDrawn="1"/>
        </p:nvSpPr>
        <p:spPr>
          <a:xfrm>
            <a:off x="338286" y="6195956"/>
            <a:ext cx="1734517" cy="307777"/>
          </a:xfrm>
          <a:prstGeom prst="rect">
            <a:avLst/>
          </a:prstGeom>
          <a:noFill/>
        </p:spPr>
        <p:txBody>
          <a:bodyPr wrap="square" rtlCol="0">
            <a:spAutoFit/>
          </a:bodyPr>
          <a:lstStyle/>
          <a:p>
            <a:pPr algn="l"/>
            <a:r>
              <a:rPr lang="en-US" sz="1400" dirty="0">
                <a:solidFill>
                  <a:schemeClr val="accent6">
                    <a:lumMod val="50000"/>
                  </a:schemeClr>
                </a:solidFill>
                <a:latin typeface="Monotype Corsiva" panose="03010101010201010101" pitchFamily="66" charset="0"/>
                <a:cs typeface="NikoshBAN" panose="02000000000000000000" pitchFamily="2" charset="0"/>
              </a:rPr>
              <a:t>Dilara Khanom</a:t>
            </a:r>
          </a:p>
        </p:txBody>
      </p:sp>
    </p:spTree>
    <p:extLst>
      <p:ext uri="{BB962C8B-B14F-4D97-AF65-F5344CB8AC3E}">
        <p14:creationId xmlns:p14="http://schemas.microsoft.com/office/powerpoint/2010/main" val="341305889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400"/>
                                        <p:tgtEl>
                                          <p:spTgt spid="14"/>
                                        </p:tgtEl>
                                      </p:cBhvr>
                                    </p:animEffect>
                                  </p:childTnLst>
                                </p:cTn>
                              </p:par>
                              <p:par>
                                <p:cTn id="8" presetID="2" presetClass="entr" presetSubtype="9" decel="100000" fill="hold" grpId="1"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400" fill="hold"/>
                                        <p:tgtEl>
                                          <p:spTgt spid="14"/>
                                        </p:tgtEl>
                                        <p:attrNameLst>
                                          <p:attrName>ppt_x</p:attrName>
                                        </p:attrNameLst>
                                      </p:cBhvr>
                                      <p:tavLst>
                                        <p:tav tm="0">
                                          <p:val>
                                            <p:strVal val="0-#ppt_w/2"/>
                                          </p:val>
                                        </p:tav>
                                        <p:tav tm="100000">
                                          <p:val>
                                            <p:strVal val="#ppt_x"/>
                                          </p:val>
                                        </p:tav>
                                      </p:tavLst>
                                    </p:anim>
                                    <p:anim calcmode="lin" valueType="num">
                                      <p:cBhvr additive="base">
                                        <p:cTn id="11" dur="400" fill="hold"/>
                                        <p:tgtEl>
                                          <p:spTgt spid="14"/>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1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400"/>
                                        <p:tgtEl>
                                          <p:spTgt spid="15"/>
                                        </p:tgtEl>
                                      </p:cBhvr>
                                    </p:animEffect>
                                  </p:childTnLst>
                                </p:cTn>
                              </p:par>
                              <p:par>
                                <p:cTn id="15" presetID="2" presetClass="entr" presetSubtype="9" decel="100000" fill="hold" grpId="1" nodeType="withEffect">
                                  <p:stCondLst>
                                    <p:cond delay="10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400" fill="hold"/>
                                        <p:tgtEl>
                                          <p:spTgt spid="15"/>
                                        </p:tgtEl>
                                        <p:attrNameLst>
                                          <p:attrName>ppt_x</p:attrName>
                                        </p:attrNameLst>
                                      </p:cBhvr>
                                      <p:tavLst>
                                        <p:tav tm="0">
                                          <p:val>
                                            <p:strVal val="0-#ppt_w/2"/>
                                          </p:val>
                                        </p:tav>
                                        <p:tav tm="100000">
                                          <p:val>
                                            <p:strVal val="#ppt_x"/>
                                          </p:val>
                                        </p:tav>
                                      </p:tavLst>
                                    </p:anim>
                                    <p:anim calcmode="lin" valueType="num">
                                      <p:cBhvr additive="base">
                                        <p:cTn id="18" dur="400" fill="hold"/>
                                        <p:tgtEl>
                                          <p:spTgt spid="15"/>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2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400"/>
                                        <p:tgtEl>
                                          <p:spTgt spid="16"/>
                                        </p:tgtEl>
                                      </p:cBhvr>
                                    </p:animEffect>
                                  </p:childTnLst>
                                </p:cTn>
                              </p:par>
                              <p:par>
                                <p:cTn id="22" presetID="2" presetClass="entr" presetSubtype="9" decel="100000" fill="hold" grpId="1" nodeType="withEffect">
                                  <p:stCondLst>
                                    <p:cond delay="20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400" fill="hold"/>
                                        <p:tgtEl>
                                          <p:spTgt spid="16"/>
                                        </p:tgtEl>
                                        <p:attrNameLst>
                                          <p:attrName>ppt_x</p:attrName>
                                        </p:attrNameLst>
                                      </p:cBhvr>
                                      <p:tavLst>
                                        <p:tav tm="0">
                                          <p:val>
                                            <p:strVal val="0-#ppt_w/2"/>
                                          </p:val>
                                        </p:tav>
                                        <p:tav tm="100000">
                                          <p:val>
                                            <p:strVal val="#ppt_x"/>
                                          </p:val>
                                        </p:tav>
                                      </p:tavLst>
                                    </p:anim>
                                    <p:anim calcmode="lin" valueType="num">
                                      <p:cBhvr additive="base">
                                        <p:cTn id="25" dur="400" fill="hold"/>
                                        <p:tgtEl>
                                          <p:spTgt spid="16"/>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3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400"/>
                                        <p:tgtEl>
                                          <p:spTgt spid="13"/>
                                        </p:tgtEl>
                                      </p:cBhvr>
                                    </p:animEffect>
                                  </p:childTnLst>
                                </p:cTn>
                              </p:par>
                              <p:par>
                                <p:cTn id="29" presetID="2" presetClass="entr" presetSubtype="9" decel="100000" fill="hold" grpId="1" nodeType="withEffect">
                                  <p:stCondLst>
                                    <p:cond delay="3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400" fill="hold"/>
                                        <p:tgtEl>
                                          <p:spTgt spid="13"/>
                                        </p:tgtEl>
                                        <p:attrNameLst>
                                          <p:attrName>ppt_x</p:attrName>
                                        </p:attrNameLst>
                                      </p:cBhvr>
                                      <p:tavLst>
                                        <p:tav tm="0">
                                          <p:val>
                                            <p:strVal val="0-#ppt_w/2"/>
                                          </p:val>
                                        </p:tav>
                                        <p:tav tm="100000">
                                          <p:val>
                                            <p:strVal val="#ppt_x"/>
                                          </p:val>
                                        </p:tav>
                                      </p:tavLst>
                                    </p:anim>
                                    <p:anim calcmode="lin" valueType="num">
                                      <p:cBhvr additive="base">
                                        <p:cTn id="32" dur="400" fill="hold"/>
                                        <p:tgtEl>
                                          <p:spTgt spid="13"/>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4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400"/>
                                        <p:tgtEl>
                                          <p:spTgt spid="18"/>
                                        </p:tgtEl>
                                      </p:cBhvr>
                                    </p:animEffect>
                                  </p:childTnLst>
                                </p:cTn>
                              </p:par>
                              <p:par>
                                <p:cTn id="36" presetID="2" presetClass="entr" presetSubtype="6" decel="100000" fill="hold" grpId="1" nodeType="withEffect">
                                  <p:stCondLst>
                                    <p:cond delay="40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400" fill="hold"/>
                                        <p:tgtEl>
                                          <p:spTgt spid="18"/>
                                        </p:tgtEl>
                                        <p:attrNameLst>
                                          <p:attrName>ppt_x</p:attrName>
                                        </p:attrNameLst>
                                      </p:cBhvr>
                                      <p:tavLst>
                                        <p:tav tm="0">
                                          <p:val>
                                            <p:strVal val="1+#ppt_w/2"/>
                                          </p:val>
                                        </p:tav>
                                        <p:tav tm="100000">
                                          <p:val>
                                            <p:strVal val="#ppt_x"/>
                                          </p:val>
                                        </p:tav>
                                      </p:tavLst>
                                    </p:anim>
                                    <p:anim calcmode="lin" valueType="num">
                                      <p:cBhvr additive="base">
                                        <p:cTn id="39" dur="400" fill="hold"/>
                                        <p:tgtEl>
                                          <p:spTgt spid="18"/>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5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400"/>
                                        <p:tgtEl>
                                          <p:spTgt spid="19"/>
                                        </p:tgtEl>
                                      </p:cBhvr>
                                    </p:animEffect>
                                  </p:childTnLst>
                                </p:cTn>
                              </p:par>
                              <p:par>
                                <p:cTn id="43" presetID="2" presetClass="entr" presetSubtype="6" decel="100000" fill="hold" grpId="1" nodeType="withEffect">
                                  <p:stCondLst>
                                    <p:cond delay="50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400" fill="hold"/>
                                        <p:tgtEl>
                                          <p:spTgt spid="19"/>
                                        </p:tgtEl>
                                        <p:attrNameLst>
                                          <p:attrName>ppt_x</p:attrName>
                                        </p:attrNameLst>
                                      </p:cBhvr>
                                      <p:tavLst>
                                        <p:tav tm="0">
                                          <p:val>
                                            <p:strVal val="1+#ppt_w/2"/>
                                          </p:val>
                                        </p:tav>
                                        <p:tav tm="100000">
                                          <p:val>
                                            <p:strVal val="#ppt_x"/>
                                          </p:val>
                                        </p:tav>
                                      </p:tavLst>
                                    </p:anim>
                                    <p:anim calcmode="lin" valueType="num">
                                      <p:cBhvr additive="base">
                                        <p:cTn id="46" dur="400" fill="hold"/>
                                        <p:tgtEl>
                                          <p:spTgt spid="19"/>
                                        </p:tgtEl>
                                        <p:attrNameLst>
                                          <p:attrName>ppt_y</p:attrName>
                                        </p:attrNameLst>
                                      </p:cBhvr>
                                      <p:tavLst>
                                        <p:tav tm="0">
                                          <p:val>
                                            <p:strVal val="1+#ppt_h/2"/>
                                          </p:val>
                                        </p:tav>
                                        <p:tav tm="100000">
                                          <p:val>
                                            <p:strVal val="#ppt_y"/>
                                          </p:val>
                                        </p:tav>
                                      </p:tavLst>
                                    </p:anim>
                                  </p:childTnLst>
                                </p:cTn>
                              </p:par>
                              <p:par>
                                <p:cTn id="47" presetID="10" presetClass="entr" presetSubtype="0" fill="hold" grpId="0" nodeType="withEffect">
                                  <p:stCondLst>
                                    <p:cond delay="7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400"/>
                                        <p:tgtEl>
                                          <p:spTgt spid="17"/>
                                        </p:tgtEl>
                                      </p:cBhvr>
                                    </p:animEffect>
                                  </p:childTnLst>
                                </p:cTn>
                              </p:par>
                              <p:par>
                                <p:cTn id="50" presetID="2" presetClass="entr" presetSubtype="6" decel="100000" fill="hold" grpId="1" nodeType="withEffect">
                                  <p:stCondLst>
                                    <p:cond delay="70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400" fill="hold"/>
                                        <p:tgtEl>
                                          <p:spTgt spid="17"/>
                                        </p:tgtEl>
                                        <p:attrNameLst>
                                          <p:attrName>ppt_x</p:attrName>
                                        </p:attrNameLst>
                                      </p:cBhvr>
                                      <p:tavLst>
                                        <p:tav tm="0">
                                          <p:val>
                                            <p:strVal val="1+#ppt_w/2"/>
                                          </p:val>
                                        </p:tav>
                                        <p:tav tm="100000">
                                          <p:val>
                                            <p:strVal val="#ppt_x"/>
                                          </p:val>
                                        </p:tav>
                                      </p:tavLst>
                                    </p:anim>
                                    <p:anim calcmode="lin" valueType="num">
                                      <p:cBhvr additive="base">
                                        <p:cTn id="53" dur="4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A92D02-CDA1-4729-BDE5-E3F09D3E7925}"/>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00807" y="251791"/>
            <a:ext cx="11390385" cy="6208917"/>
          </a:xfrm>
          <a:prstGeom prst="rect">
            <a:avLst/>
          </a:prstGeom>
        </p:spPr>
      </p:pic>
      <p:sp>
        <p:nvSpPr>
          <p:cNvPr id="8" name="TextBox 7">
            <a:extLst>
              <a:ext uri="{FF2B5EF4-FFF2-40B4-BE49-F238E27FC236}">
                <a16:creationId xmlns:a16="http://schemas.microsoft.com/office/drawing/2014/main" id="{2976F16A-F655-49ED-AC71-090DFF6176D4}"/>
              </a:ext>
            </a:extLst>
          </p:cNvPr>
          <p:cNvSpPr txBox="1"/>
          <p:nvPr/>
        </p:nvSpPr>
        <p:spPr>
          <a:xfrm>
            <a:off x="4691269" y="2424036"/>
            <a:ext cx="3537014" cy="2862322"/>
          </a:xfrm>
          <a:prstGeom prst="rect">
            <a:avLst/>
          </a:prstGeom>
          <a:noFill/>
        </p:spPr>
        <p:txBody>
          <a:bodyPr wrap="square" rtlCol="0">
            <a:spAutoFit/>
            <a:scene3d>
              <a:camera prst="perspectiveAbove"/>
              <a:lightRig rig="threePt" dir="t"/>
            </a:scene3d>
            <a:sp3d extrusionH="57150">
              <a:bevelT w="0" prst="convex"/>
            </a:sp3d>
          </a:bodyPr>
          <a:lstStyle/>
          <a:p>
            <a:pPr algn="ctr"/>
            <a:r>
              <a:rPr lang="bn-IN" sz="6000" dirty="0">
                <a:ln w="0"/>
                <a:solidFill>
                  <a:srgbClr val="58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আজ</a:t>
            </a:r>
            <a:r>
              <a:rPr lang="en-US" sz="6000" dirty="0" err="1">
                <a:ln w="0"/>
                <a:solidFill>
                  <a:srgbClr val="58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6000" dirty="0">
                <a:ln w="0"/>
                <a:solidFill>
                  <a:srgbClr val="58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dirty="0" err="1">
                <a:ln w="0"/>
                <a:solidFill>
                  <a:srgbClr val="58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a:t>
            </a:r>
            <a:r>
              <a:rPr lang="en-US" sz="6000" dirty="0">
                <a:ln w="0"/>
                <a:solidFill>
                  <a:srgbClr val="58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dirty="0" err="1">
                <a:ln w="0"/>
                <a:solidFill>
                  <a:srgbClr val="58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সবাইকে</a:t>
            </a:r>
            <a:r>
              <a:rPr lang="en-US" sz="6000" dirty="0">
                <a:ln w="0"/>
                <a:solidFill>
                  <a:srgbClr val="58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dirty="0" err="1">
                <a:ln w="0"/>
                <a:solidFill>
                  <a:srgbClr val="58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শুভেচ্ছা</a:t>
            </a:r>
            <a:endParaRPr lang="en-US" sz="6000" dirty="0">
              <a:ln w="0"/>
              <a:solidFill>
                <a:srgbClr val="58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B598FE20-8667-4AB9-83E6-C7647FC8E62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797" b="96377" l="10000" r="97895"/>
                    </a14:imgEffect>
                  </a14:imgLayer>
                </a14:imgProps>
              </a:ext>
              <a:ext uri="{28A0092B-C50C-407E-A947-70E740481C1C}">
                <a14:useLocalDpi xmlns:a14="http://schemas.microsoft.com/office/drawing/2010/main" val="0"/>
              </a:ext>
            </a:extLst>
          </a:blip>
          <a:stretch>
            <a:fillRect/>
          </a:stretch>
        </p:blipFill>
        <p:spPr>
          <a:xfrm>
            <a:off x="0" y="455369"/>
            <a:ext cx="4949650" cy="6150840"/>
          </a:xfrm>
          <a:prstGeom prst="round2DiagRect">
            <a:avLst/>
          </a:prstGeom>
          <a:ln w="88900" cap="sq" cmpd="thickThin">
            <a:noFill/>
            <a:prstDash val="solid"/>
            <a:miter lim="800000"/>
          </a:ln>
          <a:effectLst>
            <a:innerShdw blurRad="76200">
              <a:srgbClr val="000000"/>
            </a:innerShdw>
            <a:softEdge rad="25400"/>
          </a:effectLst>
        </p:spPr>
      </p:pic>
    </p:spTree>
    <p:extLst>
      <p:ext uri="{BB962C8B-B14F-4D97-AF65-F5344CB8AC3E}">
        <p14:creationId xmlns:p14="http://schemas.microsoft.com/office/powerpoint/2010/main" val="12979363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380629" y="5207099"/>
            <a:ext cx="6380329" cy="646331"/>
          </a:xfrm>
          <a:prstGeom prst="rect">
            <a:avLst/>
          </a:prstGeom>
          <a:noFill/>
          <a:ln w="3175">
            <a:solidFill>
              <a:schemeClr val="tx1"/>
            </a:solidFill>
          </a:ln>
        </p:spPr>
        <p:txBody>
          <a:bodyPr wrap="square" rtlCol="0">
            <a:spAutoFit/>
          </a:bodyPr>
          <a:lstStyle/>
          <a:p>
            <a:pPr algn="l"/>
            <a:r>
              <a:rPr lang="bn-IN" sz="3600" dirty="0">
                <a:latin typeface="NikoshBAN" panose="02000000000000000000" pitchFamily="2" charset="0"/>
                <a:cs typeface="NikoshBAN" panose="02000000000000000000" pitchFamily="2" charset="0"/>
              </a:rPr>
              <a:t>দেখেন বাদশাহ-শাহজাদা এক পাত্র হস্তে নিয়া</a:t>
            </a:r>
            <a:endParaRPr lang="en-US" sz="3600" dirty="0">
              <a:latin typeface="NikoshBAN" panose="02000000000000000000" pitchFamily="2" charset="0"/>
              <a:cs typeface="NikoshBAN" panose="02000000000000000000" pitchFamily="2" charset="0"/>
            </a:endParaRPr>
          </a:p>
        </p:txBody>
      </p:sp>
      <p:sp>
        <p:nvSpPr>
          <p:cNvPr id="17" name="TextBox 16"/>
          <p:cNvSpPr txBox="1"/>
          <p:nvPr/>
        </p:nvSpPr>
        <p:spPr>
          <a:xfrm>
            <a:off x="1278734" y="5207099"/>
            <a:ext cx="3657601" cy="646331"/>
          </a:xfrm>
          <a:prstGeom prst="rect">
            <a:avLst/>
          </a:prstGeom>
          <a:noFill/>
          <a:ln w="3175">
            <a:solidFill>
              <a:schemeClr val="tx1"/>
            </a:solidFill>
          </a:ln>
        </p:spPr>
        <p:txBody>
          <a:bodyPr wrap="square" rtlCol="0">
            <a:spAutoFit/>
          </a:bodyPr>
          <a:lstStyle/>
          <a:p>
            <a:pPr algn="l"/>
            <a:r>
              <a:rPr lang="bn-IN" sz="3600" dirty="0">
                <a:latin typeface="NikoshBAN" panose="02000000000000000000" pitchFamily="2" charset="0"/>
                <a:cs typeface="NikoshBAN" panose="02000000000000000000" pitchFamily="2" charset="0"/>
              </a:rPr>
              <a:t>একদা প্রভাতে গিয়া</a:t>
            </a:r>
            <a:endParaRPr lang="en-US" sz="36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363" y="1145683"/>
            <a:ext cx="5276344" cy="3722186"/>
          </a:xfrm>
          <a:prstGeom prst="roundRect">
            <a:avLst>
              <a:gd name="adj" fmla="val 1780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196" y="1145683"/>
            <a:ext cx="5491083" cy="3722186"/>
          </a:xfrm>
          <a:prstGeom prst="roundRect">
            <a:avLst>
              <a:gd name="adj" fmla="val 1993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8"/>
          <p:cNvSpPr/>
          <p:nvPr/>
        </p:nvSpPr>
        <p:spPr>
          <a:xfrm>
            <a:off x="3870003" y="296684"/>
            <a:ext cx="4700790" cy="707886"/>
          </a:xfrm>
          <a:prstGeom prst="rect">
            <a:avLst/>
          </a:prstGeom>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IN" sz="40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ছবির সাথে কবিতা পড়ি</a:t>
            </a:r>
            <a:endParaRPr lang="en-US" sz="40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8619597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77137" y="2162774"/>
            <a:ext cx="4473041" cy="707886"/>
          </a:xfrm>
          <a:prstGeom prst="rect">
            <a:avLst/>
          </a:prstGeom>
          <a:noFill/>
          <a:ln w="3175">
            <a:solidFill>
              <a:schemeClr val="tx1"/>
            </a:solidFill>
          </a:ln>
        </p:spPr>
        <p:txBody>
          <a:bodyPr wrap="square" rtlCol="0">
            <a:spAutoFit/>
          </a:bodyPr>
          <a:lstStyle/>
          <a:p>
            <a:pPr algn="ctr"/>
            <a:r>
              <a:rPr lang="bn-IN" sz="4000" dirty="0">
                <a:latin typeface="NikoshBAN" panose="02000000000000000000" pitchFamily="2" charset="0"/>
                <a:cs typeface="NikoshBAN" panose="02000000000000000000" pitchFamily="2" charset="0"/>
              </a:rPr>
              <a:t>ঢালিতাছে বারি গুরুর চরণে </a:t>
            </a:r>
            <a:endParaRPr lang="en-US" sz="4000" dirty="0">
              <a:latin typeface="NikoshBAN" panose="02000000000000000000" pitchFamily="2" charset="0"/>
              <a:cs typeface="NikoshBAN" panose="02000000000000000000" pitchFamily="2" charset="0"/>
            </a:endParaRPr>
          </a:p>
        </p:txBody>
      </p:sp>
      <p:sp>
        <p:nvSpPr>
          <p:cNvPr id="13" name="TextBox 12"/>
          <p:cNvSpPr txBox="1"/>
          <p:nvPr/>
        </p:nvSpPr>
        <p:spPr>
          <a:xfrm>
            <a:off x="664405" y="3646650"/>
            <a:ext cx="4473041" cy="707886"/>
          </a:xfrm>
          <a:prstGeom prst="rect">
            <a:avLst/>
          </a:prstGeom>
          <a:noFill/>
          <a:ln w="3175">
            <a:solidFill>
              <a:schemeClr val="tx1"/>
            </a:solidFill>
          </a:ln>
        </p:spPr>
        <p:txBody>
          <a:bodyPr wrap="square" rtlCol="0">
            <a:spAutoFit/>
          </a:bodyPr>
          <a:lstStyle/>
          <a:p>
            <a:pPr algn="l"/>
            <a:r>
              <a:rPr lang="bn-IN" sz="4000" dirty="0">
                <a:latin typeface="NikoshBAN" panose="02000000000000000000" pitchFamily="2" charset="0"/>
                <a:cs typeface="NikoshBAN" panose="02000000000000000000" pitchFamily="2" charset="0"/>
              </a:rPr>
              <a:t>পুলকিত হৃদে আনত-নয়নে,</a:t>
            </a:r>
            <a:endParaRPr lang="en-US" sz="4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7311" y="1300874"/>
            <a:ext cx="6080431" cy="4906468"/>
          </a:xfrm>
          <a:prstGeom prst="snip2DiagRect">
            <a:avLst>
              <a:gd name="adj1" fmla="val 21173"/>
              <a:gd name="adj2" fmla="val 0"/>
            </a:avLst>
          </a:prstGeom>
          <a:solidFill>
            <a:srgbClr val="FFFFFF">
              <a:shade val="85000"/>
            </a:srgbClr>
          </a:solidFill>
          <a:ln w="88900" cap="sq">
            <a:solidFill>
              <a:schemeClr val="accent6">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6397351" y="501465"/>
            <a:ext cx="3630308" cy="646331"/>
          </a:xfrm>
          <a:prstGeom prst="rect">
            <a:avLst/>
          </a:prstGeom>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IN" sz="36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ছবির সাথে কবিতা পড়ি</a:t>
            </a:r>
            <a:endParaRPr lang="en-US" sz="36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cxnSp>
        <p:nvCxnSpPr>
          <p:cNvPr id="5" name="Straight Connector 4"/>
          <p:cNvCxnSpPr/>
          <p:nvPr/>
        </p:nvCxnSpPr>
        <p:spPr>
          <a:xfrm>
            <a:off x="5300903" y="326881"/>
            <a:ext cx="95683" cy="6204237"/>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85604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152840" y="1769745"/>
            <a:ext cx="3909491" cy="1200329"/>
          </a:xfrm>
          <a:prstGeom prst="rect">
            <a:avLst/>
          </a:prstGeom>
          <a:noFill/>
          <a:ln w="3175">
            <a:solidFill>
              <a:srgbClr val="003300"/>
            </a:solidFill>
          </a:ln>
        </p:spPr>
        <p:txBody>
          <a:bodyPr wrap="square" rtlCol="0">
            <a:spAutoFit/>
          </a:bodyPr>
          <a:lstStyle/>
          <a:p>
            <a:pPr algn="ctr"/>
            <a:r>
              <a:rPr lang="bn-IN" sz="3600" dirty="0">
                <a:latin typeface="NikoshBAN" panose="02000000000000000000" pitchFamily="2" charset="0"/>
                <a:cs typeface="NikoshBAN" panose="02000000000000000000" pitchFamily="2" charset="0"/>
              </a:rPr>
              <a:t>শিক্ষক শুধু নিজ হাত দিয়া নিজেরই পায়ের ধুলি </a:t>
            </a:r>
            <a:endParaRPr lang="en-US" sz="3600" dirty="0">
              <a:latin typeface="NikoshBAN" panose="02000000000000000000" pitchFamily="2" charset="0"/>
              <a:cs typeface="NikoshBAN" panose="02000000000000000000" pitchFamily="2" charset="0"/>
            </a:endParaRPr>
          </a:p>
        </p:txBody>
      </p:sp>
      <p:sp>
        <p:nvSpPr>
          <p:cNvPr id="19" name="TextBox 18"/>
          <p:cNvSpPr txBox="1"/>
          <p:nvPr/>
        </p:nvSpPr>
        <p:spPr>
          <a:xfrm>
            <a:off x="1152840" y="3429000"/>
            <a:ext cx="3909491" cy="1200329"/>
          </a:xfrm>
          <a:prstGeom prst="rect">
            <a:avLst/>
          </a:prstGeom>
          <a:noFill/>
          <a:ln w="3175">
            <a:solidFill>
              <a:schemeClr val="tx1"/>
            </a:solidFill>
          </a:ln>
        </p:spPr>
        <p:txBody>
          <a:bodyPr wrap="square" rtlCol="0">
            <a:spAutoFit/>
          </a:bodyPr>
          <a:lstStyle/>
          <a:p>
            <a:pPr algn="ctr"/>
            <a:r>
              <a:rPr lang="bn-IN" sz="3600" dirty="0">
                <a:latin typeface="NikoshBAN" panose="02000000000000000000" pitchFamily="2" charset="0"/>
                <a:cs typeface="NikoshBAN" panose="02000000000000000000" pitchFamily="2" charset="0"/>
              </a:rPr>
              <a:t>ধুয়ে-মুছে সব করিছেন সাফ সঞ্চারি অঙ্গুলি।</a:t>
            </a:r>
            <a:endParaRPr lang="en-US" sz="36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77153"/>
            <a:ext cx="5506872" cy="4939333"/>
          </a:xfrm>
          <a:prstGeom prst="snip2DiagRect">
            <a:avLst/>
          </a:prstGeom>
          <a:solidFill>
            <a:srgbClr val="FFFFFF">
              <a:shade val="85000"/>
            </a:srgbClr>
          </a:solidFill>
          <a:ln w="88900" cap="sq">
            <a:solidFill>
              <a:schemeClr val="accent6">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Rectangle 13"/>
          <p:cNvSpPr/>
          <p:nvPr/>
        </p:nvSpPr>
        <p:spPr>
          <a:xfrm>
            <a:off x="6628261" y="369267"/>
            <a:ext cx="4442350" cy="707886"/>
          </a:xfrm>
          <a:prstGeom prst="rect">
            <a:avLst/>
          </a:prstGeom>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IN" sz="40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ছবির সাথে কবিতা পড়ি</a:t>
            </a:r>
            <a:endParaRPr lang="en-US" sz="40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cxnSp>
        <p:nvCxnSpPr>
          <p:cNvPr id="7" name="Straight Connector 6">
            <a:extLst>
              <a:ext uri="{FF2B5EF4-FFF2-40B4-BE49-F238E27FC236}">
                <a16:creationId xmlns:a16="http://schemas.microsoft.com/office/drawing/2014/main" id="{84C279F6-FF51-46F9-AEB0-36B26A3C1F38}"/>
              </a:ext>
            </a:extLst>
          </p:cNvPr>
          <p:cNvCxnSpPr/>
          <p:nvPr/>
        </p:nvCxnSpPr>
        <p:spPr>
          <a:xfrm>
            <a:off x="5483482" y="326881"/>
            <a:ext cx="95683" cy="6204237"/>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355603"/>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8923" y="1615882"/>
            <a:ext cx="4614938" cy="1938992"/>
          </a:xfrm>
          <a:prstGeom prst="rect">
            <a:avLst/>
          </a:prstGeom>
          <a:noFill/>
          <a:ln w="3175">
            <a:solidFill>
              <a:schemeClr val="tx1"/>
            </a:solidFill>
          </a:ln>
        </p:spPr>
        <p:txBody>
          <a:bodyPr wrap="square" rtlCol="0">
            <a:spAutoFit/>
          </a:bodyPr>
          <a:lstStyle/>
          <a:p>
            <a:pPr algn="l"/>
            <a:r>
              <a:rPr lang="bn-IN" sz="4000" b="1" dirty="0">
                <a:latin typeface="NikoshBAN" panose="02000000000000000000" pitchFamily="2" charset="0"/>
                <a:cs typeface="NikoshBAN" panose="02000000000000000000" pitchFamily="2" charset="0"/>
              </a:rPr>
              <a:t> শিক্ষক মৌলবি</a:t>
            </a:r>
          </a:p>
          <a:p>
            <a:pPr algn="l"/>
            <a:r>
              <a:rPr lang="bn-IN" sz="4000" b="1" dirty="0">
                <a:latin typeface="NikoshBAN" panose="02000000000000000000" pitchFamily="2" charset="0"/>
                <a:cs typeface="NikoshBAN" panose="02000000000000000000" pitchFamily="2" charset="0"/>
              </a:rPr>
              <a:t>ভাবিলেন,আজি নিস্তার নাহি,   যায় বুঝি তাঁর সবি।</a:t>
            </a:r>
            <a:endParaRPr lang="en-US" sz="40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06595"/>
            <a:ext cx="5143228" cy="4609892"/>
          </a:xfrm>
          <a:prstGeom prst="rect">
            <a:avLst/>
          </a:prstGeom>
          <a:ln w="228600" cap="sq" cmpd="thickThin">
            <a:solidFill>
              <a:srgbClr val="000000"/>
            </a:solidFill>
            <a:prstDash val="solid"/>
            <a:miter lim="800000"/>
          </a:ln>
          <a:effectLst>
            <a:innerShdw blurRad="76200">
              <a:srgbClr val="000000"/>
            </a:innerShdw>
          </a:effectLst>
        </p:spPr>
      </p:pic>
      <p:sp>
        <p:nvSpPr>
          <p:cNvPr id="16" name="Rectangle 15"/>
          <p:cNvSpPr/>
          <p:nvPr/>
        </p:nvSpPr>
        <p:spPr>
          <a:xfrm>
            <a:off x="6396943" y="487570"/>
            <a:ext cx="4135271" cy="707886"/>
          </a:xfrm>
          <a:prstGeom prst="rect">
            <a:avLst/>
          </a:prstGeom>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IN" sz="40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ছবির সাথে কবিতা পড়ি</a:t>
            </a:r>
            <a:endParaRPr lang="en-US" sz="40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483299" y="3843006"/>
            <a:ext cx="4614937" cy="1323439"/>
          </a:xfrm>
          <a:prstGeom prst="rect">
            <a:avLst/>
          </a:prstGeom>
          <a:noFill/>
          <a:ln w="3175">
            <a:solidFill>
              <a:schemeClr val="tx1"/>
            </a:solidFill>
          </a:ln>
        </p:spPr>
        <p:txBody>
          <a:bodyPr wrap="square" rtlCol="0">
            <a:spAutoFit/>
          </a:bodyPr>
          <a:lstStyle/>
          <a:p>
            <a:pPr algn="ctr"/>
            <a:r>
              <a:rPr lang="bn-IN" sz="4000" b="1" dirty="0">
                <a:latin typeface="NikoshBAN" panose="02000000000000000000" pitchFamily="2" charset="0"/>
                <a:cs typeface="NikoshBAN" panose="02000000000000000000" pitchFamily="2" charset="0"/>
              </a:rPr>
              <a:t>দিল্লিপতির পুত্রের করে</a:t>
            </a:r>
          </a:p>
          <a:p>
            <a:pPr algn="ctr"/>
            <a:r>
              <a:rPr lang="bn-IN" sz="4000" b="1" dirty="0">
                <a:latin typeface="NikoshBAN" panose="02000000000000000000" pitchFamily="2" charset="0"/>
                <a:cs typeface="NikoshBAN" panose="02000000000000000000" pitchFamily="2" charset="0"/>
              </a:rPr>
              <a:t>লইয়াছে পানি চরণের পরে,</a:t>
            </a:r>
            <a:endParaRPr lang="en-US" sz="4000" b="1" dirty="0">
              <a:latin typeface="NikoshBAN" panose="02000000000000000000" pitchFamily="2" charset="0"/>
              <a:cs typeface="NikoshBAN" panose="02000000000000000000" pitchFamily="2" charset="0"/>
            </a:endParaRPr>
          </a:p>
        </p:txBody>
      </p:sp>
      <p:cxnSp>
        <p:nvCxnSpPr>
          <p:cNvPr id="8" name="Straight Connector 7">
            <a:extLst>
              <a:ext uri="{FF2B5EF4-FFF2-40B4-BE49-F238E27FC236}">
                <a16:creationId xmlns:a16="http://schemas.microsoft.com/office/drawing/2014/main" id="{CBA19319-4715-4E31-854E-7E3F7AE902E0}"/>
              </a:ext>
            </a:extLst>
          </p:cNvPr>
          <p:cNvCxnSpPr/>
          <p:nvPr/>
        </p:nvCxnSpPr>
        <p:spPr>
          <a:xfrm>
            <a:off x="5300903" y="326881"/>
            <a:ext cx="95683" cy="6204237"/>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766099"/>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8799" y="3408114"/>
            <a:ext cx="4456586" cy="1323439"/>
          </a:xfrm>
          <a:prstGeom prst="rect">
            <a:avLst/>
          </a:prstGeom>
          <a:noFill/>
          <a:ln w="3175">
            <a:solidFill>
              <a:schemeClr val="tx1"/>
            </a:solidFill>
          </a:ln>
        </p:spPr>
        <p:txBody>
          <a:bodyPr wrap="square" rtlCol="0">
            <a:spAutoFit/>
          </a:bodyPr>
          <a:lstStyle/>
          <a:p>
            <a:pPr algn="ctr"/>
            <a:r>
              <a:rPr lang="bn-IN" sz="4000" b="1" dirty="0">
                <a:latin typeface="NikoshBAN" panose="02000000000000000000" pitchFamily="2" charset="0"/>
                <a:cs typeface="NikoshBAN" panose="02000000000000000000" pitchFamily="2" charset="0"/>
              </a:rPr>
              <a:t>ভাবিতে ভাবিতে চিন্তার রেখা দেখা দিল তাঁর ভালে। </a:t>
            </a:r>
            <a:endParaRPr lang="en-US" sz="4000" b="1" dirty="0">
              <a:latin typeface="NikoshBAN" panose="02000000000000000000" pitchFamily="2" charset="0"/>
              <a:cs typeface="NikoshBAN" panose="02000000000000000000" pitchFamily="2" charset="0"/>
            </a:endParaRPr>
          </a:p>
        </p:txBody>
      </p:sp>
      <p:sp>
        <p:nvSpPr>
          <p:cNvPr id="13" name="TextBox 12"/>
          <p:cNvSpPr txBox="1"/>
          <p:nvPr/>
        </p:nvSpPr>
        <p:spPr>
          <a:xfrm>
            <a:off x="872565" y="1541044"/>
            <a:ext cx="4249054" cy="1323439"/>
          </a:xfrm>
          <a:prstGeom prst="rect">
            <a:avLst/>
          </a:prstGeom>
          <a:noFill/>
          <a:ln w="3175">
            <a:solidFill>
              <a:schemeClr val="tx1"/>
            </a:solidFill>
          </a:ln>
        </p:spPr>
        <p:txBody>
          <a:bodyPr wrap="square" rtlCol="0">
            <a:spAutoFit/>
          </a:bodyPr>
          <a:lstStyle/>
          <a:p>
            <a:pPr algn="l"/>
            <a:r>
              <a:rPr lang="bn-IN" sz="4000" b="1" dirty="0">
                <a:latin typeface="NikoshBAN" panose="02000000000000000000" pitchFamily="2" charset="0"/>
                <a:cs typeface="NikoshBAN" panose="02000000000000000000" pitchFamily="2" charset="0"/>
              </a:rPr>
              <a:t>স্পর্ধার কাজ,হেন অপরাধ কে করেছে- কোন কালে!</a:t>
            </a:r>
            <a:endParaRPr lang="en-US" sz="4000" b="1"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35" t="17011"/>
          <a:stretch/>
        </p:blipFill>
        <p:spPr>
          <a:xfrm>
            <a:off x="6038542" y="1088106"/>
            <a:ext cx="5311073" cy="5028793"/>
          </a:xfrm>
          <a:prstGeom prst="rect">
            <a:avLst/>
          </a:prstGeom>
          <a:ln w="88900" cap="sq" cmpd="thickThin">
            <a:solidFill>
              <a:schemeClr val="accent6">
                <a:lumMod val="50000"/>
              </a:schemeClr>
            </a:solidFill>
            <a:prstDash val="solid"/>
            <a:miter lim="800000"/>
          </a:ln>
          <a:effectLst>
            <a:innerShdw blurRad="76200">
              <a:srgbClr val="000000"/>
            </a:innerShdw>
          </a:effectLst>
        </p:spPr>
      </p:pic>
      <p:cxnSp>
        <p:nvCxnSpPr>
          <p:cNvPr id="4" name="Straight Connector 3"/>
          <p:cNvCxnSpPr/>
          <p:nvPr/>
        </p:nvCxnSpPr>
        <p:spPr>
          <a:xfrm flipH="1">
            <a:off x="5418161" y="395785"/>
            <a:ext cx="27296" cy="6141493"/>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341363" y="395785"/>
            <a:ext cx="4490114" cy="707886"/>
          </a:xfrm>
          <a:prstGeom prst="rect">
            <a:avLst/>
          </a:prstGeom>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IN" sz="40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ছবির সাথে কবিতা পড়ি</a:t>
            </a:r>
            <a:endParaRPr lang="en-US" sz="40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21037740"/>
      </p:ext>
    </p:extLst>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1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416" y="1221358"/>
            <a:ext cx="5409782" cy="5131754"/>
          </a:xfrm>
          <a:prstGeom prst="round2DiagRect">
            <a:avLst>
              <a:gd name="adj1" fmla="val 32161"/>
              <a:gd name="adj2" fmla="val 0"/>
            </a:avLst>
          </a:prstGeom>
          <a:ln w="88900" cap="sq">
            <a:solidFill>
              <a:schemeClr val="accent6">
                <a:lumMod val="50000"/>
              </a:schemeClr>
            </a:solidFill>
            <a:miter lim="800000"/>
          </a:ln>
          <a:effectLst>
            <a:outerShdw blurRad="254000" algn="tl" rotWithShape="0">
              <a:srgbClr val="000000">
                <a:alpha val="43000"/>
              </a:srgbClr>
            </a:outerShdw>
          </a:effectLst>
        </p:spPr>
      </p:pic>
      <p:cxnSp>
        <p:nvCxnSpPr>
          <p:cNvPr id="15" name="Straight Connector 14"/>
          <p:cNvCxnSpPr/>
          <p:nvPr/>
        </p:nvCxnSpPr>
        <p:spPr>
          <a:xfrm>
            <a:off x="5555923" y="314790"/>
            <a:ext cx="14068" cy="6228419"/>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486183" y="358760"/>
            <a:ext cx="3958247" cy="707886"/>
          </a:xfrm>
          <a:prstGeom prst="rect">
            <a:avLst/>
          </a:prstGeom>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IN" sz="40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ছবির সাথে কবিতা পড়ি</a:t>
            </a:r>
            <a:endParaRPr lang="en-US" sz="40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 name="TextBox 1"/>
          <p:cNvSpPr txBox="1"/>
          <p:nvPr/>
        </p:nvSpPr>
        <p:spPr>
          <a:xfrm>
            <a:off x="504965" y="1490007"/>
            <a:ext cx="4733920" cy="1938992"/>
          </a:xfrm>
          <a:prstGeom prst="rect">
            <a:avLst/>
          </a:prstGeom>
          <a:noFill/>
          <a:ln w="3175">
            <a:solidFill>
              <a:schemeClr val="tx1"/>
            </a:solidFill>
          </a:ln>
        </p:spPr>
        <p:txBody>
          <a:bodyPr wrap="square" rtlCol="0">
            <a:spAutoFit/>
          </a:bodyPr>
          <a:lstStyle/>
          <a:p>
            <a:pPr algn="l"/>
            <a:r>
              <a:rPr lang="en-US" sz="4000" b="1" dirty="0" err="1">
                <a:latin typeface="NikoshBAN" panose="02000000000000000000" pitchFamily="2" charset="0"/>
                <a:cs typeface="NikoshBAN" panose="02000000000000000000" pitchFamily="2" charset="0"/>
              </a:rPr>
              <a:t>হঠা</a:t>
            </a:r>
            <a:r>
              <a:rPr lang="bn-IN" sz="4000" b="1" dirty="0">
                <a:latin typeface="NikoshBAN" panose="02000000000000000000" pitchFamily="2" charset="0"/>
                <a:cs typeface="NikoshBAN" panose="02000000000000000000" pitchFamily="2" charset="0"/>
              </a:rPr>
              <a:t>ৎ কী ভাবি উঠি</a:t>
            </a:r>
          </a:p>
          <a:p>
            <a:pPr algn="l"/>
            <a:r>
              <a:rPr lang="bn-IN" sz="4000" b="1" dirty="0">
                <a:latin typeface="NikoshBAN" panose="02000000000000000000" pitchFamily="2" charset="0"/>
                <a:cs typeface="NikoshBAN" panose="02000000000000000000" pitchFamily="2" charset="0"/>
              </a:rPr>
              <a:t>কহিলেন,আমি ভয় করি নাক,</a:t>
            </a:r>
            <a:r>
              <a:rPr lang="en-US" sz="4000" b="1" dirty="0">
                <a:latin typeface="NikoshBAN" panose="02000000000000000000" pitchFamily="2" charset="0"/>
                <a:cs typeface="NikoshBAN" panose="02000000000000000000" pitchFamily="2" charset="0"/>
              </a:rPr>
              <a:t> </a:t>
            </a:r>
            <a:r>
              <a:rPr lang="bn-IN" sz="4000" b="1" dirty="0">
                <a:latin typeface="NikoshBAN" panose="02000000000000000000" pitchFamily="2" charset="0"/>
                <a:cs typeface="NikoshBAN" panose="02000000000000000000" pitchFamily="2" charset="0"/>
              </a:rPr>
              <a:t>যায় যাবে শির টুটি,</a:t>
            </a:r>
            <a:endParaRPr lang="en-US" sz="4000" b="1" dirty="0">
              <a:latin typeface="NikoshBAN" panose="02000000000000000000" pitchFamily="2" charset="0"/>
              <a:cs typeface="NikoshBAN" panose="02000000000000000000" pitchFamily="2" charset="0"/>
            </a:endParaRPr>
          </a:p>
        </p:txBody>
      </p:sp>
      <p:sp>
        <p:nvSpPr>
          <p:cNvPr id="3" name="TextBox 2"/>
          <p:cNvSpPr txBox="1"/>
          <p:nvPr/>
        </p:nvSpPr>
        <p:spPr>
          <a:xfrm>
            <a:off x="504965" y="3801081"/>
            <a:ext cx="4776125" cy="1323439"/>
          </a:xfrm>
          <a:prstGeom prst="rect">
            <a:avLst/>
          </a:prstGeom>
          <a:noFill/>
          <a:ln w="3175">
            <a:solidFill>
              <a:schemeClr val="tx1"/>
            </a:solidFill>
          </a:ln>
        </p:spPr>
        <p:txBody>
          <a:bodyPr wrap="square" rtlCol="0">
            <a:spAutoFit/>
          </a:bodyPr>
          <a:lstStyle/>
          <a:p>
            <a:pPr algn="l"/>
            <a:r>
              <a:rPr lang="bn-IN" sz="4000" b="1" dirty="0">
                <a:latin typeface="NikoshBAN" panose="02000000000000000000" pitchFamily="2" charset="0"/>
                <a:cs typeface="NikoshBAN" panose="02000000000000000000" pitchFamily="2" charset="0"/>
              </a:rPr>
              <a:t>শিক্ষক আমি শ্রেষ্ঠ সবার</a:t>
            </a:r>
          </a:p>
          <a:p>
            <a:pPr algn="l"/>
            <a:r>
              <a:rPr lang="bn-IN" sz="4000" b="1" dirty="0">
                <a:latin typeface="NikoshBAN" panose="02000000000000000000" pitchFamily="2" charset="0"/>
                <a:cs typeface="NikoshBAN" panose="02000000000000000000" pitchFamily="2" charset="0"/>
              </a:rPr>
              <a:t>দিল্লির পতি সে তো কোন ছার,</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2576006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1+#ppt_w/2"/>
                                          </p:val>
                                        </p:tav>
                                        <p:tav tm="100000">
                                          <p:val>
                                            <p:strVal val="#ppt_x"/>
                                          </p:val>
                                        </p:tav>
                                      </p:tavLst>
                                    </p:anim>
                                    <p:anim calcmode="lin" valueType="num">
                                      <p:cBhvr additive="base">
                                        <p:cTn id="8"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21601" y="1185160"/>
            <a:ext cx="4589730" cy="1323439"/>
          </a:xfrm>
          <a:prstGeom prst="rect">
            <a:avLst/>
          </a:prstGeom>
          <a:noFill/>
          <a:ln w="3175">
            <a:solidFill>
              <a:schemeClr val="tx1"/>
            </a:solidFill>
          </a:ln>
        </p:spPr>
        <p:txBody>
          <a:bodyPr wrap="square" rtlCol="0">
            <a:spAutoFit/>
          </a:bodyPr>
          <a:lstStyle/>
          <a:p>
            <a:pPr algn="ctr"/>
            <a:r>
              <a:rPr lang="bn-IN" sz="4000" dirty="0">
                <a:latin typeface="NikoshBAN" panose="02000000000000000000" pitchFamily="2" charset="0"/>
                <a:cs typeface="NikoshBAN" panose="02000000000000000000" pitchFamily="2" charset="0"/>
              </a:rPr>
              <a:t>ভয় করি নাক,ধারি নাক ধার,</a:t>
            </a:r>
            <a:endParaRPr lang="en-US" sz="4000" dirty="0">
              <a:latin typeface="NikoshBAN" panose="02000000000000000000" pitchFamily="2" charset="0"/>
              <a:cs typeface="NikoshBAN" panose="02000000000000000000" pitchFamily="2" charset="0"/>
            </a:endParaRPr>
          </a:p>
          <a:p>
            <a:pPr algn="ctr"/>
            <a:r>
              <a:rPr lang="bn-IN" sz="4000" dirty="0">
                <a:latin typeface="NikoshBAN" panose="02000000000000000000" pitchFamily="2" charset="0"/>
                <a:cs typeface="NikoshBAN" panose="02000000000000000000" pitchFamily="2" charset="0"/>
              </a:rPr>
              <a:t>মনে আছে মোর বল,</a:t>
            </a:r>
            <a:endParaRPr lang="en-US" sz="4000" dirty="0">
              <a:latin typeface="NikoshBAN" panose="02000000000000000000" pitchFamily="2" charset="0"/>
              <a:cs typeface="NikoshBAN" panose="02000000000000000000" pitchFamily="2" charset="0"/>
            </a:endParaRPr>
          </a:p>
        </p:txBody>
      </p:sp>
      <p:sp>
        <p:nvSpPr>
          <p:cNvPr id="7" name="TextBox 6"/>
          <p:cNvSpPr txBox="1"/>
          <p:nvPr/>
        </p:nvSpPr>
        <p:spPr>
          <a:xfrm>
            <a:off x="975811" y="2647357"/>
            <a:ext cx="4664434" cy="1323439"/>
          </a:xfrm>
          <a:prstGeom prst="rect">
            <a:avLst/>
          </a:prstGeom>
          <a:noFill/>
          <a:ln w="3175">
            <a:solidFill>
              <a:schemeClr val="tx1"/>
            </a:solidFill>
          </a:ln>
        </p:spPr>
        <p:txBody>
          <a:bodyPr wrap="square" rtlCol="0">
            <a:spAutoFit/>
          </a:bodyPr>
          <a:lstStyle/>
          <a:p>
            <a:pPr algn="ctr"/>
            <a:r>
              <a:rPr lang="bn-IN" sz="4000" dirty="0">
                <a:latin typeface="NikoshBAN" panose="02000000000000000000" pitchFamily="2" charset="0"/>
                <a:cs typeface="NikoshBAN" panose="02000000000000000000" pitchFamily="2" charset="0"/>
              </a:rPr>
              <a:t>বাদশাহ শুধালে শাস্ত্রের </a:t>
            </a:r>
            <a:endParaRPr lang="en-US" sz="4000" dirty="0">
              <a:latin typeface="NikoshBAN" panose="02000000000000000000" pitchFamily="2" charset="0"/>
              <a:cs typeface="NikoshBAN" panose="02000000000000000000" pitchFamily="2" charset="0"/>
            </a:endParaRPr>
          </a:p>
          <a:p>
            <a:pPr algn="ctr"/>
            <a:r>
              <a:rPr lang="bn-IN" sz="4000" dirty="0">
                <a:latin typeface="NikoshBAN" panose="02000000000000000000" pitchFamily="2" charset="0"/>
                <a:cs typeface="NikoshBAN" panose="02000000000000000000" pitchFamily="2" charset="0"/>
              </a:rPr>
              <a:t>কথা শুনাব অনর্গল।</a:t>
            </a:r>
            <a:endParaRPr lang="en-US" sz="4000" dirty="0">
              <a:latin typeface="NikoshBAN" panose="02000000000000000000" pitchFamily="2" charset="0"/>
              <a:cs typeface="NikoshBAN" panose="02000000000000000000" pitchFamily="2" charset="0"/>
            </a:endParaRPr>
          </a:p>
        </p:txBody>
      </p:sp>
      <p:sp>
        <p:nvSpPr>
          <p:cNvPr id="8" name="Rectangle 7"/>
          <p:cNvSpPr/>
          <p:nvPr/>
        </p:nvSpPr>
        <p:spPr>
          <a:xfrm>
            <a:off x="6886548" y="477274"/>
            <a:ext cx="3958247" cy="707886"/>
          </a:xfrm>
          <a:prstGeom prst="rect">
            <a:avLst/>
          </a:prstGeom>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IN" sz="40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ছবির সাথে কবিতা পড়ি</a:t>
            </a:r>
            <a:endParaRPr lang="en-US" sz="40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1232" y="1417982"/>
            <a:ext cx="5186148" cy="4758163"/>
          </a:xfrm>
          <a:prstGeom prst="snip2DiagRect">
            <a:avLst>
              <a:gd name="adj1" fmla="val 14054"/>
              <a:gd name="adj2" fmla="val 18200"/>
            </a:avLst>
          </a:prstGeom>
          <a:solidFill>
            <a:srgbClr val="FFFFFF">
              <a:shade val="85000"/>
            </a:srgbClr>
          </a:solidFill>
          <a:ln w="88900" cap="sq">
            <a:solidFill>
              <a:schemeClr val="accent6">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975811" y="4161548"/>
            <a:ext cx="4726906" cy="1938992"/>
          </a:xfrm>
          <a:prstGeom prst="rect">
            <a:avLst/>
          </a:prstGeom>
          <a:noFill/>
          <a:ln w="3175">
            <a:solidFill>
              <a:schemeClr val="tx1"/>
            </a:solidFill>
          </a:ln>
        </p:spPr>
        <p:txBody>
          <a:bodyPr wrap="square" rtlCol="0">
            <a:spAutoFit/>
          </a:bodyPr>
          <a:lstStyle/>
          <a:p>
            <a:pPr algn="ctr"/>
            <a:r>
              <a:rPr lang="bn-IN" sz="4000" dirty="0">
                <a:latin typeface="NikoshBAN" panose="02000000000000000000" pitchFamily="2" charset="0"/>
                <a:cs typeface="NikoshBAN" panose="02000000000000000000" pitchFamily="2" charset="0"/>
              </a:rPr>
              <a:t>যায় যাবে প্রাণ তাহে,</a:t>
            </a:r>
          </a:p>
          <a:p>
            <a:pPr algn="ctr"/>
            <a:r>
              <a:rPr lang="bn-IN" sz="4000" dirty="0">
                <a:latin typeface="NikoshBAN" panose="02000000000000000000" pitchFamily="2" charset="0"/>
                <a:cs typeface="NikoshBAN" panose="02000000000000000000" pitchFamily="2" charset="0"/>
              </a:rPr>
              <a:t>প্রাণের চেয়েও মান বড়,</a:t>
            </a:r>
            <a:endParaRPr lang="en-US" sz="4000" dirty="0">
              <a:latin typeface="NikoshBAN" panose="02000000000000000000" pitchFamily="2" charset="0"/>
              <a:cs typeface="NikoshBAN" panose="02000000000000000000" pitchFamily="2" charset="0"/>
            </a:endParaRPr>
          </a:p>
          <a:p>
            <a:pPr algn="ctr"/>
            <a:r>
              <a:rPr lang="bn-IN" sz="4000" dirty="0">
                <a:latin typeface="NikoshBAN" panose="02000000000000000000" pitchFamily="2" charset="0"/>
                <a:cs typeface="NikoshBAN" panose="02000000000000000000" pitchFamily="2" charset="0"/>
              </a:rPr>
              <a:t>আমি শুনাব শাহানশাহে।</a:t>
            </a:r>
            <a:endParaRPr lang="en-US" sz="4000" dirty="0">
              <a:latin typeface="NikoshBAN" panose="02000000000000000000" pitchFamily="2" charset="0"/>
              <a:cs typeface="NikoshBAN" panose="02000000000000000000" pitchFamily="2" charset="0"/>
            </a:endParaRPr>
          </a:p>
        </p:txBody>
      </p:sp>
      <p:cxnSp>
        <p:nvCxnSpPr>
          <p:cNvPr id="11" name="Straight Connector 10">
            <a:extLst>
              <a:ext uri="{FF2B5EF4-FFF2-40B4-BE49-F238E27FC236}">
                <a16:creationId xmlns:a16="http://schemas.microsoft.com/office/drawing/2014/main" id="{F975B9C9-BB04-4EBC-A311-B9B4C52C3733}"/>
              </a:ext>
            </a:extLst>
          </p:cNvPr>
          <p:cNvCxnSpPr/>
          <p:nvPr/>
        </p:nvCxnSpPr>
        <p:spPr>
          <a:xfrm>
            <a:off x="6088966" y="314790"/>
            <a:ext cx="14068" cy="6228419"/>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498440"/>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19684" y="291375"/>
            <a:ext cx="5205184" cy="830997"/>
          </a:xfrm>
          <a:prstGeom prst="rect">
            <a:avLst/>
          </a:prstGeom>
          <a:noFill/>
        </p:spPr>
        <p:txBody>
          <a:bodyPr wrap="square" rtlCol="0">
            <a:spAutoFit/>
          </a:bodyPr>
          <a:lstStyle/>
          <a:p>
            <a:pPr algn="ctr"/>
            <a:r>
              <a:rPr lang="bn-IN" sz="4800" b="1" dirty="0">
                <a:latin typeface="NikoshBAN" panose="02000000000000000000" pitchFamily="2" charset="0"/>
                <a:cs typeface="NikoshBAN" panose="02000000000000000000" pitchFamily="2" charset="0"/>
              </a:rPr>
              <a:t>শিক্ষকের আদর্শ আবৃত্তি </a:t>
            </a:r>
            <a:endParaRPr lang="en-US" sz="48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830" y="400558"/>
            <a:ext cx="2000529" cy="72181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080" y="1122372"/>
            <a:ext cx="4995080" cy="209401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081" y="3216390"/>
            <a:ext cx="4995079" cy="177869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080" y="4995082"/>
            <a:ext cx="4995080" cy="1487606"/>
          </a:xfrm>
          <a:prstGeom prst="rect">
            <a:avLst/>
          </a:prstGeom>
        </p:spPr>
      </p:pic>
      <p:pic>
        <p:nvPicPr>
          <p:cNvPr id="8" name="Picture 7">
            <a:extLst>
              <a:ext uri="{FF2B5EF4-FFF2-40B4-BE49-F238E27FC236}">
                <a16:creationId xmlns:a16="http://schemas.microsoft.com/office/drawing/2014/main" id="{65066A77-A867-4102-BC70-FC6092316C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6437" y="1326506"/>
            <a:ext cx="5978431" cy="4902016"/>
          </a:xfrm>
          <a:prstGeom prst="rect">
            <a:avLst/>
          </a:prstGeom>
        </p:spPr>
      </p:pic>
    </p:spTree>
    <p:extLst>
      <p:ext uri="{BB962C8B-B14F-4D97-AF65-F5344CB8AC3E}">
        <p14:creationId xmlns:p14="http://schemas.microsoft.com/office/powerpoint/2010/main" val="381280493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Down 1">
            <a:extLst>
              <a:ext uri="{FF2B5EF4-FFF2-40B4-BE49-F238E27FC236}">
                <a16:creationId xmlns:a16="http://schemas.microsoft.com/office/drawing/2014/main" id="{5EDB6996-2308-42F5-91C5-19B96EBFE96A}"/>
              </a:ext>
            </a:extLst>
          </p:cNvPr>
          <p:cNvSpPr/>
          <p:nvPr/>
        </p:nvSpPr>
        <p:spPr>
          <a:xfrm rot="13870229">
            <a:off x="7540675" y="2397340"/>
            <a:ext cx="484632" cy="636224"/>
          </a:xfrm>
          <a:prstGeom prst="downArrow">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D98FDEAB-241C-4C17-BD69-54EB1FEA1B7B}"/>
              </a:ext>
            </a:extLst>
          </p:cNvPr>
          <p:cNvSpPr/>
          <p:nvPr/>
        </p:nvSpPr>
        <p:spPr>
          <a:xfrm rot="18013970">
            <a:off x="7700595" y="3779393"/>
            <a:ext cx="484632" cy="636224"/>
          </a:xfrm>
          <a:prstGeom prst="downArrow">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0682C94A-9B36-4D07-97F6-EC5BFB98A6FB}"/>
              </a:ext>
            </a:extLst>
          </p:cNvPr>
          <p:cNvSpPr/>
          <p:nvPr/>
        </p:nvSpPr>
        <p:spPr>
          <a:xfrm>
            <a:off x="5948388" y="4475493"/>
            <a:ext cx="484632" cy="636224"/>
          </a:xfrm>
          <a:prstGeom prst="downArrow">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76EB753A-F39E-4EF7-9DE1-293CA8F606F9}"/>
              </a:ext>
            </a:extLst>
          </p:cNvPr>
          <p:cNvSpPr/>
          <p:nvPr/>
        </p:nvSpPr>
        <p:spPr>
          <a:xfrm rot="3190144">
            <a:off x="4193806" y="3807994"/>
            <a:ext cx="484632" cy="636224"/>
          </a:xfrm>
          <a:prstGeom prst="downArrow">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B8692248-9763-4361-9122-89D303BA7F18}"/>
              </a:ext>
            </a:extLst>
          </p:cNvPr>
          <p:cNvSpPr/>
          <p:nvPr/>
        </p:nvSpPr>
        <p:spPr>
          <a:xfrm rot="8112638">
            <a:off x="4378756" y="2483579"/>
            <a:ext cx="484632" cy="636224"/>
          </a:xfrm>
          <a:prstGeom prst="downArrow">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53269735-BD07-4F2D-9E6D-B4B67C0B39F4}"/>
              </a:ext>
            </a:extLst>
          </p:cNvPr>
          <p:cNvSpPr/>
          <p:nvPr/>
        </p:nvSpPr>
        <p:spPr>
          <a:xfrm rot="10505884">
            <a:off x="5805376" y="1839368"/>
            <a:ext cx="484632" cy="636224"/>
          </a:xfrm>
          <a:prstGeom prst="downArrow">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527516" y="2433223"/>
            <a:ext cx="3326378" cy="2085139"/>
            <a:chOff x="4099749" y="2019299"/>
            <a:chExt cx="2798619" cy="2538030"/>
          </a:xfrm>
          <a:gradFill>
            <a:gsLst>
              <a:gs pos="0">
                <a:schemeClr val="accent1">
                  <a:lumMod val="5000"/>
                  <a:lumOff val="95000"/>
                </a:schemeClr>
              </a:gs>
              <a:gs pos="60000">
                <a:schemeClr val="accent1">
                  <a:lumMod val="50000"/>
                </a:schemeClr>
              </a:gs>
            </a:gsLst>
            <a:lin ang="5400000" scaled="1"/>
          </a:gradFill>
        </p:grpSpPr>
        <p:sp>
          <p:nvSpPr>
            <p:cNvPr id="9" name="Oval 8"/>
            <p:cNvSpPr/>
            <p:nvPr/>
          </p:nvSpPr>
          <p:spPr>
            <a:xfrm>
              <a:off x="4099749" y="2019299"/>
              <a:ext cx="2798619" cy="2538030"/>
            </a:xfrm>
            <a:prstGeom prst="ellipse">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rtlCol="0" anchor="ctr"/>
            <a:lstStyle/>
            <a:p>
              <a:pPr algn="ctr"/>
              <a:endParaRPr lang="en-US">
                <a:solidFill>
                  <a:srgbClr val="FFFF00"/>
                </a:solidFill>
              </a:endParaRPr>
            </a:p>
          </p:txBody>
        </p:sp>
        <p:sp>
          <p:nvSpPr>
            <p:cNvPr id="10" name="TextBox 9"/>
            <p:cNvSpPr txBox="1"/>
            <p:nvPr/>
          </p:nvSpPr>
          <p:spPr>
            <a:xfrm>
              <a:off x="4186340" y="2244986"/>
              <a:ext cx="2625436" cy="21353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FFFF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উচ্চারণ </a:t>
              </a:r>
            </a:p>
            <a:p>
              <a:pPr algn="ctr"/>
              <a:r>
                <a:rPr lang="en-US" sz="5400" b="1" dirty="0">
                  <a:ln w="11430"/>
                  <a:solidFill>
                    <a:srgbClr val="FFFF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অনুশীলন </a:t>
              </a:r>
            </a:p>
          </p:txBody>
        </p:sp>
      </p:grpSp>
      <p:grpSp>
        <p:nvGrpSpPr>
          <p:cNvPr id="11" name="Group 10"/>
          <p:cNvGrpSpPr/>
          <p:nvPr/>
        </p:nvGrpSpPr>
        <p:grpSpPr>
          <a:xfrm>
            <a:off x="2450103" y="1271368"/>
            <a:ext cx="2091316" cy="1812110"/>
            <a:chOff x="1970576" y="1359571"/>
            <a:chExt cx="1770990" cy="1614055"/>
          </a:xfrm>
          <a:gradFill>
            <a:gsLst>
              <a:gs pos="0">
                <a:schemeClr val="accent1">
                  <a:lumMod val="5000"/>
                  <a:lumOff val="95000"/>
                </a:schemeClr>
              </a:gs>
              <a:gs pos="60000">
                <a:schemeClr val="accent1">
                  <a:lumMod val="50000"/>
                </a:schemeClr>
              </a:gs>
            </a:gsLst>
            <a:lin ang="5400000" scaled="1"/>
          </a:gradFill>
        </p:grpSpPr>
        <p:sp>
          <p:nvSpPr>
            <p:cNvPr id="12" name="Oval 11"/>
            <p:cNvSpPr/>
            <p:nvPr/>
          </p:nvSpPr>
          <p:spPr>
            <a:xfrm>
              <a:off x="1970576" y="1359571"/>
              <a:ext cx="1770990" cy="1614055"/>
            </a:xfrm>
            <a:prstGeom prst="ellipse">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a:ln w="11430"/>
                <a:solidFill>
                  <a:srgbClr val="FFFF00"/>
                </a:solidFill>
                <a:effectLst>
                  <a:outerShdw blurRad="50800" dist="39000" dir="5460000" algn="tl">
                    <a:srgbClr val="000000">
                      <a:alpha val="38000"/>
                    </a:srgbClr>
                  </a:outerShdw>
                </a:effectLst>
              </a:endParaRPr>
            </a:p>
          </p:txBody>
        </p:sp>
        <p:sp>
          <p:nvSpPr>
            <p:cNvPr id="13" name="Rectangle 12"/>
            <p:cNvSpPr/>
            <p:nvPr/>
          </p:nvSpPr>
          <p:spPr>
            <a:xfrm>
              <a:off x="2226746" y="1817314"/>
              <a:ext cx="1349373" cy="740173"/>
            </a:xfrm>
            <a:prstGeom prst="rect">
              <a:avLst/>
            </a:prstGeom>
            <a:grp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8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হৃদে</a:t>
              </a:r>
              <a:endParaRPr lang="bn-BD" sz="48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endParaRPr>
            </a:p>
          </p:txBody>
        </p:sp>
      </p:grpSp>
      <p:grpSp>
        <p:nvGrpSpPr>
          <p:cNvPr id="14" name="Group 13"/>
          <p:cNvGrpSpPr/>
          <p:nvPr/>
        </p:nvGrpSpPr>
        <p:grpSpPr>
          <a:xfrm>
            <a:off x="5003277" y="222260"/>
            <a:ext cx="2159019" cy="1659475"/>
            <a:chOff x="4502727" y="100444"/>
            <a:chExt cx="1770990" cy="1614055"/>
          </a:xfrm>
          <a:gradFill>
            <a:gsLst>
              <a:gs pos="0">
                <a:schemeClr val="accent1">
                  <a:lumMod val="5000"/>
                  <a:lumOff val="95000"/>
                </a:schemeClr>
              </a:gs>
              <a:gs pos="60000">
                <a:schemeClr val="accent1">
                  <a:lumMod val="50000"/>
                </a:schemeClr>
              </a:gs>
            </a:gsLst>
            <a:lin ang="5400000" scaled="1"/>
          </a:gradFill>
        </p:grpSpPr>
        <p:sp>
          <p:nvSpPr>
            <p:cNvPr id="15" name="Oval 14"/>
            <p:cNvSpPr/>
            <p:nvPr/>
          </p:nvSpPr>
          <p:spPr>
            <a:xfrm>
              <a:off x="4502727" y="100444"/>
              <a:ext cx="1770990" cy="1614055"/>
            </a:xfrm>
            <a:prstGeom prst="ellipse">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a:ln w="11430"/>
                <a:solidFill>
                  <a:srgbClr val="FFFF00"/>
                </a:solidFill>
                <a:effectLst>
                  <a:outerShdw blurRad="50800" dist="39000" dir="5460000" algn="tl">
                    <a:srgbClr val="000000">
                      <a:alpha val="38000"/>
                    </a:srgbClr>
                  </a:outerShdw>
                </a:effectLst>
              </a:endParaRPr>
            </a:p>
          </p:txBody>
        </p:sp>
        <p:sp>
          <p:nvSpPr>
            <p:cNvPr id="16" name="Rectangle 15"/>
            <p:cNvSpPr/>
            <p:nvPr/>
          </p:nvSpPr>
          <p:spPr>
            <a:xfrm>
              <a:off x="4799672" y="584305"/>
              <a:ext cx="1177102" cy="808253"/>
            </a:xfrm>
            <a:prstGeom prst="rect">
              <a:avLst/>
            </a:prstGeom>
            <a:grp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8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শাস্ত্রের</a:t>
              </a:r>
              <a:endParaRPr lang="bn-BD" sz="48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endParaRPr>
            </a:p>
          </p:txBody>
        </p:sp>
      </p:grpSp>
      <p:grpSp>
        <p:nvGrpSpPr>
          <p:cNvPr id="17" name="Group 16"/>
          <p:cNvGrpSpPr/>
          <p:nvPr/>
        </p:nvGrpSpPr>
        <p:grpSpPr>
          <a:xfrm>
            <a:off x="7983064" y="1460144"/>
            <a:ext cx="2193540" cy="1696243"/>
            <a:chOff x="7065818" y="1212272"/>
            <a:chExt cx="1770990" cy="1614055"/>
          </a:xfrm>
          <a:gradFill>
            <a:gsLst>
              <a:gs pos="0">
                <a:schemeClr val="accent1">
                  <a:lumMod val="5000"/>
                  <a:lumOff val="95000"/>
                </a:schemeClr>
              </a:gs>
              <a:gs pos="60000">
                <a:schemeClr val="accent1">
                  <a:lumMod val="50000"/>
                </a:schemeClr>
              </a:gs>
            </a:gsLst>
            <a:lin ang="5400000" scaled="1"/>
          </a:gradFill>
        </p:grpSpPr>
        <p:sp>
          <p:nvSpPr>
            <p:cNvPr id="18" name="Oval 17"/>
            <p:cNvSpPr/>
            <p:nvPr/>
          </p:nvSpPr>
          <p:spPr>
            <a:xfrm>
              <a:off x="7065818" y="1212272"/>
              <a:ext cx="1770990" cy="1614055"/>
            </a:xfrm>
            <a:prstGeom prst="ellipse">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a:ln w="11430"/>
                <a:solidFill>
                  <a:srgbClr val="FFFF00"/>
                </a:solidFill>
                <a:effectLst>
                  <a:outerShdw blurRad="50800" dist="39000" dir="5460000" algn="tl">
                    <a:srgbClr val="000000">
                      <a:alpha val="38000"/>
                    </a:srgbClr>
                  </a:outerShdw>
                </a:effectLst>
              </a:endParaRPr>
            </a:p>
          </p:txBody>
        </p:sp>
        <p:sp>
          <p:nvSpPr>
            <p:cNvPr id="19" name="Rectangle 18"/>
            <p:cNvSpPr/>
            <p:nvPr/>
          </p:nvSpPr>
          <p:spPr>
            <a:xfrm>
              <a:off x="7311031" y="1703265"/>
              <a:ext cx="1281527" cy="790733"/>
            </a:xfrm>
            <a:prstGeom prst="rect">
              <a:avLst/>
            </a:prstGeom>
            <a:grp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8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 অনর্গল</a:t>
              </a:r>
              <a:endParaRPr lang="en-US" sz="48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endParaRPr>
            </a:p>
          </p:txBody>
        </p:sp>
      </p:grpSp>
      <p:grpSp>
        <p:nvGrpSpPr>
          <p:cNvPr id="20" name="Group 19"/>
          <p:cNvGrpSpPr/>
          <p:nvPr/>
        </p:nvGrpSpPr>
        <p:grpSpPr>
          <a:xfrm>
            <a:off x="7996393" y="4028445"/>
            <a:ext cx="2021988" cy="1864722"/>
            <a:chOff x="7636245" y="3640281"/>
            <a:chExt cx="1770990" cy="1614055"/>
          </a:xfrm>
          <a:gradFill>
            <a:gsLst>
              <a:gs pos="0">
                <a:schemeClr val="accent1">
                  <a:lumMod val="5000"/>
                  <a:lumOff val="95000"/>
                </a:schemeClr>
              </a:gs>
              <a:gs pos="60000">
                <a:schemeClr val="accent1">
                  <a:lumMod val="50000"/>
                </a:schemeClr>
              </a:gs>
            </a:gsLst>
            <a:lin ang="5400000" scaled="1"/>
          </a:gradFill>
        </p:grpSpPr>
        <p:sp>
          <p:nvSpPr>
            <p:cNvPr id="21" name="Oval 20"/>
            <p:cNvSpPr/>
            <p:nvPr/>
          </p:nvSpPr>
          <p:spPr>
            <a:xfrm>
              <a:off x="7636245" y="3640281"/>
              <a:ext cx="1770990" cy="1614055"/>
            </a:xfrm>
            <a:prstGeom prst="ellipse">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a:ln w="11430"/>
                <a:solidFill>
                  <a:srgbClr val="FFFF00"/>
                </a:solidFill>
                <a:effectLst>
                  <a:outerShdw blurRad="50800" dist="39000" dir="5460000" algn="tl">
                    <a:srgbClr val="000000">
                      <a:alpha val="38000"/>
                    </a:srgbClr>
                  </a:outerShdw>
                </a:effectLst>
              </a:endParaRPr>
            </a:p>
          </p:txBody>
        </p:sp>
        <p:sp>
          <p:nvSpPr>
            <p:cNvPr id="22" name="Rectangle 21"/>
            <p:cNvSpPr/>
            <p:nvPr/>
          </p:nvSpPr>
          <p:spPr>
            <a:xfrm>
              <a:off x="7994665" y="4064340"/>
              <a:ext cx="1181058" cy="719289"/>
            </a:xfrm>
            <a:prstGeom prst="rect">
              <a:avLst/>
            </a:prstGeom>
            <a:grp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8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নিস্তার</a:t>
              </a:r>
              <a:endParaRPr lang="en-US" sz="48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endParaRPr>
            </a:p>
          </p:txBody>
        </p:sp>
      </p:grpSp>
      <p:grpSp>
        <p:nvGrpSpPr>
          <p:cNvPr id="23" name="Group 22"/>
          <p:cNvGrpSpPr/>
          <p:nvPr/>
        </p:nvGrpSpPr>
        <p:grpSpPr>
          <a:xfrm>
            <a:off x="5038530" y="5069850"/>
            <a:ext cx="2254947" cy="1601541"/>
            <a:chOff x="4946072" y="4834143"/>
            <a:chExt cx="1770990" cy="1614055"/>
          </a:xfrm>
          <a:gradFill>
            <a:gsLst>
              <a:gs pos="0">
                <a:schemeClr val="accent1">
                  <a:lumMod val="5000"/>
                  <a:lumOff val="95000"/>
                </a:schemeClr>
              </a:gs>
              <a:gs pos="60000">
                <a:schemeClr val="accent1">
                  <a:lumMod val="50000"/>
                </a:schemeClr>
              </a:gs>
            </a:gsLst>
            <a:lin ang="5400000" scaled="1"/>
          </a:gradFill>
        </p:grpSpPr>
        <p:sp>
          <p:nvSpPr>
            <p:cNvPr id="24" name="Oval 23"/>
            <p:cNvSpPr/>
            <p:nvPr/>
          </p:nvSpPr>
          <p:spPr>
            <a:xfrm>
              <a:off x="4946072" y="4834143"/>
              <a:ext cx="1770990" cy="1614055"/>
            </a:xfrm>
            <a:prstGeom prst="ellipse">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a:ln w="11430"/>
                <a:solidFill>
                  <a:srgbClr val="FFFF00"/>
                </a:solidFill>
                <a:effectLst>
                  <a:outerShdw blurRad="50800" dist="39000" dir="5460000" algn="tl">
                    <a:srgbClr val="000000">
                      <a:alpha val="38000"/>
                    </a:srgbClr>
                  </a:outerShdw>
                </a:effectLst>
              </a:endParaRPr>
            </a:p>
          </p:txBody>
        </p:sp>
        <p:sp>
          <p:nvSpPr>
            <p:cNvPr id="25" name="Rectangle 24"/>
            <p:cNvSpPr/>
            <p:nvPr/>
          </p:nvSpPr>
          <p:spPr>
            <a:xfrm>
              <a:off x="5207314" y="5287227"/>
              <a:ext cx="1133322" cy="837490"/>
            </a:xfrm>
            <a:prstGeom prst="rect">
              <a:avLst/>
            </a:prstGeom>
            <a:grp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8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স্পর্ধার</a:t>
              </a:r>
              <a:endParaRPr lang="en-US" sz="24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endParaRPr>
            </a:p>
          </p:txBody>
        </p:sp>
      </p:grpSp>
      <p:grpSp>
        <p:nvGrpSpPr>
          <p:cNvPr id="26" name="Group 25"/>
          <p:cNvGrpSpPr/>
          <p:nvPr/>
        </p:nvGrpSpPr>
        <p:grpSpPr>
          <a:xfrm>
            <a:off x="2169391" y="3885520"/>
            <a:ext cx="2124231" cy="1864722"/>
            <a:chOff x="1887053" y="3656506"/>
            <a:chExt cx="1770990" cy="1614055"/>
          </a:xfrm>
          <a:gradFill>
            <a:gsLst>
              <a:gs pos="0">
                <a:schemeClr val="accent1">
                  <a:lumMod val="5000"/>
                  <a:lumOff val="95000"/>
                </a:schemeClr>
              </a:gs>
              <a:gs pos="60000">
                <a:schemeClr val="accent1">
                  <a:lumMod val="50000"/>
                </a:schemeClr>
              </a:gs>
            </a:gsLst>
            <a:lin ang="5400000" scaled="1"/>
          </a:gradFill>
        </p:grpSpPr>
        <p:sp>
          <p:nvSpPr>
            <p:cNvPr id="27" name="Oval 26"/>
            <p:cNvSpPr/>
            <p:nvPr/>
          </p:nvSpPr>
          <p:spPr>
            <a:xfrm>
              <a:off x="1887053" y="3656506"/>
              <a:ext cx="1770990" cy="1614055"/>
            </a:xfrm>
            <a:prstGeom prst="ellipse">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a:ln w="11430"/>
                <a:solidFill>
                  <a:srgbClr val="FFFF00"/>
                </a:solidFill>
                <a:effectLst>
                  <a:outerShdw blurRad="50800" dist="39000" dir="5460000" algn="tl">
                    <a:srgbClr val="000000">
                      <a:alpha val="38000"/>
                    </a:srgbClr>
                  </a:outerShdw>
                </a:effectLst>
              </a:endParaRPr>
            </a:p>
          </p:txBody>
        </p:sp>
        <p:sp>
          <p:nvSpPr>
            <p:cNvPr id="28" name="Rectangle 27"/>
            <p:cNvSpPr/>
            <p:nvPr/>
          </p:nvSpPr>
          <p:spPr>
            <a:xfrm>
              <a:off x="2148763" y="4100372"/>
              <a:ext cx="1201725" cy="71928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8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সঞ্চারি</a:t>
              </a:r>
              <a:endParaRPr lang="bn-BD" sz="48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endParaRPr>
            </a:p>
          </p:txBody>
        </p:sp>
      </p:grpSp>
    </p:spTree>
    <p:extLst>
      <p:ext uri="{BB962C8B-B14F-4D97-AF65-F5344CB8AC3E}">
        <p14:creationId xmlns:p14="http://schemas.microsoft.com/office/powerpoint/2010/main" val="119522907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P spid="30" grpId="0" animBg="1"/>
      <p:bldP spid="31"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66529" y="1776056"/>
            <a:ext cx="6218751"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6000" b="1" dirty="0">
                <a:ln w="11430"/>
                <a:effectLst>
                  <a:outerShdw blurRad="50800" dist="39000" dir="5460000" algn="tl">
                    <a:srgbClr val="000000">
                      <a:alpha val="38000"/>
                    </a:srgbClr>
                  </a:outerShdw>
                </a:effectLst>
                <a:latin typeface="NikoshBAN" pitchFamily="2" charset="0"/>
                <a:cs typeface="NikoshBAN" pitchFamily="2" charset="0"/>
              </a:rPr>
              <a:t>শিক্ষক </a:t>
            </a:r>
            <a:r>
              <a:rPr lang="en-US" sz="6000" b="1" dirty="0">
                <a:ln w="11430"/>
                <a:effectLst>
                  <a:outerShdw blurRad="50800" dist="39000" dir="5460000" algn="tl">
                    <a:srgbClr val="000000">
                      <a:alpha val="38000"/>
                    </a:srgbClr>
                  </a:outerShdw>
                </a:effectLst>
                <a:latin typeface="NikoshBAN" pitchFamily="2" charset="0"/>
                <a:cs typeface="NikoshBAN" pitchFamily="2" charset="0"/>
              </a:rPr>
              <a:t>-</a:t>
            </a:r>
            <a:r>
              <a:rPr lang="bn-IN" sz="6000" b="1" dirty="0">
                <a:ln w="11430"/>
                <a:effectLst>
                  <a:outerShdw blurRad="50800" dist="39000" dir="5460000" algn="tl">
                    <a:srgbClr val="000000">
                      <a:alpha val="38000"/>
                    </a:srgbClr>
                  </a:outerShdw>
                </a:effectLst>
                <a:latin typeface="NikoshBAN" pitchFamily="2" charset="0"/>
                <a:cs typeface="NikoshBAN" pitchFamily="2" charset="0"/>
              </a:rPr>
              <a:t> </a:t>
            </a:r>
            <a:r>
              <a:rPr lang="bn-IN" sz="60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 ক্ষ </a:t>
            </a:r>
            <a:r>
              <a:rPr lang="en-US" sz="6000" b="1" dirty="0">
                <a:ln w="11430"/>
                <a:effectLst>
                  <a:outerShdw blurRad="50800" dist="39000" dir="5460000" algn="tl">
                    <a:srgbClr val="000000">
                      <a:alpha val="38000"/>
                    </a:srgbClr>
                  </a:outerShdw>
                </a:effectLst>
                <a:latin typeface="NikoshBAN" pitchFamily="2" charset="0"/>
                <a:cs typeface="NikoshBAN" pitchFamily="2" charset="0"/>
              </a:rPr>
              <a:t>=</a:t>
            </a:r>
            <a:r>
              <a:rPr lang="bn-IN" sz="6000" b="1" dirty="0">
                <a:ln w="11430"/>
                <a:effectLst>
                  <a:outerShdw blurRad="50800" dist="39000" dir="5460000" algn="tl">
                    <a:srgbClr val="000000">
                      <a:alpha val="38000"/>
                    </a:srgbClr>
                  </a:outerShdw>
                </a:effectLst>
                <a:latin typeface="NikoshBAN" pitchFamily="2" charset="0"/>
                <a:cs typeface="NikoshBAN" pitchFamily="2" charset="0"/>
              </a:rPr>
              <a:t> ক +ষ</a:t>
            </a:r>
            <a:r>
              <a:rPr lang="en-US" sz="6000" b="1" dirty="0">
                <a:ln w="11430"/>
                <a:effectLst>
                  <a:outerShdw blurRad="50800" dist="39000" dir="5460000" algn="tl">
                    <a:srgbClr val="000000">
                      <a:alpha val="38000"/>
                    </a:srgbClr>
                  </a:outerShdw>
                </a:effectLst>
                <a:latin typeface="NikoshBAN" pitchFamily="2" charset="0"/>
                <a:cs typeface="NikoshBAN" pitchFamily="2" charset="0"/>
              </a:rPr>
              <a:t>  </a:t>
            </a:r>
          </a:p>
        </p:txBody>
      </p:sp>
      <p:sp>
        <p:nvSpPr>
          <p:cNvPr id="7" name="Rectangle 6"/>
          <p:cNvSpPr/>
          <p:nvPr/>
        </p:nvSpPr>
        <p:spPr>
          <a:xfrm>
            <a:off x="2797715" y="420039"/>
            <a:ext cx="6100403" cy="92333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lvl="0" algn="ctr" fontAlgn="auto">
              <a:spcBef>
                <a:spcPts val="0"/>
              </a:spcBef>
              <a:spcAft>
                <a:spcPts val="0"/>
              </a:spcAft>
            </a:pPr>
            <a:r>
              <a:rPr lang="en-US" sz="5400" b="1" dirty="0" err="1">
                <a:ln w="11430"/>
                <a:effectLst>
                  <a:outerShdw blurRad="80000" dist="40000" dir="5040000" algn="tl">
                    <a:srgbClr val="000000">
                      <a:alpha val="30000"/>
                    </a:srgbClr>
                  </a:outerShdw>
                </a:effectLst>
                <a:latin typeface="NikoshBAN" panose="02000000000000000000" pitchFamily="2" charset="0"/>
                <a:cs typeface="NikoshBAN" panose="02000000000000000000" pitchFamily="2" charset="0"/>
              </a:rPr>
              <a:t>যুক্তবর্ণ</a:t>
            </a:r>
            <a:r>
              <a:rPr lang="en-US" sz="5400" b="1" dirty="0">
                <a:ln w="11430"/>
                <a:effectLst>
                  <a:outerShdw blurRad="80000" dist="40000" dir="5040000" algn="tl">
                    <a:srgbClr val="000000">
                      <a:alpha val="30000"/>
                    </a:srgbClr>
                  </a:outerShdw>
                </a:effectLst>
                <a:latin typeface="NikoshBAN" panose="02000000000000000000" pitchFamily="2" charset="0"/>
                <a:cs typeface="NikoshBAN" panose="02000000000000000000" pitchFamily="2" charset="0"/>
              </a:rPr>
              <a:t> </a:t>
            </a:r>
            <a:r>
              <a:rPr lang="en-US" sz="5400" b="1" dirty="0" err="1">
                <a:ln w="11430"/>
                <a:effectLst>
                  <a:outerShdw blurRad="80000" dist="40000" dir="5040000" algn="tl">
                    <a:srgbClr val="000000">
                      <a:alpha val="30000"/>
                    </a:srgbClr>
                  </a:outerShdw>
                </a:effectLst>
                <a:latin typeface="NikoshBAN" panose="02000000000000000000" pitchFamily="2" charset="0"/>
                <a:cs typeface="NikoshBAN" panose="02000000000000000000" pitchFamily="2" charset="0"/>
              </a:rPr>
              <a:t>শিখি</a:t>
            </a:r>
            <a:endParaRPr lang="en-US" sz="5400" b="1" dirty="0">
              <a:ln w="11430"/>
              <a:effectLst>
                <a:outerShdw blurRad="80000" dist="40000" dir="5040000" algn="tl">
                  <a:srgbClr val="000000">
                    <a:alpha val="30000"/>
                  </a:srgbClr>
                </a:outerShdw>
              </a:effectLst>
              <a:latin typeface="NikoshBAN" panose="02000000000000000000" pitchFamily="2" charset="0"/>
              <a:cs typeface="NikoshBAN" panose="02000000000000000000" pitchFamily="2" charset="0"/>
            </a:endParaRPr>
          </a:p>
        </p:txBody>
      </p:sp>
      <p:sp>
        <p:nvSpPr>
          <p:cNvPr id="8" name="Rectangle 7"/>
          <p:cNvSpPr/>
          <p:nvPr/>
        </p:nvSpPr>
        <p:spPr>
          <a:xfrm>
            <a:off x="3466529" y="2808901"/>
            <a:ext cx="5998836"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6000" b="1" dirty="0">
                <a:ln w="11430"/>
                <a:effectLst>
                  <a:outerShdw blurRad="50800" dist="39000" dir="5460000" algn="tl">
                    <a:srgbClr val="000000">
                      <a:alpha val="38000"/>
                    </a:srgbClr>
                  </a:outerShdw>
                </a:effectLst>
                <a:latin typeface="NikoshBAN" pitchFamily="2" charset="0"/>
                <a:cs typeface="NikoshBAN" pitchFamily="2" charset="0"/>
              </a:rPr>
              <a:t>সঞ্চারি</a:t>
            </a:r>
            <a:r>
              <a:rPr lang="bn-BD" sz="6000" b="1" dirty="0">
                <a:ln w="11430"/>
                <a:effectLst>
                  <a:outerShdw blurRad="50800" dist="39000" dir="5460000" algn="tl">
                    <a:srgbClr val="000000">
                      <a:alpha val="38000"/>
                    </a:srgbClr>
                  </a:outerShdw>
                </a:effectLst>
                <a:latin typeface="NikoshBAN" pitchFamily="2" charset="0"/>
                <a:cs typeface="NikoshBAN" pitchFamily="2" charset="0"/>
              </a:rPr>
              <a:t> </a:t>
            </a:r>
            <a:r>
              <a:rPr lang="bn-IN" sz="6000" b="1" dirty="0">
                <a:ln w="11430"/>
                <a:effectLst>
                  <a:outerShdw blurRad="50800" dist="39000" dir="5460000" algn="tl">
                    <a:srgbClr val="000000">
                      <a:alpha val="38000"/>
                    </a:srgbClr>
                  </a:outerShdw>
                </a:effectLst>
                <a:latin typeface="NikoshBAN" pitchFamily="2" charset="0"/>
                <a:cs typeface="NikoshBAN" pitchFamily="2" charset="0"/>
              </a:rPr>
              <a:t>- </a:t>
            </a:r>
            <a:r>
              <a:rPr lang="bn-IN" sz="60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ঞ্চ</a:t>
            </a:r>
            <a:r>
              <a:rPr lang="bn-IN" sz="6000" b="1" dirty="0">
                <a:ln w="11430"/>
                <a:effectLst>
                  <a:outerShdw blurRad="50800" dist="39000" dir="5460000" algn="tl">
                    <a:srgbClr val="000000">
                      <a:alpha val="38000"/>
                    </a:srgbClr>
                  </a:outerShdw>
                </a:effectLst>
                <a:latin typeface="NikoshBAN" pitchFamily="2" charset="0"/>
                <a:cs typeface="NikoshBAN" pitchFamily="2" charset="0"/>
              </a:rPr>
              <a:t> = ঞ</a:t>
            </a:r>
            <a:r>
              <a:rPr lang="bn-BD" sz="6000" b="1" dirty="0">
                <a:ln w="11430"/>
                <a:effectLst>
                  <a:outerShdw blurRad="50800" dist="39000" dir="5460000" algn="tl">
                    <a:srgbClr val="000000">
                      <a:alpha val="38000"/>
                    </a:srgbClr>
                  </a:outerShdw>
                </a:effectLst>
                <a:latin typeface="NikoshBAN" pitchFamily="2" charset="0"/>
                <a:cs typeface="NikoshBAN" pitchFamily="2" charset="0"/>
              </a:rPr>
              <a:t>+</a:t>
            </a:r>
            <a:r>
              <a:rPr lang="bn-IN" sz="6000" b="1" dirty="0">
                <a:ln w="11430"/>
                <a:effectLst>
                  <a:outerShdw blurRad="50800" dist="39000" dir="5460000" algn="tl">
                    <a:srgbClr val="000000">
                      <a:alpha val="38000"/>
                    </a:srgbClr>
                  </a:outerShdw>
                </a:effectLst>
                <a:latin typeface="NikoshBAN" pitchFamily="2" charset="0"/>
                <a:cs typeface="NikoshBAN" pitchFamily="2" charset="0"/>
              </a:rPr>
              <a:t> চ</a:t>
            </a:r>
            <a:endParaRPr lang="bn-BD" sz="60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2" name="Star: 24 Points 1">
            <a:extLst>
              <a:ext uri="{FF2B5EF4-FFF2-40B4-BE49-F238E27FC236}">
                <a16:creationId xmlns:a16="http://schemas.microsoft.com/office/drawing/2014/main" id="{56844473-3DA3-4EB4-9015-36778004C29F}"/>
              </a:ext>
            </a:extLst>
          </p:cNvPr>
          <p:cNvSpPr/>
          <p:nvPr/>
        </p:nvSpPr>
        <p:spPr>
          <a:xfrm>
            <a:off x="437322" y="5366885"/>
            <a:ext cx="1192696" cy="1174444"/>
          </a:xfrm>
          <a:prstGeom prst="star24">
            <a:avLst>
              <a:gd name="adj" fmla="val 4167"/>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24 Points 9">
            <a:extLst>
              <a:ext uri="{FF2B5EF4-FFF2-40B4-BE49-F238E27FC236}">
                <a16:creationId xmlns:a16="http://schemas.microsoft.com/office/drawing/2014/main" id="{489588BA-6F39-4C28-81AE-88116BC739A4}"/>
              </a:ext>
            </a:extLst>
          </p:cNvPr>
          <p:cNvSpPr/>
          <p:nvPr/>
        </p:nvSpPr>
        <p:spPr>
          <a:xfrm>
            <a:off x="1219200" y="5168102"/>
            <a:ext cx="1192696" cy="1174444"/>
          </a:xfrm>
          <a:prstGeom prst="star24">
            <a:avLst>
              <a:gd name="adj" fmla="val 4167"/>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24 Points 10">
            <a:extLst>
              <a:ext uri="{FF2B5EF4-FFF2-40B4-BE49-F238E27FC236}">
                <a16:creationId xmlns:a16="http://schemas.microsoft.com/office/drawing/2014/main" id="{D5A8FC48-8E3D-4B7E-9A42-143EAD25D406}"/>
              </a:ext>
            </a:extLst>
          </p:cNvPr>
          <p:cNvSpPr/>
          <p:nvPr/>
        </p:nvSpPr>
        <p:spPr>
          <a:xfrm>
            <a:off x="544093" y="4452239"/>
            <a:ext cx="1192696" cy="1174444"/>
          </a:xfrm>
          <a:prstGeom prst="star24">
            <a:avLst>
              <a:gd name="adj" fmla="val 4167"/>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24 Points 11">
            <a:extLst>
              <a:ext uri="{FF2B5EF4-FFF2-40B4-BE49-F238E27FC236}">
                <a16:creationId xmlns:a16="http://schemas.microsoft.com/office/drawing/2014/main" id="{AC94643A-9C7E-446B-95F0-7562EA8823C2}"/>
              </a:ext>
            </a:extLst>
          </p:cNvPr>
          <p:cNvSpPr/>
          <p:nvPr/>
        </p:nvSpPr>
        <p:spPr>
          <a:xfrm>
            <a:off x="1538760" y="4149180"/>
            <a:ext cx="1192696" cy="1174444"/>
          </a:xfrm>
          <a:prstGeom prst="star24">
            <a:avLst>
              <a:gd name="adj" fmla="val 4167"/>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466529" y="3841746"/>
            <a:ext cx="6218751"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6000" b="1" dirty="0">
                <a:ln w="11430"/>
                <a:effectLst>
                  <a:outerShdw blurRad="50800" dist="39000" dir="5460000" algn="tl">
                    <a:srgbClr val="000000">
                      <a:alpha val="38000"/>
                    </a:srgbClr>
                  </a:outerShdw>
                </a:effectLst>
                <a:latin typeface="NikoshBAN" pitchFamily="2" charset="0"/>
                <a:cs typeface="NikoshBAN" pitchFamily="2" charset="0"/>
              </a:rPr>
              <a:t>অঙ্গুলি </a:t>
            </a:r>
            <a:r>
              <a:rPr lang="en-US" sz="6000" b="1" dirty="0">
                <a:ln w="11430"/>
                <a:effectLst>
                  <a:outerShdw blurRad="50800" dist="39000" dir="5460000" algn="tl">
                    <a:srgbClr val="000000">
                      <a:alpha val="38000"/>
                    </a:srgbClr>
                  </a:outerShdw>
                </a:effectLst>
                <a:latin typeface="NikoshBAN" pitchFamily="2" charset="0"/>
                <a:cs typeface="NikoshBAN" pitchFamily="2" charset="0"/>
              </a:rPr>
              <a:t>-</a:t>
            </a:r>
            <a:r>
              <a:rPr lang="bn-IN" sz="6000" b="1" dirty="0">
                <a:ln w="11430"/>
                <a:effectLst>
                  <a:outerShdw blurRad="50800" dist="39000" dir="5460000" algn="tl">
                    <a:srgbClr val="000000">
                      <a:alpha val="38000"/>
                    </a:srgbClr>
                  </a:outerShdw>
                </a:effectLst>
                <a:latin typeface="NikoshBAN" pitchFamily="2" charset="0"/>
                <a:cs typeface="NikoshBAN" pitchFamily="2" charset="0"/>
              </a:rPr>
              <a:t> </a:t>
            </a:r>
            <a:r>
              <a:rPr lang="bn-IN" sz="60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ঙ্গ </a:t>
            </a:r>
            <a:r>
              <a:rPr lang="en-US" sz="6000" b="1" dirty="0">
                <a:ln w="11430"/>
                <a:effectLst>
                  <a:outerShdw blurRad="50800" dist="39000" dir="5460000" algn="tl">
                    <a:srgbClr val="000000">
                      <a:alpha val="38000"/>
                    </a:srgbClr>
                  </a:outerShdw>
                </a:effectLst>
                <a:latin typeface="NikoshBAN" pitchFamily="2" charset="0"/>
                <a:cs typeface="NikoshBAN" pitchFamily="2" charset="0"/>
              </a:rPr>
              <a:t>=</a:t>
            </a:r>
            <a:r>
              <a:rPr lang="bn-IN" sz="6000" b="1" dirty="0">
                <a:ln w="11430"/>
                <a:effectLst>
                  <a:outerShdw blurRad="50800" dist="39000" dir="5460000" algn="tl">
                    <a:srgbClr val="000000">
                      <a:alpha val="38000"/>
                    </a:srgbClr>
                  </a:outerShdw>
                </a:effectLst>
                <a:latin typeface="NikoshBAN" pitchFamily="2" charset="0"/>
                <a:cs typeface="NikoshBAN" pitchFamily="2" charset="0"/>
              </a:rPr>
              <a:t>ঙ + গ</a:t>
            </a:r>
            <a:r>
              <a:rPr lang="en-US" sz="6000" b="1" dirty="0">
                <a:ln w="11430"/>
                <a:effectLst>
                  <a:outerShdw blurRad="50800" dist="39000" dir="5460000" algn="tl">
                    <a:srgbClr val="000000">
                      <a:alpha val="38000"/>
                    </a:srgbClr>
                  </a:outerShdw>
                </a:effectLst>
                <a:latin typeface="NikoshBAN" pitchFamily="2" charset="0"/>
                <a:cs typeface="NikoshBAN" pitchFamily="2" charset="0"/>
              </a:rPr>
              <a:t>  </a:t>
            </a:r>
          </a:p>
        </p:txBody>
      </p:sp>
      <p:sp>
        <p:nvSpPr>
          <p:cNvPr id="18" name="Rectangle 17"/>
          <p:cNvSpPr/>
          <p:nvPr/>
        </p:nvSpPr>
        <p:spPr>
          <a:xfrm>
            <a:off x="4024185" y="4660270"/>
            <a:ext cx="6218751"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6000" b="1" dirty="0">
                <a:ln w="11430"/>
                <a:effectLst>
                  <a:outerShdw blurRad="50800" dist="39000" dir="5460000" algn="tl">
                    <a:srgbClr val="000000">
                      <a:alpha val="38000"/>
                    </a:srgbClr>
                  </a:outerShdw>
                </a:effectLst>
                <a:latin typeface="NikoshBAN" pitchFamily="2" charset="0"/>
                <a:cs typeface="NikoshBAN" pitchFamily="2" charset="0"/>
              </a:rPr>
              <a:t>শ্রেষ্ঠ </a:t>
            </a:r>
            <a:r>
              <a:rPr lang="en-US" sz="6000" b="1" dirty="0">
                <a:ln w="11430"/>
                <a:effectLst>
                  <a:outerShdw blurRad="50800" dist="39000" dir="5460000" algn="tl">
                    <a:srgbClr val="000000">
                      <a:alpha val="38000"/>
                    </a:srgbClr>
                  </a:outerShdw>
                </a:effectLst>
                <a:latin typeface="NikoshBAN" pitchFamily="2" charset="0"/>
                <a:cs typeface="NikoshBAN" pitchFamily="2" charset="0"/>
              </a:rPr>
              <a:t>-</a:t>
            </a:r>
            <a:r>
              <a:rPr lang="bn-IN" sz="6000" b="1" dirty="0">
                <a:ln w="11430"/>
                <a:effectLst>
                  <a:outerShdw blurRad="50800" dist="39000" dir="5460000" algn="tl">
                    <a:srgbClr val="000000">
                      <a:alpha val="38000"/>
                    </a:srgbClr>
                  </a:outerShdw>
                </a:effectLst>
                <a:latin typeface="NikoshBAN" pitchFamily="2" charset="0"/>
                <a:cs typeface="NikoshBAN" pitchFamily="2" charset="0"/>
              </a:rPr>
              <a:t> </a:t>
            </a:r>
            <a:r>
              <a:rPr lang="bn-IN" sz="60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 ষ্ঠ </a:t>
            </a:r>
            <a:r>
              <a:rPr lang="en-US" sz="6000" b="1" dirty="0">
                <a:ln w="11430"/>
                <a:effectLst>
                  <a:outerShdw blurRad="50800" dist="39000" dir="5460000" algn="tl">
                    <a:srgbClr val="000000">
                      <a:alpha val="38000"/>
                    </a:srgbClr>
                  </a:outerShdw>
                </a:effectLst>
                <a:latin typeface="NikoshBAN" pitchFamily="2" charset="0"/>
                <a:cs typeface="NikoshBAN" pitchFamily="2" charset="0"/>
              </a:rPr>
              <a:t>=</a:t>
            </a:r>
            <a:r>
              <a:rPr lang="bn-IN" sz="6000" b="1" dirty="0">
                <a:ln w="11430"/>
                <a:effectLst>
                  <a:outerShdw blurRad="50800" dist="39000" dir="5460000" algn="tl">
                    <a:srgbClr val="000000">
                      <a:alpha val="38000"/>
                    </a:srgbClr>
                  </a:outerShdw>
                </a:effectLst>
                <a:latin typeface="NikoshBAN" pitchFamily="2" charset="0"/>
                <a:cs typeface="NikoshBAN" pitchFamily="2" charset="0"/>
              </a:rPr>
              <a:t>ষ + ঠ</a:t>
            </a:r>
            <a:r>
              <a:rPr lang="en-US" sz="6000" b="1" dirty="0">
                <a:ln w="11430"/>
                <a:effectLst>
                  <a:outerShdw blurRad="50800" dist="39000" dir="5460000" algn="tl">
                    <a:srgbClr val="000000">
                      <a:alpha val="38000"/>
                    </a:srgbClr>
                  </a:outerShdw>
                </a:effectLst>
                <a:latin typeface="NikoshBAN" pitchFamily="2" charset="0"/>
                <a:cs typeface="NikoshBAN" pitchFamily="2" charset="0"/>
              </a:rPr>
              <a:t>  </a:t>
            </a:r>
          </a:p>
        </p:txBody>
      </p:sp>
      <p:sp>
        <p:nvSpPr>
          <p:cNvPr id="19" name="Rectangle 18"/>
          <p:cNvSpPr/>
          <p:nvPr/>
        </p:nvSpPr>
        <p:spPr>
          <a:xfrm>
            <a:off x="3466530" y="5567382"/>
            <a:ext cx="6218751"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6000" b="1" dirty="0">
                <a:ln w="11430"/>
                <a:effectLst>
                  <a:outerShdw blurRad="50800" dist="39000" dir="5460000" algn="tl">
                    <a:srgbClr val="000000">
                      <a:alpha val="38000"/>
                    </a:srgbClr>
                  </a:outerShdw>
                </a:effectLst>
                <a:latin typeface="NikoshBAN" pitchFamily="2" charset="0"/>
                <a:cs typeface="NikoshBAN" pitchFamily="2" charset="0"/>
              </a:rPr>
              <a:t>শাস্ত্রের </a:t>
            </a:r>
            <a:r>
              <a:rPr lang="en-US" sz="6000" b="1" dirty="0">
                <a:ln w="11430"/>
                <a:effectLst>
                  <a:outerShdw blurRad="50800" dist="39000" dir="5460000" algn="tl">
                    <a:srgbClr val="000000">
                      <a:alpha val="38000"/>
                    </a:srgbClr>
                  </a:outerShdw>
                </a:effectLst>
                <a:latin typeface="NikoshBAN" pitchFamily="2" charset="0"/>
                <a:cs typeface="NikoshBAN" pitchFamily="2" charset="0"/>
              </a:rPr>
              <a:t>-</a:t>
            </a:r>
            <a:r>
              <a:rPr lang="bn-IN" sz="6000" b="1" dirty="0">
                <a:ln w="11430"/>
                <a:effectLst>
                  <a:outerShdw blurRad="50800" dist="39000" dir="5460000" algn="tl">
                    <a:srgbClr val="000000">
                      <a:alpha val="38000"/>
                    </a:srgbClr>
                  </a:outerShdw>
                </a:effectLst>
                <a:latin typeface="NikoshBAN" pitchFamily="2" charset="0"/>
                <a:cs typeface="NikoshBAN" pitchFamily="2" charset="0"/>
              </a:rPr>
              <a:t> </a:t>
            </a:r>
            <a:r>
              <a:rPr lang="bn-IN" sz="60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 স্ত্র </a:t>
            </a:r>
            <a:r>
              <a:rPr lang="en-US" sz="6000" b="1" dirty="0">
                <a:ln w="11430"/>
                <a:effectLst>
                  <a:outerShdw blurRad="50800" dist="39000" dir="5460000" algn="tl">
                    <a:srgbClr val="000000">
                      <a:alpha val="38000"/>
                    </a:srgbClr>
                  </a:outerShdw>
                </a:effectLst>
                <a:latin typeface="NikoshBAN" pitchFamily="2" charset="0"/>
                <a:cs typeface="NikoshBAN" pitchFamily="2" charset="0"/>
              </a:rPr>
              <a:t>=</a:t>
            </a:r>
            <a:r>
              <a:rPr lang="bn-IN" sz="6000" b="1" dirty="0">
                <a:ln w="11430"/>
                <a:effectLst>
                  <a:outerShdw blurRad="50800" dist="39000" dir="5460000" algn="tl">
                    <a:srgbClr val="000000">
                      <a:alpha val="38000"/>
                    </a:srgbClr>
                  </a:outerShdw>
                </a:effectLst>
                <a:latin typeface="NikoshBAN" pitchFamily="2" charset="0"/>
                <a:cs typeface="NikoshBAN" pitchFamily="2" charset="0"/>
              </a:rPr>
              <a:t>স্ +ত্+র</a:t>
            </a:r>
            <a:r>
              <a:rPr lang="en-US" sz="6000" b="1" dirty="0">
                <a:ln w="11430"/>
                <a:effectLst>
                  <a:outerShdw blurRad="50800" dist="39000" dir="5460000" algn="tl">
                    <a:srgbClr val="000000">
                      <a:alpha val="38000"/>
                    </a:srgbClr>
                  </a:outerShdw>
                </a:effectLst>
                <a:latin typeface="NikoshBAN" pitchFamily="2" charset="0"/>
                <a:cs typeface="NikoshBAN" pitchFamily="2" charset="0"/>
              </a:rPr>
              <a:t>  </a:t>
            </a:r>
          </a:p>
        </p:txBody>
      </p:sp>
      <p:pic>
        <p:nvPicPr>
          <p:cNvPr id="13" name="Picture 2" descr="Floral Flower Green - Free vector graphic on Pixabay">
            <a:extLst>
              <a:ext uri="{FF2B5EF4-FFF2-40B4-BE49-F238E27FC236}">
                <a16:creationId xmlns:a16="http://schemas.microsoft.com/office/drawing/2014/main" id="{CFFE72CF-9556-4D71-BF0A-C03D590FA2C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5400000" flipH="1">
            <a:off x="7792276" y="2490176"/>
            <a:ext cx="5601632" cy="2800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981926"/>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2"/>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1"/>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2"/>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0"/>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2250"/>
                                        <p:tgtEl>
                                          <p:spTgt spid="4"/>
                                        </p:tgtEl>
                                      </p:cBhvr>
                                    </p:animEffect>
                                  </p:childTnLst>
                                </p:cTn>
                              </p:par>
                            </p:childTnLst>
                          </p:cTn>
                        </p:par>
                        <p:par>
                          <p:cTn id="25" fill="hold">
                            <p:stCondLst>
                              <p:cond delay="225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225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225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2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2" grpId="0" animBg="1"/>
      <p:bldP spid="10" grpId="0" animBg="1"/>
      <p:bldP spid="11" grpId="0" animBg="1"/>
      <p:bldP spid="12" grpId="0" animBg="1"/>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442BA745-F7E1-4285-8B31-536BCB0E3465}"/>
              </a:ext>
            </a:extLst>
          </p:cNvPr>
          <p:cNvSpPr/>
          <p:nvPr/>
        </p:nvSpPr>
        <p:spPr>
          <a:xfrm>
            <a:off x="3737113" y="861391"/>
            <a:ext cx="2888974" cy="2875722"/>
          </a:xfrm>
          <a:prstGeom prst="ellipse">
            <a:avLst/>
          </a:prstGeom>
          <a:solidFill>
            <a:srgbClr val="00B050"/>
          </a:solidFill>
          <a:ln>
            <a:noFill/>
          </a:ln>
          <a:effectLst>
            <a:outerShdw blurRad="63500" sx="125000" sy="125000" algn="c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655F753-11F4-4E5E-90EC-B08443BD20F7}"/>
              </a:ext>
            </a:extLst>
          </p:cNvPr>
          <p:cNvPicPr>
            <a:picLocks noChangeAspect="1"/>
          </p:cNvPicPr>
          <p:nvPr/>
        </p:nvPicPr>
        <p:blipFill rotWithShape="1">
          <a:blip r:embed="rId2">
            <a:duotone>
              <a:prstClr val="black"/>
              <a:schemeClr val="accent6">
                <a:tint val="45000"/>
                <a:satMod val="400000"/>
              </a:schemeClr>
            </a:duotone>
          </a:blip>
          <a:srcRect l="-851" t="53892" r="1"/>
          <a:stretch/>
        </p:blipFill>
        <p:spPr>
          <a:xfrm>
            <a:off x="-549019" y="160422"/>
            <a:ext cx="6573903" cy="3268578"/>
          </a:xfrm>
          <a:prstGeom prst="rect">
            <a:avLst/>
          </a:prstGeom>
        </p:spPr>
      </p:pic>
      <p:sp>
        <p:nvSpPr>
          <p:cNvPr id="5" name="Oval 4">
            <a:extLst>
              <a:ext uri="{FF2B5EF4-FFF2-40B4-BE49-F238E27FC236}">
                <a16:creationId xmlns:a16="http://schemas.microsoft.com/office/drawing/2014/main" id="{F6FAF99F-7781-42DF-93AA-DE68E7AA008F}"/>
              </a:ext>
            </a:extLst>
          </p:cNvPr>
          <p:cNvSpPr/>
          <p:nvPr/>
        </p:nvSpPr>
        <p:spPr>
          <a:xfrm>
            <a:off x="577517" y="1459832"/>
            <a:ext cx="4748462" cy="4569829"/>
          </a:xfrm>
          <a:prstGeom prst="ellipse">
            <a:avLst/>
          </a:prstGeom>
          <a:solidFill>
            <a:schemeClr val="accent6">
              <a:lumMod val="50000"/>
            </a:schemeClr>
          </a:solidFill>
          <a:ln>
            <a:noFill/>
          </a:ln>
          <a:effectLst>
            <a:innerShdw blurRad="1143000" dist="647700" dir="6600000">
              <a:prstClr val="black">
                <a:alpha val="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A2FFC91-5B73-439D-9C6A-D1CBAA4C81D3}"/>
              </a:ext>
            </a:extLst>
          </p:cNvPr>
          <p:cNvSpPr/>
          <p:nvPr/>
        </p:nvSpPr>
        <p:spPr>
          <a:xfrm>
            <a:off x="819644" y="1679280"/>
            <a:ext cx="4264207" cy="4130932"/>
          </a:xfrm>
          <a:prstGeom prst="ellips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C929A13-0488-44AF-9090-F3FBB55B0153}"/>
              </a:ext>
            </a:extLst>
          </p:cNvPr>
          <p:cNvPicPr>
            <a:picLocks noChangeAspect="1"/>
          </p:cNvPicPr>
          <p:nvPr/>
        </p:nvPicPr>
        <p:blipFill rotWithShape="1">
          <a:blip r:embed="rId3">
            <a:extLst>
              <a:ext uri="{28A0092B-C50C-407E-A947-70E740481C1C}">
                <a14:useLocalDpi xmlns:a14="http://schemas.microsoft.com/office/drawing/2010/main" val="0"/>
              </a:ext>
            </a:extLst>
          </a:blip>
          <a:srcRect b="28749"/>
          <a:stretch/>
        </p:blipFill>
        <p:spPr>
          <a:xfrm>
            <a:off x="986589" y="1883862"/>
            <a:ext cx="3930315" cy="3721768"/>
          </a:xfrm>
          <a:prstGeom prst="ellipse">
            <a:avLst/>
          </a:prstGeom>
          <a:ln w="28575">
            <a:noFill/>
          </a:ln>
        </p:spPr>
      </p:pic>
      <p:sp>
        <p:nvSpPr>
          <p:cNvPr id="9" name="Oval 8">
            <a:extLst>
              <a:ext uri="{FF2B5EF4-FFF2-40B4-BE49-F238E27FC236}">
                <a16:creationId xmlns:a16="http://schemas.microsoft.com/office/drawing/2014/main" id="{4CB59375-998F-41EE-9BCB-669CDD535D0D}"/>
              </a:ext>
            </a:extLst>
          </p:cNvPr>
          <p:cNvSpPr/>
          <p:nvPr/>
        </p:nvSpPr>
        <p:spPr>
          <a:xfrm>
            <a:off x="536854" y="1047788"/>
            <a:ext cx="2000707" cy="1921462"/>
          </a:xfrm>
          <a:prstGeom prst="ellipse">
            <a:avLst/>
          </a:prstGeom>
          <a:solidFill>
            <a:schemeClr val="accent6">
              <a:lumMod val="50000"/>
            </a:schemeClr>
          </a:solidFill>
          <a:ln>
            <a:noFill/>
          </a:ln>
          <a:effectLst>
            <a:outerShdw blurRad="901700" sx="116000" sy="116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976E2AA-37CA-42CE-8F45-9E4D31DEF98A}"/>
              </a:ext>
            </a:extLst>
          </p:cNvPr>
          <p:cNvSpPr/>
          <p:nvPr/>
        </p:nvSpPr>
        <p:spPr>
          <a:xfrm>
            <a:off x="577516" y="4851016"/>
            <a:ext cx="1574310" cy="1499227"/>
          </a:xfrm>
          <a:prstGeom prst="ellipse">
            <a:avLst/>
          </a:prstGeom>
          <a:solidFill>
            <a:schemeClr val="accent6">
              <a:lumMod val="75000"/>
            </a:schemeClr>
          </a:solidFill>
          <a:ln>
            <a:noFill/>
          </a:ln>
          <a:effectLst>
            <a:outerShdw blurRad="901700" sx="116000" sy="116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C68C73F-CF30-4B72-9639-B188A067F425}"/>
              </a:ext>
            </a:extLst>
          </p:cNvPr>
          <p:cNvSpPr txBox="1"/>
          <p:nvPr/>
        </p:nvSpPr>
        <p:spPr>
          <a:xfrm>
            <a:off x="5313060" y="1345297"/>
            <a:ext cx="6059296" cy="3693319"/>
          </a:xfrm>
          <a:prstGeom prst="rect">
            <a:avLst/>
          </a:prstGeom>
          <a:noFill/>
          <a:ln w="3175">
            <a:noFill/>
          </a:ln>
        </p:spPr>
        <p:txBody>
          <a:bodyPr wrap="square" rtlCol="0">
            <a:spAutoFit/>
          </a:bodyPr>
          <a:lstStyle/>
          <a:p>
            <a:pPr algn="ctr"/>
            <a:r>
              <a:rPr lang="en-US" sz="6600" b="1" dirty="0" err="1">
                <a:solidFill>
                  <a:srgbClr val="990100"/>
                </a:solidFill>
                <a:latin typeface="NikoshBAN" panose="02000000000000000000" pitchFamily="2" charset="0"/>
                <a:cs typeface="NikoshBAN" panose="02000000000000000000" pitchFamily="2" charset="0"/>
              </a:rPr>
              <a:t>উ</a:t>
            </a:r>
            <a:r>
              <a:rPr lang="en-US" sz="5400" b="1" dirty="0" err="1">
                <a:solidFill>
                  <a:srgbClr val="990100"/>
                </a:solidFill>
                <a:latin typeface="NikoshBAN" panose="02000000000000000000" pitchFamily="2" charset="0"/>
                <a:cs typeface="NikoshBAN" panose="02000000000000000000" pitchFamily="2" charset="0"/>
              </a:rPr>
              <a:t>পস্থাপনায়</a:t>
            </a:r>
            <a:endParaRPr lang="bn-IN" sz="5400" b="1" dirty="0">
              <a:solidFill>
                <a:srgbClr val="990100"/>
              </a:solidFill>
              <a:latin typeface="NikoshBAN" panose="02000000000000000000" pitchFamily="2" charset="0"/>
              <a:cs typeface="NikoshBAN" panose="02000000000000000000" pitchFamily="2" charset="0"/>
            </a:endParaRPr>
          </a:p>
          <a:p>
            <a:pPr algn="ctr"/>
            <a:r>
              <a:rPr lang="bn-IN" sz="4800" b="1" dirty="0">
                <a:latin typeface="NikoshBAN" panose="02000000000000000000" pitchFamily="2" charset="0"/>
                <a:cs typeface="NikoshBAN" panose="02000000000000000000" pitchFamily="2" charset="0"/>
              </a:rPr>
              <a:t>দিলারা খানম </a:t>
            </a:r>
          </a:p>
          <a:p>
            <a:pPr algn="ctr"/>
            <a:r>
              <a:rPr lang="bn-IN" sz="4400" b="1" dirty="0">
                <a:latin typeface="NikoshBAN" panose="02000000000000000000" pitchFamily="2" charset="0"/>
                <a:cs typeface="NikoshBAN" panose="02000000000000000000" pitchFamily="2" charset="0"/>
              </a:rPr>
              <a:t>সহকারী শিক্ষক </a:t>
            </a:r>
          </a:p>
          <a:p>
            <a:pPr algn="ctr"/>
            <a:r>
              <a:rPr lang="bn-IN" sz="3200" b="1" dirty="0">
                <a:latin typeface="NikoshBAN" panose="02000000000000000000" pitchFamily="2" charset="0"/>
                <a:cs typeface="NikoshBAN" panose="02000000000000000000" pitchFamily="2" charset="0"/>
              </a:rPr>
              <a:t>জামিরা আদর্শ সরকারী প্রাথমিক</a:t>
            </a:r>
            <a:r>
              <a:rPr lang="en-US" sz="3200" b="1" dirty="0">
                <a:latin typeface="NikoshBAN" panose="02000000000000000000" pitchFamily="2" charset="0"/>
                <a:cs typeface="NikoshBAN" panose="02000000000000000000" pitchFamily="2" charset="0"/>
              </a:rPr>
              <a:t> </a:t>
            </a:r>
            <a:r>
              <a:rPr lang="bn-IN" sz="3200" b="1" dirty="0">
                <a:latin typeface="NikoshBAN" panose="02000000000000000000" pitchFamily="2" charset="0"/>
                <a:cs typeface="NikoshBAN" panose="02000000000000000000" pitchFamily="2" charset="0"/>
              </a:rPr>
              <a:t>বিদ্যালয়। </a:t>
            </a:r>
          </a:p>
          <a:p>
            <a:pPr algn="ctr"/>
            <a:r>
              <a:rPr lang="bn-IN" sz="4400" b="1" dirty="0">
                <a:latin typeface="NikoshBAN" panose="02000000000000000000" pitchFamily="2" charset="0"/>
                <a:cs typeface="NikoshBAN" panose="02000000000000000000" pitchFamily="2" charset="0"/>
              </a:rPr>
              <a:t>ফুলতলা, খুলনা</a:t>
            </a:r>
            <a:r>
              <a:rPr lang="en-US" sz="4400" b="1" dirty="0">
                <a:latin typeface="NikoshBAN" panose="02000000000000000000" pitchFamily="2" charset="0"/>
                <a:cs typeface="NikoshBAN" panose="02000000000000000000" pitchFamily="2" charset="0"/>
              </a:rPr>
              <a:t>।</a:t>
            </a:r>
          </a:p>
        </p:txBody>
      </p:sp>
      <p:pic>
        <p:nvPicPr>
          <p:cNvPr id="13" name="Picture 2" descr="Floral Flower Green - Free vector graphic on Pixabay">
            <a:extLst>
              <a:ext uri="{FF2B5EF4-FFF2-40B4-BE49-F238E27FC236}">
                <a16:creationId xmlns:a16="http://schemas.microsoft.com/office/drawing/2014/main" id="{7AAFF033-CD30-422C-A24F-0694589DA76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5400000" flipH="1">
            <a:off x="7792276" y="2490176"/>
            <a:ext cx="5601632" cy="2800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49130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9" grpId="0" animBg="1"/>
      <p:bldP spid="10" grpId="0" animBg="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84432" y="405696"/>
            <a:ext cx="5689378" cy="923330"/>
          </a:xfrm>
          <a:prstGeom prst="rect">
            <a:avLst/>
          </a:prstGeom>
          <a:ln>
            <a:solidFill>
              <a:srgbClr val="800080"/>
            </a:solid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BD" sz="5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শব্দের অর্থগুলো জেনে নিই</a:t>
            </a:r>
            <a:endParaRPr lang="en-US" sz="5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2" name="Rectangle 21"/>
          <p:cNvSpPr/>
          <p:nvPr/>
        </p:nvSpPr>
        <p:spPr>
          <a:xfrm>
            <a:off x="2684433" y="1634697"/>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কুমার</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3" name="Right Arrow 22"/>
          <p:cNvSpPr/>
          <p:nvPr/>
        </p:nvSpPr>
        <p:spPr>
          <a:xfrm>
            <a:off x="5463180" y="1841724"/>
            <a:ext cx="978408" cy="355385"/>
          </a:xfrm>
          <a:prstGeom prst="rightArrow">
            <a:avLst/>
          </a:prstGeom>
          <a:solidFill>
            <a:schemeClr val="bg2">
              <a:lumMod val="2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24" name="Rectangle 23"/>
          <p:cNvSpPr/>
          <p:nvPr/>
        </p:nvSpPr>
        <p:spPr>
          <a:xfrm>
            <a:off x="6744980" y="1634695"/>
            <a:ext cx="3204237" cy="769441"/>
          </a:xfrm>
          <a:prstGeom prst="rect">
            <a:avLst/>
          </a:prstGeom>
          <a:ln w="3175">
            <a:solidFill>
              <a:schemeClr val="tx1"/>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রাজার ছেলে</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5" name="Rectangle 24"/>
          <p:cNvSpPr/>
          <p:nvPr/>
        </p:nvSpPr>
        <p:spPr>
          <a:xfrm>
            <a:off x="2684431" y="3674193"/>
            <a:ext cx="2236030"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itchFamily="2" charset="0"/>
                <a:cs typeface="NikoshBAN" pitchFamily="2" charset="0"/>
              </a:rPr>
              <a:t>চরণ</a:t>
            </a:r>
            <a:endParaRPr lang="bn-BD" sz="44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26" name="Right Arrow 25"/>
          <p:cNvSpPr/>
          <p:nvPr/>
        </p:nvSpPr>
        <p:spPr>
          <a:xfrm>
            <a:off x="5559470" y="2943838"/>
            <a:ext cx="978408" cy="355385"/>
          </a:xfrm>
          <a:prstGeom prst="rightArrow">
            <a:avLst/>
          </a:prstGeom>
          <a:solidFill>
            <a:schemeClr val="bg2">
              <a:lumMod val="2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 26"/>
          <p:cNvSpPr/>
          <p:nvPr/>
        </p:nvSpPr>
        <p:spPr>
          <a:xfrm>
            <a:off x="6744981" y="2665064"/>
            <a:ext cx="3204236" cy="769441"/>
          </a:xfrm>
          <a:prstGeom prst="rect">
            <a:avLst/>
          </a:prstGeom>
          <a:ln w="3175">
            <a:solidFill>
              <a:schemeClr val="tx1"/>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effectLst>
                  <a:outerShdw blurRad="50800" dist="39000" dir="5460000" algn="tl">
                    <a:srgbClr val="000000">
                      <a:alpha val="38000"/>
                    </a:srgbClr>
                  </a:outerShdw>
                </a:effectLst>
                <a:latin typeface="NikoshBAN" pitchFamily="2" charset="0"/>
                <a:cs typeface="NikoshBAN" pitchFamily="2" charset="0"/>
              </a:rPr>
              <a:t>  </a:t>
            </a:r>
            <a:r>
              <a:rPr lang="bn-IN" sz="4400" b="1" dirty="0">
                <a:ln w="11430"/>
                <a:effectLst>
                  <a:outerShdw blurRad="50800" dist="39000" dir="5460000" algn="tl">
                    <a:srgbClr val="000000">
                      <a:alpha val="38000"/>
                    </a:srgbClr>
                  </a:outerShdw>
                </a:effectLst>
                <a:latin typeface="NikoshBAN" pitchFamily="2" charset="0"/>
                <a:cs typeface="NikoshBAN" pitchFamily="2" charset="0"/>
              </a:rPr>
              <a:t>পানি</a:t>
            </a:r>
            <a:endParaRPr lang="bn-BD" sz="44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28" name="Rectangle 27"/>
          <p:cNvSpPr/>
          <p:nvPr/>
        </p:nvSpPr>
        <p:spPr>
          <a:xfrm>
            <a:off x="2684431" y="2644680"/>
            <a:ext cx="2236030"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itchFamily="2" charset="0"/>
                <a:cs typeface="NikoshBAN" pitchFamily="2" charset="0"/>
              </a:rPr>
              <a:t>বারি</a:t>
            </a:r>
            <a:endParaRPr lang="bn-BD" sz="44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29" name="Right Arrow 28"/>
          <p:cNvSpPr/>
          <p:nvPr/>
        </p:nvSpPr>
        <p:spPr>
          <a:xfrm>
            <a:off x="5584704" y="3979906"/>
            <a:ext cx="978408" cy="355385"/>
          </a:xfrm>
          <a:prstGeom prst="rightArrow">
            <a:avLst/>
          </a:prstGeom>
          <a:solidFill>
            <a:schemeClr val="bg2">
              <a:lumMod val="2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ectangle 29"/>
          <p:cNvSpPr/>
          <p:nvPr/>
        </p:nvSpPr>
        <p:spPr>
          <a:xfrm>
            <a:off x="6744980" y="3762929"/>
            <a:ext cx="3204237" cy="769441"/>
          </a:xfrm>
          <a:prstGeom prst="rect">
            <a:avLst/>
          </a:prstGeom>
          <a:ln w="3175">
            <a:solidFill>
              <a:schemeClr val="tx1"/>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effectLst>
                  <a:outerShdw blurRad="50800" dist="39000" dir="5460000" algn="tl">
                    <a:srgbClr val="000000">
                      <a:alpha val="38000"/>
                    </a:srgbClr>
                  </a:outerShdw>
                </a:effectLst>
                <a:latin typeface="NikoshBAN" pitchFamily="2" charset="0"/>
                <a:cs typeface="NikoshBAN" pitchFamily="2" charset="0"/>
              </a:rPr>
              <a:t>  </a:t>
            </a:r>
            <a:r>
              <a:rPr lang="bn-IN" sz="4400" b="1" dirty="0">
                <a:ln w="11430"/>
                <a:effectLst>
                  <a:outerShdw blurRad="50800" dist="39000" dir="5460000" algn="tl">
                    <a:srgbClr val="000000">
                      <a:alpha val="38000"/>
                    </a:srgbClr>
                  </a:outerShdw>
                </a:effectLst>
                <a:latin typeface="NikoshBAN" pitchFamily="2" charset="0"/>
                <a:cs typeface="NikoshBAN" pitchFamily="2" charset="0"/>
              </a:rPr>
              <a:t>পা</a:t>
            </a:r>
            <a:endParaRPr lang="bn-BD" sz="44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31" name="Rectangle 30"/>
          <p:cNvSpPr/>
          <p:nvPr/>
        </p:nvSpPr>
        <p:spPr>
          <a:xfrm>
            <a:off x="2684432" y="4828353"/>
            <a:ext cx="2236029"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শির</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2" name="Right Arrow 31"/>
          <p:cNvSpPr/>
          <p:nvPr/>
        </p:nvSpPr>
        <p:spPr>
          <a:xfrm>
            <a:off x="5559470" y="4972998"/>
            <a:ext cx="978408" cy="355385"/>
          </a:xfrm>
          <a:prstGeom prst="rightArrow">
            <a:avLst/>
          </a:prstGeom>
          <a:solidFill>
            <a:schemeClr val="bg2">
              <a:lumMod val="2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Rectangle 32"/>
          <p:cNvSpPr/>
          <p:nvPr/>
        </p:nvSpPr>
        <p:spPr>
          <a:xfrm>
            <a:off x="6744980" y="4708927"/>
            <a:ext cx="3204237" cy="769441"/>
          </a:xfrm>
          <a:prstGeom prst="rect">
            <a:avLst/>
          </a:prstGeom>
          <a:ln w="3175">
            <a:solidFill>
              <a:schemeClr val="tx1"/>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মাথা</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6166827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10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1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arn(inVertical)">
                                      <p:cBhvr>
                                        <p:cTn id="43" dur="500"/>
                                        <p:tgtEl>
                                          <p:spTgt spid="29"/>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1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arn(inVertical)">
                                      <p:cBhvr>
                                        <p:cTn id="52" dur="500"/>
                                        <p:tgtEl>
                                          <p:spTgt spid="32"/>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1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14"/>
          <p:cNvSpPr/>
          <p:nvPr/>
        </p:nvSpPr>
        <p:spPr>
          <a:xfrm>
            <a:off x="5090615" y="2093344"/>
            <a:ext cx="1037230" cy="323165"/>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5090615" y="3197997"/>
            <a:ext cx="1037230" cy="323165"/>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5090615" y="4227359"/>
            <a:ext cx="1037230" cy="323166"/>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5090615" y="5365840"/>
            <a:ext cx="1037230" cy="323166"/>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46348" y="753156"/>
            <a:ext cx="6083717" cy="923330"/>
          </a:xfrm>
          <a:prstGeom prst="rect">
            <a:avLst/>
          </a:prstGeom>
          <a:ln>
            <a:solidFill>
              <a:srgbClr val="800080"/>
            </a:solid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IN" sz="5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বিপরীত শব্দগুলো</a:t>
            </a:r>
            <a:r>
              <a:rPr lang="bn-BD" sz="5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জেনে নিই</a:t>
            </a:r>
            <a:endParaRPr lang="en-US" sz="5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1" name="Rectangle 20"/>
          <p:cNvSpPr/>
          <p:nvPr/>
        </p:nvSpPr>
        <p:spPr>
          <a:xfrm>
            <a:off x="2551939" y="1870205"/>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বড়</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2" name="Rectangle 21"/>
          <p:cNvSpPr/>
          <p:nvPr/>
        </p:nvSpPr>
        <p:spPr>
          <a:xfrm>
            <a:off x="6430493" y="2894212"/>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অপমান</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3" name="Rectangle 22"/>
          <p:cNvSpPr/>
          <p:nvPr/>
        </p:nvSpPr>
        <p:spPr>
          <a:xfrm>
            <a:off x="6416652" y="1870207"/>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ছোট</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4" name="Rectangle 23"/>
          <p:cNvSpPr/>
          <p:nvPr/>
        </p:nvSpPr>
        <p:spPr>
          <a:xfrm>
            <a:off x="2565780" y="4004222"/>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যশ</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5" name="Rectangle 24"/>
          <p:cNvSpPr/>
          <p:nvPr/>
        </p:nvSpPr>
        <p:spPr>
          <a:xfrm>
            <a:off x="2565780" y="5142703"/>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উন্নত</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8" name="Rectangle 27"/>
          <p:cNvSpPr/>
          <p:nvPr/>
        </p:nvSpPr>
        <p:spPr>
          <a:xfrm>
            <a:off x="6430493" y="5156391"/>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অবনত</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9" name="Rectangle 28"/>
          <p:cNvSpPr/>
          <p:nvPr/>
        </p:nvSpPr>
        <p:spPr>
          <a:xfrm>
            <a:off x="6430493" y="3918217"/>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অপযশ</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0" name="Rectangle 29"/>
          <p:cNvSpPr/>
          <p:nvPr/>
        </p:nvSpPr>
        <p:spPr>
          <a:xfrm>
            <a:off x="2551939" y="2909835"/>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মান</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19" name="Picture 2" descr="Floral Flower Green - Free vector graphic on Pixabay">
            <a:extLst>
              <a:ext uri="{FF2B5EF4-FFF2-40B4-BE49-F238E27FC236}">
                <a16:creationId xmlns:a16="http://schemas.microsoft.com/office/drawing/2014/main" id="{CD133F7B-BE20-4E61-8B92-B7BFA4A854E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5400000" flipH="1">
            <a:off x="7792276" y="2490176"/>
            <a:ext cx="5601632" cy="2800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1659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ppt_x"/>
                                          </p:val>
                                        </p:tav>
                                        <p:tav tm="100000">
                                          <p:val>
                                            <p:strVal val="#ppt_x"/>
                                          </p:val>
                                        </p:tav>
                                      </p:tavLst>
                                    </p:anim>
                                    <p:anim calcmode="lin" valueType="num">
                                      <p:cBhvr additive="base">
                                        <p:cTn id="8" dur="10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ppt_x"/>
                                          </p:val>
                                        </p:tav>
                                        <p:tav tm="100000">
                                          <p:val>
                                            <p:strVal val="#ppt_x"/>
                                          </p:val>
                                        </p:tav>
                                      </p:tavLst>
                                    </p:anim>
                                    <p:anim calcmode="lin" valueType="num">
                                      <p:cBhvr additive="base">
                                        <p:cTn id="16" dur="10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ppt_x"/>
                                          </p:val>
                                        </p:tav>
                                        <p:tav tm="100000">
                                          <p:val>
                                            <p:strVal val="#ppt_x"/>
                                          </p:val>
                                        </p:tav>
                                      </p:tavLst>
                                    </p:anim>
                                    <p:anim calcmode="lin" valueType="num">
                                      <p:cBhvr additive="base">
                                        <p:cTn id="20"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left)">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1" grpId="0" animBg="1"/>
      <p:bldP spid="22" grpId="0" animBg="1"/>
      <p:bldP spid="23" grpId="0" animBg="1"/>
      <p:bldP spid="24" grpId="0" animBg="1"/>
      <p:bldP spid="25" grpId="0" animBg="1"/>
      <p:bldP spid="28" grpId="0" animBg="1"/>
      <p:bldP spid="29"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3F21C4-CDC7-4A91-9C93-9058158F6A9D}"/>
              </a:ext>
            </a:extLst>
          </p:cNvPr>
          <p:cNvSpPr/>
          <p:nvPr/>
        </p:nvSpPr>
        <p:spPr>
          <a:xfrm>
            <a:off x="3412278" y="323898"/>
            <a:ext cx="4336444" cy="144655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শিক্ষার্থীদের </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সরব</a:t>
            </a:r>
            <a:r>
              <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পাঠ ও</a:t>
            </a:r>
          </a:p>
          <a:p>
            <a:pPr algn="ctr"/>
            <a:r>
              <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প্রমিত উচ্চারন অনুশীলন</a:t>
            </a:r>
            <a:endPar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D696D67C-2D56-481E-A849-F911C3605C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095" y="1873976"/>
            <a:ext cx="7699513" cy="4355038"/>
          </a:xfrm>
          <a:prstGeom prst="rect">
            <a:avLst/>
          </a:prstGeom>
        </p:spPr>
      </p:pic>
    </p:spTree>
    <p:extLst>
      <p:ext uri="{BB962C8B-B14F-4D97-AF65-F5344CB8AC3E}">
        <p14:creationId xmlns:p14="http://schemas.microsoft.com/office/powerpoint/2010/main" val="16462772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89043" y="356140"/>
            <a:ext cx="8333046" cy="1569660"/>
          </a:xfrm>
          <a:prstGeom prst="rect">
            <a:avLst/>
          </a:prstGeom>
          <a:noFill/>
        </p:spPr>
        <p:txBody>
          <a:bodyPr wrap="square" rtlCol="0">
            <a:spAutoFit/>
          </a:bodyPr>
          <a:lstStyle/>
          <a:p>
            <a:pPr algn="ctr"/>
            <a:r>
              <a:rPr lang="bn-IN" sz="4800" b="1" dirty="0">
                <a:ln w="12700">
                  <a:solidFill>
                    <a:schemeClr val="accent1"/>
                  </a:solidFill>
                  <a:prstDash val="solid"/>
                </a:ln>
                <a:effectLst>
                  <a:outerShdw dist="38100" dir="2640000" algn="bl" rotWithShape="0">
                    <a:schemeClr val="accent1"/>
                  </a:outerShdw>
                </a:effectLst>
                <a:latin typeface="NikoshBAN" panose="02000000000000000000" pitchFamily="2" charset="0"/>
                <a:cs typeface="NikoshBAN" panose="02000000000000000000" pitchFamily="2" charset="0"/>
              </a:rPr>
              <a:t>তোমার পাঠ্য বইয়ের ৮১ নং পৃষ্টা বের করে পাঠ্যাংশ টুকু দলে আবৃত্তি কর</a:t>
            </a:r>
            <a:endParaRPr lang="en-US" sz="4800" b="1" dirty="0">
              <a:ln w="12700">
                <a:solidFill>
                  <a:schemeClr val="accent1"/>
                </a:solidFill>
                <a:prstDash val="solid"/>
              </a:ln>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556D66B4-6C77-487F-B250-CFCA7C387A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9043" y="1925800"/>
            <a:ext cx="7962435" cy="4289470"/>
          </a:xfrm>
          <a:prstGeom prst="rect">
            <a:avLst/>
          </a:prstGeom>
        </p:spPr>
      </p:pic>
    </p:spTree>
    <p:extLst>
      <p:ext uri="{BB962C8B-B14F-4D97-AF65-F5344CB8AC3E}">
        <p14:creationId xmlns:p14="http://schemas.microsoft.com/office/powerpoint/2010/main" val="1745246806"/>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57898" y="411362"/>
            <a:ext cx="2579914" cy="830997"/>
          </a:xfrm>
          <a:prstGeom prst="rect">
            <a:avLst/>
          </a:prstGeom>
          <a:noFill/>
        </p:spPr>
        <p:txBody>
          <a:bodyPr wrap="square" rtlCol="0">
            <a:spAutoFit/>
          </a:bodyPr>
          <a:lstStyle/>
          <a:p>
            <a:r>
              <a:rPr lang="bn-IN" sz="4800" b="1" dirty="0">
                <a:latin typeface="NikoshBAN" panose="02000000000000000000" pitchFamily="2" charset="0"/>
                <a:cs typeface="NikoshBAN" panose="02000000000000000000" pitchFamily="2" charset="0"/>
              </a:rPr>
              <a:t>একক পাঠ</a:t>
            </a:r>
            <a:endParaRPr lang="en-US" sz="4800" b="1" dirty="0">
              <a:latin typeface="NikoshBAN" panose="02000000000000000000" pitchFamily="2" charset="0"/>
              <a:cs typeface="NikoshBAN" panose="02000000000000000000" pitchFamily="2" charset="0"/>
            </a:endParaRPr>
          </a:p>
        </p:txBody>
      </p:sp>
      <p:sp>
        <p:nvSpPr>
          <p:cNvPr id="3" name="TextBox 2"/>
          <p:cNvSpPr txBox="1"/>
          <p:nvPr/>
        </p:nvSpPr>
        <p:spPr>
          <a:xfrm>
            <a:off x="3929505" y="423016"/>
            <a:ext cx="5528393" cy="707886"/>
          </a:xfrm>
          <a:prstGeom prst="rect">
            <a:avLst/>
          </a:prstGeom>
          <a:noFill/>
        </p:spPr>
        <p:txBody>
          <a:bodyPr wrap="square" rtlCol="0">
            <a:spAutoFit/>
          </a:bodyPr>
          <a:lstStyle/>
          <a:p>
            <a:r>
              <a:rPr lang="bn-IN" sz="4000" b="1" dirty="0">
                <a:latin typeface="NikoshBAN" panose="02000000000000000000" pitchFamily="2" charset="0"/>
                <a:cs typeface="NikoshBAN" panose="02000000000000000000" pitchFamily="2" charset="0"/>
              </a:rPr>
              <a:t>পাঠ্যাংশ টুকু একাকি আবৃত্তি কর</a:t>
            </a:r>
            <a:endParaRPr lang="en-US" sz="40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9170" y="1264108"/>
            <a:ext cx="2470245" cy="1044292"/>
          </a:xfrm>
          <a:prstGeom prst="rect">
            <a:avLst/>
          </a:prstGeom>
        </p:spPr>
      </p:pic>
      <p:pic>
        <p:nvPicPr>
          <p:cNvPr id="6" name="Picture 5"/>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90331" y="2308400"/>
            <a:ext cx="3493531" cy="3178000"/>
          </a:xfrm>
          <a:prstGeom prst="rect">
            <a:avLst/>
          </a:prstGeom>
        </p:spPr>
      </p:pic>
      <p:pic>
        <p:nvPicPr>
          <p:cNvPr id="7" name="Picture 6"/>
          <p:cNvPicPr>
            <a:picLocks noChangeAspect="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983862" y="2308400"/>
            <a:ext cx="3985657" cy="3178000"/>
          </a:xfrm>
          <a:prstGeom prst="rect">
            <a:avLst/>
          </a:prstGeom>
        </p:spPr>
      </p:pic>
      <p:pic>
        <p:nvPicPr>
          <p:cNvPr id="8" name="Picture 7"/>
          <p:cNvPicPr>
            <a:picLocks noChangeAspect="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969519" y="2308400"/>
            <a:ext cx="3849442" cy="3178000"/>
          </a:xfrm>
          <a:prstGeom prst="rect">
            <a:avLst/>
          </a:prstGeom>
        </p:spPr>
      </p:pic>
    </p:spTree>
    <p:extLst>
      <p:ext uri="{BB962C8B-B14F-4D97-AF65-F5344CB8AC3E}">
        <p14:creationId xmlns:p14="http://schemas.microsoft.com/office/powerpoint/2010/main" val="143507779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250" fill="hold"/>
                                        <p:tgtEl>
                                          <p:spTgt spid="6"/>
                                        </p:tgtEl>
                                        <p:attrNameLst>
                                          <p:attrName>ppt_x</p:attrName>
                                        </p:attrNameLst>
                                      </p:cBhvr>
                                      <p:tavLst>
                                        <p:tav tm="0">
                                          <p:val>
                                            <p:strVal val="0-#ppt_w/2"/>
                                          </p:val>
                                        </p:tav>
                                        <p:tav tm="100000">
                                          <p:val>
                                            <p:strVal val="#ppt_x"/>
                                          </p:val>
                                        </p:tav>
                                      </p:tavLst>
                                    </p:anim>
                                    <p:anim calcmode="lin" valueType="num">
                                      <p:cBhvr additive="base">
                                        <p:cTn id="13" dur="125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250" fill="hold"/>
                                        <p:tgtEl>
                                          <p:spTgt spid="7"/>
                                        </p:tgtEl>
                                        <p:attrNameLst>
                                          <p:attrName>ppt_x</p:attrName>
                                        </p:attrNameLst>
                                      </p:cBhvr>
                                      <p:tavLst>
                                        <p:tav tm="0">
                                          <p:val>
                                            <p:strVal val="0-#ppt_w/2"/>
                                          </p:val>
                                        </p:tav>
                                        <p:tav tm="100000">
                                          <p:val>
                                            <p:strVal val="#ppt_x"/>
                                          </p:val>
                                        </p:tav>
                                      </p:tavLst>
                                    </p:anim>
                                    <p:anim calcmode="lin" valueType="num">
                                      <p:cBhvr additive="base">
                                        <p:cTn id="17" dur="125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250" fill="hold"/>
                                        <p:tgtEl>
                                          <p:spTgt spid="8"/>
                                        </p:tgtEl>
                                        <p:attrNameLst>
                                          <p:attrName>ppt_x</p:attrName>
                                        </p:attrNameLst>
                                      </p:cBhvr>
                                      <p:tavLst>
                                        <p:tav tm="0">
                                          <p:val>
                                            <p:strVal val="0-#ppt_w/2"/>
                                          </p:val>
                                        </p:tav>
                                        <p:tav tm="100000">
                                          <p:val>
                                            <p:strVal val="#ppt_x"/>
                                          </p:val>
                                        </p:tav>
                                      </p:tavLst>
                                    </p:anim>
                                    <p:anim calcmode="lin" valueType="num">
                                      <p:cBhvr additive="base">
                                        <p:cTn id="21" dur="1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68984F-A34B-4CFB-8A49-54ABC66A4E30}"/>
              </a:ext>
            </a:extLst>
          </p:cNvPr>
          <p:cNvSpPr txBox="1"/>
          <p:nvPr/>
        </p:nvSpPr>
        <p:spPr>
          <a:xfrm>
            <a:off x="398312" y="322214"/>
            <a:ext cx="2941983" cy="830997"/>
          </a:xfrm>
          <a:prstGeom prst="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l"/>
            <a:r>
              <a:rPr lang="en-US" sz="4800" b="1" dirty="0" err="1">
                <a:solidFill>
                  <a:schemeClr val="bg1"/>
                </a:solidFill>
                <a:latin typeface="NikoshBAN" panose="02000000000000000000" pitchFamily="2" charset="0"/>
                <a:cs typeface="NikoshBAN" panose="02000000000000000000" pitchFamily="2" charset="0"/>
              </a:rPr>
              <a:t>দলগত</a:t>
            </a:r>
            <a:r>
              <a:rPr lang="en-US" sz="4800" b="1" dirty="0">
                <a:solidFill>
                  <a:schemeClr val="bg1"/>
                </a:solidFill>
                <a:latin typeface="NikoshBAN" panose="02000000000000000000" pitchFamily="2" charset="0"/>
                <a:cs typeface="NikoshBAN" panose="02000000000000000000" pitchFamily="2" charset="0"/>
              </a:rPr>
              <a:t> </a:t>
            </a:r>
            <a:r>
              <a:rPr lang="as-IN" sz="4800" b="1" dirty="0">
                <a:solidFill>
                  <a:schemeClr val="bg1"/>
                </a:solidFill>
                <a:latin typeface="NikoshBAN" panose="02000000000000000000" pitchFamily="2" charset="0"/>
                <a:cs typeface="NikoshBAN" panose="02000000000000000000" pitchFamily="2" charset="0"/>
              </a:rPr>
              <a:t>ক</a:t>
            </a:r>
            <a:r>
              <a:rPr lang="en-US" sz="4800" b="1" dirty="0">
                <a:solidFill>
                  <a:schemeClr val="bg1"/>
                </a:solidFill>
                <a:latin typeface="NikoshBAN" panose="02000000000000000000" pitchFamily="2" charset="0"/>
                <a:cs typeface="NikoshBAN" panose="02000000000000000000" pitchFamily="2" charset="0"/>
              </a:rPr>
              <a:t>া</a:t>
            </a:r>
            <a:r>
              <a:rPr lang="as-IN" sz="4800" b="1" dirty="0">
                <a:solidFill>
                  <a:schemeClr val="bg1"/>
                </a:solidFill>
                <a:latin typeface="NikoshBAN" panose="02000000000000000000" pitchFamily="2" charset="0"/>
                <a:cs typeface="NikoshBAN" panose="02000000000000000000" pitchFamily="2" charset="0"/>
              </a:rPr>
              <a:t>জ</a:t>
            </a:r>
            <a:endParaRPr lang="en-US" sz="4800" b="1" dirty="0">
              <a:solidFill>
                <a:schemeClr val="bg1"/>
              </a:solidFill>
              <a:latin typeface="NikoshBAN" panose="02000000000000000000" pitchFamily="2" charset="0"/>
              <a:cs typeface="NikoshBAN" panose="02000000000000000000" pitchFamily="2" charset="0"/>
            </a:endParaRPr>
          </a:p>
        </p:txBody>
      </p:sp>
      <p:sp>
        <p:nvSpPr>
          <p:cNvPr id="18" name="Rectangle 17"/>
          <p:cNvSpPr/>
          <p:nvPr/>
        </p:nvSpPr>
        <p:spPr>
          <a:xfrm>
            <a:off x="3500959" y="436640"/>
            <a:ext cx="6782729" cy="156966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IN" sz="4800" b="1" dirty="0">
                <a:ln w="11430"/>
                <a:solidFill>
                  <a:srgbClr val="C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ক্ষ,স্ব,স্ম,স্ত্র-</a:t>
            </a:r>
            <a:r>
              <a:rPr lang="bn-IN"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প্রত্যেকটি যুক্তবর্ণ ব্যবহার করে তিনটি করে শব্দ লিখ।</a:t>
            </a:r>
            <a:endParaRPr lang="en-US"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0" name="Rectangle 19"/>
          <p:cNvSpPr/>
          <p:nvPr/>
        </p:nvSpPr>
        <p:spPr>
          <a:xfrm>
            <a:off x="1104267" y="2398239"/>
            <a:ext cx="788927"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solidFill>
                  <a:srgbClr val="C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ক্ষ</a:t>
            </a:r>
            <a:endParaRPr lang="bn-BD" sz="4400" b="1" dirty="0">
              <a:ln w="11430"/>
              <a:solidFill>
                <a:srgbClr val="C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1" name="Rectangle 20"/>
          <p:cNvSpPr/>
          <p:nvPr/>
        </p:nvSpPr>
        <p:spPr>
          <a:xfrm>
            <a:off x="1104267" y="3531580"/>
            <a:ext cx="788927"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solidFill>
                  <a:srgbClr val="C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স্ব</a:t>
            </a:r>
            <a:endParaRPr lang="bn-BD" sz="4400" b="1" dirty="0">
              <a:ln w="11430"/>
              <a:solidFill>
                <a:srgbClr val="C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2" name="Rectangle 21"/>
          <p:cNvSpPr/>
          <p:nvPr/>
        </p:nvSpPr>
        <p:spPr>
          <a:xfrm>
            <a:off x="1104267" y="4664921"/>
            <a:ext cx="788927"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solidFill>
                  <a:srgbClr val="C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স্ম</a:t>
            </a:r>
            <a:endParaRPr lang="bn-BD" sz="4400" b="1" dirty="0">
              <a:ln w="11430"/>
              <a:solidFill>
                <a:srgbClr val="C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3" name="Rectangle 22"/>
          <p:cNvSpPr/>
          <p:nvPr/>
        </p:nvSpPr>
        <p:spPr>
          <a:xfrm>
            <a:off x="1104267" y="5682352"/>
            <a:ext cx="788927"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solidFill>
                  <a:srgbClr val="C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স্ত্র</a:t>
            </a:r>
            <a:endParaRPr lang="bn-BD" sz="4400" b="1" dirty="0">
              <a:ln w="11430"/>
              <a:solidFill>
                <a:srgbClr val="C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4" name="Right Arrow 23"/>
          <p:cNvSpPr/>
          <p:nvPr/>
        </p:nvSpPr>
        <p:spPr>
          <a:xfrm>
            <a:off x="2303065" y="2569863"/>
            <a:ext cx="1037230" cy="323165"/>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2303065" y="3674516"/>
            <a:ext cx="1037230" cy="323165"/>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2303065" y="4703878"/>
            <a:ext cx="1037230" cy="323166"/>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2303065" y="5842359"/>
            <a:ext cx="1037230" cy="323166"/>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885373" y="2398239"/>
            <a:ext cx="3803314"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ক্ষয়, শিক্ষা ,সক্ষম</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9" name="Rectangle 28"/>
          <p:cNvSpPr/>
          <p:nvPr/>
        </p:nvSpPr>
        <p:spPr>
          <a:xfrm>
            <a:off x="3885373" y="3503419"/>
            <a:ext cx="3803314"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স্বভাব, স্বাধ, স্বয়ং</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0" name="Rectangle 29"/>
          <p:cNvSpPr/>
          <p:nvPr/>
        </p:nvSpPr>
        <p:spPr>
          <a:xfrm>
            <a:off x="3885373" y="4612822"/>
            <a:ext cx="3803314"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স্মৃতি, স্মরণ, স্মিত</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1" name="Rectangle 30"/>
          <p:cNvSpPr/>
          <p:nvPr/>
        </p:nvSpPr>
        <p:spPr>
          <a:xfrm>
            <a:off x="3885372" y="5651919"/>
            <a:ext cx="3803315"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শাস্ত্র, অস্ত্র, বস্ত্র</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19" name="Picture 4" descr="Library of flower with leaf png free png files ▻▻▻ Clipart Art 2019">
            <a:extLst>
              <a:ext uri="{FF2B5EF4-FFF2-40B4-BE49-F238E27FC236}">
                <a16:creationId xmlns:a16="http://schemas.microsoft.com/office/drawing/2014/main" id="{BDD47D16-F809-402E-ACAF-277A2D4FC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5247" y="1895061"/>
            <a:ext cx="4194321" cy="469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9598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3F21C4-CDC7-4A91-9C93-9058158F6A9D}"/>
              </a:ext>
            </a:extLst>
          </p:cNvPr>
          <p:cNvSpPr/>
          <p:nvPr/>
        </p:nvSpPr>
        <p:spPr>
          <a:xfrm>
            <a:off x="3412277" y="323898"/>
            <a:ext cx="6555971" cy="144655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ঘরের ভিতরের শব্দগুলো খালি জায়গায় বসিয়ে বাক্য তৈরি করি</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818215" y="2796228"/>
            <a:ext cx="643943" cy="646331"/>
          </a:xfrm>
          <a:prstGeom prst="rect">
            <a:avLst/>
          </a:prstGeom>
          <a:noFill/>
        </p:spPr>
        <p:txBody>
          <a:bodyPr wrap="square" rtlCol="0">
            <a:spAutoFit/>
          </a:bodyPr>
          <a:lstStyle/>
          <a:p>
            <a:pPr algn="l"/>
            <a:r>
              <a:rPr lang="bn-IN" sz="3600" b="1" dirty="0">
                <a:latin typeface="NikoshBAN" panose="02000000000000000000" pitchFamily="2" charset="0"/>
                <a:cs typeface="NikoshBAN" panose="02000000000000000000" pitchFamily="2" charset="0"/>
              </a:rPr>
              <a:t>ক.</a:t>
            </a:r>
            <a:endParaRPr lang="en-US" sz="3600" b="1" dirty="0">
              <a:latin typeface="NikoshBAN" panose="02000000000000000000" pitchFamily="2" charset="0"/>
              <a:cs typeface="NikoshBAN" panose="02000000000000000000" pitchFamily="2" charset="0"/>
            </a:endParaRPr>
          </a:p>
        </p:txBody>
      </p:sp>
      <p:sp>
        <p:nvSpPr>
          <p:cNvPr id="15" name="TextBox 14"/>
          <p:cNvSpPr txBox="1"/>
          <p:nvPr/>
        </p:nvSpPr>
        <p:spPr>
          <a:xfrm>
            <a:off x="801912" y="3630965"/>
            <a:ext cx="605307" cy="646331"/>
          </a:xfrm>
          <a:prstGeom prst="rect">
            <a:avLst/>
          </a:prstGeom>
          <a:noFill/>
        </p:spPr>
        <p:txBody>
          <a:bodyPr wrap="square" rtlCol="0">
            <a:spAutoFit/>
          </a:bodyPr>
          <a:lstStyle/>
          <a:p>
            <a:pPr algn="l"/>
            <a:r>
              <a:rPr lang="en-US" sz="3600" b="1" dirty="0">
                <a:latin typeface="NikoshBAN" panose="02000000000000000000" pitchFamily="2" charset="0"/>
                <a:cs typeface="NikoshBAN" panose="02000000000000000000" pitchFamily="2" charset="0"/>
              </a:rPr>
              <a:t>খ.</a:t>
            </a:r>
          </a:p>
        </p:txBody>
      </p:sp>
      <p:sp>
        <p:nvSpPr>
          <p:cNvPr id="17" name="TextBox 16"/>
          <p:cNvSpPr txBox="1"/>
          <p:nvPr/>
        </p:nvSpPr>
        <p:spPr>
          <a:xfrm>
            <a:off x="868919" y="4465702"/>
            <a:ext cx="715183" cy="646331"/>
          </a:xfrm>
          <a:prstGeom prst="rect">
            <a:avLst/>
          </a:prstGeom>
          <a:noFill/>
        </p:spPr>
        <p:txBody>
          <a:bodyPr wrap="square" rtlCol="0">
            <a:spAutoFit/>
          </a:bodyPr>
          <a:lstStyle/>
          <a:p>
            <a:pPr algn="l"/>
            <a:r>
              <a:rPr lang="en-US" sz="3600" b="1" dirty="0">
                <a:latin typeface="NikoshBAN" panose="02000000000000000000" pitchFamily="2" charset="0"/>
                <a:cs typeface="NikoshBAN" panose="02000000000000000000" pitchFamily="2" charset="0"/>
              </a:rPr>
              <a:t>গ.</a:t>
            </a:r>
          </a:p>
        </p:txBody>
      </p:sp>
      <p:sp>
        <p:nvSpPr>
          <p:cNvPr id="19" name="TextBox 18">
            <a:extLst>
              <a:ext uri="{FF2B5EF4-FFF2-40B4-BE49-F238E27FC236}">
                <a16:creationId xmlns:a16="http://schemas.microsoft.com/office/drawing/2014/main" id="{B468984F-A34B-4CFB-8A49-54ABC66A4E30}"/>
              </a:ext>
            </a:extLst>
          </p:cNvPr>
          <p:cNvSpPr txBox="1"/>
          <p:nvPr/>
        </p:nvSpPr>
        <p:spPr>
          <a:xfrm>
            <a:off x="424069" y="492840"/>
            <a:ext cx="2941983" cy="830997"/>
          </a:xfrm>
          <a:prstGeom prst="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l"/>
            <a:r>
              <a:rPr lang="bn-IN" sz="4800" b="1" dirty="0">
                <a:solidFill>
                  <a:schemeClr val="bg1"/>
                </a:solidFill>
                <a:latin typeface="NikoshBAN" panose="02000000000000000000" pitchFamily="2" charset="0"/>
                <a:cs typeface="NikoshBAN" panose="02000000000000000000" pitchFamily="2" charset="0"/>
              </a:rPr>
              <a:t>জোড়ায়</a:t>
            </a:r>
            <a:r>
              <a:rPr lang="en-US" sz="4800" b="1" dirty="0">
                <a:solidFill>
                  <a:schemeClr val="bg1"/>
                </a:solidFill>
                <a:latin typeface="NikoshBAN" panose="02000000000000000000" pitchFamily="2" charset="0"/>
                <a:cs typeface="NikoshBAN" panose="02000000000000000000" pitchFamily="2" charset="0"/>
              </a:rPr>
              <a:t> </a:t>
            </a:r>
            <a:r>
              <a:rPr lang="as-IN" sz="4800" b="1" dirty="0">
                <a:solidFill>
                  <a:schemeClr val="bg1"/>
                </a:solidFill>
                <a:latin typeface="NikoshBAN" panose="02000000000000000000" pitchFamily="2" charset="0"/>
                <a:cs typeface="NikoshBAN" panose="02000000000000000000" pitchFamily="2" charset="0"/>
              </a:rPr>
              <a:t>ক</a:t>
            </a:r>
            <a:r>
              <a:rPr lang="en-US" sz="4800" b="1" dirty="0">
                <a:solidFill>
                  <a:schemeClr val="bg1"/>
                </a:solidFill>
                <a:latin typeface="NikoshBAN" panose="02000000000000000000" pitchFamily="2" charset="0"/>
                <a:cs typeface="NikoshBAN" panose="02000000000000000000" pitchFamily="2" charset="0"/>
              </a:rPr>
              <a:t>া</a:t>
            </a:r>
            <a:r>
              <a:rPr lang="as-IN" sz="4800" b="1" dirty="0">
                <a:solidFill>
                  <a:schemeClr val="bg1"/>
                </a:solidFill>
                <a:latin typeface="NikoshBAN" panose="02000000000000000000" pitchFamily="2" charset="0"/>
                <a:cs typeface="NikoshBAN" panose="02000000000000000000" pitchFamily="2" charset="0"/>
              </a:rPr>
              <a:t>জ</a:t>
            </a:r>
            <a:endParaRPr lang="en-US" sz="4800" b="1" dirty="0">
              <a:solidFill>
                <a:schemeClr val="bg1"/>
              </a:solidFill>
              <a:latin typeface="NikoshBAN" panose="02000000000000000000" pitchFamily="2" charset="0"/>
              <a:cs typeface="NikoshBAN" panose="02000000000000000000" pitchFamily="2" charset="0"/>
            </a:endParaRPr>
          </a:p>
        </p:txBody>
      </p:sp>
      <p:sp>
        <p:nvSpPr>
          <p:cNvPr id="2" name="TextBox 1"/>
          <p:cNvSpPr txBox="1"/>
          <p:nvPr/>
        </p:nvSpPr>
        <p:spPr>
          <a:xfrm>
            <a:off x="1360653" y="1961491"/>
            <a:ext cx="1171977" cy="646331"/>
          </a:xfrm>
          <a:prstGeom prst="rect">
            <a:avLst/>
          </a:prstGeom>
          <a:noFill/>
        </p:spPr>
        <p:txBody>
          <a:bodyPr wrap="square" rtlCol="0">
            <a:spAutoFit/>
          </a:bodyPr>
          <a:lstStyle/>
          <a:p>
            <a:pPr algn="l"/>
            <a:r>
              <a:rPr lang="en-US" sz="3600" b="1" dirty="0" err="1">
                <a:solidFill>
                  <a:srgbClr val="C00000"/>
                </a:solidFill>
                <a:latin typeface="NikoshBAN" panose="02000000000000000000" pitchFamily="2" charset="0"/>
                <a:cs typeface="NikoshBAN" panose="02000000000000000000" pitchFamily="2" charset="0"/>
              </a:rPr>
              <a:t>কুমার</a:t>
            </a:r>
            <a:endParaRPr lang="en-US" sz="3600" b="1" dirty="0">
              <a:solidFill>
                <a:srgbClr val="C00000"/>
              </a:solidFill>
              <a:latin typeface="NikoshBAN" panose="02000000000000000000" pitchFamily="2" charset="0"/>
              <a:cs typeface="NikoshBAN" panose="02000000000000000000" pitchFamily="2" charset="0"/>
            </a:endParaRPr>
          </a:p>
        </p:txBody>
      </p:sp>
      <p:sp>
        <p:nvSpPr>
          <p:cNvPr id="3" name="TextBox 2"/>
          <p:cNvSpPr txBox="1"/>
          <p:nvPr/>
        </p:nvSpPr>
        <p:spPr>
          <a:xfrm>
            <a:off x="2843273" y="1957588"/>
            <a:ext cx="1138007" cy="646331"/>
          </a:xfrm>
          <a:prstGeom prst="rect">
            <a:avLst/>
          </a:prstGeom>
          <a:noFill/>
        </p:spPr>
        <p:txBody>
          <a:bodyPr wrap="square" rtlCol="0">
            <a:spAutoFit/>
          </a:bodyPr>
          <a:lstStyle/>
          <a:p>
            <a:pPr algn="l"/>
            <a:r>
              <a:rPr lang="bn-IN" sz="3600" b="1" dirty="0">
                <a:solidFill>
                  <a:srgbClr val="C00000"/>
                </a:solidFill>
                <a:latin typeface="NikoshBAN" panose="02000000000000000000" pitchFamily="2" charset="0"/>
                <a:cs typeface="NikoshBAN" panose="02000000000000000000" pitchFamily="2" charset="0"/>
              </a:rPr>
              <a:t>বারি</a:t>
            </a:r>
            <a:endParaRPr lang="en-US" sz="3600" b="1" dirty="0">
              <a:solidFill>
                <a:srgbClr val="C00000"/>
              </a:solidFill>
              <a:latin typeface="NikoshBAN" panose="02000000000000000000" pitchFamily="2" charset="0"/>
              <a:cs typeface="NikoshBAN" panose="02000000000000000000" pitchFamily="2" charset="0"/>
            </a:endParaRPr>
          </a:p>
        </p:txBody>
      </p:sp>
      <p:sp>
        <p:nvSpPr>
          <p:cNvPr id="4" name="TextBox 3"/>
          <p:cNvSpPr txBox="1"/>
          <p:nvPr/>
        </p:nvSpPr>
        <p:spPr>
          <a:xfrm>
            <a:off x="4291923" y="1983345"/>
            <a:ext cx="1365161" cy="646331"/>
          </a:xfrm>
          <a:prstGeom prst="rect">
            <a:avLst/>
          </a:prstGeom>
          <a:noFill/>
        </p:spPr>
        <p:txBody>
          <a:bodyPr wrap="square" rtlCol="0">
            <a:spAutoFit/>
          </a:bodyPr>
          <a:lstStyle/>
          <a:p>
            <a:pPr algn="l"/>
            <a:r>
              <a:rPr lang="bn-IN" sz="3600" b="1" dirty="0">
                <a:solidFill>
                  <a:srgbClr val="C00000"/>
                </a:solidFill>
                <a:latin typeface="NikoshBAN" panose="02000000000000000000" pitchFamily="2" charset="0"/>
                <a:cs typeface="NikoshBAN" panose="02000000000000000000" pitchFamily="2" charset="0"/>
              </a:rPr>
              <a:t>চরণে</a:t>
            </a:r>
            <a:endParaRPr lang="en-US" sz="3600" b="1" dirty="0">
              <a:solidFill>
                <a:srgbClr val="C00000"/>
              </a:solidFill>
              <a:latin typeface="NikoshBAN" panose="02000000000000000000" pitchFamily="2" charset="0"/>
              <a:cs typeface="NikoshBAN" panose="02000000000000000000" pitchFamily="2" charset="0"/>
            </a:endParaRPr>
          </a:p>
        </p:txBody>
      </p:sp>
      <p:sp>
        <p:nvSpPr>
          <p:cNvPr id="6" name="TextBox 5"/>
          <p:cNvSpPr txBox="1"/>
          <p:nvPr/>
        </p:nvSpPr>
        <p:spPr>
          <a:xfrm>
            <a:off x="5986823" y="1957588"/>
            <a:ext cx="967770" cy="646331"/>
          </a:xfrm>
          <a:prstGeom prst="rect">
            <a:avLst/>
          </a:prstGeom>
          <a:noFill/>
        </p:spPr>
        <p:txBody>
          <a:bodyPr wrap="square" rtlCol="0">
            <a:spAutoFit/>
          </a:bodyPr>
          <a:lstStyle/>
          <a:p>
            <a:pPr algn="l"/>
            <a:r>
              <a:rPr lang="bn-IN" sz="3600" b="1" dirty="0">
                <a:solidFill>
                  <a:srgbClr val="C00000"/>
                </a:solidFill>
                <a:latin typeface="NikoshBAN" panose="02000000000000000000" pitchFamily="2" charset="0"/>
                <a:cs typeface="NikoshBAN" panose="02000000000000000000" pitchFamily="2" charset="0"/>
              </a:rPr>
              <a:t>শির</a:t>
            </a:r>
            <a:endParaRPr lang="en-US" sz="3600" b="1" dirty="0">
              <a:solidFill>
                <a:srgbClr val="C00000"/>
              </a:solidFill>
              <a:latin typeface="NikoshBAN" panose="02000000000000000000" pitchFamily="2" charset="0"/>
              <a:cs typeface="NikoshBAN" panose="02000000000000000000" pitchFamily="2" charset="0"/>
            </a:endParaRPr>
          </a:p>
        </p:txBody>
      </p:sp>
      <p:sp>
        <p:nvSpPr>
          <p:cNvPr id="7" name="TextBox 6"/>
          <p:cNvSpPr txBox="1"/>
          <p:nvPr/>
        </p:nvSpPr>
        <p:spPr>
          <a:xfrm>
            <a:off x="1584102" y="2883915"/>
            <a:ext cx="7701566" cy="646331"/>
          </a:xfrm>
          <a:prstGeom prst="rect">
            <a:avLst/>
          </a:prstGeom>
          <a:noFill/>
        </p:spPr>
        <p:txBody>
          <a:bodyPr wrap="square" rtlCol="0">
            <a:spAutoFit/>
          </a:bodyPr>
          <a:lstStyle/>
          <a:p>
            <a:pPr algn="l"/>
            <a:r>
              <a:rPr lang="bn-IN" sz="3600" dirty="0">
                <a:latin typeface="NikoshBAN" panose="02000000000000000000" pitchFamily="2" charset="0"/>
                <a:cs typeface="NikoshBAN" panose="02000000000000000000" pitchFamily="2" charset="0"/>
              </a:rPr>
              <a:t>পিতার .........</a:t>
            </a:r>
            <a:r>
              <a:rPr lang="en-US" sz="3600" dirty="0" err="1">
                <a:latin typeface="NikoshBAN" panose="02000000000000000000" pitchFamily="2" charset="0"/>
                <a:cs typeface="NikoshBAN" panose="02000000000000000000" pitchFamily="2" charset="0"/>
              </a:rPr>
              <a:t>হাত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রেখে</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চাইল</a:t>
            </a:r>
            <a:r>
              <a:rPr lang="en-US" sz="3600" dirty="0">
                <a:latin typeface="NikoshBAN" panose="02000000000000000000" pitchFamily="2" charset="0"/>
                <a:cs typeface="NikoshBAN" panose="02000000000000000000" pitchFamily="2" charset="0"/>
              </a:rPr>
              <a:t>।</a:t>
            </a:r>
          </a:p>
        </p:txBody>
      </p:sp>
      <p:sp>
        <p:nvSpPr>
          <p:cNvPr id="8" name="TextBox 7"/>
          <p:cNvSpPr txBox="1"/>
          <p:nvPr/>
        </p:nvSpPr>
        <p:spPr>
          <a:xfrm>
            <a:off x="1584102" y="3574275"/>
            <a:ext cx="6091707" cy="646331"/>
          </a:xfrm>
          <a:prstGeom prst="rect">
            <a:avLst/>
          </a:prstGeom>
          <a:noFill/>
        </p:spPr>
        <p:txBody>
          <a:bodyPr wrap="square" rtlCol="0">
            <a:spAutoFit/>
          </a:bodyPr>
          <a:lstStyle/>
          <a:p>
            <a:pPr algn="l"/>
            <a:r>
              <a:rPr lang="en-US" sz="3600" dirty="0" err="1">
                <a:latin typeface="NikoshBAN" panose="02000000000000000000" pitchFamily="2" charset="0"/>
                <a:cs typeface="NikoshBAN" panose="02000000000000000000" pitchFamily="2" charset="0"/>
              </a:rPr>
              <a:t>বর্ষাকালে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বর্ষণ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হয়</a:t>
            </a:r>
            <a:r>
              <a:rPr lang="en-US" sz="3600" dirty="0">
                <a:latin typeface="NikoshBAN" panose="02000000000000000000" pitchFamily="2" charset="0"/>
                <a:cs typeface="NikoshBAN" panose="02000000000000000000" pitchFamily="2" charset="0"/>
              </a:rPr>
              <a:t>।</a:t>
            </a:r>
          </a:p>
        </p:txBody>
      </p:sp>
      <p:sp>
        <p:nvSpPr>
          <p:cNvPr id="10" name="TextBox 9"/>
          <p:cNvSpPr txBox="1"/>
          <p:nvPr/>
        </p:nvSpPr>
        <p:spPr>
          <a:xfrm>
            <a:off x="1613117" y="4465702"/>
            <a:ext cx="8087933" cy="646331"/>
          </a:xfrm>
          <a:prstGeom prst="rect">
            <a:avLst/>
          </a:prstGeom>
          <a:noFill/>
        </p:spPr>
        <p:txBody>
          <a:bodyPr wrap="square" rtlCol="0">
            <a:spAutoFit/>
          </a:bodyPr>
          <a:lstStyle/>
          <a:p>
            <a:pPr algn="l"/>
            <a:r>
              <a:rPr lang="en-US" sz="3600" dirty="0" err="1">
                <a:latin typeface="NikoshBAN" panose="02000000000000000000" pitchFamily="2" charset="0"/>
                <a:cs typeface="NikoshBAN" panose="02000000000000000000" pitchFamily="2" charset="0"/>
              </a:rPr>
              <a:t>আগের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হাতি-ঘোড়া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চড়ে</a:t>
            </a:r>
            <a:r>
              <a:rPr lang="en-US" sz="3600" dirty="0">
                <a:latin typeface="NikoshBAN" panose="02000000000000000000" pitchFamily="2" charset="0"/>
                <a:cs typeface="NikoshBAN" panose="02000000000000000000" pitchFamily="2" charset="0"/>
              </a:rPr>
              <a:t>……</a:t>
            </a:r>
            <a:r>
              <a:rPr lang="en-US" sz="3600" dirty="0" err="1">
                <a:latin typeface="NikoshBAN" panose="02000000000000000000" pitchFamily="2" charset="0"/>
                <a:cs typeface="NikoshBAN" panose="02000000000000000000" pitchFamily="2" charset="0"/>
              </a:rPr>
              <a:t>শিকারে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যেতেন</a:t>
            </a:r>
            <a:r>
              <a:rPr lang="en-US" sz="3600" dirty="0">
                <a:latin typeface="NikoshBAN" panose="02000000000000000000" pitchFamily="2" charset="0"/>
                <a:cs typeface="NikoshBAN" panose="02000000000000000000" pitchFamily="2" charset="0"/>
              </a:rPr>
              <a:t>।</a:t>
            </a:r>
          </a:p>
        </p:txBody>
      </p:sp>
      <p:sp>
        <p:nvSpPr>
          <p:cNvPr id="20" name="TextBox 19"/>
          <p:cNvSpPr txBox="1"/>
          <p:nvPr/>
        </p:nvSpPr>
        <p:spPr>
          <a:xfrm>
            <a:off x="905532" y="5212752"/>
            <a:ext cx="556626" cy="646331"/>
          </a:xfrm>
          <a:prstGeom prst="rect">
            <a:avLst/>
          </a:prstGeom>
          <a:noFill/>
        </p:spPr>
        <p:txBody>
          <a:bodyPr wrap="square" rtlCol="0">
            <a:spAutoFit/>
          </a:bodyPr>
          <a:lstStyle/>
          <a:p>
            <a:pPr algn="l"/>
            <a:r>
              <a:rPr lang="en-US" sz="3600" b="1" dirty="0">
                <a:latin typeface="NikoshBAN" panose="02000000000000000000" pitchFamily="2" charset="0"/>
                <a:cs typeface="NikoshBAN" panose="02000000000000000000" pitchFamily="2" charset="0"/>
              </a:rPr>
              <a:t>ঘ.</a:t>
            </a:r>
          </a:p>
        </p:txBody>
      </p:sp>
      <p:sp>
        <p:nvSpPr>
          <p:cNvPr id="21" name="TextBox 20"/>
          <p:cNvSpPr txBox="1"/>
          <p:nvPr/>
        </p:nvSpPr>
        <p:spPr>
          <a:xfrm>
            <a:off x="1598609" y="5236511"/>
            <a:ext cx="7672551" cy="646331"/>
          </a:xfrm>
          <a:prstGeom prst="rect">
            <a:avLst/>
          </a:prstGeom>
          <a:noFill/>
        </p:spPr>
        <p:txBody>
          <a:bodyPr wrap="square" rtlCol="0">
            <a:spAutoFit/>
          </a:bodyPr>
          <a:lstStyle/>
          <a:p>
            <a:pPr algn="l"/>
            <a:r>
              <a:rPr lang="en-US" sz="3600" dirty="0" err="1">
                <a:latin typeface="NikoshBAN" panose="02000000000000000000" pitchFamily="2" charset="0"/>
                <a:cs typeface="NikoshBAN" panose="02000000000000000000" pitchFamily="2" charset="0"/>
              </a:rPr>
              <a:t>অন্যায়ের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কাছে</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কখনো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a:t>
            </a:r>
          </a:p>
        </p:txBody>
      </p:sp>
      <p:sp>
        <p:nvSpPr>
          <p:cNvPr id="22" name="TextBox 21"/>
          <p:cNvSpPr txBox="1"/>
          <p:nvPr/>
        </p:nvSpPr>
        <p:spPr>
          <a:xfrm>
            <a:off x="7250806" y="1983345"/>
            <a:ext cx="2228045" cy="646331"/>
          </a:xfrm>
          <a:prstGeom prst="rect">
            <a:avLst/>
          </a:prstGeom>
          <a:noFill/>
        </p:spPr>
        <p:txBody>
          <a:bodyPr wrap="square" rtlCol="0">
            <a:spAutoFit/>
          </a:bodyPr>
          <a:lstStyle/>
          <a:p>
            <a:pPr algn="l"/>
            <a:r>
              <a:rPr lang="en-US" sz="3600" b="1" dirty="0" err="1">
                <a:solidFill>
                  <a:srgbClr val="C00000"/>
                </a:solidFill>
                <a:latin typeface="NikoshBAN" panose="02000000000000000000" pitchFamily="2" charset="0"/>
                <a:cs typeface="NikoshBAN" panose="02000000000000000000" pitchFamily="2" charset="0"/>
              </a:rPr>
              <a:t>শাহানশাহ</a:t>
            </a:r>
            <a:endParaRPr lang="en-US" sz="3600" b="1" dirty="0">
              <a:solidFill>
                <a:srgbClr val="C00000"/>
              </a:solidFill>
              <a:latin typeface="NikoshBAN" panose="02000000000000000000" pitchFamily="2" charset="0"/>
              <a:cs typeface="NikoshBAN" panose="02000000000000000000" pitchFamily="2" charset="0"/>
            </a:endParaRPr>
          </a:p>
        </p:txBody>
      </p:sp>
      <p:sp>
        <p:nvSpPr>
          <p:cNvPr id="23" name="TextBox 22"/>
          <p:cNvSpPr txBox="1"/>
          <p:nvPr/>
        </p:nvSpPr>
        <p:spPr>
          <a:xfrm>
            <a:off x="844560" y="5867160"/>
            <a:ext cx="678570" cy="646331"/>
          </a:xfrm>
          <a:prstGeom prst="rect">
            <a:avLst/>
          </a:prstGeom>
          <a:noFill/>
        </p:spPr>
        <p:txBody>
          <a:bodyPr wrap="square" rtlCol="0">
            <a:spAutoFit/>
          </a:bodyPr>
          <a:lstStyle/>
          <a:p>
            <a:pPr algn="l"/>
            <a:r>
              <a:rPr lang="en-US" sz="3600" dirty="0">
                <a:latin typeface="NikoshBAN" panose="02000000000000000000" pitchFamily="2" charset="0"/>
                <a:cs typeface="NikoshBAN" panose="02000000000000000000" pitchFamily="2" charset="0"/>
              </a:rPr>
              <a:t> </a:t>
            </a:r>
            <a:r>
              <a:rPr lang="en-US" sz="3600" b="1" dirty="0">
                <a:latin typeface="NikoshBAN" panose="02000000000000000000" pitchFamily="2" charset="0"/>
                <a:cs typeface="NikoshBAN" panose="02000000000000000000" pitchFamily="2" charset="0"/>
              </a:rPr>
              <a:t>ঙ.</a:t>
            </a:r>
          </a:p>
        </p:txBody>
      </p:sp>
      <p:sp>
        <p:nvSpPr>
          <p:cNvPr id="24" name="TextBox 23"/>
          <p:cNvSpPr txBox="1"/>
          <p:nvPr/>
        </p:nvSpPr>
        <p:spPr>
          <a:xfrm>
            <a:off x="1637246" y="5858279"/>
            <a:ext cx="8989454" cy="646331"/>
          </a:xfrm>
          <a:prstGeom prst="rect">
            <a:avLst/>
          </a:prstGeom>
          <a:noFill/>
        </p:spPr>
        <p:txBody>
          <a:bodyPr wrap="square" rtlCol="0">
            <a:spAutoFit/>
          </a:bodyPr>
          <a:lstStyle/>
          <a:p>
            <a:pPr algn="l"/>
            <a:r>
              <a:rPr lang="en-US" sz="3600" dirty="0">
                <a:latin typeface="NikoshBAN" panose="02000000000000000000" pitchFamily="2" charset="0"/>
                <a:cs typeface="NikoshBAN" panose="02000000000000000000" pitchFamily="2" charset="0"/>
              </a:rPr>
              <a:t>………..</a:t>
            </a:r>
            <a:r>
              <a:rPr lang="en-US" sz="3600" dirty="0" err="1">
                <a:latin typeface="NikoshBAN" panose="02000000000000000000" pitchFamily="2" charset="0"/>
                <a:cs typeface="NikoshBAN" panose="02000000000000000000" pitchFamily="2" charset="0"/>
              </a:rPr>
              <a:t>আলমগীর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ছিলেন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একজন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মহৎপ্রাণ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শাসক</a:t>
            </a:r>
            <a:r>
              <a:rPr lang="en-US" sz="3600" dirty="0">
                <a:latin typeface="NikoshBAN" panose="02000000000000000000" pitchFamily="2" charset="0"/>
                <a:cs typeface="NikoshBAN" panose="02000000000000000000" pitchFamily="2" charset="0"/>
              </a:rPr>
              <a:t>।</a:t>
            </a:r>
          </a:p>
        </p:txBody>
      </p:sp>
      <p:pic>
        <p:nvPicPr>
          <p:cNvPr id="25" name="Picture 2" descr="Floral Flower Green - Free vector graphic on Pixabay">
            <a:extLst>
              <a:ext uri="{FF2B5EF4-FFF2-40B4-BE49-F238E27FC236}">
                <a16:creationId xmlns:a16="http://schemas.microsoft.com/office/drawing/2014/main" id="{AE81442F-C2F0-456B-B639-E57D8E7F7D0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5400000" flipH="1">
            <a:off x="7792276" y="2490176"/>
            <a:ext cx="5601632" cy="2800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1541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58333E-6 -1.85185E-6 L 0.36002 0.35787 " pathEditMode="relative" rAng="0" ptsTypes="AA">
                                      <p:cBhvr>
                                        <p:cTn id="6" dur="2000" fill="hold"/>
                                        <p:tgtEl>
                                          <p:spTgt spid="2"/>
                                        </p:tgtEl>
                                        <p:attrNameLst>
                                          <p:attrName>ppt_x</p:attrName>
                                          <p:attrName>ppt_y</p:attrName>
                                        </p:attrNameLst>
                                      </p:cBhvr>
                                      <p:rCtr x="17995" y="1789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29167E-6 2.59259E-6 L 0.08359 0.22801 " pathEditMode="relative" rAng="0" ptsTypes="AA">
                                      <p:cBhvr>
                                        <p:cTn id="10" dur="2000" fill="hold"/>
                                        <p:tgtEl>
                                          <p:spTgt spid="3"/>
                                        </p:tgtEl>
                                        <p:attrNameLst>
                                          <p:attrName>ppt_x</p:attrName>
                                          <p:attrName>ppt_y</p:attrName>
                                        </p:attrNameLst>
                                      </p:cBhvr>
                                      <p:rCtr x="4180" y="1138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91667E-6 -1.11111E-6 L -0.13203 0.12454 " pathEditMode="relative" rAng="0" ptsTypes="AA">
                                      <p:cBhvr>
                                        <p:cTn id="14" dur="2000" fill="hold"/>
                                        <p:tgtEl>
                                          <p:spTgt spid="4"/>
                                        </p:tgtEl>
                                        <p:attrNameLst>
                                          <p:attrName>ppt_x</p:attrName>
                                          <p:attrName>ppt_y</p:attrName>
                                        </p:attrNameLst>
                                      </p:cBhvr>
                                      <p:rCtr x="-6602" y="6227"/>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8.33333E-7 2.59259E-6 L -0.08281 0.47708 " pathEditMode="relative" rAng="0" ptsTypes="AA">
                                      <p:cBhvr>
                                        <p:cTn id="18" dur="2000" fill="hold"/>
                                        <p:tgtEl>
                                          <p:spTgt spid="6"/>
                                        </p:tgtEl>
                                        <p:attrNameLst>
                                          <p:attrName>ppt_x</p:attrName>
                                          <p:attrName>ppt_y</p:attrName>
                                        </p:attrNameLst>
                                      </p:cBhvr>
                                      <p:rCtr x="-4141" y="2384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2.29167E-6 -1.11111E-6 L -0.43998 0.55787 " pathEditMode="relative" rAng="0" ptsTypes="AA">
                                      <p:cBhvr>
                                        <p:cTn id="22" dur="2000" fill="hold"/>
                                        <p:tgtEl>
                                          <p:spTgt spid="22"/>
                                        </p:tgtEl>
                                        <p:attrNameLst>
                                          <p:attrName>ppt_x</p:attrName>
                                          <p:attrName>ppt_y</p:attrName>
                                        </p:attrNameLst>
                                      </p:cBhvr>
                                      <p:rCtr x="-22005" y="278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68984F-A34B-4CFB-8A49-54ABC66A4E30}"/>
              </a:ext>
            </a:extLst>
          </p:cNvPr>
          <p:cNvSpPr txBox="1"/>
          <p:nvPr/>
        </p:nvSpPr>
        <p:spPr>
          <a:xfrm>
            <a:off x="424069" y="492840"/>
            <a:ext cx="2941983" cy="830997"/>
          </a:xfrm>
          <a:prstGeom prst="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l"/>
            <a:r>
              <a:rPr lang="bn-IN" sz="4800" b="1" dirty="0">
                <a:solidFill>
                  <a:schemeClr val="bg1"/>
                </a:solidFill>
                <a:latin typeface="NikoshBAN" panose="02000000000000000000" pitchFamily="2" charset="0"/>
                <a:cs typeface="NikoshBAN" panose="02000000000000000000" pitchFamily="2" charset="0"/>
              </a:rPr>
              <a:t>একক কাজ</a:t>
            </a:r>
            <a:endParaRPr lang="en-US" sz="4800" b="1" dirty="0">
              <a:solidFill>
                <a:schemeClr val="bg1"/>
              </a:solidFill>
              <a:latin typeface="NikoshBAN" panose="02000000000000000000" pitchFamily="2" charset="0"/>
              <a:cs typeface="NikoshBAN" panose="02000000000000000000" pitchFamily="2" charset="0"/>
            </a:endParaRPr>
          </a:p>
        </p:txBody>
      </p:sp>
      <p:sp>
        <p:nvSpPr>
          <p:cNvPr id="3" name="Rectangle 2"/>
          <p:cNvSpPr/>
          <p:nvPr/>
        </p:nvSpPr>
        <p:spPr>
          <a:xfrm>
            <a:off x="3633480" y="492840"/>
            <a:ext cx="8163568" cy="830997"/>
          </a:xfrm>
          <a:prstGeom prst="rect">
            <a:avLst/>
          </a:prstGeom>
          <a:ln>
            <a:solidFill>
              <a:srgbClr val="800080"/>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pPr>
            <a:r>
              <a:rPr lang="bn-IN"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বিপরীত শব্দগুলো</a:t>
            </a:r>
            <a:r>
              <a:rPr lang="bn-BD"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IN"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ঠিকমতো সাজিয়ে লেখো</a:t>
            </a:r>
            <a:endParaRPr lang="en-US"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4" name="Right Arrow 3"/>
          <p:cNvSpPr/>
          <p:nvPr/>
        </p:nvSpPr>
        <p:spPr>
          <a:xfrm>
            <a:off x="5090615" y="2093344"/>
            <a:ext cx="1037230" cy="323165"/>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5090615" y="3197997"/>
            <a:ext cx="1037230" cy="323165"/>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090615" y="4227359"/>
            <a:ext cx="1037230" cy="323166"/>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090615" y="5365840"/>
            <a:ext cx="1037230" cy="323166"/>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51939" y="1870205"/>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বড়</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9" name="Rectangle 8"/>
          <p:cNvSpPr/>
          <p:nvPr/>
        </p:nvSpPr>
        <p:spPr>
          <a:xfrm>
            <a:off x="7002060" y="5142702"/>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অপমান</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0" name="Rectangle 9"/>
          <p:cNvSpPr/>
          <p:nvPr/>
        </p:nvSpPr>
        <p:spPr>
          <a:xfrm>
            <a:off x="7002060" y="4004222"/>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ছোট</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1" name="Rectangle 10"/>
          <p:cNvSpPr/>
          <p:nvPr/>
        </p:nvSpPr>
        <p:spPr>
          <a:xfrm>
            <a:off x="2565780" y="4004222"/>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যশ</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2" name="Rectangle 11"/>
          <p:cNvSpPr/>
          <p:nvPr/>
        </p:nvSpPr>
        <p:spPr>
          <a:xfrm>
            <a:off x="2565780" y="5142703"/>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উন্নত</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3" name="Rectangle 12"/>
          <p:cNvSpPr/>
          <p:nvPr/>
        </p:nvSpPr>
        <p:spPr>
          <a:xfrm>
            <a:off x="7002060" y="2909834"/>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অবনত</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4" name="Rectangle 13"/>
          <p:cNvSpPr/>
          <p:nvPr/>
        </p:nvSpPr>
        <p:spPr>
          <a:xfrm>
            <a:off x="7002060" y="1870203"/>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অপযশ</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5" name="Rectangle 14"/>
          <p:cNvSpPr/>
          <p:nvPr/>
        </p:nvSpPr>
        <p:spPr>
          <a:xfrm>
            <a:off x="2551939" y="2909835"/>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মান</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6" name="Rectangle 15">
            <a:extLst>
              <a:ext uri="{FF2B5EF4-FFF2-40B4-BE49-F238E27FC236}">
                <a16:creationId xmlns:a16="http://schemas.microsoft.com/office/drawing/2014/main" id="{025313EC-0549-4D0D-ACFB-4BEE5521BBE3}"/>
              </a:ext>
            </a:extLst>
          </p:cNvPr>
          <p:cNvSpPr/>
          <p:nvPr/>
        </p:nvSpPr>
        <p:spPr>
          <a:xfrm>
            <a:off x="7002060" y="1857810"/>
            <a:ext cx="2236028" cy="769441"/>
          </a:xfrm>
          <a:prstGeom prst="rect">
            <a:avLst/>
          </a:prstGeom>
          <a:solidFill>
            <a:srgbClr val="E2F0D9"/>
          </a:solidFill>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ছোট</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7" name="Rectangle 16">
            <a:extLst>
              <a:ext uri="{FF2B5EF4-FFF2-40B4-BE49-F238E27FC236}">
                <a16:creationId xmlns:a16="http://schemas.microsoft.com/office/drawing/2014/main" id="{6E29E7D3-25A9-495A-8BA0-DE4F39C97735}"/>
              </a:ext>
            </a:extLst>
          </p:cNvPr>
          <p:cNvSpPr/>
          <p:nvPr/>
        </p:nvSpPr>
        <p:spPr>
          <a:xfrm>
            <a:off x="7002060" y="2884043"/>
            <a:ext cx="2236028" cy="769441"/>
          </a:xfrm>
          <a:prstGeom prst="rect">
            <a:avLst/>
          </a:prstGeom>
          <a:solidFill>
            <a:srgbClr val="E2F0D9"/>
          </a:solidFill>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অপমান</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8" name="Rectangle 17">
            <a:extLst>
              <a:ext uri="{FF2B5EF4-FFF2-40B4-BE49-F238E27FC236}">
                <a16:creationId xmlns:a16="http://schemas.microsoft.com/office/drawing/2014/main" id="{78B22349-11D1-483D-9A98-8C8431062D70}"/>
              </a:ext>
            </a:extLst>
          </p:cNvPr>
          <p:cNvSpPr/>
          <p:nvPr/>
        </p:nvSpPr>
        <p:spPr>
          <a:xfrm>
            <a:off x="7002060" y="3978431"/>
            <a:ext cx="2236028" cy="769441"/>
          </a:xfrm>
          <a:prstGeom prst="rect">
            <a:avLst/>
          </a:prstGeom>
          <a:solidFill>
            <a:srgbClr val="E2F0D9"/>
          </a:solidFill>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অপযশ</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9" name="Rectangle 18">
            <a:extLst>
              <a:ext uri="{FF2B5EF4-FFF2-40B4-BE49-F238E27FC236}">
                <a16:creationId xmlns:a16="http://schemas.microsoft.com/office/drawing/2014/main" id="{3B94D21D-AA5E-4A8A-8A7A-62F032CFFCCE}"/>
              </a:ext>
            </a:extLst>
          </p:cNvPr>
          <p:cNvSpPr/>
          <p:nvPr/>
        </p:nvSpPr>
        <p:spPr>
          <a:xfrm>
            <a:off x="7002060" y="5142701"/>
            <a:ext cx="2236028" cy="769441"/>
          </a:xfrm>
          <a:prstGeom prst="rect">
            <a:avLst/>
          </a:prstGeom>
          <a:solidFill>
            <a:srgbClr val="E2F0D9"/>
          </a:solidFill>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অবনত</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9406127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250" fill="hold"/>
                                        <p:tgtEl>
                                          <p:spTgt spid="16"/>
                                        </p:tgtEl>
                                        <p:attrNameLst>
                                          <p:attrName>ppt_x</p:attrName>
                                        </p:attrNameLst>
                                      </p:cBhvr>
                                      <p:tavLst>
                                        <p:tav tm="0">
                                          <p:val>
                                            <p:strVal val="#ppt_x"/>
                                          </p:val>
                                        </p:tav>
                                        <p:tav tm="100000">
                                          <p:val>
                                            <p:strVal val="#ppt_x"/>
                                          </p:val>
                                        </p:tav>
                                      </p:tavLst>
                                    </p:anim>
                                    <p:anim calcmode="lin" valueType="num">
                                      <p:cBhvr additive="base">
                                        <p:cTn id="8" dur="125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250" fill="hold"/>
                                        <p:tgtEl>
                                          <p:spTgt spid="17"/>
                                        </p:tgtEl>
                                        <p:attrNameLst>
                                          <p:attrName>ppt_x</p:attrName>
                                        </p:attrNameLst>
                                      </p:cBhvr>
                                      <p:tavLst>
                                        <p:tav tm="0">
                                          <p:val>
                                            <p:strVal val="#ppt_x"/>
                                          </p:val>
                                        </p:tav>
                                        <p:tav tm="100000">
                                          <p:val>
                                            <p:strVal val="#ppt_x"/>
                                          </p:val>
                                        </p:tav>
                                      </p:tavLst>
                                    </p:anim>
                                    <p:anim calcmode="lin" valueType="num">
                                      <p:cBhvr additive="base">
                                        <p:cTn id="12" dur="125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250" fill="hold"/>
                                        <p:tgtEl>
                                          <p:spTgt spid="18"/>
                                        </p:tgtEl>
                                        <p:attrNameLst>
                                          <p:attrName>ppt_x</p:attrName>
                                        </p:attrNameLst>
                                      </p:cBhvr>
                                      <p:tavLst>
                                        <p:tav tm="0">
                                          <p:val>
                                            <p:strVal val="#ppt_x"/>
                                          </p:val>
                                        </p:tav>
                                        <p:tav tm="100000">
                                          <p:val>
                                            <p:strVal val="#ppt_x"/>
                                          </p:val>
                                        </p:tav>
                                      </p:tavLst>
                                    </p:anim>
                                    <p:anim calcmode="lin" valueType="num">
                                      <p:cBhvr additive="base">
                                        <p:cTn id="16" dur="125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250" fill="hold"/>
                                        <p:tgtEl>
                                          <p:spTgt spid="19"/>
                                        </p:tgtEl>
                                        <p:attrNameLst>
                                          <p:attrName>ppt_x</p:attrName>
                                        </p:attrNameLst>
                                      </p:cBhvr>
                                      <p:tavLst>
                                        <p:tav tm="0">
                                          <p:val>
                                            <p:strVal val="#ppt_x"/>
                                          </p:val>
                                        </p:tav>
                                        <p:tav tm="100000">
                                          <p:val>
                                            <p:strVal val="#ppt_x"/>
                                          </p:val>
                                        </p:tav>
                                      </p:tavLst>
                                    </p:anim>
                                    <p:anim calcmode="lin" valueType="num">
                                      <p:cBhvr additive="base">
                                        <p:cTn id="20" dur="12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86113" y="606631"/>
            <a:ext cx="4626591"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কবিতাংশের</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মূলভাব</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980859" y="1661663"/>
            <a:ext cx="10495524" cy="4031873"/>
          </a:xfrm>
          <a:prstGeom prst="rect">
            <a:avLst/>
          </a:prstGeom>
          <a:solidFill>
            <a:schemeClr val="accent6">
              <a:lumMod val="50000"/>
            </a:schemeClr>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wrap="square" rtlCol="0">
            <a:spAutoFit/>
          </a:bodyPr>
          <a:lstStyle/>
          <a:p>
            <a:r>
              <a:rPr lang="bn-IN" sz="3200" b="1" dirty="0">
                <a:solidFill>
                  <a:schemeClr val="bg1"/>
                </a:solidFill>
                <a:latin typeface="NikoshBAN" panose="02000000000000000000" pitchFamily="2" charset="0"/>
                <a:cs typeface="NikoshBAN" panose="02000000000000000000" pitchFamily="2" charset="0"/>
              </a:rPr>
              <a:t>“শিক্ষাগুরুর মর্যাদা”কবিতায় শিক্ষকের মর্যাদার কথা বর্ণনা করা হয়েছে।কবিতায় শিক্ষক একজন সাধারণ মানুষ হওয়া সত্ত্বেও বাদশাহ আলমগীরের ছেলের দ্বারা পায়ে পানি ঢেলে নিয়েছেন।কিন্তু বাদশাহ আলমগীর এতে সন্তুষ্ট ছিলেন না।বাদশাহ আলমগীর প্রত্যাশা করেছিলেন তাঁর সন্তান পানি ঢেলে নিজ হাতে শিক্ষকের পা ধুয়ে দেবেন।তবেই না তাঁর সন্তান নৈতিকতা,মূল্যবোধ ও দেশপ্রেম নিয়ে দেশের একজন আদর্শ মানুষ হিসাবে গড়ে উঠবে।বাদশাহ আলমগীর উপলব্দি করেছিলেন,যে ছাত্র তাঁর শিক্ষককে যথাযথ মর্যাদা দিতে জানে না,শিক্ষকের সেবা করতে জানে না,সে কখনো পরিবার,সমাজ ও দেশের উপযোগী মানুষ হিসাবে গড়ে উঠতে পারে না। </a:t>
            </a:r>
            <a:endParaRPr lang="en-US" sz="32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69055307"/>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58466FC-C952-431F-A401-C9E1D07056F2}"/>
              </a:ext>
            </a:extLst>
          </p:cNvPr>
          <p:cNvPicPr>
            <a:picLocks noChangeAspect="1"/>
          </p:cNvPicPr>
          <p:nvPr/>
        </p:nvPicPr>
        <p:blipFill rotWithShape="1">
          <a:blip r:embed="rId2"/>
          <a:srcRect r="21074"/>
          <a:stretch/>
        </p:blipFill>
        <p:spPr>
          <a:xfrm>
            <a:off x="231993" y="1191510"/>
            <a:ext cx="11662506" cy="4619219"/>
          </a:xfrm>
          <a:prstGeom prst="rect">
            <a:avLst/>
          </a:prstGeom>
        </p:spPr>
      </p:pic>
      <p:sp>
        <p:nvSpPr>
          <p:cNvPr id="18" name="Rectangle 17">
            <a:extLst>
              <a:ext uri="{FF2B5EF4-FFF2-40B4-BE49-F238E27FC236}">
                <a16:creationId xmlns:a16="http://schemas.microsoft.com/office/drawing/2014/main" id="{12C86EC9-ED1D-41A4-A608-37A84AD6BC8D}"/>
              </a:ext>
            </a:extLst>
          </p:cNvPr>
          <p:cNvSpPr/>
          <p:nvPr/>
        </p:nvSpPr>
        <p:spPr>
          <a:xfrm>
            <a:off x="4688500" y="1394310"/>
            <a:ext cx="6974006" cy="769441"/>
          </a:xfrm>
          <a:prstGeom prst="rect">
            <a:avLst/>
          </a:prstGeom>
        </p:spPr>
        <p:txBody>
          <a:bodyPr wrap="square">
            <a:spAutoFit/>
          </a:bodyPr>
          <a:lstStyle/>
          <a:p>
            <a:pPr lvl="0"/>
            <a:r>
              <a:rPr lang="bn-IN" sz="4400" b="1" dirty="0">
                <a:solidFill>
                  <a:schemeClr val="bg1"/>
                </a:solidFill>
                <a:latin typeface="NikoshBAN" panose="02000000000000000000" pitchFamily="2" charset="0"/>
                <a:cs typeface="NikoshBAN" panose="02000000000000000000" pitchFamily="2" charset="0"/>
              </a:rPr>
              <a:t> </a:t>
            </a:r>
            <a:endParaRPr lang="en-US" sz="4400" b="1" dirty="0">
              <a:solidFill>
                <a:schemeClr val="bg1"/>
              </a:solidFill>
              <a:latin typeface="NikoshBAN" panose="02000000000000000000" pitchFamily="2" charset="0"/>
              <a:cs typeface="NikoshBAN" panose="02000000000000000000" pitchFamily="2" charset="0"/>
            </a:endParaRPr>
          </a:p>
        </p:txBody>
      </p:sp>
      <p:sp>
        <p:nvSpPr>
          <p:cNvPr id="19" name="Rectangle 18">
            <a:extLst>
              <a:ext uri="{FF2B5EF4-FFF2-40B4-BE49-F238E27FC236}">
                <a16:creationId xmlns:a16="http://schemas.microsoft.com/office/drawing/2014/main" id="{E0BF8EF3-B45D-457A-BD69-5FCDECFB5DEA}"/>
              </a:ext>
            </a:extLst>
          </p:cNvPr>
          <p:cNvSpPr/>
          <p:nvPr/>
        </p:nvSpPr>
        <p:spPr>
          <a:xfrm>
            <a:off x="3984879" y="3566786"/>
            <a:ext cx="7111242" cy="707886"/>
          </a:xfrm>
          <a:prstGeom prst="rect">
            <a:avLst/>
          </a:prstGeom>
        </p:spPr>
        <p:txBody>
          <a:bodyPr wrap="none">
            <a:spAutoFit/>
          </a:bodyPr>
          <a:lstStyle/>
          <a:p>
            <a:pPr lvl="0"/>
            <a:r>
              <a:rPr lang="bn-IN" sz="4000" b="1" dirty="0">
                <a:solidFill>
                  <a:prstClr val="black"/>
                </a:solidFill>
                <a:latin typeface="NikoshBAN" panose="02000000000000000000" pitchFamily="2" charset="0"/>
                <a:cs typeface="NikoshBAN" panose="02000000000000000000" pitchFamily="2" charset="0"/>
              </a:rPr>
              <a:t>বাদশাহকে দেখে শিক্ষক প্রথমে কী ভাবলেন?</a:t>
            </a:r>
            <a:endParaRPr lang="en-US" sz="4000" b="1" dirty="0">
              <a:solidFill>
                <a:prstClr val="black"/>
              </a:solidFill>
              <a:latin typeface="NikoshBAN" panose="02000000000000000000" pitchFamily="2" charset="0"/>
              <a:cs typeface="NikoshBAN" panose="02000000000000000000" pitchFamily="2" charset="0"/>
            </a:endParaRPr>
          </a:p>
        </p:txBody>
      </p:sp>
      <p:sp>
        <p:nvSpPr>
          <p:cNvPr id="20" name="Rectangle 19">
            <a:extLst>
              <a:ext uri="{FF2B5EF4-FFF2-40B4-BE49-F238E27FC236}">
                <a16:creationId xmlns:a16="http://schemas.microsoft.com/office/drawing/2014/main" id="{A60CB7FB-F18D-4C66-BBEB-149995EAF5A4}"/>
              </a:ext>
            </a:extLst>
          </p:cNvPr>
          <p:cNvSpPr/>
          <p:nvPr/>
        </p:nvSpPr>
        <p:spPr>
          <a:xfrm>
            <a:off x="2872339" y="4655006"/>
            <a:ext cx="8790167" cy="707886"/>
          </a:xfrm>
          <a:prstGeom prst="rect">
            <a:avLst/>
          </a:prstGeom>
        </p:spPr>
        <p:txBody>
          <a:bodyPr wrap="square">
            <a:spAutoFit/>
          </a:bodyPr>
          <a:lstStyle/>
          <a:p>
            <a:pPr lvl="0"/>
            <a:r>
              <a:rPr lang="bn-IN" sz="4000" b="1" dirty="0">
                <a:solidFill>
                  <a:schemeClr val="bg1"/>
                </a:solidFill>
                <a:latin typeface="NikoshBAN" panose="02000000000000000000" pitchFamily="2" charset="0"/>
                <a:cs typeface="NikoshBAN" panose="02000000000000000000" pitchFamily="2" charset="0"/>
              </a:rPr>
              <a:t>“প্রাণের চেয়ে মান বড়”-শিক্ষক এ কথা বললেন কেন ?</a:t>
            </a:r>
            <a:endParaRPr lang="en-US" sz="4000" b="1" dirty="0">
              <a:solidFill>
                <a:schemeClr val="bg1"/>
              </a:solidFill>
              <a:latin typeface="NikoshBAN" panose="02000000000000000000" pitchFamily="2" charset="0"/>
              <a:cs typeface="NikoshBAN" panose="02000000000000000000" pitchFamily="2" charset="0"/>
            </a:endParaRPr>
          </a:p>
        </p:txBody>
      </p:sp>
      <p:sp>
        <p:nvSpPr>
          <p:cNvPr id="21" name="TextBox 20">
            <a:extLst>
              <a:ext uri="{FF2B5EF4-FFF2-40B4-BE49-F238E27FC236}">
                <a16:creationId xmlns:a16="http://schemas.microsoft.com/office/drawing/2014/main" id="{61C54ED5-4663-4BE1-86E3-ECEBBFFBB6FB}"/>
              </a:ext>
            </a:extLst>
          </p:cNvPr>
          <p:cNvSpPr txBox="1"/>
          <p:nvPr/>
        </p:nvSpPr>
        <p:spPr>
          <a:xfrm>
            <a:off x="3546064" y="1240421"/>
            <a:ext cx="877630" cy="923330"/>
          </a:xfrm>
          <a:prstGeom prst="rect">
            <a:avLst/>
          </a:prstGeom>
          <a:noFill/>
        </p:spPr>
        <p:txBody>
          <a:bodyPr wrap="square" rtlCol="0">
            <a:spAutoFit/>
          </a:bodyPr>
          <a:lstStyle/>
          <a:p>
            <a:pPr algn="l"/>
            <a:r>
              <a:rPr lang="en-US" sz="5400" dirty="0">
                <a:solidFill>
                  <a:schemeClr val="bg1"/>
                </a:solidFill>
                <a:latin typeface="NikoshBAN" panose="02000000000000000000" pitchFamily="2" charset="0"/>
                <a:cs typeface="NikoshBAN" panose="02000000000000000000" pitchFamily="2" charset="0"/>
              </a:rPr>
              <a:t>1.</a:t>
            </a:r>
          </a:p>
        </p:txBody>
      </p:sp>
      <p:sp>
        <p:nvSpPr>
          <p:cNvPr id="22" name="TextBox 21">
            <a:extLst>
              <a:ext uri="{FF2B5EF4-FFF2-40B4-BE49-F238E27FC236}">
                <a16:creationId xmlns:a16="http://schemas.microsoft.com/office/drawing/2014/main" id="{13421966-38CB-4BD0-BE80-A89D25137EB9}"/>
              </a:ext>
            </a:extLst>
          </p:cNvPr>
          <p:cNvSpPr txBox="1"/>
          <p:nvPr/>
        </p:nvSpPr>
        <p:spPr>
          <a:xfrm>
            <a:off x="2872339" y="2496701"/>
            <a:ext cx="877630" cy="923330"/>
          </a:xfrm>
          <a:prstGeom prst="rect">
            <a:avLst/>
          </a:prstGeom>
          <a:noFill/>
        </p:spPr>
        <p:txBody>
          <a:bodyPr wrap="square" rtlCol="0">
            <a:spAutoFit/>
          </a:bodyPr>
          <a:lstStyle/>
          <a:p>
            <a:pPr algn="l"/>
            <a:r>
              <a:rPr lang="en-US" sz="5400" dirty="0">
                <a:solidFill>
                  <a:schemeClr val="bg1"/>
                </a:solidFill>
                <a:latin typeface="NikoshBAN" panose="02000000000000000000" pitchFamily="2" charset="0"/>
                <a:cs typeface="NikoshBAN" panose="02000000000000000000" pitchFamily="2" charset="0"/>
              </a:rPr>
              <a:t>2.</a:t>
            </a:r>
          </a:p>
        </p:txBody>
      </p:sp>
      <p:sp>
        <p:nvSpPr>
          <p:cNvPr id="23" name="TextBox 22">
            <a:extLst>
              <a:ext uri="{FF2B5EF4-FFF2-40B4-BE49-F238E27FC236}">
                <a16:creationId xmlns:a16="http://schemas.microsoft.com/office/drawing/2014/main" id="{0684C7E0-273F-4A51-95E6-D49B53F8C265}"/>
              </a:ext>
            </a:extLst>
          </p:cNvPr>
          <p:cNvSpPr txBox="1"/>
          <p:nvPr/>
        </p:nvSpPr>
        <p:spPr>
          <a:xfrm>
            <a:off x="2183225" y="3664227"/>
            <a:ext cx="877630" cy="923330"/>
          </a:xfrm>
          <a:prstGeom prst="rect">
            <a:avLst/>
          </a:prstGeom>
          <a:noFill/>
        </p:spPr>
        <p:txBody>
          <a:bodyPr wrap="square" rtlCol="0">
            <a:spAutoFit/>
          </a:bodyPr>
          <a:lstStyle/>
          <a:p>
            <a:pPr algn="l"/>
            <a:r>
              <a:rPr lang="en-US" sz="5400" dirty="0">
                <a:solidFill>
                  <a:schemeClr val="bg1"/>
                </a:solidFill>
                <a:latin typeface="NikoshBAN" panose="02000000000000000000" pitchFamily="2" charset="0"/>
                <a:cs typeface="NikoshBAN" panose="02000000000000000000" pitchFamily="2" charset="0"/>
              </a:rPr>
              <a:t>3.</a:t>
            </a:r>
          </a:p>
        </p:txBody>
      </p:sp>
      <p:sp>
        <p:nvSpPr>
          <p:cNvPr id="24" name="TextBox 23">
            <a:extLst>
              <a:ext uri="{FF2B5EF4-FFF2-40B4-BE49-F238E27FC236}">
                <a16:creationId xmlns:a16="http://schemas.microsoft.com/office/drawing/2014/main" id="{0E90D1BF-4D24-4A7C-8414-D97414A71CDD}"/>
              </a:ext>
            </a:extLst>
          </p:cNvPr>
          <p:cNvSpPr txBox="1"/>
          <p:nvPr/>
        </p:nvSpPr>
        <p:spPr>
          <a:xfrm>
            <a:off x="1532375" y="4604311"/>
            <a:ext cx="877630" cy="923330"/>
          </a:xfrm>
          <a:prstGeom prst="rect">
            <a:avLst/>
          </a:prstGeom>
          <a:noFill/>
        </p:spPr>
        <p:txBody>
          <a:bodyPr wrap="square" rtlCol="0">
            <a:spAutoFit/>
          </a:bodyPr>
          <a:lstStyle/>
          <a:p>
            <a:pPr algn="l"/>
            <a:r>
              <a:rPr lang="en-US" sz="5400" dirty="0">
                <a:solidFill>
                  <a:schemeClr val="bg1"/>
                </a:solidFill>
                <a:latin typeface="NikoshBAN" panose="02000000000000000000" pitchFamily="2" charset="0"/>
                <a:cs typeface="NikoshBAN" panose="02000000000000000000" pitchFamily="2" charset="0"/>
              </a:rPr>
              <a:t>4.</a:t>
            </a:r>
          </a:p>
        </p:txBody>
      </p:sp>
      <p:sp>
        <p:nvSpPr>
          <p:cNvPr id="2" name="TextBox 1"/>
          <p:cNvSpPr txBox="1"/>
          <p:nvPr/>
        </p:nvSpPr>
        <p:spPr>
          <a:xfrm>
            <a:off x="5227586" y="1493884"/>
            <a:ext cx="6277970" cy="646331"/>
          </a:xfrm>
          <a:prstGeom prst="rect">
            <a:avLst/>
          </a:prstGeom>
          <a:noFill/>
        </p:spPr>
        <p:txBody>
          <a:bodyPr wrap="square" rtlCol="0">
            <a:spAutoFit/>
          </a:bodyPr>
          <a:lstStyle/>
          <a:p>
            <a:pPr algn="l"/>
            <a:r>
              <a:rPr lang="bn-IN" sz="3600" b="1" dirty="0">
                <a:latin typeface="NikoshBAN" panose="02000000000000000000" pitchFamily="2" charset="0"/>
                <a:cs typeface="NikoshBAN" panose="02000000000000000000" pitchFamily="2" charset="0"/>
              </a:rPr>
              <a:t>বাদশাহ আলমগীরের পুত্রকে কে পড়াতেন?</a:t>
            </a:r>
            <a:endParaRPr lang="en-US" sz="3600" b="1" dirty="0">
              <a:latin typeface="NikoshBAN" panose="02000000000000000000" pitchFamily="2" charset="0"/>
              <a:cs typeface="NikoshBAN" panose="02000000000000000000" pitchFamily="2" charset="0"/>
            </a:endParaRPr>
          </a:p>
        </p:txBody>
      </p:sp>
      <p:sp>
        <p:nvSpPr>
          <p:cNvPr id="4" name="TextBox 3"/>
          <p:cNvSpPr txBox="1"/>
          <p:nvPr/>
        </p:nvSpPr>
        <p:spPr>
          <a:xfrm>
            <a:off x="4423694" y="2518815"/>
            <a:ext cx="6630993" cy="646331"/>
          </a:xfrm>
          <a:prstGeom prst="rect">
            <a:avLst/>
          </a:prstGeom>
          <a:noFill/>
        </p:spPr>
        <p:txBody>
          <a:bodyPr wrap="square" rtlCol="0">
            <a:spAutoFit/>
          </a:bodyPr>
          <a:lstStyle/>
          <a:p>
            <a:pPr algn="l"/>
            <a:r>
              <a:rPr lang="bn-IN" sz="3600" b="1" dirty="0">
                <a:solidFill>
                  <a:schemeClr val="bg2"/>
                </a:solidFill>
                <a:latin typeface="NikoshBAN" panose="02000000000000000000" pitchFamily="2" charset="0"/>
                <a:cs typeface="NikoshBAN" panose="02000000000000000000" pitchFamily="2" charset="0"/>
              </a:rPr>
              <a:t>একদিন সকালে বাদশাহ কী দেখতে পেলেন?</a:t>
            </a:r>
            <a:endParaRPr lang="en-US" sz="3600" b="1" dirty="0">
              <a:solidFill>
                <a:schemeClr val="bg2"/>
              </a:solidFill>
              <a:latin typeface="NikoshBAN" panose="02000000000000000000" pitchFamily="2" charset="0"/>
              <a:cs typeface="NikoshBAN" panose="02000000000000000000" pitchFamily="2" charset="0"/>
            </a:endParaRPr>
          </a:p>
        </p:txBody>
      </p:sp>
      <p:sp>
        <p:nvSpPr>
          <p:cNvPr id="17" name="Rectangle 16"/>
          <p:cNvSpPr/>
          <p:nvPr/>
        </p:nvSpPr>
        <p:spPr>
          <a:xfrm>
            <a:off x="1971190" y="445264"/>
            <a:ext cx="2236028" cy="830997"/>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মূল্যায়ন</a:t>
            </a:r>
            <a:endParaRPr lang="bn-BD"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79982943"/>
      </p:ext>
    </p:extLst>
  </p:cSld>
  <p:clrMapOvr>
    <a:masterClrMapping/>
  </p:clrMapOvr>
  <mc:AlternateContent xmlns:mc="http://schemas.openxmlformats.org/markup-compatibility/2006" xmlns:p14="http://schemas.microsoft.com/office/powerpoint/2010/main">
    <mc:Choice Requires="p14">
      <p:transition spd="slow" p14:dur="3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4921FFC-315E-424F-9B7E-D9E79CCABF5F}"/>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00807" y="385016"/>
            <a:ext cx="11390385" cy="6087965"/>
          </a:xfrm>
          <a:prstGeom prst="rect">
            <a:avLst/>
          </a:prstGeom>
        </p:spPr>
      </p:pic>
      <p:sp>
        <p:nvSpPr>
          <p:cNvPr id="8" name="TextBox 7">
            <a:extLst>
              <a:ext uri="{FF2B5EF4-FFF2-40B4-BE49-F238E27FC236}">
                <a16:creationId xmlns:a16="http://schemas.microsoft.com/office/drawing/2014/main" id="{BDA9C380-A34E-4591-8772-B2D87BB8D8A7}"/>
              </a:ext>
            </a:extLst>
          </p:cNvPr>
          <p:cNvSpPr txBox="1"/>
          <p:nvPr/>
        </p:nvSpPr>
        <p:spPr>
          <a:xfrm>
            <a:off x="4796449" y="1479324"/>
            <a:ext cx="5796643" cy="4154984"/>
          </a:xfrm>
          <a:prstGeom prst="rect">
            <a:avLst/>
          </a:prstGeom>
          <a:noFill/>
          <a:ln w="3175">
            <a:noFill/>
          </a:ln>
        </p:spPr>
        <p:txBody>
          <a:bodyPr wrap="square" rtlCol="0">
            <a:spAutoFit/>
          </a:bodyPr>
          <a:lstStyle/>
          <a:p>
            <a:pPr algn="ctr"/>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a:t>
            </a:r>
            <a:r>
              <a:rPr lang="en-US"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বাংলা </a:t>
            </a:r>
          </a:p>
          <a:p>
            <a:pPr algn="ctr"/>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 </a:t>
            </a:r>
            <a:r>
              <a:rPr lang="en-US"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পঞ্চম</a:t>
            </a:r>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r>
              <a:rPr lang="bn-IN" sz="4400" b="1"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 শিরোনাম: শিক্ষাগুরুর মর্যাদা </a:t>
            </a:r>
          </a:p>
          <a:p>
            <a:pPr algn="ctr"/>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পাঠ্যাংশ: বাদশাহ আলমগীর …শুনাব শাহানশাহে।   </a:t>
            </a:r>
          </a:p>
          <a:p>
            <a:pPr algn="ctr"/>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 ৪০ মিনিট</a:t>
            </a:r>
            <a:endParaRPr lang="en-US"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4" name="Picture 2" descr="Floral Flower Green - Free vector graphic on Pixabay">
            <a:extLst>
              <a:ext uri="{FF2B5EF4-FFF2-40B4-BE49-F238E27FC236}">
                <a16:creationId xmlns:a16="http://schemas.microsoft.com/office/drawing/2014/main" id="{387E08A9-4C3C-42D9-8DCE-E17FF81B93F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5400000" flipH="1">
            <a:off x="7792276" y="2529932"/>
            <a:ext cx="5601632" cy="2800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27108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0" y="590265"/>
            <a:ext cx="4373090" cy="1107996"/>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as-IN" sz="6600" dirty="0">
                <a:latin typeface="NikoshBAN" panose="02000000000000000000" pitchFamily="2" charset="0"/>
                <a:cs typeface="NikoshBAN" panose="02000000000000000000" pitchFamily="2" charset="0"/>
              </a:rPr>
              <a:t>ব</a:t>
            </a:r>
            <a:r>
              <a:rPr lang="en-US" sz="6600" dirty="0">
                <a:latin typeface="NikoshBAN" panose="02000000000000000000" pitchFamily="2" charset="0"/>
                <a:cs typeface="NikoshBAN" panose="02000000000000000000" pitchFamily="2" charset="0"/>
              </a:rPr>
              <a:t>া</a:t>
            </a:r>
            <a:r>
              <a:rPr lang="as-IN" sz="6600" dirty="0">
                <a:latin typeface="NikoshBAN" panose="02000000000000000000" pitchFamily="2" charset="0"/>
                <a:cs typeface="NikoshBAN" panose="02000000000000000000" pitchFamily="2" charset="0"/>
              </a:rPr>
              <a:t>ড়</a:t>
            </a:r>
            <a:r>
              <a:rPr lang="en-US" sz="6600" dirty="0">
                <a:latin typeface="NikoshBAN" panose="02000000000000000000" pitchFamily="2" charset="0"/>
                <a:cs typeface="NikoshBAN" panose="02000000000000000000" pitchFamily="2" charset="0"/>
              </a:rPr>
              <a:t>ি</a:t>
            </a:r>
            <a:r>
              <a:rPr lang="as-IN" sz="6600" dirty="0">
                <a:latin typeface="NikoshBAN" panose="02000000000000000000" pitchFamily="2" charset="0"/>
                <a:cs typeface="NikoshBAN" panose="02000000000000000000" pitchFamily="2" charset="0"/>
              </a:rPr>
              <a:t>র</a:t>
            </a:r>
            <a:r>
              <a:rPr lang="en-US" sz="6600" dirty="0">
                <a:latin typeface="NikoshBAN" panose="02000000000000000000" pitchFamily="2" charset="0"/>
                <a:cs typeface="NikoshBAN" panose="02000000000000000000" pitchFamily="2" charset="0"/>
              </a:rPr>
              <a:t> </a:t>
            </a:r>
            <a:r>
              <a:rPr lang="en-US" sz="6600" dirty="0" err="1">
                <a:latin typeface="NikoshBAN" panose="02000000000000000000" pitchFamily="2" charset="0"/>
                <a:cs typeface="NikoshBAN" panose="02000000000000000000" pitchFamily="2" charset="0"/>
              </a:rPr>
              <a:t>কাজ</a:t>
            </a:r>
            <a:endParaRPr lang="en-US" sz="6600"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CD411384-A2E0-4105-9CB0-F150B2DAE79C}"/>
              </a:ext>
            </a:extLst>
          </p:cNvPr>
          <p:cNvSpPr txBox="1"/>
          <p:nvPr/>
        </p:nvSpPr>
        <p:spPr>
          <a:xfrm>
            <a:off x="5562599" y="2138918"/>
            <a:ext cx="5711687" cy="3477875"/>
          </a:xfrm>
          <a:prstGeom prst="rect">
            <a:avLst/>
          </a:prstGeom>
          <a:noFill/>
          <a:ln>
            <a:solidFill>
              <a:schemeClr val="tx1"/>
            </a:solidFill>
          </a:ln>
        </p:spPr>
        <p:txBody>
          <a:bodyPr wrap="square" rtlCol="0">
            <a:spAutoFit/>
          </a:bodyPr>
          <a:lstStyle/>
          <a:p>
            <a:pPr marL="571500" indent="-571500" algn="ctr">
              <a:buFont typeface="Wingdings" panose="05000000000000000000" pitchFamily="2" charset="2"/>
              <a:buChar char="q"/>
            </a:pPr>
            <a:r>
              <a:rPr lang="en-US" sz="4400" b="1" dirty="0">
                <a:latin typeface="NikoshBAN" panose="02000000000000000000" pitchFamily="2" charset="0"/>
                <a:cs typeface="NikoshBAN" panose="02000000000000000000" pitchFamily="2" charset="0"/>
              </a:rPr>
              <a:t>আ</a:t>
            </a:r>
            <a:r>
              <a:rPr lang="as-IN" sz="4400" b="1" dirty="0">
                <a:latin typeface="NikoshBAN" panose="02000000000000000000" pitchFamily="2" charset="0"/>
                <a:cs typeface="NikoshBAN" panose="02000000000000000000" pitchFamily="2" charset="0"/>
              </a:rPr>
              <a:t>গ</a:t>
            </a:r>
            <a:r>
              <a:rPr lang="en-US" sz="4400" b="1" dirty="0">
                <a:latin typeface="NikoshBAN" panose="02000000000000000000" pitchFamily="2" charset="0"/>
                <a:cs typeface="NikoshBAN" panose="02000000000000000000" pitchFamily="2" charset="0"/>
              </a:rPr>
              <a:t>া</a:t>
            </a:r>
            <a:r>
              <a:rPr lang="as-IN" sz="4400" b="1" dirty="0">
                <a:latin typeface="NikoshBAN" panose="02000000000000000000" pitchFamily="2" charset="0"/>
                <a:cs typeface="NikoshBAN" panose="02000000000000000000" pitchFamily="2" charset="0"/>
              </a:rPr>
              <a:t>ম</a:t>
            </a:r>
            <a:r>
              <a:rPr lang="en-US" sz="4400" b="1" dirty="0">
                <a:latin typeface="NikoshBAN" panose="02000000000000000000" pitchFamily="2" charset="0"/>
                <a:cs typeface="NikoshBAN" panose="02000000000000000000" pitchFamily="2" charset="0"/>
              </a:rPr>
              <a:t>ী </a:t>
            </a:r>
            <a:r>
              <a:rPr lang="as-IN" sz="4400" b="1" dirty="0">
                <a:latin typeface="NikoshBAN" panose="02000000000000000000" pitchFamily="2" charset="0"/>
                <a:cs typeface="NikoshBAN" panose="02000000000000000000" pitchFamily="2" charset="0"/>
              </a:rPr>
              <a:t>ক</a:t>
            </a:r>
            <a:r>
              <a:rPr lang="en-US" sz="4400" b="1" dirty="0">
                <a:latin typeface="NikoshBAN" panose="02000000000000000000" pitchFamily="2" charset="0"/>
                <a:cs typeface="NikoshBAN" panose="02000000000000000000" pitchFamily="2" charset="0"/>
              </a:rPr>
              <a:t>্</a:t>
            </a:r>
            <a:r>
              <a:rPr lang="as-IN" sz="4400" b="1" dirty="0">
                <a:latin typeface="NikoshBAN" panose="02000000000000000000" pitchFamily="2" charset="0"/>
                <a:cs typeface="NikoshBAN" panose="02000000000000000000" pitchFamily="2" charset="0"/>
              </a:rPr>
              <a:t>ল</a:t>
            </a:r>
            <a:r>
              <a:rPr lang="en-US" sz="4400" b="1" dirty="0">
                <a:latin typeface="NikoshBAN" panose="02000000000000000000" pitchFamily="2" charset="0"/>
                <a:cs typeface="NikoshBAN" panose="02000000000000000000" pitchFamily="2" charset="0"/>
              </a:rPr>
              <a:t>া</a:t>
            </a:r>
            <a:r>
              <a:rPr lang="as-IN" sz="4400" b="1" dirty="0">
                <a:latin typeface="NikoshBAN" panose="02000000000000000000" pitchFamily="2" charset="0"/>
                <a:cs typeface="NikoshBAN" panose="02000000000000000000" pitchFamily="2" charset="0"/>
              </a:rPr>
              <a:t>স</a:t>
            </a:r>
            <a:r>
              <a:rPr lang="en-US" sz="4400" b="1" dirty="0">
                <a:latin typeface="NikoshBAN" panose="02000000000000000000" pitchFamily="2" charset="0"/>
                <a:cs typeface="NikoshBAN" panose="02000000000000000000" pitchFamily="2" charset="0"/>
              </a:rPr>
              <a:t>ে</a:t>
            </a:r>
            <a:r>
              <a:rPr lang="bn-IN" sz="4400" b="1" dirty="0">
                <a:latin typeface="NikoshBAN" panose="02000000000000000000" pitchFamily="2" charset="0"/>
                <a:cs typeface="NikoshBAN" panose="02000000000000000000" pitchFamily="2" charset="0"/>
              </a:rPr>
              <a:t>,</a:t>
            </a:r>
            <a:r>
              <a:rPr lang="en-US" sz="4400" b="1" dirty="0">
                <a:latin typeface="NikoshBAN" panose="02000000000000000000" pitchFamily="2" charset="0"/>
                <a:cs typeface="NikoshBAN" panose="02000000000000000000" pitchFamily="2" charset="0"/>
              </a:rPr>
              <a:t> </a:t>
            </a:r>
            <a:endParaRPr lang="bn-IN" sz="4400" b="1" dirty="0">
              <a:latin typeface="NikoshBAN" panose="02000000000000000000" pitchFamily="2" charset="0"/>
              <a:cs typeface="NikoshBAN" panose="02000000000000000000" pitchFamily="2" charset="0"/>
            </a:endParaRPr>
          </a:p>
          <a:p>
            <a:pPr algn="ctr"/>
            <a:r>
              <a:rPr lang="bn-IN" sz="4400" b="1" dirty="0">
                <a:latin typeface="NikoshBAN" panose="02000000000000000000" pitchFamily="2" charset="0"/>
                <a:cs typeface="NikoshBAN" panose="02000000000000000000" pitchFamily="2" charset="0"/>
              </a:rPr>
              <a:t> বাদশাহ আলমগীর ছেলের কাছে কী প্রত্যাশা করে ছিলেন?কেন করেছিলেন সম্পর্কে ৫টি বাক্য লিখে</a:t>
            </a:r>
            <a:r>
              <a:rPr lang="en-US" sz="4400" b="1" dirty="0">
                <a:latin typeface="NikoshBAN" panose="02000000000000000000" pitchFamily="2" charset="0"/>
                <a:cs typeface="NikoshBAN" panose="02000000000000000000" pitchFamily="2" charset="0"/>
              </a:rPr>
              <a:t> </a:t>
            </a:r>
            <a:r>
              <a:rPr lang="as-IN" sz="4400" b="1" dirty="0">
                <a:latin typeface="NikoshBAN" panose="02000000000000000000" pitchFamily="2" charset="0"/>
                <a:cs typeface="NikoshBAN" panose="02000000000000000000" pitchFamily="2" charset="0"/>
              </a:rPr>
              <a:t>আ</a:t>
            </a:r>
            <a:r>
              <a:rPr lang="bn-IN" sz="4400" b="1" dirty="0">
                <a:latin typeface="NikoshBAN" panose="02000000000000000000" pitchFamily="2" charset="0"/>
                <a:cs typeface="NikoshBAN" panose="02000000000000000000" pitchFamily="2" charset="0"/>
              </a:rPr>
              <a:t>ন</a:t>
            </a:r>
            <a:r>
              <a:rPr lang="as-IN" sz="4400" b="1" dirty="0">
                <a:latin typeface="NikoshBAN" panose="02000000000000000000" pitchFamily="2" charset="0"/>
                <a:cs typeface="NikoshBAN" panose="02000000000000000000" pitchFamily="2" charset="0"/>
              </a:rPr>
              <a:t>ব</a:t>
            </a:r>
            <a:r>
              <a:rPr lang="en-US" sz="4400" b="1" dirty="0">
                <a:latin typeface="NikoshBAN" panose="02000000000000000000" pitchFamily="2" charset="0"/>
                <a:cs typeface="NikoshBAN" panose="02000000000000000000" pitchFamily="2" charset="0"/>
              </a:rPr>
              <a:t>ে।</a:t>
            </a:r>
          </a:p>
        </p:txBody>
      </p:sp>
      <p:pic>
        <p:nvPicPr>
          <p:cNvPr id="2050" name="Picture 2" descr="House with garden Icon | Noto Emoji Travel &amp; Places Iconset | Google">
            <a:extLst>
              <a:ext uri="{FF2B5EF4-FFF2-40B4-BE49-F238E27FC236}">
                <a16:creationId xmlns:a16="http://schemas.microsoft.com/office/drawing/2014/main" id="{1CBC8F4A-8B69-4624-8C2F-5CAE3EFF1F9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54056" y="1276247"/>
            <a:ext cx="5390322" cy="5390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0769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5E08F2-2BC8-42ED-8480-E25B1AA743F5}"/>
              </a:ext>
            </a:extLst>
          </p:cNvPr>
          <p:cNvSpPr txBox="1"/>
          <p:nvPr/>
        </p:nvSpPr>
        <p:spPr>
          <a:xfrm>
            <a:off x="3590746" y="4059439"/>
            <a:ext cx="7098228" cy="1446550"/>
          </a:xfrm>
          <a:prstGeom prst="rect">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wrap="square" rtlCol="0">
            <a:spAutoFit/>
          </a:bodyPr>
          <a:lstStyle/>
          <a:p>
            <a:pPr algn="ctr"/>
            <a:r>
              <a:rPr lang="bn-IN" sz="4400" dirty="0">
                <a:solidFill>
                  <a:schemeClr val="bg1"/>
                </a:solidFill>
                <a:latin typeface="NikoshBAN" panose="02000000000000000000" pitchFamily="2" charset="0"/>
                <a:cs typeface="NikoshBAN" panose="02000000000000000000" pitchFamily="2" charset="0"/>
              </a:rPr>
              <a:t>অন্যায়ের কাছে কখনো শির নত করব না।</a:t>
            </a:r>
            <a:endParaRPr lang="en-US" sz="4400" dirty="0">
              <a:solidFill>
                <a:schemeClr val="bg1"/>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3ADD2CFE-8B75-4450-A3F8-0FF828AB1023}"/>
              </a:ext>
            </a:extLst>
          </p:cNvPr>
          <p:cNvSpPr txBox="1"/>
          <p:nvPr/>
        </p:nvSpPr>
        <p:spPr>
          <a:xfrm>
            <a:off x="623443" y="2139991"/>
            <a:ext cx="1975755" cy="830997"/>
          </a:xfrm>
          <a:prstGeom prst="rect">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wrap="square" rtlCol="0">
            <a:spAutoFit/>
          </a:bodyPr>
          <a:lstStyle/>
          <a:p>
            <a:pPr algn="ctr"/>
            <a:r>
              <a:rPr lang="bn-IN" sz="4800" dirty="0">
                <a:solidFill>
                  <a:schemeClr val="bg1"/>
                </a:solidFill>
                <a:latin typeface="NikoshBAN" panose="02000000000000000000" pitchFamily="2" charset="0"/>
                <a:cs typeface="NikoshBAN" panose="02000000000000000000" pitchFamily="2" charset="0"/>
              </a:rPr>
              <a:t>শির</a:t>
            </a:r>
            <a:endParaRPr lang="en-US" sz="4800" dirty="0">
              <a:solidFill>
                <a:schemeClr val="bg1"/>
              </a:solidFill>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3B2CCACD-8C08-462C-8BA5-4DABD75BA518}"/>
              </a:ext>
            </a:extLst>
          </p:cNvPr>
          <p:cNvSpPr txBox="1"/>
          <p:nvPr/>
        </p:nvSpPr>
        <p:spPr>
          <a:xfrm>
            <a:off x="4662099" y="2241272"/>
            <a:ext cx="3750000" cy="830997"/>
          </a:xfrm>
          <a:prstGeom prst="rect">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wrap="square" rtlCol="0">
            <a:spAutoFit/>
          </a:bodyPr>
          <a:lstStyle/>
          <a:p>
            <a:pPr algn="ctr"/>
            <a:r>
              <a:rPr lang="bn-IN" sz="4800" dirty="0">
                <a:solidFill>
                  <a:schemeClr val="bg1"/>
                </a:solidFill>
                <a:latin typeface="NikoshBAN" panose="02000000000000000000" pitchFamily="2" charset="0"/>
                <a:cs typeface="NikoshBAN" panose="02000000000000000000" pitchFamily="2" charset="0"/>
              </a:rPr>
              <a:t> মাথা</a:t>
            </a:r>
            <a:endParaRPr lang="en-US" sz="4800" dirty="0">
              <a:solidFill>
                <a:schemeClr val="bg1"/>
              </a:solidFill>
              <a:latin typeface="NikoshBAN" panose="02000000000000000000" pitchFamily="2" charset="0"/>
              <a:cs typeface="NikoshBAN" panose="02000000000000000000" pitchFamily="2" charset="0"/>
            </a:endParaRPr>
          </a:p>
        </p:txBody>
      </p:sp>
      <p:sp>
        <p:nvSpPr>
          <p:cNvPr id="5" name="Right Arrow 9">
            <a:extLst>
              <a:ext uri="{FF2B5EF4-FFF2-40B4-BE49-F238E27FC236}">
                <a16:creationId xmlns:a16="http://schemas.microsoft.com/office/drawing/2014/main" id="{B7F36409-88DB-41B3-9EE1-3A6EA1A65DC1}"/>
              </a:ext>
            </a:extLst>
          </p:cNvPr>
          <p:cNvSpPr/>
          <p:nvPr/>
        </p:nvSpPr>
        <p:spPr>
          <a:xfrm>
            <a:off x="2831821" y="2265568"/>
            <a:ext cx="1607657" cy="646331"/>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Arrow: Down 5">
            <a:extLst>
              <a:ext uri="{FF2B5EF4-FFF2-40B4-BE49-F238E27FC236}">
                <a16:creationId xmlns:a16="http://schemas.microsoft.com/office/drawing/2014/main" id="{7FCE0E98-61A7-4B36-8094-9B7F1B778C02}"/>
              </a:ext>
            </a:extLst>
          </p:cNvPr>
          <p:cNvSpPr/>
          <p:nvPr/>
        </p:nvSpPr>
        <p:spPr>
          <a:xfrm>
            <a:off x="6294783" y="3105834"/>
            <a:ext cx="484632" cy="646331"/>
          </a:xfrm>
          <a:prstGeom prst="down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Box 6">
            <a:extLst>
              <a:ext uri="{FF2B5EF4-FFF2-40B4-BE49-F238E27FC236}">
                <a16:creationId xmlns:a16="http://schemas.microsoft.com/office/drawing/2014/main" id="{56C86F4E-6ED9-4C14-A18A-FC82A144BE89}"/>
              </a:ext>
            </a:extLst>
          </p:cNvPr>
          <p:cNvSpPr txBox="1"/>
          <p:nvPr/>
        </p:nvSpPr>
        <p:spPr>
          <a:xfrm>
            <a:off x="2922104" y="627845"/>
            <a:ext cx="6102626" cy="76944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rtlCol="0">
            <a:spAutoFit/>
          </a:bodyPr>
          <a:lstStyle/>
          <a:p>
            <a:pPr algn="l"/>
            <a:r>
              <a:rPr lang="en-US" sz="4400" dirty="0">
                <a:latin typeface="NikoshBAN" panose="02000000000000000000" pitchFamily="2" charset="0"/>
                <a:cs typeface="NikoshBAN" panose="02000000000000000000" pitchFamily="2" charset="0"/>
              </a:rPr>
              <a:t>আ</a:t>
            </a:r>
            <a:r>
              <a:rPr lang="as-IN" sz="4400" dirty="0">
                <a:latin typeface="NikoshBAN" panose="02000000000000000000" pitchFamily="2" charset="0"/>
                <a:cs typeface="NikoshBAN" panose="02000000000000000000" pitchFamily="2" charset="0"/>
              </a:rPr>
              <a:t>জ</a:t>
            </a:r>
            <a:r>
              <a:rPr lang="en-US" sz="4400" dirty="0">
                <a:latin typeface="NikoshBAN" panose="02000000000000000000" pitchFamily="2" charset="0"/>
                <a:cs typeface="NikoshBAN" panose="02000000000000000000" pitchFamily="2" charset="0"/>
              </a:rPr>
              <a:t>ক</a:t>
            </a:r>
            <a:r>
              <a:rPr lang="as-IN"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র </a:t>
            </a:r>
            <a:r>
              <a:rPr lang="en-US" sz="4400" dirty="0">
                <a:latin typeface="Times New Roman" panose="02020603050405020304" pitchFamily="18" charset="0"/>
                <a:cs typeface="Times New Roman" panose="02020603050405020304" pitchFamily="18" charset="0"/>
              </a:rPr>
              <a:t>one day one word</a:t>
            </a:r>
          </a:p>
        </p:txBody>
      </p:sp>
      <p:sp>
        <p:nvSpPr>
          <p:cNvPr id="10" name="Sun 9">
            <a:extLst>
              <a:ext uri="{FF2B5EF4-FFF2-40B4-BE49-F238E27FC236}">
                <a16:creationId xmlns:a16="http://schemas.microsoft.com/office/drawing/2014/main" id="{9C5F95BF-DFBA-4391-BF1D-FFCF43791047}"/>
              </a:ext>
            </a:extLst>
          </p:cNvPr>
          <p:cNvSpPr/>
          <p:nvPr/>
        </p:nvSpPr>
        <p:spPr>
          <a:xfrm>
            <a:off x="623443" y="4187163"/>
            <a:ext cx="1425453" cy="1318826"/>
          </a:xfrm>
          <a:prstGeom prst="sun">
            <a:avLst>
              <a:gd name="adj" fmla="val 2437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n 10">
            <a:extLst>
              <a:ext uri="{FF2B5EF4-FFF2-40B4-BE49-F238E27FC236}">
                <a16:creationId xmlns:a16="http://schemas.microsoft.com/office/drawing/2014/main" id="{2C525DDA-ECC4-4E0A-8362-968DCE3F76B2}"/>
              </a:ext>
            </a:extLst>
          </p:cNvPr>
          <p:cNvSpPr/>
          <p:nvPr/>
        </p:nvSpPr>
        <p:spPr>
          <a:xfrm>
            <a:off x="324172" y="5197199"/>
            <a:ext cx="1425453" cy="1318826"/>
          </a:xfrm>
          <a:prstGeom prst="sun">
            <a:avLst>
              <a:gd name="adj" fmla="val 2437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n 11">
            <a:extLst>
              <a:ext uri="{FF2B5EF4-FFF2-40B4-BE49-F238E27FC236}">
                <a16:creationId xmlns:a16="http://schemas.microsoft.com/office/drawing/2014/main" id="{3EC9FB16-30F4-4B0D-9770-00785A103F0D}"/>
              </a:ext>
            </a:extLst>
          </p:cNvPr>
          <p:cNvSpPr/>
          <p:nvPr/>
        </p:nvSpPr>
        <p:spPr>
          <a:xfrm>
            <a:off x="1520855" y="5197199"/>
            <a:ext cx="1172479" cy="996260"/>
          </a:xfrm>
          <a:prstGeom prst="sun">
            <a:avLst>
              <a:gd name="adj" fmla="val 2437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n 12">
            <a:extLst>
              <a:ext uri="{FF2B5EF4-FFF2-40B4-BE49-F238E27FC236}">
                <a16:creationId xmlns:a16="http://schemas.microsoft.com/office/drawing/2014/main" id="{753C3EFD-8D2B-4664-A319-E7C26705A38A}"/>
              </a:ext>
            </a:extLst>
          </p:cNvPr>
          <p:cNvSpPr/>
          <p:nvPr/>
        </p:nvSpPr>
        <p:spPr>
          <a:xfrm>
            <a:off x="10611039" y="178761"/>
            <a:ext cx="1425453" cy="1318826"/>
          </a:xfrm>
          <a:prstGeom prst="sun">
            <a:avLst>
              <a:gd name="adj" fmla="val 2437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n 13">
            <a:extLst>
              <a:ext uri="{FF2B5EF4-FFF2-40B4-BE49-F238E27FC236}">
                <a16:creationId xmlns:a16="http://schemas.microsoft.com/office/drawing/2014/main" id="{960921A6-B4DA-46B0-ADEF-6CBE6551AFB2}"/>
              </a:ext>
            </a:extLst>
          </p:cNvPr>
          <p:cNvSpPr/>
          <p:nvPr/>
        </p:nvSpPr>
        <p:spPr>
          <a:xfrm>
            <a:off x="9654078" y="827323"/>
            <a:ext cx="1425453" cy="1318826"/>
          </a:xfrm>
          <a:prstGeom prst="sun">
            <a:avLst>
              <a:gd name="adj" fmla="val 2437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n 14">
            <a:extLst>
              <a:ext uri="{FF2B5EF4-FFF2-40B4-BE49-F238E27FC236}">
                <a16:creationId xmlns:a16="http://schemas.microsoft.com/office/drawing/2014/main" id="{7AFB69EC-04E2-435C-AF5B-EDE6CCC2AF64}"/>
              </a:ext>
            </a:extLst>
          </p:cNvPr>
          <p:cNvSpPr/>
          <p:nvPr/>
        </p:nvSpPr>
        <p:spPr>
          <a:xfrm>
            <a:off x="10864013" y="1323738"/>
            <a:ext cx="1172479" cy="996260"/>
          </a:xfrm>
          <a:prstGeom prst="sun">
            <a:avLst>
              <a:gd name="adj" fmla="val 2437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56868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Яндекс - Фотки - Green Leaf Corner Border - (1280x956) Png Clipart ...">
            <a:extLst>
              <a:ext uri="{FF2B5EF4-FFF2-40B4-BE49-F238E27FC236}">
                <a16:creationId xmlns:a16="http://schemas.microsoft.com/office/drawing/2014/main" id="{8041F3AE-D6F1-4BDE-97CF-DB96747C5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111" y="1708637"/>
            <a:ext cx="7066704" cy="52780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83772" y="1470098"/>
            <a:ext cx="4496191" cy="3046988"/>
          </a:xfrm>
          <a:prstGeom prst="rect">
            <a:avLst/>
          </a:prstGeom>
          <a:noFill/>
        </p:spPr>
        <p:txBody>
          <a:bodyPr wrap="square" rtlCol="0">
            <a:spAutoFit/>
            <a:scene3d>
              <a:camera prst="perspectiveAbove"/>
              <a:lightRig rig="threePt" dir="t"/>
            </a:scene3d>
            <a:sp3d extrusionH="57150">
              <a:bevelT w="38100" h="133350" prst="slope"/>
            </a:sp3d>
          </a:bodyPr>
          <a:lstStyle/>
          <a:p>
            <a:pPr algn="ctr"/>
            <a:r>
              <a:rPr lang="bn-IN" sz="9600" b="1" dirty="0">
                <a:gradFill>
                  <a:gsLst>
                    <a:gs pos="0">
                      <a:srgbClr val="00B050"/>
                    </a:gs>
                    <a:gs pos="47000">
                      <a:schemeClr val="accent6">
                        <a:lumMod val="50000"/>
                      </a:schemeClr>
                    </a:gs>
                  </a:gsLst>
                  <a:lin ang="5400000" scaled="1"/>
                </a:gradFill>
                <a:latin typeface="NikoshBAN" panose="02000000000000000000" pitchFamily="2" charset="0"/>
                <a:cs typeface="NikoshBAN" panose="02000000000000000000" pitchFamily="2" charset="0"/>
              </a:rPr>
              <a:t>ধন্যবাদ</a:t>
            </a:r>
            <a:r>
              <a:rPr lang="en-US" sz="9600" b="1" dirty="0">
                <a:gradFill>
                  <a:gsLst>
                    <a:gs pos="0">
                      <a:srgbClr val="00B050"/>
                    </a:gs>
                    <a:gs pos="47000">
                      <a:schemeClr val="accent6">
                        <a:lumMod val="50000"/>
                      </a:schemeClr>
                    </a:gs>
                  </a:gsLst>
                  <a:lin ang="5400000" scaled="1"/>
                </a:gradFill>
                <a:latin typeface="NikoshBAN" panose="02000000000000000000" pitchFamily="2" charset="0"/>
                <a:cs typeface="NikoshBAN" panose="02000000000000000000" pitchFamily="2" charset="0"/>
              </a:rPr>
              <a:t> </a:t>
            </a:r>
            <a:r>
              <a:rPr lang="bn-IN" sz="9600" b="1" dirty="0">
                <a:gradFill>
                  <a:gsLst>
                    <a:gs pos="0">
                      <a:srgbClr val="00B050"/>
                    </a:gs>
                    <a:gs pos="47000">
                      <a:schemeClr val="accent6">
                        <a:lumMod val="50000"/>
                      </a:schemeClr>
                    </a:gs>
                  </a:gsLst>
                  <a:lin ang="5400000" scaled="1"/>
                </a:gradFill>
                <a:latin typeface="NikoshBAN" panose="02000000000000000000" pitchFamily="2" charset="0"/>
                <a:cs typeface="NikoshBAN" panose="02000000000000000000" pitchFamily="2" charset="0"/>
              </a:rPr>
              <a:t>সবাইকে  </a:t>
            </a:r>
            <a:endParaRPr lang="en-US" sz="9600" b="1" dirty="0">
              <a:gradFill>
                <a:gsLst>
                  <a:gs pos="0">
                    <a:srgbClr val="00B050"/>
                  </a:gs>
                  <a:gs pos="47000">
                    <a:schemeClr val="accent6">
                      <a:lumMod val="50000"/>
                    </a:schemeClr>
                  </a:gs>
                </a:gsLst>
                <a:lin ang="5400000" scaled="1"/>
              </a:gradFill>
              <a:latin typeface="NikoshBAN" panose="02000000000000000000" pitchFamily="2" charset="0"/>
              <a:cs typeface="NikoshBAN" panose="02000000000000000000" pitchFamily="2" charset="0"/>
            </a:endParaRPr>
          </a:p>
        </p:txBody>
      </p:sp>
      <p:sp>
        <p:nvSpPr>
          <p:cNvPr id="4" name="Oval 3">
            <a:extLst>
              <a:ext uri="{FF2B5EF4-FFF2-40B4-BE49-F238E27FC236}">
                <a16:creationId xmlns:a16="http://schemas.microsoft.com/office/drawing/2014/main" id="{9296ABAA-49DC-47FF-BB39-69CAB69A024E}"/>
              </a:ext>
            </a:extLst>
          </p:cNvPr>
          <p:cNvSpPr/>
          <p:nvPr/>
        </p:nvSpPr>
        <p:spPr>
          <a:xfrm>
            <a:off x="551087" y="1058594"/>
            <a:ext cx="6077243" cy="4740812"/>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52582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25AB4E-9EB4-4B0D-8B51-99C33E5CE775}"/>
              </a:ext>
            </a:extLst>
          </p:cNvPr>
          <p:cNvSpPr/>
          <p:nvPr/>
        </p:nvSpPr>
        <p:spPr>
          <a:xfrm>
            <a:off x="2573152" y="1953446"/>
            <a:ext cx="9233837" cy="278602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Notched Right 2">
            <a:extLst>
              <a:ext uri="{FF2B5EF4-FFF2-40B4-BE49-F238E27FC236}">
                <a16:creationId xmlns:a16="http://schemas.microsoft.com/office/drawing/2014/main" id="{AC0A569B-492B-4802-ACF6-2BB6919184B9}"/>
              </a:ext>
            </a:extLst>
          </p:cNvPr>
          <p:cNvSpPr/>
          <p:nvPr/>
        </p:nvSpPr>
        <p:spPr>
          <a:xfrm rot="16200000">
            <a:off x="729459" y="3590640"/>
            <a:ext cx="2867380" cy="1939414"/>
          </a:xfrm>
          <a:prstGeom prst="notchedRightArrow">
            <a:avLst>
              <a:gd name="adj1" fmla="val 65267"/>
              <a:gd name="adj2" fmla="val 2709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D61CC0A-49F3-49E4-8BA3-A3422587A14B}"/>
              </a:ext>
            </a:extLst>
          </p:cNvPr>
          <p:cNvSpPr/>
          <p:nvPr/>
        </p:nvSpPr>
        <p:spPr>
          <a:xfrm>
            <a:off x="1543716" y="353960"/>
            <a:ext cx="1238864" cy="467523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66CFF82-C205-45CC-9E5B-CF29E78990C6}"/>
              </a:ext>
            </a:extLst>
          </p:cNvPr>
          <p:cNvSpPr/>
          <p:nvPr/>
        </p:nvSpPr>
        <p:spPr>
          <a:xfrm>
            <a:off x="540774" y="1666568"/>
            <a:ext cx="3288890" cy="31414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F2F21DA-04F9-4CAF-8758-9852D1F9674E}"/>
              </a:ext>
            </a:extLst>
          </p:cNvPr>
          <p:cNvSpPr/>
          <p:nvPr/>
        </p:nvSpPr>
        <p:spPr>
          <a:xfrm>
            <a:off x="693174" y="1803581"/>
            <a:ext cx="2979173" cy="2867380"/>
          </a:xfrm>
          <a:prstGeom prst="ellipse">
            <a:avLst/>
          </a:prstGeom>
          <a:solidFill>
            <a:srgbClr val="66003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F596EB-60ED-4F51-BB30-CD9EE0AD8C88}"/>
              </a:ext>
            </a:extLst>
          </p:cNvPr>
          <p:cNvSpPr/>
          <p:nvPr/>
        </p:nvSpPr>
        <p:spPr>
          <a:xfrm>
            <a:off x="902602" y="2691579"/>
            <a:ext cx="2560316" cy="1107996"/>
          </a:xfrm>
          <a:prstGeom prst="rect">
            <a:avLst/>
          </a:prstGeom>
        </p:spPr>
        <p:txBody>
          <a:bodyPr wrap="none">
            <a:spAutoFit/>
          </a:bodyPr>
          <a:lstStyle/>
          <a:p>
            <a:pPr lvl="0"/>
            <a:r>
              <a:rPr lang="bn-IN" sz="6600" b="1" dirty="0">
                <a:solidFill>
                  <a:srgbClr val="FFC000"/>
                </a:solidFill>
                <a:latin typeface="NikoshBAN" panose="02000000000000000000" pitchFamily="2" charset="0"/>
                <a:cs typeface="NikoshBAN" panose="02000000000000000000" pitchFamily="2" charset="0"/>
              </a:rPr>
              <a:t>শিখনফল</a:t>
            </a:r>
            <a:endParaRPr lang="en-US" dirty="0">
              <a:solidFill>
                <a:srgbClr val="FFC000"/>
              </a:solidFill>
            </a:endParaRPr>
          </a:p>
        </p:txBody>
      </p:sp>
      <p:sp>
        <p:nvSpPr>
          <p:cNvPr id="10" name="Rectangle 9">
            <a:extLst>
              <a:ext uri="{FF2B5EF4-FFF2-40B4-BE49-F238E27FC236}">
                <a16:creationId xmlns:a16="http://schemas.microsoft.com/office/drawing/2014/main" id="{CBF69158-8EEE-4482-B498-C58B0976C81D}"/>
              </a:ext>
            </a:extLst>
          </p:cNvPr>
          <p:cNvSpPr/>
          <p:nvPr/>
        </p:nvSpPr>
        <p:spPr>
          <a:xfrm>
            <a:off x="3733805" y="2044595"/>
            <a:ext cx="8073183" cy="2677656"/>
          </a:xfrm>
          <a:prstGeom prst="rect">
            <a:avLst/>
          </a:prstGeom>
        </p:spPr>
        <p:txBody>
          <a:bodyPr wrap="square">
            <a:spAutoFit/>
          </a:bodyPr>
          <a:lstStyle/>
          <a:p>
            <a:pPr lvl="0"/>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শোনাঃ ২.১.৩  </a:t>
            </a:r>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কবিতা</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শুনে</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মূল</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বিষয়</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বুঝতে</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পারবে</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a:t>
            </a:r>
          </a:p>
          <a:p>
            <a:pPr lvl="0"/>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বলাঃ</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a:t>
            </a:r>
            <a:r>
              <a:rPr lang="bn-IN"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২</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a:t>
            </a:r>
            <a:r>
              <a:rPr lang="bn-IN"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২</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a:t>
            </a:r>
            <a:r>
              <a:rPr lang="bn-IN"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১</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পাঠ্যবইয়ের</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ছড়া</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সাবলীলভাবে</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আবৃত্তি</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করতে</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পারবে</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a:t>
            </a:r>
          </a:p>
          <a:p>
            <a:pPr lvl="0"/>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পড়াঃ</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১.</a:t>
            </a:r>
            <a:r>
              <a:rPr lang="bn-IN"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৫</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a:t>
            </a:r>
            <a:r>
              <a:rPr lang="bn-IN"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২</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পাঠে</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ব্যবহৃত</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শব্দ</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শ্রবণযোগ্য</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স্পষ্ট</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স্বরে</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ও </a:t>
            </a:r>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শুদ্ধ</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উচ্চারণে</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পড়তে</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পারবে</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a:t>
            </a:r>
            <a:endParaRPr lang="bn-IN"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endParaRPr>
          </a:p>
          <a:p>
            <a:pPr lvl="0"/>
            <a:r>
              <a:rPr lang="bn-IN"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লেখাঃ ২.</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৫</a:t>
            </a:r>
            <a:r>
              <a:rPr lang="bn-IN"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.২</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বাংলাদেশের</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প্রাকৃতিক</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বৈচিত্র্য</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বিষয়সংশ্লিষ্ট</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প্রশ্নোত্তর</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লিখতে</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1"/>
                </a:solidFill>
                <a:effectLst>
                  <a:outerShdw blurRad="80000" dist="40000" dir="5040000" algn="tl">
                    <a:srgbClr val="000000">
                      <a:alpha val="30000"/>
                    </a:srgbClr>
                  </a:outerShdw>
                </a:effectLst>
                <a:latin typeface="NikoshBAN" pitchFamily="2" charset="0"/>
                <a:cs typeface="NikoshBAN" pitchFamily="2" charset="0"/>
              </a:rPr>
              <a:t>পারবে</a:t>
            </a:r>
            <a:r>
              <a:rPr lang="en-US" sz="2800" b="1" dirty="0">
                <a:ln w="11430"/>
                <a:solidFill>
                  <a:schemeClr val="bg1"/>
                </a:solidFill>
                <a:effectLst>
                  <a:outerShdw blurRad="80000" dist="40000" dir="5040000" algn="tl">
                    <a:srgbClr val="000000">
                      <a:alpha val="30000"/>
                    </a:srgbClr>
                  </a:outerShdw>
                </a:effectLst>
                <a:latin typeface="NikoshBAN" pitchFamily="2" charset="0"/>
                <a:cs typeface="NikoshBAN" pitchFamily="2" charset="0"/>
              </a:rPr>
              <a:t>। </a:t>
            </a:r>
            <a:endParaRPr lang="en-US" sz="1400" dirty="0">
              <a:solidFill>
                <a:schemeClr val="bg1"/>
              </a:solidFill>
            </a:endParaRPr>
          </a:p>
        </p:txBody>
      </p:sp>
      <p:pic>
        <p:nvPicPr>
          <p:cNvPr id="11" name="Picture 10">
            <a:extLst>
              <a:ext uri="{FF2B5EF4-FFF2-40B4-BE49-F238E27FC236}">
                <a16:creationId xmlns:a16="http://schemas.microsoft.com/office/drawing/2014/main" id="{84C99834-43FF-4FC7-94B9-6AF7E6CA442E}"/>
              </a:ext>
            </a:extLst>
          </p:cNvPr>
          <p:cNvPicPr>
            <a:picLocks noChangeAspect="1"/>
          </p:cNvPicPr>
          <p:nvPr/>
        </p:nvPicPr>
        <p:blipFill rotWithShape="1">
          <a:blip r:embed="rId2">
            <a:duotone>
              <a:prstClr val="black"/>
              <a:schemeClr val="accent6">
                <a:tint val="45000"/>
                <a:satMod val="400000"/>
              </a:schemeClr>
            </a:duotone>
            <a:extLst>
              <a:ext uri="{BEBA8EAE-BF5A-486C-A8C5-ECC9F3942E4B}">
                <a14:imgProps xmlns:a14="http://schemas.microsoft.com/office/drawing/2010/main">
                  <a14:imgLayer r:embed="rId3">
                    <a14:imgEffect>
                      <a14:backgroundRemoval t="2178" b="100000" l="0" r="99787">
                        <a14:foregroundMark x1="81939" y1="32486" x2="81939" y2="32486"/>
                        <a14:foregroundMark x1="82792" y1="66425" x2="82792" y2="66425"/>
                        <a14:foregroundMark x1="91902" y1="76407" x2="91902" y2="76407"/>
                        <a14:foregroundMark x1="86042" y1="97822" x2="86042" y2="97822"/>
                        <a14:foregroundMark x1="12147" y1="58802" x2="12147" y2="58802"/>
                        <a14:foregroundMark x1="17901" y1="15245" x2="17901" y2="15245"/>
                      </a14:backgroundRemoval>
                    </a14:imgEffect>
                  </a14:imgLayer>
                </a14:imgProps>
              </a:ext>
            </a:extLst>
          </a:blip>
          <a:srcRect l="17617"/>
          <a:stretch/>
        </p:blipFill>
        <p:spPr>
          <a:xfrm>
            <a:off x="2390274" y="4537707"/>
            <a:ext cx="9427318" cy="2030717"/>
          </a:xfrm>
          <a:prstGeom prst="rect">
            <a:avLst/>
          </a:prstGeom>
        </p:spPr>
      </p:pic>
    </p:spTree>
    <p:extLst>
      <p:ext uri="{BB962C8B-B14F-4D97-AF65-F5344CB8AC3E}">
        <p14:creationId xmlns:p14="http://schemas.microsoft.com/office/powerpoint/2010/main" val="663511777"/>
      </p:ext>
    </p:extLst>
  </p:cSld>
  <p:clrMapOvr>
    <a:masterClrMapping/>
  </p:clrMapOvr>
  <mc:AlternateContent xmlns:mc="http://schemas.openxmlformats.org/markup-compatibility/2006" xmlns:p14="http://schemas.microsoft.com/office/powerpoint/2010/main">
    <mc:Choice Requires="p14">
      <p:transition spd="slow" p14:dur="3900">
        <p14:glitter dir="d"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anim calcmode="lin" valueType="num">
                                      <p:cBhvr>
                                        <p:cTn id="1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000"/>
                                        <p:tgtEl>
                                          <p:spTgt spid="10">
                                            <p:txEl>
                                              <p:pRg st="1" end="1"/>
                                            </p:txEl>
                                          </p:spTgt>
                                        </p:tgtEl>
                                      </p:cBhvr>
                                    </p:animEffect>
                                    <p:anim calcmode="lin" valueType="num">
                                      <p:cBhvr>
                                        <p:cTn id="2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fade">
                                      <p:cBhvr>
                                        <p:cTn id="26" dur="1000"/>
                                        <p:tgtEl>
                                          <p:spTgt spid="10">
                                            <p:txEl>
                                              <p:pRg st="2" end="2"/>
                                            </p:txEl>
                                          </p:spTgt>
                                        </p:tgtEl>
                                      </p:cBhvr>
                                    </p:animEffect>
                                    <p:anim calcmode="lin" valueType="num">
                                      <p:cBhvr>
                                        <p:cTn id="27"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fade">
                                      <p:cBhvr>
                                        <p:cTn id="33" dur="1000"/>
                                        <p:tgtEl>
                                          <p:spTgt spid="10">
                                            <p:txEl>
                                              <p:pRg st="3" end="3"/>
                                            </p:txEl>
                                          </p:spTgt>
                                        </p:tgtEl>
                                      </p:cBhvr>
                                    </p:animEffect>
                                    <p:anim calcmode="lin" valueType="num">
                                      <p:cBhvr>
                                        <p:cTn id="34"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246" y="1529540"/>
            <a:ext cx="5280338" cy="3642067"/>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4" name="Rectangle 3"/>
          <p:cNvSpPr/>
          <p:nvPr/>
        </p:nvSpPr>
        <p:spPr>
          <a:xfrm>
            <a:off x="3179762" y="405696"/>
            <a:ext cx="4698722" cy="769441"/>
          </a:xfrm>
          <a:prstGeom prst="rect">
            <a:avLst/>
          </a:prstGeom>
          <a:ln>
            <a:solidFill>
              <a:srgbClr val="800080"/>
            </a:solid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ছবিতে</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দেখতে</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পাচ্ছো</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a:t>
            </a:r>
          </a:p>
        </p:txBody>
      </p:sp>
      <p:sp>
        <p:nvSpPr>
          <p:cNvPr id="3" name="TextBox 2"/>
          <p:cNvSpPr txBox="1"/>
          <p:nvPr/>
        </p:nvSpPr>
        <p:spPr>
          <a:xfrm>
            <a:off x="2056644" y="5707203"/>
            <a:ext cx="7186411" cy="646331"/>
          </a:xfrm>
          <a:prstGeom prst="rect">
            <a:avLst/>
          </a:prstGeom>
          <a:noFill/>
          <a:ln w="3175">
            <a:solidFill>
              <a:schemeClr val="tx1"/>
            </a:solidFill>
          </a:ln>
        </p:spPr>
        <p:txBody>
          <a:bodyPr wrap="square" rtlCol="0">
            <a:spAutoFit/>
          </a:bodyPr>
          <a:lstStyle/>
          <a:p>
            <a:pPr algn="l"/>
            <a:r>
              <a:rPr lang="bn-IN" sz="3600" dirty="0">
                <a:latin typeface="NikoshBAN" panose="02000000000000000000" pitchFamily="2" charset="0"/>
                <a:cs typeface="NikoshBAN" panose="02000000000000000000" pitchFamily="2" charset="0"/>
              </a:rPr>
              <a:t>যিনি আমাদের শিক্ষা দেন,তিনি আমাদের শিক্ষক।</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3329504" y="5716295"/>
            <a:ext cx="5151549" cy="646331"/>
          </a:xfrm>
          <a:prstGeom prst="rect">
            <a:avLst/>
          </a:prstGeom>
          <a:noFill/>
          <a:ln w="3175">
            <a:solidFill>
              <a:schemeClr val="tx1"/>
            </a:solidFill>
          </a:ln>
        </p:spPr>
        <p:txBody>
          <a:bodyPr wrap="square" rtlCol="0">
            <a:spAutoFit/>
          </a:bodyPr>
          <a:lstStyle/>
          <a:p>
            <a:pPr algn="l"/>
            <a:r>
              <a:rPr lang="bn-IN" sz="3600" dirty="0">
                <a:latin typeface="NikoshBAN" panose="02000000000000000000" pitchFamily="2" charset="0"/>
                <a:cs typeface="NikoshBAN" panose="02000000000000000000" pitchFamily="2" charset="0"/>
              </a:rPr>
              <a:t>মা,বাবার পরেই শিক্ষকের অবস্থান।</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2612264" y="5642247"/>
            <a:ext cx="6967471" cy="646331"/>
          </a:xfrm>
          <a:prstGeom prst="rect">
            <a:avLst/>
          </a:prstGeom>
          <a:noFill/>
          <a:ln w="3175">
            <a:solidFill>
              <a:schemeClr val="tx1"/>
            </a:solidFill>
          </a:ln>
        </p:spPr>
        <p:txBody>
          <a:bodyPr wrap="square" rtlCol="0">
            <a:spAutoFit/>
          </a:bodyPr>
          <a:lstStyle/>
          <a:p>
            <a:pPr algn="l"/>
            <a:r>
              <a:rPr lang="bn-IN" sz="3600" dirty="0">
                <a:latin typeface="NikoshBAN" panose="02000000000000000000" pitchFamily="2" charset="0"/>
                <a:cs typeface="NikoshBAN" panose="02000000000000000000" pitchFamily="2" charset="0"/>
              </a:rPr>
              <a:t>শিক্ষকদের শ্রদ্ধা,সম্মান করা কি আমাদের উচিৎ?</a:t>
            </a:r>
            <a:endParaRPr lang="en-US" sz="3600" dirty="0">
              <a:latin typeface="NikoshBAN" panose="02000000000000000000" pitchFamily="2" charset="0"/>
              <a:cs typeface="NikoshBAN" panose="02000000000000000000" pitchFamily="2" charset="0"/>
            </a:endParaRPr>
          </a:p>
        </p:txBody>
      </p:sp>
      <p:sp>
        <p:nvSpPr>
          <p:cNvPr id="7" name="TextBox 6"/>
          <p:cNvSpPr txBox="1"/>
          <p:nvPr/>
        </p:nvSpPr>
        <p:spPr>
          <a:xfrm>
            <a:off x="2715452" y="5725387"/>
            <a:ext cx="6778263" cy="646331"/>
          </a:xfrm>
          <a:prstGeom prst="rect">
            <a:avLst/>
          </a:prstGeom>
          <a:noFill/>
          <a:ln w="3175">
            <a:solidFill>
              <a:schemeClr val="tx1"/>
            </a:solidFill>
          </a:ln>
        </p:spPr>
        <p:txBody>
          <a:bodyPr wrap="square" rtlCol="0">
            <a:spAutoFit/>
          </a:bodyPr>
          <a:lstStyle/>
          <a:p>
            <a:pPr algn="l"/>
            <a:r>
              <a:rPr lang="bn-IN" sz="3600" dirty="0">
                <a:latin typeface="NikoshBAN" panose="02000000000000000000" pitchFamily="2" charset="0"/>
                <a:cs typeface="NikoshBAN" panose="02000000000000000000" pitchFamily="2" charset="0"/>
              </a:rPr>
              <a:t>অনুমান করতো আজ আমরা কি নিয়ে পড়বো?</a:t>
            </a:r>
            <a:endParaRPr lang="en-US" sz="36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6557" y="1439119"/>
            <a:ext cx="5151550" cy="3732488"/>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599043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grpId="1" nodeType="clickEffect">
                                  <p:stCondLst>
                                    <p:cond delay="0"/>
                                  </p:stCondLst>
                                  <p:childTnLst>
                                    <p:animEffect transition="out" filter="fade">
                                      <p:cBhvr>
                                        <p:cTn id="32" dur="1000"/>
                                        <p:tgtEl>
                                          <p:spTgt spid="3"/>
                                        </p:tgtEl>
                                      </p:cBhvr>
                                    </p:animEffect>
                                    <p:anim calcmode="lin" valueType="num">
                                      <p:cBhvr>
                                        <p:cTn id="33" dur="1000"/>
                                        <p:tgtEl>
                                          <p:spTgt spid="3"/>
                                        </p:tgtEl>
                                        <p:attrNameLst>
                                          <p:attrName>ppt_x</p:attrName>
                                        </p:attrNameLst>
                                      </p:cBhvr>
                                      <p:tavLst>
                                        <p:tav tm="0">
                                          <p:val>
                                            <p:strVal val="ppt_x"/>
                                          </p:val>
                                        </p:tav>
                                        <p:tav tm="100000">
                                          <p:val>
                                            <p:strVal val="ppt_x"/>
                                          </p:val>
                                        </p:tav>
                                      </p:tavLst>
                                    </p:anim>
                                    <p:anim calcmode="lin" valueType="num">
                                      <p:cBhvr>
                                        <p:cTn id="34" dur="1000"/>
                                        <p:tgtEl>
                                          <p:spTgt spid="3"/>
                                        </p:tgtEl>
                                        <p:attrNameLst>
                                          <p:attrName>ppt_y</p:attrName>
                                        </p:attrNameLst>
                                      </p:cBhvr>
                                      <p:tavLst>
                                        <p:tav tm="0">
                                          <p:val>
                                            <p:strVal val="ppt_y"/>
                                          </p:val>
                                        </p:tav>
                                        <p:tav tm="100000">
                                          <p:val>
                                            <p:strVal val="ppt_y+.1"/>
                                          </p:val>
                                        </p:tav>
                                      </p:tavLst>
                                    </p:anim>
                                    <p:set>
                                      <p:cBhvr>
                                        <p:cTn id="35" dur="1" fill="hold">
                                          <p:stCondLst>
                                            <p:cond delay="999"/>
                                          </p:stCondLst>
                                        </p:cTn>
                                        <p:tgtEl>
                                          <p:spTgt spid="3"/>
                                        </p:tgtEl>
                                        <p:attrNameLst>
                                          <p:attrName>style.visibility</p:attrName>
                                        </p:attrNameLst>
                                      </p:cBhvr>
                                      <p:to>
                                        <p:strVal val="hidden"/>
                                      </p:to>
                                    </p:set>
                                  </p:childTnLst>
                                </p:cTn>
                              </p:par>
                              <p:par>
                                <p:cTn id="36" presetID="42"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xit" presetSubtype="0" fill="hold" grpId="1" nodeType="clickEffect">
                                  <p:stCondLst>
                                    <p:cond delay="0"/>
                                  </p:stCondLst>
                                  <p:childTnLst>
                                    <p:animEffect transition="out" filter="fade">
                                      <p:cBhvr>
                                        <p:cTn id="44" dur="1000"/>
                                        <p:tgtEl>
                                          <p:spTgt spid="6"/>
                                        </p:tgtEl>
                                      </p:cBhvr>
                                    </p:animEffect>
                                    <p:anim calcmode="lin" valueType="num">
                                      <p:cBhvr>
                                        <p:cTn id="45" dur="1000"/>
                                        <p:tgtEl>
                                          <p:spTgt spid="6"/>
                                        </p:tgtEl>
                                        <p:attrNameLst>
                                          <p:attrName>ppt_x</p:attrName>
                                        </p:attrNameLst>
                                      </p:cBhvr>
                                      <p:tavLst>
                                        <p:tav tm="0">
                                          <p:val>
                                            <p:strVal val="ppt_x"/>
                                          </p:val>
                                        </p:tav>
                                        <p:tav tm="100000">
                                          <p:val>
                                            <p:strVal val="ppt_x"/>
                                          </p:val>
                                        </p:tav>
                                      </p:tavLst>
                                    </p:anim>
                                    <p:anim calcmode="lin" valueType="num">
                                      <p:cBhvr>
                                        <p:cTn id="46" dur="1000"/>
                                        <p:tgtEl>
                                          <p:spTgt spid="6"/>
                                        </p:tgtEl>
                                        <p:attrNameLst>
                                          <p:attrName>ppt_y</p:attrName>
                                        </p:attrNameLst>
                                      </p:cBhvr>
                                      <p:tavLst>
                                        <p:tav tm="0">
                                          <p:val>
                                            <p:strVal val="ppt_y"/>
                                          </p:val>
                                        </p:tav>
                                        <p:tav tm="100000">
                                          <p:val>
                                            <p:strVal val="ppt_y+.1"/>
                                          </p:val>
                                        </p:tav>
                                      </p:tavLst>
                                    </p:anim>
                                    <p:set>
                                      <p:cBhvr>
                                        <p:cTn id="47" dur="1" fill="hold">
                                          <p:stCondLst>
                                            <p:cond delay="999"/>
                                          </p:stCondLst>
                                        </p:cTn>
                                        <p:tgtEl>
                                          <p:spTgt spid="6"/>
                                        </p:tgtEl>
                                        <p:attrNameLst>
                                          <p:attrName>style.visibility</p:attrName>
                                        </p:attrNameLst>
                                      </p:cBhvr>
                                      <p:to>
                                        <p:strVal val="hidden"/>
                                      </p:to>
                                    </p:set>
                                  </p:childTnLst>
                                </p:cTn>
                              </p:par>
                              <p:par>
                                <p:cTn id="48" presetID="42" presetClass="entr"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anim calcmode="lin" valueType="num">
                                      <p:cBhvr>
                                        <p:cTn id="51" dur="1000" fill="hold"/>
                                        <p:tgtEl>
                                          <p:spTgt spid="5"/>
                                        </p:tgtEl>
                                        <p:attrNameLst>
                                          <p:attrName>ppt_x</p:attrName>
                                        </p:attrNameLst>
                                      </p:cBhvr>
                                      <p:tavLst>
                                        <p:tav tm="0">
                                          <p:val>
                                            <p:strVal val="#ppt_x"/>
                                          </p:val>
                                        </p:tav>
                                        <p:tav tm="100000">
                                          <p:val>
                                            <p:strVal val="#ppt_x"/>
                                          </p:val>
                                        </p:tav>
                                      </p:tavLst>
                                    </p:anim>
                                    <p:anim calcmode="lin" valueType="num">
                                      <p:cBhvr>
                                        <p:cTn id="5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xit" presetSubtype="0" fill="hold" grpId="1" nodeType="clickEffect">
                                  <p:stCondLst>
                                    <p:cond delay="0"/>
                                  </p:stCondLst>
                                  <p:childTnLst>
                                    <p:animEffect transition="out" filter="fade">
                                      <p:cBhvr>
                                        <p:cTn id="56" dur="1000"/>
                                        <p:tgtEl>
                                          <p:spTgt spid="5"/>
                                        </p:tgtEl>
                                      </p:cBhvr>
                                    </p:animEffect>
                                    <p:anim calcmode="lin" valueType="num">
                                      <p:cBhvr>
                                        <p:cTn id="57" dur="1000"/>
                                        <p:tgtEl>
                                          <p:spTgt spid="5"/>
                                        </p:tgtEl>
                                        <p:attrNameLst>
                                          <p:attrName>ppt_x</p:attrName>
                                        </p:attrNameLst>
                                      </p:cBhvr>
                                      <p:tavLst>
                                        <p:tav tm="0">
                                          <p:val>
                                            <p:strVal val="ppt_x"/>
                                          </p:val>
                                        </p:tav>
                                        <p:tav tm="100000">
                                          <p:val>
                                            <p:strVal val="ppt_x"/>
                                          </p:val>
                                        </p:tav>
                                      </p:tavLst>
                                    </p:anim>
                                    <p:anim calcmode="lin" valueType="num">
                                      <p:cBhvr>
                                        <p:cTn id="58" dur="1000"/>
                                        <p:tgtEl>
                                          <p:spTgt spid="5"/>
                                        </p:tgtEl>
                                        <p:attrNameLst>
                                          <p:attrName>ppt_y</p:attrName>
                                        </p:attrNameLst>
                                      </p:cBhvr>
                                      <p:tavLst>
                                        <p:tav tm="0">
                                          <p:val>
                                            <p:strVal val="ppt_y"/>
                                          </p:val>
                                        </p:tav>
                                        <p:tav tm="100000">
                                          <p:val>
                                            <p:strVal val="ppt_y+.1"/>
                                          </p:val>
                                        </p:tav>
                                      </p:tavLst>
                                    </p:anim>
                                    <p:set>
                                      <p:cBhvr>
                                        <p:cTn id="59" dur="1" fill="hold">
                                          <p:stCondLst>
                                            <p:cond delay="999"/>
                                          </p:stCondLst>
                                        </p:cTn>
                                        <p:tgtEl>
                                          <p:spTgt spid="5"/>
                                        </p:tgtEl>
                                        <p:attrNameLst>
                                          <p:attrName>style.visibility</p:attrName>
                                        </p:attrNameLst>
                                      </p:cBhvr>
                                      <p:to>
                                        <p:strVal val="hidden"/>
                                      </p:to>
                                    </p:set>
                                  </p:childTnLst>
                                </p:cTn>
                              </p:par>
                              <p:par>
                                <p:cTn id="60" presetID="42" presetClass="entr" presetSubtype="0"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1000"/>
                                        <p:tgtEl>
                                          <p:spTgt spid="7"/>
                                        </p:tgtEl>
                                      </p:cBhvr>
                                    </p:animEffect>
                                    <p:anim calcmode="lin" valueType="num">
                                      <p:cBhvr>
                                        <p:cTn id="63" dur="1000" fill="hold"/>
                                        <p:tgtEl>
                                          <p:spTgt spid="7"/>
                                        </p:tgtEl>
                                        <p:attrNameLst>
                                          <p:attrName>ppt_x</p:attrName>
                                        </p:attrNameLst>
                                      </p:cBhvr>
                                      <p:tavLst>
                                        <p:tav tm="0">
                                          <p:val>
                                            <p:strVal val="#ppt_x"/>
                                          </p:val>
                                        </p:tav>
                                        <p:tav tm="100000">
                                          <p:val>
                                            <p:strVal val="#ppt_x"/>
                                          </p:val>
                                        </p:tav>
                                      </p:tavLst>
                                    </p:anim>
                                    <p:anim calcmode="lin" valueType="num">
                                      <p:cBhvr>
                                        <p:cTn id="6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3" grpId="1" animBg="1"/>
      <p:bldP spid="5" grpId="0" animBg="1"/>
      <p:bldP spid="5" grpId="1" animBg="1"/>
      <p:bldP spid="6" grpId="0" animBg="1"/>
      <p:bldP spid="6" grpId="1"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3">
            <a:extLst>
              <a:ext uri="{FF2B5EF4-FFF2-40B4-BE49-F238E27FC236}">
                <a16:creationId xmlns:a16="http://schemas.microsoft.com/office/drawing/2014/main" id="{6EA8B620-9D2F-4F29-80BC-F6F842B9AB38}"/>
              </a:ext>
            </a:extLst>
          </p:cNvPr>
          <p:cNvSpPr/>
          <p:nvPr/>
        </p:nvSpPr>
        <p:spPr>
          <a:xfrm>
            <a:off x="462177" y="1644098"/>
            <a:ext cx="2667001" cy="27813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4">
            <a:extLst>
              <a:ext uri="{FF2B5EF4-FFF2-40B4-BE49-F238E27FC236}">
                <a16:creationId xmlns:a16="http://schemas.microsoft.com/office/drawing/2014/main" id="{9515AA47-3EF3-4121-9FB5-7933A5867A4A}"/>
              </a:ext>
            </a:extLst>
          </p:cNvPr>
          <p:cNvSpPr/>
          <p:nvPr/>
        </p:nvSpPr>
        <p:spPr>
          <a:xfrm>
            <a:off x="1856966" y="177247"/>
            <a:ext cx="2667001" cy="27813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
            <a:extLst>
              <a:ext uri="{FF2B5EF4-FFF2-40B4-BE49-F238E27FC236}">
                <a16:creationId xmlns:a16="http://schemas.microsoft.com/office/drawing/2014/main" id="{82CE7D21-0106-421E-BD66-364E0823D7FF}"/>
              </a:ext>
            </a:extLst>
          </p:cNvPr>
          <p:cNvSpPr/>
          <p:nvPr/>
        </p:nvSpPr>
        <p:spPr>
          <a:xfrm>
            <a:off x="1866906" y="3078647"/>
            <a:ext cx="2667001" cy="27813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A6A54AEA-AEF1-4BA0-84FF-5E6A003CAAA6}"/>
              </a:ext>
            </a:extLst>
          </p:cNvPr>
          <p:cNvSpPr/>
          <p:nvPr/>
        </p:nvSpPr>
        <p:spPr>
          <a:xfrm>
            <a:off x="3271635" y="1625876"/>
            <a:ext cx="2667001" cy="2781300"/>
          </a:xfrm>
          <a:prstGeom prst="diamond">
            <a:avLst/>
          </a:prstGeom>
          <a:gradFill flip="none" rotWithShape="1">
            <a:gsLst>
              <a:gs pos="35000">
                <a:schemeClr val="tx1"/>
              </a:gs>
              <a:gs pos="85000">
                <a:srgbClr val="C000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7C65B6CE-0666-4565-A60D-9F94A568834B}"/>
              </a:ext>
            </a:extLst>
          </p:cNvPr>
          <p:cNvSpPr/>
          <p:nvPr/>
        </p:nvSpPr>
        <p:spPr>
          <a:xfrm>
            <a:off x="1986177" y="312822"/>
            <a:ext cx="2400292" cy="2501866"/>
          </a:xfrm>
          <a:prstGeom prst="diamond">
            <a:avLst/>
          </a:prstGeom>
          <a:gradFill>
            <a:gsLst>
              <a:gs pos="15000">
                <a:schemeClr val="tx1"/>
              </a:gs>
              <a:gs pos="88000">
                <a:schemeClr val="accent6">
                  <a:lumMod val="5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a:extLst>
              <a:ext uri="{FF2B5EF4-FFF2-40B4-BE49-F238E27FC236}">
                <a16:creationId xmlns:a16="http://schemas.microsoft.com/office/drawing/2014/main" id="{1BBB9CFA-4F71-4B09-9BB9-83269295BBD4}"/>
              </a:ext>
            </a:extLst>
          </p:cNvPr>
          <p:cNvSpPr/>
          <p:nvPr/>
        </p:nvSpPr>
        <p:spPr>
          <a:xfrm>
            <a:off x="595531" y="1783815"/>
            <a:ext cx="2400292" cy="2501866"/>
          </a:xfrm>
          <a:prstGeom prst="diamond">
            <a:avLst/>
          </a:prstGeom>
          <a:gradFill>
            <a:gsLst>
              <a:gs pos="23000">
                <a:schemeClr val="tx1"/>
              </a:gs>
              <a:gs pos="100000">
                <a:schemeClr val="accent6">
                  <a:lumMod val="5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a:extLst>
              <a:ext uri="{FF2B5EF4-FFF2-40B4-BE49-F238E27FC236}">
                <a16:creationId xmlns:a16="http://schemas.microsoft.com/office/drawing/2014/main" id="{165AC9AC-EA82-4EA2-9D79-413A322A862F}"/>
              </a:ext>
            </a:extLst>
          </p:cNvPr>
          <p:cNvSpPr/>
          <p:nvPr/>
        </p:nvSpPr>
        <p:spPr>
          <a:xfrm>
            <a:off x="2011680" y="3179298"/>
            <a:ext cx="2388872" cy="2524366"/>
          </a:xfrm>
          <a:prstGeom prst="diamond">
            <a:avLst/>
          </a:prstGeom>
          <a:gradFill flip="none" rotWithShape="1">
            <a:gsLst>
              <a:gs pos="23000">
                <a:schemeClr val="tx1"/>
              </a:gs>
              <a:gs pos="100000">
                <a:schemeClr val="accent6">
                  <a:lumMod val="5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4471C52-400B-4415-AFAC-863E82A22BE2}"/>
              </a:ext>
            </a:extLst>
          </p:cNvPr>
          <p:cNvPicPr>
            <a:picLocks noChangeAspect="1"/>
          </p:cNvPicPr>
          <p:nvPr/>
        </p:nvPicPr>
        <p:blipFill rotWithShape="1">
          <a:blip r:embed="rId2">
            <a:duotone>
              <a:schemeClr val="accent4">
                <a:shade val="45000"/>
                <a:satMod val="135000"/>
              </a:schemeClr>
              <a:prstClr val="white"/>
            </a:duotone>
          </a:blip>
          <a:srcRect b="23344"/>
          <a:stretch/>
        </p:blipFill>
        <p:spPr>
          <a:xfrm>
            <a:off x="3201815" y="4545032"/>
            <a:ext cx="2664183" cy="2135721"/>
          </a:xfrm>
          <a:prstGeom prst="rect">
            <a:avLst/>
          </a:prstGeom>
        </p:spPr>
      </p:pic>
      <p:pic>
        <p:nvPicPr>
          <p:cNvPr id="16" name="Picture 15">
            <a:extLst>
              <a:ext uri="{FF2B5EF4-FFF2-40B4-BE49-F238E27FC236}">
                <a16:creationId xmlns:a16="http://schemas.microsoft.com/office/drawing/2014/main" id="{0AE3E5CA-1AC9-4B75-ABB8-1D62B65E2237}"/>
              </a:ext>
            </a:extLst>
          </p:cNvPr>
          <p:cNvPicPr>
            <a:picLocks noChangeAspect="1"/>
          </p:cNvPicPr>
          <p:nvPr/>
        </p:nvPicPr>
        <p:blipFill rotWithShape="1">
          <a:blip r:embed="rId3">
            <a:duotone>
              <a:schemeClr val="accent5">
                <a:shade val="45000"/>
                <a:satMod val="135000"/>
              </a:schemeClr>
              <a:prstClr val="white"/>
            </a:duotone>
          </a:blip>
          <a:srcRect b="14754"/>
          <a:stretch/>
        </p:blipFill>
        <p:spPr>
          <a:xfrm>
            <a:off x="507248" y="4488160"/>
            <a:ext cx="2670279" cy="2369839"/>
          </a:xfrm>
          <a:prstGeom prst="rect">
            <a:avLst/>
          </a:prstGeom>
        </p:spPr>
      </p:pic>
      <p:pic>
        <p:nvPicPr>
          <p:cNvPr id="17" name="Picture 16">
            <a:extLst>
              <a:ext uri="{FF2B5EF4-FFF2-40B4-BE49-F238E27FC236}">
                <a16:creationId xmlns:a16="http://schemas.microsoft.com/office/drawing/2014/main" id="{8849561C-656C-4FC8-A4F6-B650AF0617B1}"/>
              </a:ext>
            </a:extLst>
          </p:cNvPr>
          <p:cNvPicPr>
            <a:picLocks noChangeAspect="1"/>
          </p:cNvPicPr>
          <p:nvPr/>
        </p:nvPicPr>
        <p:blipFill rotWithShape="1">
          <a:blip r:embed="rId4">
            <a:duotone>
              <a:schemeClr val="accent2">
                <a:shade val="45000"/>
                <a:satMod val="135000"/>
              </a:schemeClr>
              <a:prstClr val="white"/>
            </a:duotone>
          </a:blip>
          <a:srcRect l="34589"/>
          <a:stretch/>
        </p:blipFill>
        <p:spPr>
          <a:xfrm>
            <a:off x="0" y="3079930"/>
            <a:ext cx="1742663" cy="2780017"/>
          </a:xfrm>
          <a:prstGeom prst="rect">
            <a:avLst/>
          </a:prstGeom>
        </p:spPr>
      </p:pic>
      <p:pic>
        <p:nvPicPr>
          <p:cNvPr id="18" name="Picture 17">
            <a:extLst>
              <a:ext uri="{FF2B5EF4-FFF2-40B4-BE49-F238E27FC236}">
                <a16:creationId xmlns:a16="http://schemas.microsoft.com/office/drawing/2014/main" id="{2BC2F7FD-7F18-4073-A661-92542177FEAA}"/>
              </a:ext>
            </a:extLst>
          </p:cNvPr>
          <p:cNvPicPr>
            <a:picLocks noChangeAspect="1"/>
          </p:cNvPicPr>
          <p:nvPr/>
        </p:nvPicPr>
        <p:blipFill rotWithShape="1">
          <a:blip r:embed="rId4">
            <a:duotone>
              <a:schemeClr val="accent3">
                <a:shade val="45000"/>
                <a:satMod val="135000"/>
              </a:schemeClr>
              <a:prstClr val="white"/>
            </a:duotone>
          </a:blip>
          <a:srcRect l="35646"/>
          <a:stretch/>
        </p:blipFill>
        <p:spPr>
          <a:xfrm>
            <a:off x="0" y="241626"/>
            <a:ext cx="1714509" cy="2780017"/>
          </a:xfrm>
          <a:prstGeom prst="rect">
            <a:avLst/>
          </a:prstGeom>
        </p:spPr>
      </p:pic>
      <p:pic>
        <p:nvPicPr>
          <p:cNvPr id="19" name="Picture 18">
            <a:extLst>
              <a:ext uri="{FF2B5EF4-FFF2-40B4-BE49-F238E27FC236}">
                <a16:creationId xmlns:a16="http://schemas.microsoft.com/office/drawing/2014/main" id="{66650D4C-9DC4-4634-B1AF-99E09FAE74B4}"/>
              </a:ext>
            </a:extLst>
          </p:cNvPr>
          <p:cNvPicPr>
            <a:picLocks noChangeAspect="1"/>
          </p:cNvPicPr>
          <p:nvPr/>
        </p:nvPicPr>
        <p:blipFill rotWithShape="1">
          <a:blip r:embed="rId4">
            <a:duotone>
              <a:schemeClr val="accent4">
                <a:shade val="45000"/>
                <a:satMod val="135000"/>
              </a:schemeClr>
              <a:prstClr val="white"/>
            </a:duotone>
          </a:blip>
          <a:srcRect t="51556"/>
          <a:stretch/>
        </p:blipFill>
        <p:spPr>
          <a:xfrm>
            <a:off x="410571" y="177247"/>
            <a:ext cx="2664183" cy="1346751"/>
          </a:xfrm>
          <a:prstGeom prst="rect">
            <a:avLst/>
          </a:prstGeom>
        </p:spPr>
      </p:pic>
      <p:sp>
        <p:nvSpPr>
          <p:cNvPr id="20" name="Diamond 19">
            <a:extLst>
              <a:ext uri="{FF2B5EF4-FFF2-40B4-BE49-F238E27FC236}">
                <a16:creationId xmlns:a16="http://schemas.microsoft.com/office/drawing/2014/main" id="{7DC9DCC3-DE4F-4C41-803E-C57A50BEF620}"/>
              </a:ext>
            </a:extLst>
          </p:cNvPr>
          <p:cNvSpPr/>
          <p:nvPr/>
        </p:nvSpPr>
        <p:spPr>
          <a:xfrm>
            <a:off x="4676364" y="3097510"/>
            <a:ext cx="2667001" cy="2781300"/>
          </a:xfrm>
          <a:prstGeom prst="diamond">
            <a:avLst/>
          </a:prstGeom>
          <a:gradFill>
            <a:gsLst>
              <a:gs pos="39000">
                <a:schemeClr val="tx1"/>
              </a:gs>
              <a:gs pos="79000">
                <a:srgbClr val="C00000"/>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4CA4693-FA72-4E85-9900-C6E0A8DCFDB9}"/>
              </a:ext>
            </a:extLst>
          </p:cNvPr>
          <p:cNvPicPr>
            <a:picLocks noChangeAspect="1"/>
          </p:cNvPicPr>
          <p:nvPr/>
        </p:nvPicPr>
        <p:blipFill rotWithShape="1">
          <a:blip r:embed="rId2">
            <a:duotone>
              <a:schemeClr val="accent2">
                <a:shade val="45000"/>
                <a:satMod val="135000"/>
              </a:schemeClr>
              <a:prstClr val="white"/>
            </a:duotone>
          </a:blip>
          <a:srcRect b="23344"/>
          <a:stretch/>
        </p:blipFill>
        <p:spPr>
          <a:xfrm>
            <a:off x="6096000" y="4545031"/>
            <a:ext cx="2664183" cy="2135721"/>
          </a:xfrm>
          <a:prstGeom prst="rect">
            <a:avLst/>
          </a:prstGeom>
        </p:spPr>
      </p:pic>
      <p:pic>
        <p:nvPicPr>
          <p:cNvPr id="24" name="Picture 23">
            <a:extLst>
              <a:ext uri="{FF2B5EF4-FFF2-40B4-BE49-F238E27FC236}">
                <a16:creationId xmlns:a16="http://schemas.microsoft.com/office/drawing/2014/main" id="{0739788E-EC59-463B-8A72-097441BA7FDF}"/>
              </a:ext>
            </a:extLst>
          </p:cNvPr>
          <p:cNvPicPr>
            <a:picLocks noChangeAspect="1"/>
          </p:cNvPicPr>
          <p:nvPr/>
        </p:nvPicPr>
        <p:blipFill rotWithShape="1">
          <a:blip r:embed="rId2">
            <a:duotone>
              <a:schemeClr val="accent3">
                <a:shade val="45000"/>
                <a:satMod val="135000"/>
              </a:schemeClr>
              <a:prstClr val="white"/>
            </a:duotone>
          </a:blip>
          <a:srcRect t="1" b="66268"/>
          <a:stretch/>
        </p:blipFill>
        <p:spPr>
          <a:xfrm>
            <a:off x="4648908" y="5878811"/>
            <a:ext cx="2664183" cy="939798"/>
          </a:xfrm>
          <a:prstGeom prst="rect">
            <a:avLst/>
          </a:prstGeom>
        </p:spPr>
      </p:pic>
      <p:pic>
        <p:nvPicPr>
          <p:cNvPr id="25" name="Picture 24">
            <a:extLst>
              <a:ext uri="{FF2B5EF4-FFF2-40B4-BE49-F238E27FC236}">
                <a16:creationId xmlns:a16="http://schemas.microsoft.com/office/drawing/2014/main" id="{AECF18FA-979E-4FB4-B4D2-0D0560928EE5}"/>
              </a:ext>
            </a:extLst>
          </p:cNvPr>
          <p:cNvPicPr>
            <a:picLocks noChangeAspect="1"/>
          </p:cNvPicPr>
          <p:nvPr/>
        </p:nvPicPr>
        <p:blipFill rotWithShape="1">
          <a:blip r:embed="rId2">
            <a:duotone>
              <a:schemeClr val="accent3">
                <a:shade val="45000"/>
                <a:satMod val="135000"/>
              </a:schemeClr>
              <a:prstClr val="white"/>
            </a:duotone>
          </a:blip>
          <a:srcRect t="1" b="66268"/>
          <a:stretch/>
        </p:blipFill>
        <p:spPr>
          <a:xfrm>
            <a:off x="1842387" y="5980047"/>
            <a:ext cx="2664183" cy="939798"/>
          </a:xfrm>
          <a:prstGeom prst="rect">
            <a:avLst/>
          </a:prstGeom>
        </p:spPr>
      </p:pic>
      <p:pic>
        <p:nvPicPr>
          <p:cNvPr id="26" name="Picture 25">
            <a:extLst>
              <a:ext uri="{FF2B5EF4-FFF2-40B4-BE49-F238E27FC236}">
                <a16:creationId xmlns:a16="http://schemas.microsoft.com/office/drawing/2014/main" id="{D7000140-ACD7-404C-982E-8374C9CDBF88}"/>
              </a:ext>
            </a:extLst>
          </p:cNvPr>
          <p:cNvPicPr>
            <a:picLocks noChangeAspect="1"/>
          </p:cNvPicPr>
          <p:nvPr/>
        </p:nvPicPr>
        <p:blipFill rotWithShape="1">
          <a:blip r:embed="rId2">
            <a:duotone>
              <a:schemeClr val="accent3">
                <a:shade val="45000"/>
                <a:satMod val="135000"/>
              </a:schemeClr>
              <a:prstClr val="white"/>
            </a:duotone>
          </a:blip>
          <a:srcRect l="34589" t="1" b="66268"/>
          <a:stretch/>
        </p:blipFill>
        <p:spPr>
          <a:xfrm>
            <a:off x="53014" y="5917201"/>
            <a:ext cx="1742663" cy="939798"/>
          </a:xfrm>
          <a:prstGeom prst="rect">
            <a:avLst/>
          </a:prstGeom>
        </p:spPr>
      </p:pic>
      <p:sp>
        <p:nvSpPr>
          <p:cNvPr id="27" name="TextBox 26">
            <a:extLst>
              <a:ext uri="{FF2B5EF4-FFF2-40B4-BE49-F238E27FC236}">
                <a16:creationId xmlns:a16="http://schemas.microsoft.com/office/drawing/2014/main" id="{D40C33B5-4A97-4986-AA4C-216A0802D22C}"/>
              </a:ext>
            </a:extLst>
          </p:cNvPr>
          <p:cNvSpPr txBox="1"/>
          <p:nvPr/>
        </p:nvSpPr>
        <p:spPr>
          <a:xfrm>
            <a:off x="5301588" y="731231"/>
            <a:ext cx="6479841" cy="1200329"/>
          </a:xfrm>
          <a:prstGeom prst="rect">
            <a:avLst/>
          </a:prstGeom>
          <a:noFill/>
        </p:spPr>
        <p:txBody>
          <a:bodyPr wrap="square" rtlCol="0">
            <a:spAutoFit/>
          </a:bodyPr>
          <a:lstStyle/>
          <a:p>
            <a:r>
              <a:rPr lang="bn-IN" sz="7200" dirty="0"/>
              <a:t>  </a:t>
            </a:r>
            <a:r>
              <a:rPr lang="bn-IN" sz="7200" b="1" dirty="0">
                <a:latin typeface="NikoshBAN" panose="02000000000000000000" pitchFamily="2" charset="0"/>
                <a:cs typeface="NikoshBAN" panose="02000000000000000000" pitchFamily="2" charset="0"/>
              </a:rPr>
              <a:t>আজ আমরা পড়ব</a:t>
            </a:r>
            <a:endParaRPr lang="en-US" sz="7200" b="1" dirty="0">
              <a:latin typeface="NikoshBAN" panose="02000000000000000000" pitchFamily="2" charset="0"/>
              <a:cs typeface="NikoshBAN" panose="02000000000000000000" pitchFamily="2" charset="0"/>
            </a:endParaRPr>
          </a:p>
        </p:txBody>
      </p:sp>
      <p:sp>
        <p:nvSpPr>
          <p:cNvPr id="28" name="TextBox 27">
            <a:extLst>
              <a:ext uri="{FF2B5EF4-FFF2-40B4-BE49-F238E27FC236}">
                <a16:creationId xmlns:a16="http://schemas.microsoft.com/office/drawing/2014/main" id="{0523D99B-D4E6-47F0-AE0E-2F437BDEE6D9}"/>
              </a:ext>
            </a:extLst>
          </p:cNvPr>
          <p:cNvSpPr txBox="1"/>
          <p:nvPr/>
        </p:nvSpPr>
        <p:spPr>
          <a:xfrm>
            <a:off x="6168638" y="1972677"/>
            <a:ext cx="6098690" cy="2585323"/>
          </a:xfrm>
          <a:prstGeom prst="rect">
            <a:avLst/>
          </a:prstGeom>
          <a:noFill/>
        </p:spPr>
        <p:txBody>
          <a:bodyPr wrap="square" rtlCol="0">
            <a:spAutoFit/>
          </a:bodyPr>
          <a:lstStyle/>
          <a:p>
            <a:pPr algn="ctr"/>
            <a:r>
              <a:rPr lang="bn-IN" sz="5400" b="1" dirty="0">
                <a:solidFill>
                  <a:schemeClr val="accent6">
                    <a:lumMod val="50000"/>
                  </a:schemeClr>
                </a:solidFill>
                <a:effectLst>
                  <a:reflection blurRad="6350" stA="55000" endA="300" endPos="45500" dir="5400000" sy="-100000" algn="bl" rotWithShape="0"/>
                </a:effectLst>
                <a:latin typeface="NikoshBAN" panose="02000000000000000000" pitchFamily="2" charset="0"/>
                <a:cs typeface="NikoshBAN" panose="02000000000000000000" pitchFamily="2" charset="0"/>
              </a:rPr>
              <a:t>শিক্ষাগুরুর মর্যাদা</a:t>
            </a:r>
          </a:p>
          <a:p>
            <a:pPr algn="ctr"/>
            <a:r>
              <a:rPr lang="bn-IN" sz="5400" b="1" dirty="0">
                <a:solidFill>
                  <a:schemeClr val="accent6">
                    <a:lumMod val="50000"/>
                  </a:schemeClr>
                </a:solidFill>
                <a:effectLst>
                  <a:reflection blurRad="6350" stA="55000" endA="300" endPos="45500" dir="5400000" sy="-100000" algn="bl" rotWithShape="0"/>
                </a:effectLst>
                <a:latin typeface="NikoshBAN" panose="02000000000000000000" pitchFamily="2" charset="0"/>
                <a:cs typeface="NikoshBAN" panose="02000000000000000000" pitchFamily="2" charset="0"/>
              </a:rPr>
              <a:t>লিখেছেন</a:t>
            </a:r>
          </a:p>
          <a:p>
            <a:pPr algn="ctr"/>
            <a:r>
              <a:rPr lang="bn-IN" sz="5400" b="1" dirty="0">
                <a:solidFill>
                  <a:schemeClr val="accent6">
                    <a:lumMod val="50000"/>
                  </a:schemeClr>
                </a:solidFill>
                <a:effectLst>
                  <a:reflection blurRad="6350" stA="55000" endA="300" endPos="45500" dir="5400000" sy="-100000" algn="bl" rotWithShape="0"/>
                </a:effectLst>
                <a:latin typeface="NikoshBAN" panose="02000000000000000000" pitchFamily="2" charset="0"/>
                <a:cs typeface="NikoshBAN" panose="02000000000000000000" pitchFamily="2" charset="0"/>
              </a:rPr>
              <a:t>কাজী কাদের নওয়াজ</a:t>
            </a:r>
          </a:p>
        </p:txBody>
      </p:sp>
    </p:spTree>
    <p:extLst>
      <p:ext uri="{BB962C8B-B14F-4D97-AF65-F5344CB8AC3E}">
        <p14:creationId xmlns:p14="http://schemas.microsoft.com/office/powerpoint/2010/main" val="39059669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par>
                          <p:cTn id="54" fill="hold">
                            <p:stCondLst>
                              <p:cond delay="4000"/>
                            </p:stCondLst>
                            <p:childTnLst>
                              <p:par>
                                <p:cTn id="55" presetID="10" presetClass="entr" presetSubtype="0"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par>
                          <p:cTn id="58" fill="hold">
                            <p:stCondLst>
                              <p:cond delay="4500"/>
                            </p:stCondLst>
                            <p:childTnLst>
                              <p:par>
                                <p:cTn id="59" presetID="10" presetClass="entr" presetSubtype="0"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par>
                          <p:cTn id="62" fill="hold">
                            <p:stCondLst>
                              <p:cond delay="5000"/>
                            </p:stCondLst>
                            <p:childTnLst>
                              <p:par>
                                <p:cTn id="63" presetID="10" presetClass="entr" presetSubtype="0"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par>
                          <p:cTn id="66" fill="hold">
                            <p:stCondLst>
                              <p:cond delay="5500"/>
                            </p:stCondLst>
                            <p:childTnLst>
                              <p:par>
                                <p:cTn id="67" presetID="4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1000"/>
                                        <p:tgtEl>
                                          <p:spTgt spid="28"/>
                                        </p:tgtEl>
                                      </p:cBhvr>
                                    </p:animEffect>
                                    <p:anim calcmode="lin" valueType="num">
                                      <p:cBhvr>
                                        <p:cTn id="76" dur="1000" fill="hold"/>
                                        <p:tgtEl>
                                          <p:spTgt spid="28"/>
                                        </p:tgtEl>
                                        <p:attrNameLst>
                                          <p:attrName>ppt_x</p:attrName>
                                        </p:attrNameLst>
                                      </p:cBhvr>
                                      <p:tavLst>
                                        <p:tav tm="0">
                                          <p:val>
                                            <p:strVal val="#ppt_x"/>
                                          </p:val>
                                        </p:tav>
                                        <p:tav tm="100000">
                                          <p:val>
                                            <p:strVal val="#ppt_x"/>
                                          </p:val>
                                        </p:tav>
                                      </p:tavLst>
                                    </p:anim>
                                    <p:anim calcmode="lin" valueType="num">
                                      <p:cBhvr>
                                        <p:cTn id="7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animBg="1"/>
      <p:bldP spid="13" grpId="0" animBg="1"/>
      <p:bldP spid="14" grpId="0" animBg="1"/>
      <p:bldP spid="20" grpId="0" animBg="1"/>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85396" y="525149"/>
            <a:ext cx="3696237" cy="830997"/>
          </a:xfrm>
          <a:prstGeom prst="rect">
            <a:avLst/>
          </a:prstGeom>
          <a:noFill/>
        </p:spPr>
        <p:txBody>
          <a:bodyPr wrap="square" rtlCol="0">
            <a:spAutoFit/>
          </a:bodyPr>
          <a:lstStyle/>
          <a:p>
            <a:pPr>
              <a:buFont typeface="Wingdings" pitchFamily="2" charset="2"/>
              <a:buChar char="v"/>
            </a:pPr>
            <a:r>
              <a:rPr lang="bn-BD" sz="4800" b="1" dirty="0">
                <a:effectLst>
                  <a:outerShdw blurRad="38100" dist="38100" dir="2700000" algn="tl">
                    <a:srgbClr val="000000">
                      <a:alpha val="43137"/>
                    </a:srgbClr>
                  </a:outerShdw>
                </a:effectLst>
                <a:latin typeface="NikoshBAN" pitchFamily="2" charset="0"/>
                <a:cs typeface="NikoshBAN" pitchFamily="2" charset="0"/>
              </a:rPr>
              <a:t>কবি পরিচিতি </a:t>
            </a:r>
            <a:endParaRPr lang="en-US" sz="48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29" name="TextBox 28"/>
          <p:cNvSpPr txBox="1"/>
          <p:nvPr/>
        </p:nvSpPr>
        <p:spPr>
          <a:xfrm>
            <a:off x="6139230" y="5627525"/>
            <a:ext cx="4730539" cy="830997"/>
          </a:xfrm>
          <a:prstGeom prst="rect">
            <a:avLst/>
          </a:prstGeom>
          <a:noFill/>
        </p:spPr>
        <p:txBody>
          <a:bodyPr wrap="square" rtlCol="0">
            <a:spAutoFit/>
          </a:bodyPr>
          <a:lstStyle/>
          <a:p>
            <a:r>
              <a:rPr lang="bn-IN" sz="4800" b="1" dirty="0">
                <a:effectLst>
                  <a:outerShdw blurRad="38100" dist="38100" dir="2700000" algn="tl">
                    <a:srgbClr val="000000">
                      <a:alpha val="43137"/>
                    </a:srgbClr>
                  </a:outerShdw>
                </a:effectLst>
                <a:latin typeface="NikoshBAN" pitchFamily="2" charset="0"/>
                <a:cs typeface="NikoshBAN" pitchFamily="2" charset="0"/>
              </a:rPr>
              <a:t>কাজী কাদের নওয়াজ</a:t>
            </a:r>
            <a:endParaRPr lang="en-US" sz="4800" b="1" dirty="0">
              <a:effectLst>
                <a:outerShdw blurRad="38100" dist="38100" dir="2700000" algn="tl">
                  <a:srgbClr val="000000">
                    <a:alpha val="43137"/>
                  </a:srgbClr>
                </a:outerShdw>
              </a:effectLst>
              <a:latin typeface="NikoshBAN" pitchFamily="2" charset="0"/>
              <a:cs typeface="NikoshBAN" pitchFamily="2" charset="0"/>
            </a:endParaRPr>
          </a:p>
        </p:txBody>
      </p:sp>
      <p:cxnSp>
        <p:nvCxnSpPr>
          <p:cNvPr id="3" name="Straight Connector 2"/>
          <p:cNvCxnSpPr/>
          <p:nvPr/>
        </p:nvCxnSpPr>
        <p:spPr>
          <a:xfrm>
            <a:off x="4746273" y="334433"/>
            <a:ext cx="383" cy="6238281"/>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347730" y="1367967"/>
            <a:ext cx="4398543"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3613" y="887895"/>
            <a:ext cx="5666704" cy="4739629"/>
          </a:xfrm>
          <a:prstGeom prst="round2DiagRect">
            <a:avLst>
              <a:gd name="adj1" fmla="val 37623"/>
              <a:gd name="adj2" fmla="val 0"/>
            </a:avLst>
          </a:prstGeom>
          <a:ln w="88900" cap="sq">
            <a:solidFill>
              <a:schemeClr val="accent6">
                <a:lumMod val="50000"/>
              </a:schemeClr>
            </a:solidFill>
            <a:miter lim="800000"/>
          </a:ln>
          <a:effectLst>
            <a:outerShdw blurRad="254000" algn="tl" rotWithShape="0">
              <a:srgbClr val="000000">
                <a:alpha val="43000"/>
              </a:srgbClr>
            </a:outerShdw>
          </a:effectLst>
        </p:spPr>
      </p:pic>
      <p:sp>
        <p:nvSpPr>
          <p:cNvPr id="5" name="TextBox 4"/>
          <p:cNvSpPr txBox="1"/>
          <p:nvPr/>
        </p:nvSpPr>
        <p:spPr>
          <a:xfrm>
            <a:off x="574375" y="2214215"/>
            <a:ext cx="3866315" cy="2985433"/>
          </a:xfrm>
          <a:prstGeom prst="rect">
            <a:avLst/>
          </a:prstGeom>
          <a:noFill/>
          <a:ln w="3175">
            <a:solidFill>
              <a:schemeClr val="tx1"/>
            </a:solidFill>
          </a:ln>
        </p:spPr>
        <p:txBody>
          <a:bodyPr wrap="square" rtlCol="0">
            <a:spAutoFit/>
          </a:bodyPr>
          <a:lstStyle/>
          <a:p>
            <a:pPr algn="ctr"/>
            <a:r>
              <a:rPr lang="bn-IN" sz="3600" dirty="0">
                <a:latin typeface="NikoshBAN" panose="02000000000000000000" pitchFamily="2" charset="0"/>
                <a:cs typeface="NikoshBAN" panose="02000000000000000000" pitchFamily="2" charset="0"/>
              </a:rPr>
              <a:t> </a:t>
            </a:r>
            <a:r>
              <a:rPr lang="bn-IN" sz="4400" b="1" dirty="0">
                <a:solidFill>
                  <a:srgbClr val="C00000"/>
                </a:solidFill>
                <a:latin typeface="NikoshBAN" panose="02000000000000000000" pitchFamily="2" charset="0"/>
                <a:cs typeface="NikoshBAN" panose="02000000000000000000" pitchFamily="2" charset="0"/>
              </a:rPr>
              <a:t>জন্মঃ</a:t>
            </a:r>
            <a:r>
              <a:rPr lang="bn-IN" sz="3600"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১৯০৯ সালের ১৫ই জানুয়ারি পশ্চিমবঙ্গের মুর্শিদাবাদ জেলার তালিবপুর গ্রামে কবি জন্মগ্রহণ করেন।</a:t>
            </a:r>
            <a:endParaRPr lang="en-US" sz="3600" b="1" dirty="0">
              <a:latin typeface="NikoshBAN" panose="02000000000000000000" pitchFamily="2" charset="0"/>
              <a:cs typeface="NikoshBAN" panose="02000000000000000000" pitchFamily="2" charset="0"/>
            </a:endParaRPr>
          </a:p>
        </p:txBody>
      </p:sp>
      <p:sp>
        <p:nvSpPr>
          <p:cNvPr id="6" name="TextBox 5"/>
          <p:cNvSpPr txBox="1"/>
          <p:nvPr/>
        </p:nvSpPr>
        <p:spPr>
          <a:xfrm>
            <a:off x="604900" y="1419362"/>
            <a:ext cx="3799393" cy="5078313"/>
          </a:xfrm>
          <a:prstGeom prst="rect">
            <a:avLst/>
          </a:prstGeom>
          <a:noFill/>
          <a:ln w="3175">
            <a:solidFill>
              <a:schemeClr val="tx1"/>
            </a:solidFill>
          </a:ln>
        </p:spPr>
        <p:txBody>
          <a:bodyPr wrap="square" rtlCol="0">
            <a:spAutoFit/>
          </a:bodyPr>
          <a:lstStyle/>
          <a:p>
            <a:pPr algn="ctr"/>
            <a:r>
              <a:rPr lang="bn-IN" sz="3600" b="1" dirty="0">
                <a:solidFill>
                  <a:srgbClr val="C00000"/>
                </a:solidFill>
                <a:latin typeface="NikoshBAN" panose="02000000000000000000" pitchFamily="2" charset="0"/>
                <a:cs typeface="NikoshBAN" panose="02000000000000000000" pitchFamily="2" charset="0"/>
              </a:rPr>
              <a:t>শিক্ষা ও কর্মজীবনঃ</a:t>
            </a:r>
            <a:r>
              <a:rPr lang="bn-IN" sz="3600" b="1" dirty="0">
                <a:latin typeface="NikoshBAN" panose="02000000000000000000" pitchFamily="2" charset="0"/>
                <a:cs typeface="NikoshBAN" panose="02000000000000000000" pitchFamily="2" charset="0"/>
              </a:rPr>
              <a:t>তিনি</a:t>
            </a:r>
            <a:r>
              <a:rPr lang="bn-IN" sz="3600" b="1" dirty="0">
                <a:solidFill>
                  <a:srgbClr val="C00000"/>
                </a:solidFill>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কলকাতা বিশ্ববিদ্যালয় থেকে ইংরেজি সাহিত্যে অনার্স ও বিটি পাশ করেন।তিনি চাকরি জীবনের প্রথমে ছিলেন সাব ইন্সপেক্টর,পরে বিভিন্ন স্কুলে প্রধান শিক্ষকের দায়িত্ব পালন করেন।</a:t>
            </a:r>
            <a:endParaRPr lang="en-US" sz="3600" b="1" dirty="0">
              <a:latin typeface="NikoshBAN" panose="02000000000000000000" pitchFamily="2" charset="0"/>
              <a:cs typeface="NikoshBAN" panose="02000000000000000000" pitchFamily="2" charset="0"/>
            </a:endParaRPr>
          </a:p>
        </p:txBody>
      </p:sp>
      <p:sp>
        <p:nvSpPr>
          <p:cNvPr id="7" name="TextBox 6"/>
          <p:cNvSpPr txBox="1"/>
          <p:nvPr/>
        </p:nvSpPr>
        <p:spPr>
          <a:xfrm>
            <a:off x="1222133" y="2214215"/>
            <a:ext cx="2975212" cy="3416320"/>
          </a:xfrm>
          <a:prstGeom prst="rect">
            <a:avLst/>
          </a:prstGeom>
          <a:noFill/>
          <a:ln w="3175">
            <a:solidFill>
              <a:schemeClr val="tx1"/>
            </a:solidFill>
          </a:ln>
        </p:spPr>
        <p:txBody>
          <a:bodyPr wrap="square" rtlCol="0">
            <a:spAutoFit/>
          </a:bodyPr>
          <a:lstStyle/>
          <a:p>
            <a:pPr algn="ctr"/>
            <a:r>
              <a:rPr lang="bn-IN" sz="3600" b="1" dirty="0">
                <a:solidFill>
                  <a:srgbClr val="C00000"/>
                </a:solidFill>
                <a:latin typeface="NikoshBAN" panose="02000000000000000000" pitchFamily="2" charset="0"/>
                <a:cs typeface="NikoshBAN" panose="02000000000000000000" pitchFamily="2" charset="0"/>
              </a:rPr>
              <a:t>সাহিত্যের ব্যাপ্তিঃ </a:t>
            </a:r>
            <a:r>
              <a:rPr lang="bn-IN" sz="3600" b="1" dirty="0">
                <a:latin typeface="NikoshBAN" panose="02000000000000000000" pitchFamily="2" charset="0"/>
                <a:cs typeface="NikoshBAN" panose="02000000000000000000" pitchFamily="2" charset="0"/>
              </a:rPr>
              <a:t>তিনি নীতিকথা ও কাহিনিমূলক শিশুতোষ কবিতার জন্য খ্যাতি লাভ করেন। </a:t>
            </a:r>
            <a:endParaRPr lang="en-US" sz="3600" b="1" dirty="0">
              <a:latin typeface="NikoshBAN" panose="02000000000000000000" pitchFamily="2" charset="0"/>
              <a:cs typeface="NikoshBAN" panose="02000000000000000000" pitchFamily="2" charset="0"/>
            </a:endParaRPr>
          </a:p>
        </p:txBody>
      </p:sp>
      <p:sp>
        <p:nvSpPr>
          <p:cNvPr id="8" name="TextBox 7"/>
          <p:cNvSpPr txBox="1"/>
          <p:nvPr/>
        </p:nvSpPr>
        <p:spPr>
          <a:xfrm>
            <a:off x="959424" y="2339080"/>
            <a:ext cx="2895941" cy="2431435"/>
          </a:xfrm>
          <a:prstGeom prst="rect">
            <a:avLst/>
          </a:prstGeom>
          <a:noFill/>
          <a:ln w="3175">
            <a:solidFill>
              <a:schemeClr val="tx1"/>
            </a:solidFill>
          </a:ln>
        </p:spPr>
        <p:txBody>
          <a:bodyPr wrap="square" rtlCol="0">
            <a:spAutoFit/>
          </a:bodyPr>
          <a:lstStyle/>
          <a:p>
            <a:pPr algn="ctr"/>
            <a:r>
              <a:rPr lang="bn-IN" sz="4400" b="1" dirty="0">
                <a:solidFill>
                  <a:srgbClr val="C00000"/>
                </a:solidFill>
                <a:latin typeface="NikoshBAN" panose="02000000000000000000" pitchFamily="2" charset="0"/>
                <a:cs typeface="NikoshBAN" panose="02000000000000000000" pitchFamily="2" charset="0"/>
              </a:rPr>
              <a:t>মৃত্যুঃ</a:t>
            </a:r>
            <a:r>
              <a:rPr lang="bn-IN" sz="3600"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১৯৮৩ সালের ৩রা জানুয়ারি তিনি মৃত্যুবরণ করেন।</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2330107"/>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grpId="1" nodeType="clickEffect">
                                  <p:stCondLst>
                                    <p:cond delay="0"/>
                                  </p:stCondLst>
                                  <p:childTnLst>
                                    <p:animEffect transition="out" filter="fade">
                                      <p:cBhvr>
                                        <p:cTn id="25" dur="1000"/>
                                        <p:tgtEl>
                                          <p:spTgt spid="6"/>
                                        </p:tgtEl>
                                      </p:cBhvr>
                                    </p:animEffect>
                                    <p:anim calcmode="lin" valueType="num">
                                      <p:cBhvr>
                                        <p:cTn id="26" dur="1000"/>
                                        <p:tgtEl>
                                          <p:spTgt spid="6"/>
                                        </p:tgtEl>
                                        <p:attrNameLst>
                                          <p:attrName>ppt_x</p:attrName>
                                        </p:attrNameLst>
                                      </p:cBhvr>
                                      <p:tavLst>
                                        <p:tav tm="0">
                                          <p:val>
                                            <p:strVal val="ppt_x"/>
                                          </p:val>
                                        </p:tav>
                                        <p:tav tm="100000">
                                          <p:val>
                                            <p:strVal val="ppt_x"/>
                                          </p:val>
                                        </p:tav>
                                      </p:tavLst>
                                    </p:anim>
                                    <p:anim calcmode="lin" valueType="num">
                                      <p:cBhvr>
                                        <p:cTn id="27" dur="1000"/>
                                        <p:tgtEl>
                                          <p:spTgt spid="6"/>
                                        </p:tgtEl>
                                        <p:attrNameLst>
                                          <p:attrName>ppt_y</p:attrName>
                                        </p:attrNameLst>
                                      </p:cBhvr>
                                      <p:tavLst>
                                        <p:tav tm="0">
                                          <p:val>
                                            <p:strVal val="ppt_y"/>
                                          </p:val>
                                        </p:tav>
                                        <p:tav tm="100000">
                                          <p:val>
                                            <p:strVal val="ppt_y+.1"/>
                                          </p:val>
                                        </p:tav>
                                      </p:tavLst>
                                    </p:anim>
                                    <p:set>
                                      <p:cBhvr>
                                        <p:cTn id="28" dur="1" fill="hold">
                                          <p:stCondLst>
                                            <p:cond delay="999"/>
                                          </p:stCondLst>
                                        </p:cTn>
                                        <p:tgtEl>
                                          <p:spTgt spid="6"/>
                                        </p:tgtEl>
                                        <p:attrNameLst>
                                          <p:attrName>style.visibility</p:attrName>
                                        </p:attrNameLst>
                                      </p:cBhvr>
                                      <p:to>
                                        <p:strVal val="hidden"/>
                                      </p:to>
                                    </p:set>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xit" presetSubtype="0" fill="hold" grpId="1" nodeType="clickEffect">
                                  <p:stCondLst>
                                    <p:cond delay="0"/>
                                  </p:stCondLst>
                                  <p:childTnLst>
                                    <p:animEffect transition="out" filter="fade">
                                      <p:cBhvr>
                                        <p:cTn id="37" dur="1000"/>
                                        <p:tgtEl>
                                          <p:spTgt spid="7"/>
                                        </p:tgtEl>
                                      </p:cBhvr>
                                    </p:animEffect>
                                    <p:anim calcmode="lin" valueType="num">
                                      <p:cBhvr>
                                        <p:cTn id="38" dur="1000"/>
                                        <p:tgtEl>
                                          <p:spTgt spid="7"/>
                                        </p:tgtEl>
                                        <p:attrNameLst>
                                          <p:attrName>ppt_x</p:attrName>
                                        </p:attrNameLst>
                                      </p:cBhvr>
                                      <p:tavLst>
                                        <p:tav tm="0">
                                          <p:val>
                                            <p:strVal val="ppt_x"/>
                                          </p:val>
                                        </p:tav>
                                        <p:tav tm="100000">
                                          <p:val>
                                            <p:strVal val="ppt_x"/>
                                          </p:val>
                                        </p:tav>
                                      </p:tavLst>
                                    </p:anim>
                                    <p:anim calcmode="lin" valueType="num">
                                      <p:cBhvr>
                                        <p:cTn id="39" dur="1000"/>
                                        <p:tgtEl>
                                          <p:spTgt spid="7"/>
                                        </p:tgtEl>
                                        <p:attrNameLst>
                                          <p:attrName>ppt_y</p:attrName>
                                        </p:attrNameLst>
                                      </p:cBhvr>
                                      <p:tavLst>
                                        <p:tav tm="0">
                                          <p:val>
                                            <p:strVal val="ppt_y"/>
                                          </p:val>
                                        </p:tav>
                                        <p:tav tm="100000">
                                          <p:val>
                                            <p:strVal val="ppt_y+.1"/>
                                          </p:val>
                                        </p:tav>
                                      </p:tavLst>
                                    </p:anim>
                                    <p:set>
                                      <p:cBhvr>
                                        <p:cTn id="40" dur="1" fill="hold">
                                          <p:stCondLst>
                                            <p:cond delay="999"/>
                                          </p:stCondLst>
                                        </p:cTn>
                                        <p:tgtEl>
                                          <p:spTgt spid="7"/>
                                        </p:tgtEl>
                                        <p:attrNameLst>
                                          <p:attrName>style.visibility</p:attrName>
                                        </p:attrNameLst>
                                      </p:cBhvr>
                                      <p:to>
                                        <p:strVal val="hidden"/>
                                      </p:to>
                                    </p:set>
                                  </p:childTnLst>
                                </p:cTn>
                              </p:par>
                              <p:par>
                                <p:cTn id="41" presetID="42"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6301" y="1236371"/>
            <a:ext cx="5410595" cy="330912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54" y="1236371"/>
            <a:ext cx="5351313" cy="3309125"/>
          </a:xfrm>
          <a:prstGeom prst="rect">
            <a:avLst/>
          </a:prstGeom>
        </p:spPr>
      </p:pic>
      <p:sp>
        <p:nvSpPr>
          <p:cNvPr id="12" name="Rectangle 11"/>
          <p:cNvSpPr/>
          <p:nvPr/>
        </p:nvSpPr>
        <p:spPr>
          <a:xfrm>
            <a:off x="3314478" y="387169"/>
            <a:ext cx="5963646" cy="707886"/>
          </a:xfrm>
          <a:prstGeom prst="rect">
            <a:avLst/>
          </a:prstGeom>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en-US" sz="40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ছবিতে</a:t>
            </a:r>
            <a:r>
              <a:rPr lang="en-US" sz="40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0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a:t>
            </a:r>
            <a:r>
              <a:rPr lang="en-US" sz="40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0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দেখতে</a:t>
            </a:r>
            <a:r>
              <a:rPr lang="en-US" sz="40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0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পাচ্ছো</a:t>
            </a:r>
            <a:r>
              <a:rPr lang="en-US" sz="40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a:t>
            </a:r>
          </a:p>
        </p:txBody>
      </p:sp>
      <p:sp>
        <p:nvSpPr>
          <p:cNvPr id="13" name="TextBox 12"/>
          <p:cNvSpPr txBox="1"/>
          <p:nvPr/>
        </p:nvSpPr>
        <p:spPr>
          <a:xfrm>
            <a:off x="2142762" y="4560458"/>
            <a:ext cx="2949262" cy="646331"/>
          </a:xfrm>
          <a:prstGeom prst="rect">
            <a:avLst/>
          </a:prstGeom>
          <a:noFill/>
          <a:ln w="3175">
            <a:noFill/>
          </a:ln>
        </p:spPr>
        <p:txBody>
          <a:bodyPr wrap="square" rtlCol="0">
            <a:spAutoFit/>
          </a:bodyPr>
          <a:lstStyle/>
          <a:p>
            <a:pPr algn="ctr"/>
            <a:r>
              <a:rPr lang="bn-IN" sz="3600" b="1" dirty="0">
                <a:latin typeface="NikoshBAN" panose="02000000000000000000" pitchFamily="2" charset="0"/>
                <a:cs typeface="NikoshBAN" panose="02000000000000000000" pitchFamily="2" charset="0"/>
              </a:rPr>
              <a:t>বাদশাহ আলমগীর</a:t>
            </a:r>
            <a:endParaRPr lang="en-US" sz="3600" b="1" dirty="0">
              <a:latin typeface="NikoshBAN" panose="02000000000000000000" pitchFamily="2" charset="0"/>
              <a:cs typeface="NikoshBAN" panose="02000000000000000000" pitchFamily="2" charset="0"/>
            </a:endParaRPr>
          </a:p>
        </p:txBody>
      </p:sp>
      <p:sp>
        <p:nvSpPr>
          <p:cNvPr id="14" name="TextBox 13"/>
          <p:cNvSpPr txBox="1"/>
          <p:nvPr/>
        </p:nvSpPr>
        <p:spPr>
          <a:xfrm>
            <a:off x="7953957" y="4560457"/>
            <a:ext cx="2095281" cy="646331"/>
          </a:xfrm>
          <a:prstGeom prst="rect">
            <a:avLst/>
          </a:prstGeom>
          <a:noFill/>
          <a:ln w="3175">
            <a:noFill/>
          </a:ln>
        </p:spPr>
        <p:txBody>
          <a:bodyPr wrap="square" rtlCol="0">
            <a:spAutoFit/>
          </a:bodyPr>
          <a:lstStyle/>
          <a:p>
            <a:pPr algn="ctr"/>
            <a:r>
              <a:rPr lang="bn-IN" sz="3600" b="1" dirty="0">
                <a:latin typeface="NikoshBAN" panose="02000000000000000000" pitchFamily="2" charset="0"/>
                <a:cs typeface="NikoshBAN" panose="02000000000000000000" pitchFamily="2" charset="0"/>
              </a:rPr>
              <a:t>রাজপ্রাসাদ</a:t>
            </a:r>
            <a:endParaRPr lang="en-US" sz="3600" b="1" dirty="0">
              <a:latin typeface="NikoshBAN" panose="02000000000000000000" pitchFamily="2" charset="0"/>
              <a:cs typeface="NikoshBAN" panose="02000000000000000000" pitchFamily="2" charset="0"/>
            </a:endParaRPr>
          </a:p>
        </p:txBody>
      </p:sp>
      <p:sp>
        <p:nvSpPr>
          <p:cNvPr id="15" name="TextBox 14"/>
          <p:cNvSpPr txBox="1"/>
          <p:nvPr/>
        </p:nvSpPr>
        <p:spPr>
          <a:xfrm>
            <a:off x="2052631" y="5342336"/>
            <a:ext cx="8487339" cy="1200329"/>
          </a:xfrm>
          <a:prstGeom prst="rect">
            <a:avLst/>
          </a:prstGeom>
          <a:noFill/>
        </p:spPr>
        <p:txBody>
          <a:bodyPr wrap="square" rtlCol="0">
            <a:spAutoFit/>
          </a:bodyPr>
          <a:lstStyle/>
          <a:p>
            <a:pPr algn="l"/>
            <a:r>
              <a:rPr lang="bn-IN" sz="3600" dirty="0">
                <a:latin typeface="NikoshBAN" panose="02000000000000000000" pitchFamily="2" charset="0"/>
                <a:cs typeface="NikoshBAN" panose="02000000000000000000" pitchFamily="2" charset="0"/>
              </a:rPr>
              <a:t>ছবিতে যাকে দেখা যাচ্ছে তাঁর নাম বাদশাহ আলমগীর।তিনি প্রায় ৪০০ বছর আগে ভারতবর্ষের শাসনকর্তা ছিলেন।</a:t>
            </a:r>
            <a:endParaRPr lang="en-US" sz="3600" dirty="0">
              <a:latin typeface="NikoshBAN" panose="02000000000000000000" pitchFamily="2" charset="0"/>
              <a:cs typeface="NikoshBAN" panose="02000000000000000000" pitchFamily="2" charset="0"/>
            </a:endParaRPr>
          </a:p>
        </p:txBody>
      </p:sp>
      <p:cxnSp>
        <p:nvCxnSpPr>
          <p:cNvPr id="3" name="Straight Connector 2">
            <a:extLst>
              <a:ext uri="{FF2B5EF4-FFF2-40B4-BE49-F238E27FC236}">
                <a16:creationId xmlns:a16="http://schemas.microsoft.com/office/drawing/2014/main" id="{421CAC91-5F95-4A9D-B07A-7C4C07423096}"/>
              </a:ext>
            </a:extLst>
          </p:cNvPr>
          <p:cNvCxnSpPr>
            <a:cxnSpLocks/>
          </p:cNvCxnSpPr>
          <p:nvPr/>
        </p:nvCxnSpPr>
        <p:spPr>
          <a:xfrm flipV="1">
            <a:off x="357809" y="5206788"/>
            <a:ext cx="11463130" cy="1"/>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1219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15">
                                            <p:txEl>
                                              <p:pRg st="0" end="0"/>
                                            </p:txEl>
                                          </p:spTgt>
                                        </p:tgtEl>
                                        <p:attrNameLst>
                                          <p:attrName>style.visibility</p:attrName>
                                        </p:attrNameLst>
                                      </p:cBhvr>
                                      <p:to>
                                        <p:strVal val="visible"/>
                                      </p:to>
                                    </p:set>
                                    <p:anim by="(-#ppt_w*2)" calcmode="lin" valueType="num">
                                      <p:cBhvr rctx="PPT">
                                        <p:cTn id="39" dur="500" autoRev="1" fill="hold">
                                          <p:stCondLst>
                                            <p:cond delay="0"/>
                                          </p:stCondLst>
                                        </p:cTn>
                                        <p:tgtEl>
                                          <p:spTgt spid="15">
                                            <p:txEl>
                                              <p:pRg st="0" end="0"/>
                                            </p:txEl>
                                          </p:spTgt>
                                        </p:tgtEl>
                                        <p:attrNameLst>
                                          <p:attrName>ppt_w</p:attrName>
                                        </p:attrNameLst>
                                      </p:cBhvr>
                                    </p:anim>
                                    <p:anim by="(#ppt_w*0.50)" calcmode="lin" valueType="num">
                                      <p:cBhvr>
                                        <p:cTn id="40" dur="500" decel="50000" autoRev="1" fill="hold">
                                          <p:stCondLst>
                                            <p:cond delay="0"/>
                                          </p:stCondLst>
                                        </p:cTn>
                                        <p:tgtEl>
                                          <p:spTgt spid="15">
                                            <p:txEl>
                                              <p:pRg st="0" end="0"/>
                                            </p:txEl>
                                          </p:spTgt>
                                        </p:tgtEl>
                                        <p:attrNameLst>
                                          <p:attrName>ppt_x</p:attrName>
                                        </p:attrNameLst>
                                      </p:cBhvr>
                                    </p:anim>
                                    <p:anim from="(-#ppt_h/2)" to="(#ppt_y)" calcmode="lin" valueType="num">
                                      <p:cBhvr>
                                        <p:cTn id="41" dur="1000" fill="hold">
                                          <p:stCondLst>
                                            <p:cond delay="0"/>
                                          </p:stCondLst>
                                        </p:cTn>
                                        <p:tgtEl>
                                          <p:spTgt spid="15">
                                            <p:txEl>
                                              <p:pRg st="0" end="0"/>
                                            </p:txEl>
                                          </p:spTgt>
                                        </p:tgtEl>
                                        <p:attrNameLst>
                                          <p:attrName>ppt_y</p:attrName>
                                        </p:attrNameLst>
                                      </p:cBhvr>
                                    </p:anim>
                                    <p:animRot by="21600000">
                                      <p:cBhvr>
                                        <p:cTn id="42" dur="1000" fill="hold">
                                          <p:stCondLst>
                                            <p:cond delay="0"/>
                                          </p:stCondLst>
                                        </p:cTn>
                                        <p:tgtEl>
                                          <p:spTgt spid="1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5700773" y="5034554"/>
            <a:ext cx="6049949" cy="646331"/>
          </a:xfrm>
          <a:prstGeom prst="rect">
            <a:avLst/>
          </a:prstGeom>
          <a:noFill/>
          <a:ln w="3175">
            <a:solidFill>
              <a:srgbClr val="003300"/>
            </a:solidFill>
          </a:ln>
        </p:spPr>
        <p:txBody>
          <a:bodyPr wrap="square" rtlCol="0">
            <a:spAutoFit/>
          </a:bodyPr>
          <a:lstStyle/>
          <a:p>
            <a:pPr algn="l"/>
            <a:r>
              <a:rPr lang="bn-IN" sz="3600" dirty="0">
                <a:latin typeface="NikoshBAN" panose="02000000000000000000" pitchFamily="2" charset="0"/>
                <a:cs typeface="NikoshBAN" panose="02000000000000000000" pitchFamily="2" charset="0"/>
              </a:rPr>
              <a:t>কুমারে তাঁহার পড়াইত এক মৌলবি দিল্লির।</a:t>
            </a:r>
            <a:endParaRPr lang="en-US" sz="3600" dirty="0">
              <a:latin typeface="NikoshBAN" panose="02000000000000000000" pitchFamily="2" charset="0"/>
              <a:cs typeface="NikoshBAN" panose="02000000000000000000" pitchFamily="2" charset="0"/>
            </a:endParaRPr>
          </a:p>
        </p:txBody>
      </p:sp>
      <p:sp>
        <p:nvSpPr>
          <p:cNvPr id="23" name="TextBox 22"/>
          <p:cNvSpPr txBox="1"/>
          <p:nvPr/>
        </p:nvSpPr>
        <p:spPr>
          <a:xfrm>
            <a:off x="709684" y="5168120"/>
            <a:ext cx="3160320" cy="646331"/>
          </a:xfrm>
          <a:prstGeom prst="rect">
            <a:avLst/>
          </a:prstGeom>
          <a:noFill/>
          <a:ln w="3175">
            <a:solidFill>
              <a:schemeClr val="tx1"/>
            </a:solidFill>
          </a:ln>
        </p:spPr>
        <p:txBody>
          <a:bodyPr wrap="square" rtlCol="0">
            <a:spAutoFit/>
          </a:bodyPr>
          <a:lstStyle/>
          <a:p>
            <a:pPr algn="l"/>
            <a:r>
              <a:rPr lang="bn-IN" sz="3600" dirty="0">
                <a:latin typeface="NikoshBAN" panose="02000000000000000000" pitchFamily="2" charset="0"/>
                <a:cs typeface="NikoshBAN" panose="02000000000000000000" pitchFamily="2" charset="0"/>
              </a:rPr>
              <a:t>বাদশাহ আলমগীর-</a:t>
            </a:r>
            <a:endParaRPr lang="en-US" sz="36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347" y="1142244"/>
            <a:ext cx="5422315" cy="3591340"/>
          </a:xfrm>
          <a:prstGeom prst="roundRect">
            <a:avLst>
              <a:gd name="adj" fmla="val 1955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8"/>
          <p:cNvSpPr/>
          <p:nvPr/>
        </p:nvSpPr>
        <p:spPr>
          <a:xfrm>
            <a:off x="3870004" y="353765"/>
            <a:ext cx="4700790" cy="707886"/>
          </a:xfrm>
          <a:prstGeom prst="rect">
            <a:avLst/>
          </a:prstGeom>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IN" sz="40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ছবির সাথে কবিতা পড়ি</a:t>
            </a:r>
            <a:endParaRPr lang="en-US" sz="40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845" y="1142244"/>
            <a:ext cx="5622877" cy="3591340"/>
          </a:xfrm>
          <a:prstGeom prst="roundRect">
            <a:avLst>
              <a:gd name="adj" fmla="val 228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5876916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0-#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600" dirty="0">
            <a:latin typeface="NikoshBAN" panose="02000000000000000000" pitchFamily="2" charset="0"/>
            <a:cs typeface="NikoshBAN"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2623</TotalTime>
  <Words>869</Words>
  <Application>Microsoft Office PowerPoint</Application>
  <PresentationFormat>Widescreen</PresentationFormat>
  <Paragraphs>167</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Monotype Corsiva</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Dilara Khanom</dc:creator>
  <dcterms:created xsi:type="dcterms:W3CDTF">2019-09-24T14:04:07Z</dcterms:created>
  <dcterms:modified xsi:type="dcterms:W3CDTF">2020-06-12T17:12:43Z</dcterms:modified>
</cp:coreProperties>
</file>