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9" r:id="rId4"/>
    <p:sldId id="260" r:id="rId5"/>
    <p:sldId id="261" r:id="rId6"/>
    <p:sldId id="263" r:id="rId7"/>
    <p:sldId id="270" r:id="rId8"/>
    <p:sldId id="265" r:id="rId9"/>
    <p:sldId id="266" r:id="rId10"/>
    <p:sldId id="271" r:id="rId11"/>
    <p:sldId id="272" r:id="rId12"/>
    <p:sldId id="268" r:id="rId13"/>
    <p:sldId id="26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6600CC"/>
    <a:srgbClr val="CC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zmiraakter786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12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image" Target="../media/image4.jpeg"/><Relationship Id="rId5" Type="http://schemas.openxmlformats.org/officeDocument/2006/relationships/audio" Target="../media/audio4.wav"/><Relationship Id="rId10" Type="http://schemas.openxmlformats.org/officeDocument/2006/relationships/image" Target="../media/image3.jpeg"/><Relationship Id="rId4" Type="http://schemas.openxmlformats.org/officeDocument/2006/relationships/audio" Target="../media/audio3.wav"/><Relationship Id="rId9" Type="http://schemas.openxmlformats.org/officeDocument/2006/relationships/audio" Target="../media/audio8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3939540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5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9" y="70339"/>
            <a:ext cx="8991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192237" y="-115620"/>
            <a:ext cx="67818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7924" y="146539"/>
            <a:ext cx="8915400" cy="6629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 দেখিঃ</a:t>
            </a:r>
            <a:endParaRPr lang="bn-BD" sz="4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# ছবিতে সূর্যের চারদিকে কয়টি গ্রহ রয়েছে?</a:t>
            </a:r>
          </a:p>
          <a:p>
            <a:pPr algn="ctr"/>
            <a:r>
              <a:rPr lang="bn-BD" sz="4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@ আটটি গ্রহ।</a:t>
            </a:r>
          </a:p>
          <a:p>
            <a:pPr algn="ctr"/>
            <a:endParaRPr lang="bn-BD" sz="4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# গ্রহগুলোর নাম বল।</a:t>
            </a:r>
          </a:p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বুধ        শুক্রু</a:t>
            </a:r>
          </a:p>
          <a:p>
            <a:pPr algn="ctr"/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পৃথিবি       মঙ্গল</a:t>
            </a:r>
          </a:p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বৃহস্পতি      শনি</a:t>
            </a: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ইউরেনাস      নেপচুন।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ocument 2"/>
          <p:cNvSpPr/>
          <p:nvPr/>
        </p:nvSpPr>
        <p:spPr>
          <a:xfrm>
            <a:off x="181708" y="128955"/>
            <a:ext cx="8763000" cy="6576645"/>
          </a:xfrm>
          <a:prstGeom prst="flowChartDocumen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জেনে রেখঃ</a:t>
            </a:r>
            <a:endParaRPr lang="en-US" sz="48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2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সূর্য পৃথিবির চেয়ে প্রায় ১৩ লক্ষ গুন বড়।</a:t>
            </a:r>
            <a:endParaRPr lang="en-US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2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সূর্য পৃথিবির চেয়ে প্রায় ৩ লক্ষ গুন ভারী।</a:t>
            </a:r>
          </a:p>
          <a:p>
            <a:pPr algn="ctr"/>
            <a:endParaRPr lang="en-US" sz="14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BD" sz="4400" b="1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pPr algn="ctr"/>
            <a:r>
              <a:rPr lang="bn-BD" sz="3600" b="1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পাঠ্য বই এর ৫১ পৃষ্ঠা খুলে নীরবে পড়।</a:t>
            </a:r>
          </a:p>
          <a:p>
            <a:pPr algn="ctr"/>
            <a:r>
              <a:rPr lang="bn-BD" sz="4400" b="1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# দলীয় কাজঃ</a:t>
            </a:r>
          </a:p>
          <a:p>
            <a:pPr algn="ctr"/>
            <a:r>
              <a:rPr lang="bn-BD" sz="3600" b="1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একজন শিক্ষার্থী সূর্য বাকি আট জন আটটি গ্রহের নাম নিয়ে,সূর্যকে কেন্দ্র করে ক্রমানুযায়ী আটটি কক্ষপথে ঘুরবে।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3733800"/>
            <a:ext cx="184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bn-BD" sz="28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defined Process 8"/>
          <p:cNvSpPr/>
          <p:nvPr/>
        </p:nvSpPr>
        <p:spPr>
          <a:xfrm>
            <a:off x="152400" y="152400"/>
            <a:ext cx="8839200" cy="6553200"/>
          </a:xfrm>
          <a:prstGeom prst="flowChartPredefinedProcess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Callout 9"/>
          <p:cNvSpPr/>
          <p:nvPr/>
        </p:nvSpPr>
        <p:spPr>
          <a:xfrm>
            <a:off x="174849" y="152400"/>
            <a:ext cx="25146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6910" y="76200"/>
            <a:ext cx="8810890" cy="69557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bn-BD" sz="2000" b="1" u="sng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মৌখিক মূল্যায়নঃ </a:t>
            </a:r>
            <a:endParaRPr lang="bn-BD" sz="24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# সূর্য কী?</a:t>
            </a:r>
          </a:p>
          <a:p>
            <a:pPr algn="ctr"/>
            <a:r>
              <a:rPr lang="bn-BD" sz="4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# সূর্যের গ্রহ কয়টি?</a:t>
            </a:r>
          </a:p>
          <a:p>
            <a:pPr algn="ctr"/>
            <a:endParaRPr lang="en-US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লিখিত মূল্যায়নঃ </a:t>
            </a:r>
            <a:endParaRPr lang="bn-BD" sz="16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# সৌরজগৎ কাকে বলে? </a:t>
            </a:r>
          </a:p>
          <a:p>
            <a:pPr algn="ctr"/>
            <a:r>
              <a:rPr lang="bn-BD" sz="4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# সূর্যের গ্রহগুলোর নাম লিখ।</a:t>
            </a:r>
          </a:p>
          <a:p>
            <a:pPr algn="ctr"/>
            <a:endParaRPr lang="bn-BD" sz="20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pPr algn="ctr"/>
            <a:r>
              <a:rPr lang="bn-BD" sz="4400" b="1" u="sng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সৌরজগতের একটি চিত্র আঁক।</a:t>
            </a:r>
          </a:p>
          <a:p>
            <a:pPr algn="ctr"/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762000"/>
            <a:ext cx="9144000" cy="48320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সমাপ্তিঃ </a:t>
            </a:r>
          </a:p>
          <a:p>
            <a:pPr algn="ctr"/>
            <a:endParaRPr lang="bn-BD" sz="20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 এ পর্যন্ত।</a:t>
            </a:r>
          </a:p>
          <a:p>
            <a:pPr algn="ctr"/>
            <a:r>
              <a:rPr lang="bn-BD" sz="60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আমরা আগামি পাঠে সূর্যের বিভিন্ন গ্রহ সম্পর্কে  বিস্তারিত জানব।</a:t>
            </a:r>
          </a:p>
          <a:p>
            <a:pPr algn="ctr"/>
            <a:endParaRPr lang="bn-BD" sz="12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077200" cy="186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115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ধন্যবাদ।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686800" cy="604996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bn-BD" sz="6600" u="sng" dirty="0" smtClean="0">
                <a:solidFill>
                  <a:srgbClr val="C00000"/>
                </a:solidFill>
              </a:rPr>
              <a:t>শিক্ষক পরিচিতি </a:t>
            </a:r>
            <a:r>
              <a:rPr lang="bn-IN" dirty="0" smtClean="0">
                <a:solidFill>
                  <a:srgbClr val="C00000"/>
                </a:solidFill>
              </a:rPr>
              <a:t/>
            </a:r>
            <a:br>
              <a:rPr lang="bn-IN" dirty="0" smtClean="0">
                <a:solidFill>
                  <a:srgbClr val="C00000"/>
                </a:solidFill>
              </a:rPr>
            </a:br>
            <a:r>
              <a:rPr lang="bn-IN" sz="4000" dirty="0" smtClean="0"/>
              <a:t>আজমিরা আক্তার</a:t>
            </a:r>
            <a:endParaRPr lang="bn-BD" dirty="0" smtClean="0"/>
          </a:p>
          <a:p>
            <a:pPr algn="ctr"/>
            <a:r>
              <a:rPr lang="bn-BD" sz="3600" dirty="0" smtClean="0">
                <a:solidFill>
                  <a:srgbClr val="C00000"/>
                </a:solidFill>
              </a:rPr>
              <a:t>সহকা</a:t>
            </a:r>
            <a:r>
              <a:rPr lang="bn-IN" sz="3600" dirty="0" smtClean="0">
                <a:solidFill>
                  <a:srgbClr val="C00000"/>
                </a:solidFill>
              </a:rPr>
              <a:t>রি </a:t>
            </a:r>
            <a:r>
              <a:rPr lang="bn-BD" sz="3600" dirty="0" smtClean="0">
                <a:solidFill>
                  <a:srgbClr val="C00000"/>
                </a:solidFill>
              </a:rPr>
              <a:t>শিক্ষক </a:t>
            </a:r>
            <a:r>
              <a:rPr lang="bn-IN" sz="3600" dirty="0" smtClean="0">
                <a:solidFill>
                  <a:srgbClr val="C00000"/>
                </a:solidFill>
              </a:rPr>
              <a:t>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রাজবাড়ী মডেল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প্রাথমিক 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বিদ্যালয়  । 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মানিকছড়ি, খাগড়াছড়ি।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/>
              </a:rPr>
              <a:t>azmiraakter786@gmail.com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INFiNIE\Desktop\Azmira\received_62616735810656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7193" y="749147"/>
            <a:ext cx="1602955" cy="2952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76200" y="76200"/>
            <a:ext cx="8991600" cy="6705600"/>
          </a:xfrm>
          <a:prstGeom prst="vertic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b="1" u="sng" dirty="0" smtClean="0">
              <a:ln>
                <a:prstDash val="solid"/>
              </a:ln>
              <a:solidFill>
                <a:srgbClr val="CC33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u="sng" dirty="0" smtClean="0">
                <a:ln>
                  <a:prstDash val="solid"/>
                </a:ln>
                <a:solidFill>
                  <a:srgbClr val="CC33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পরিচিতিঃ</a:t>
            </a:r>
            <a:r>
              <a:rPr lang="bn-BD" sz="4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শ্রেণী-চতুর্থ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বিষয়-পঃ পঃ বিজ্ঞান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সাধারণ পাঠ-মহাবিশ্ব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বিশেষ পাঠ-সৌরজগৎ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সময়-৩৫মিনিট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66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তারিখ-২৪/০৩/২০১৩ইং।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0" y="152400"/>
            <a:ext cx="8991600" cy="6705600"/>
          </a:xfrm>
          <a:prstGeom prst="horizontalScroll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u="sng" dirty="0" smtClean="0">
                <a:ln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FF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endParaRPr lang="bn-BD" sz="4000" b="1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* সৌরজগতের গ্রহ গুলোর নাম বলতে পারবে।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সৌরজগতের গ্রহ গুলোর নাম লেখতে পারবে।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সৌরজগতের মৌলিক গঠন চিত্র সহ ব্যাখ্যা করতে পারবে।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70338" y="82062"/>
            <a:ext cx="8991600" cy="6705600"/>
          </a:xfrm>
          <a:prstGeom prst="vertic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b="1" u="sng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7200" b="1" u="sng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u="sng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বল দেখিঃ</a:t>
            </a:r>
          </a:p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 ভিডিওতে তোমরা কী দেখতে পেয়েছ? </a:t>
            </a:r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সূর্য,আকাশ,গ্রহ ইত্যাদি ।</a:t>
            </a:r>
          </a:p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 সূর্য,আকাশ,গ্রহ নিয়ে কী গঠিত?</a:t>
            </a:r>
          </a:p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মহাবিশ্ব ।</a:t>
            </a:r>
          </a:p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 সূর্য কি?</a:t>
            </a:r>
          </a:p>
          <a:p>
            <a:pPr algn="ctr"/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সূর্য একটি নক্ষত্র।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76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এসো একটি ভিডিও দেখিঃ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Spce</a:t>
            </a:r>
            <a:r>
              <a:rPr lang="en-US" dirty="0" smtClean="0"/>
              <a:t> Video You Tube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99646" y="111369"/>
            <a:ext cx="8915400" cy="6629400"/>
          </a:xfrm>
          <a:prstGeom prst="snipRound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জেনে রেখঃ</a:t>
            </a:r>
          </a:p>
          <a:p>
            <a:pPr algn="ctr"/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# এ নক্ষত্র কে কেন্দ্র করে কিছু গ্রহ নিয়ে যে জগৎ , তার নাম সৌরজগৎ।</a:t>
            </a:r>
          </a:p>
          <a:p>
            <a:pPr algn="ctr"/>
            <a:endParaRPr lang="bn-BD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আমাদের আজকের পাঠঃ</a:t>
            </a:r>
          </a:p>
          <a:p>
            <a:pPr algn="ctr"/>
            <a:r>
              <a:rPr lang="bn-BD" sz="8000" b="1" u="sng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সৌরজগৎ</a:t>
            </a:r>
            <a:r>
              <a:rPr lang="bn-BD" sz="8000" b="1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5240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692880">
            <a:off x="2890555" y="220344"/>
            <a:ext cx="1486997" cy="1268046"/>
          </a:xfrm>
          <a:prstGeom prst="ellipse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বৃহস্পতি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 rot="19692880">
            <a:off x="5182068" y="1043658"/>
            <a:ext cx="1343619" cy="962985"/>
          </a:xfrm>
          <a:prstGeom prst="ellipse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নেপচুন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 rot="19692880">
            <a:off x="5694703" y="4457949"/>
            <a:ext cx="1120238" cy="1204755"/>
          </a:xfrm>
          <a:prstGeom prst="ellipse">
            <a:avLst/>
          </a:prstGeom>
          <a:blipFill>
            <a:blip r:embed="rId11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পৃথিবি</a:t>
            </a:r>
          </a:p>
          <a:p>
            <a:pPr algn="ctr"/>
            <a:r>
              <a:rPr lang="bn-BD" sz="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 rot="19692880">
            <a:off x="5576138" y="3840407"/>
            <a:ext cx="904398" cy="533400"/>
          </a:xfrm>
          <a:prstGeom prst="ellipse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 rot="19692880">
            <a:off x="1112569" y="3890624"/>
            <a:ext cx="1203624" cy="805802"/>
          </a:xfrm>
          <a:prstGeom prst="ellipse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ইউরেনাশ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 rot="4589477">
            <a:off x="6679173" y="4750601"/>
            <a:ext cx="944534" cy="533400"/>
          </a:xfrm>
          <a:prstGeom prst="ellipse">
            <a:avLst/>
          </a:prstGeom>
          <a:blipFill>
            <a:blip r:embed="rId1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 rot="19692880">
            <a:off x="4818697" y="3811104"/>
            <a:ext cx="734715" cy="533400"/>
          </a:xfrm>
          <a:prstGeom prst="ellipse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বুধ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&quot;No&quot; Symbol 23"/>
          <p:cNvSpPr/>
          <p:nvPr/>
        </p:nvSpPr>
        <p:spPr>
          <a:xfrm rot="19472255">
            <a:off x="1221510" y="1244320"/>
            <a:ext cx="1307867" cy="1080589"/>
          </a:xfrm>
          <a:prstGeom prst="noSmoking">
            <a:avLst/>
          </a:prstGeom>
          <a:blipFill>
            <a:blip r:embed="rId13" cstate="print"/>
            <a:stretch>
              <a:fillRect/>
            </a:stretch>
          </a:blipFill>
          <a:ln w="3175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শনি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6096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সৌরজগৎ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53200" y="76200"/>
            <a:ext cx="2525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এনিমেশন টি দেখঃ</a:t>
            </a:r>
          </a:p>
        </p:txBody>
      </p:sp>
      <p:sp>
        <p:nvSpPr>
          <p:cNvPr id="14" name="Oval 13"/>
          <p:cNvSpPr/>
          <p:nvPr/>
        </p:nvSpPr>
        <p:spPr>
          <a:xfrm>
            <a:off x="3429000" y="2514600"/>
            <a:ext cx="1600200" cy="1524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88 -0.2632 C -0.16111 -0.30371 -0.07951 -0.29561 -0.02222 -0.23519 C 0.04098 -0.17616 0.0658 -0.07292 0.06025 0.03819 C -0.02257 0.07824 -0.10225 0.0706 -0.15989 0.00972 C -0.21944 -0.05116 -0.24618 -0.15255 -0.23888 -0.2632 Z " pathEditMode="relative" rAng="2242217" ptsTypes="fffff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1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892 -0.30046 C -0.26337 -0.35509 -0.16042 -0.35092 -0.08524 -0.27199 C -0.00989 -0.19676 0.02031 -0.06203 0.00816 0.08472 C -0.09601 0.1375 -0.20017 0.13403 -0.27482 0.05718 C -0.35226 -0.02037 -0.38038 -0.1544 -0.36892 -0.30046 Z " pathEditMode="relative" rAng="2254795" ptsTypes="fffff">
                                      <p:cBhvr>
                                        <p:cTn id="1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1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4 -0.49398 C -0.31302 -0.55625 -0.17952 -0.54259 -0.08073 -0.44074 C 0.01771 -0.33981 0.06146 -0.17014 0.05069 0.01736 C -0.08108 0.07639 -0.21424 0.0625 -0.31563 -0.04074 C -0.41389 -0.14074 -0.45538 -0.31088 -0.4434 -0.49398 Z " pathEditMode="relative" rAng="2266860" ptsTypes="fffff">
                                      <p:cBhvr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645 -0.52592 C -0.43767 -0.59745 -0.2842 -0.58194 -0.16666 -0.46342 C -0.05156 -0.34652 0.00174 -0.15277 -0.00902 0.06019 C -0.15937 0.12963 -0.3151 0.11273 -0.43003 -0.00254 C -0.54548 -0.12106 -0.59809 -0.31736 -0.58645 -0.52592 Z " pathEditMode="relative" rAng="2242895" ptsTypes="fffff">
                                      <p:cBhvr>
                                        <p:cTn id="1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2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4 -0.10278 C 0.12171 -0.17616 0.30105 -0.14746 0.43612 -0.00579 C 0.5691 0.13425 0.62987 0.36203 0.61823 0.60509 C 0.44254 0.67939 0.26094 0.65208 0.12778 0.51342 C -0.0059 0.3699 -0.06631 0.1449 -0.05364 -0.10278 Z " pathEditMode="relative" rAng="2301953" ptsTypes="fffff">
                                      <p:cBhvr>
                                        <p:cTn id="22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92 0.01088 C -0.10348 -0.07732 0.09687 -0.05348 0.25538 0.10115 C 0.41041 0.25463 0.48819 0.50532 0.48316 0.7787 C 0.28906 0.86435 0.08559 0.8419 -0.06927 0.68796 C -0.22657 0.53472 -0.30296 0.28356 -0.29792 0.01088 Z " pathEditMode="relative" rAng="2187625" ptsTypes="fffff">
                                      <p:cBhvr>
                                        <p:cTn id="2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26 -0.51968 C 0.09097 -0.61737 0.31285 -0.5882 0.49149 -0.4169 C 0.66962 -0.24584 0.76181 0.02916 0.76354 0.33171 C 0.54913 0.42476 0.32101 0.39328 0.14531 0.22592 C -0.03472 0.05671 -0.11979 -0.22199 -0.12326 -0.51968 Z " pathEditMode="relative" rAng="2149945" ptsTypes="fffff">
                                      <p:cBhvr>
                                        <p:cTn id="3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4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739 -0.13958 C -0.36857 -0.24722 -0.12708 -0.21944 0.06285 -0.03842 C 0.25 0.14051 0.34775 0.43681 0.34445 0.76227 C 0.11563 0.86459 -0.12864 0.83472 -0.31527 0.66227 C -0.50468 0.48172 -0.6 0.1831 -0.59739 -0.13958 Z " pathEditMode="relative" rAng="2144945" ptsTypes="fffff">
                                      <p:cBhvr>
                                        <p:cTn id="3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" y="4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1708" y="152400"/>
            <a:ext cx="8763000" cy="6553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Callout 6"/>
          <p:cNvSpPr/>
          <p:nvPr/>
        </p:nvSpPr>
        <p:spPr>
          <a:xfrm>
            <a:off x="562708" y="632936"/>
            <a:ext cx="4009292" cy="990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 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707" y="2386548"/>
            <a:ext cx="81240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# এনিমেশনে  তোমরা কী দেখতে পেলে?</a:t>
            </a:r>
          </a:p>
          <a:p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সৌরজগৎ।</a:t>
            </a:r>
          </a:p>
          <a:p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# সূর্যের চারপার্শে গ্রহগুলো কী করছে?</a:t>
            </a:r>
          </a:p>
          <a:p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@ সূর্যকে কেন্দ্র করে গ্রহগুলো ঘুরছে।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0339" y="70338"/>
            <a:ext cx="8991600" cy="670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1" y="68759"/>
            <a:ext cx="7238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দূরত্ব অনুযায়ী সৌরজগতের গ্রহ পরিচিতিঃ </a:t>
            </a:r>
            <a:endParaRPr lang="en-US" sz="66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 rot="19692880">
            <a:off x="5007807" y="3466557"/>
            <a:ext cx="1658347" cy="125891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 rot="19692880">
            <a:off x="7807291" y="5803085"/>
            <a:ext cx="1219200" cy="79330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 rot="19692880">
            <a:off x="3278842" y="2367695"/>
            <a:ext cx="1464031" cy="1004003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 rot="19692880">
            <a:off x="2266559" y="1900992"/>
            <a:ext cx="1399259" cy="903233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 rot="19692880">
            <a:off x="7122363" y="5220914"/>
            <a:ext cx="1238710" cy="7778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 rot="19692880">
            <a:off x="4203596" y="3165388"/>
            <a:ext cx="1219200" cy="684282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 rot="19692880">
            <a:off x="1642405" y="1508489"/>
            <a:ext cx="1019758" cy="73992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&quot;No&quot; Symbol 26"/>
          <p:cNvSpPr/>
          <p:nvPr/>
        </p:nvSpPr>
        <p:spPr>
          <a:xfrm rot="19472255">
            <a:off x="6175565" y="4491003"/>
            <a:ext cx="1343202" cy="966441"/>
          </a:xfrm>
          <a:prstGeom prst="noSmoking">
            <a:avLst/>
          </a:prstGeom>
          <a:blipFill>
            <a:blip r:embed="rId5" cstate="print"/>
            <a:stretch>
              <a:fillRect/>
            </a:stretch>
          </a:blipFill>
          <a:ln w="3175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54864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সৌরজগৎ</a:t>
            </a:r>
            <a:endParaRPr lang="en-US" sz="2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4800" y="152400"/>
            <a:ext cx="1600200" cy="1524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66800" y="464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" y="167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বুধ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" y="392723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1066800" y="1981200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38200" y="2209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1752600" y="2514600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447800" y="2743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2743200" y="3048000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438400" y="32766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3657600" y="3581400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743200" y="38934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বৃহস্পতি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4495800" y="4198203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724400" y="4655403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শনি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5562600" y="4960203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724400" y="541740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ইউরেনাস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ight Arrow 57"/>
          <p:cNvSpPr/>
          <p:nvPr/>
        </p:nvSpPr>
        <p:spPr>
          <a:xfrm>
            <a:off x="6629400" y="5722203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949462" y="5956664"/>
            <a:ext cx="1482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নেপচুন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7350369" y="6261464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14" grpId="0" animBg="1"/>
      <p:bldP spid="43" grpId="0"/>
      <p:bldP spid="44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288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শিক্ষক পরিচিতি  আজমিরা আক্তার সহকারি শিক্ষক   রাজবাড়ী মডেল সরকারি প্রাথমিক   বিদ্যালয়  ।  মানিকছড়ি, খাগড়াছড়ি। ই-মেইলঃ azmiraakter786@gmail.com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INFiNIE</cp:lastModifiedBy>
  <cp:revision>203</cp:revision>
  <dcterms:created xsi:type="dcterms:W3CDTF">2006-08-16T00:00:00Z</dcterms:created>
  <dcterms:modified xsi:type="dcterms:W3CDTF">2020-07-18T18:58:59Z</dcterms:modified>
</cp:coreProperties>
</file>