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99"/>
    <a:srgbClr val="5DD95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793B1-4DE9-4BB8-810F-B83C8EFDB65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05DD81-6D1A-477E-A7D6-21E0379B1DDF}">
      <dgm:prSet phldrT="[Text]"/>
      <dgm:spPr>
        <a:solidFill>
          <a:srgbClr val="7030A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US" dirty="0" smtClean="0"/>
            <a:t>১.১.১ </a:t>
          </a:r>
          <a:endParaRPr lang="en-US" dirty="0"/>
        </a:p>
      </dgm:t>
    </dgm:pt>
    <dgm:pt modelId="{4CC018A4-93C4-4176-B4C2-87B904C800A9}" type="parTrans" cxnId="{133FF999-5A39-4CC0-9A91-641952FD3B0B}">
      <dgm:prSet/>
      <dgm:spPr/>
      <dgm:t>
        <a:bodyPr/>
        <a:lstStyle/>
        <a:p>
          <a:endParaRPr lang="en-US"/>
        </a:p>
      </dgm:t>
    </dgm:pt>
    <dgm:pt modelId="{D46FC8DB-43B6-43E9-8D63-2C11DD094476}" type="sibTrans" cxnId="{133FF999-5A39-4CC0-9A91-641952FD3B0B}">
      <dgm:prSet/>
      <dgm:spPr/>
      <dgm:t>
        <a:bodyPr/>
        <a:lstStyle/>
        <a:p>
          <a:endParaRPr lang="en-US"/>
        </a:p>
      </dgm:t>
    </dgm:pt>
    <dgm:pt modelId="{14C318EB-CF1C-4CB3-A963-A7EA9644B076}">
      <dgm:prSet phldrT="[Text]"/>
      <dgm:spPr>
        <a:solidFill>
          <a:srgbClr val="00B050"/>
        </a:solidFill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১.২.১ </a:t>
          </a:r>
          <a:endParaRPr lang="en-US" dirty="0"/>
        </a:p>
      </dgm:t>
    </dgm:pt>
    <dgm:pt modelId="{4ABEBDC4-F482-489B-9953-57165410079F}" type="parTrans" cxnId="{86505EB1-BCB4-4A23-BD23-D278E2809900}">
      <dgm:prSet/>
      <dgm:spPr/>
      <dgm:t>
        <a:bodyPr/>
        <a:lstStyle/>
        <a:p>
          <a:endParaRPr lang="en-US"/>
        </a:p>
      </dgm:t>
    </dgm:pt>
    <dgm:pt modelId="{A378AB02-38F5-463D-BECC-1771855F012D}" type="sibTrans" cxnId="{86505EB1-BCB4-4A23-BD23-D278E2809900}">
      <dgm:prSet/>
      <dgm:spPr/>
      <dgm:t>
        <a:bodyPr/>
        <a:lstStyle/>
        <a:p>
          <a:endParaRPr lang="en-US"/>
        </a:p>
      </dgm:t>
    </dgm:pt>
    <dgm:pt modelId="{2DE1F016-A306-4E5D-A8E0-2636502C4AC1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/>
            <a:t>পর্যবেক্ষণের</a:t>
          </a:r>
          <a:r>
            <a:rPr lang="en-US" sz="2800" dirty="0" smtClean="0"/>
            <a:t> </a:t>
          </a:r>
          <a:r>
            <a:rPr lang="en-US" sz="2800" dirty="0" err="1" smtClean="0"/>
            <a:t>মাধ্যমে</a:t>
          </a:r>
          <a:r>
            <a:rPr lang="en-US" sz="2800" dirty="0" smtClean="0"/>
            <a:t> </a:t>
          </a:r>
          <a:r>
            <a:rPr lang="en-US" sz="2800" dirty="0" err="1" smtClean="0"/>
            <a:t>পরিবেশের</a:t>
          </a:r>
          <a:r>
            <a:rPr lang="en-US" sz="2800" dirty="0" smtClean="0"/>
            <a:t> </a:t>
          </a:r>
          <a:r>
            <a:rPr lang="en-US" sz="2800" dirty="0" err="1" smtClean="0"/>
            <a:t>বিভিন্ন</a:t>
          </a:r>
          <a:r>
            <a:rPr lang="en-US" sz="2800" dirty="0" smtClean="0"/>
            <a:t> </a:t>
          </a:r>
          <a:r>
            <a:rPr lang="en-US" sz="2800" dirty="0" err="1" smtClean="0"/>
            <a:t>উপাদান</a:t>
          </a:r>
          <a:r>
            <a:rPr lang="en-US" sz="2800" dirty="0" smtClean="0"/>
            <a:t> </a:t>
          </a:r>
          <a:r>
            <a:rPr lang="en-US" sz="2800" dirty="0" err="1" smtClean="0"/>
            <a:t>যেমন</a:t>
          </a:r>
          <a:r>
            <a:rPr lang="en-US" sz="2800" dirty="0" smtClean="0"/>
            <a:t>- </a:t>
          </a:r>
          <a:r>
            <a:rPr lang="en-US" sz="2800" dirty="0" err="1" smtClean="0"/>
            <a:t>মাটি</a:t>
          </a:r>
          <a:r>
            <a:rPr lang="en-US" sz="2800" dirty="0" smtClean="0"/>
            <a:t>, </a:t>
          </a:r>
          <a:r>
            <a:rPr lang="en-US" sz="2800" dirty="0" err="1" smtClean="0"/>
            <a:t>পানি</a:t>
          </a:r>
          <a:r>
            <a:rPr lang="en-US" sz="2800" dirty="0" smtClean="0"/>
            <a:t>, </a:t>
          </a:r>
          <a:r>
            <a:rPr lang="en-US" sz="2800" dirty="0" err="1" smtClean="0"/>
            <a:t>বায়ু</a:t>
          </a:r>
          <a:r>
            <a:rPr lang="en-US" sz="2800" dirty="0" smtClean="0"/>
            <a:t>, </a:t>
          </a:r>
          <a:r>
            <a:rPr lang="en-US" sz="2800" dirty="0" err="1" smtClean="0"/>
            <a:t>নদনদী,পাহাড়</a:t>
          </a:r>
          <a:r>
            <a:rPr lang="en-US" sz="2800" dirty="0" smtClean="0"/>
            <a:t>, </a:t>
          </a:r>
          <a:r>
            <a:rPr lang="en-US" sz="2800" dirty="0" err="1" smtClean="0"/>
            <a:t>উদ্ভিদ</a:t>
          </a:r>
          <a:r>
            <a:rPr lang="en-US" sz="2800" dirty="0" smtClean="0"/>
            <a:t>, ও </a:t>
          </a:r>
          <a:r>
            <a:rPr lang="en-US" sz="2800" dirty="0" err="1" smtClean="0"/>
            <a:t>প্রাণী</a:t>
          </a:r>
          <a:r>
            <a:rPr lang="en-US" sz="2800" dirty="0" smtClean="0"/>
            <a:t> </a:t>
          </a:r>
          <a:r>
            <a:rPr lang="en-US" sz="2800" dirty="0" err="1" smtClean="0"/>
            <a:t>ইত্যাদি</a:t>
          </a:r>
          <a:r>
            <a:rPr lang="en-US" sz="2800" dirty="0" smtClean="0"/>
            <a:t> </a:t>
          </a:r>
          <a:r>
            <a:rPr lang="en-US" sz="2800" dirty="0" err="1" smtClean="0"/>
            <a:t>শনাক্ত</a:t>
          </a:r>
          <a:r>
            <a:rPr lang="en-US" sz="2800" dirty="0" smtClean="0"/>
            <a:t> </a:t>
          </a:r>
          <a:r>
            <a:rPr lang="en-US" sz="2800" dirty="0" err="1" smtClean="0"/>
            <a:t>করতে</a:t>
          </a:r>
          <a:r>
            <a:rPr lang="en-US" sz="2800" dirty="0" smtClean="0"/>
            <a:t> </a:t>
          </a:r>
          <a:r>
            <a:rPr lang="en-US" sz="2800" dirty="0" err="1" smtClean="0"/>
            <a:t>পারবে</a:t>
          </a:r>
          <a:r>
            <a:rPr lang="en-US" sz="2800" dirty="0" smtClean="0"/>
            <a:t>।  </a:t>
          </a:r>
          <a:endParaRPr lang="en-US" sz="2800" dirty="0"/>
        </a:p>
      </dgm:t>
    </dgm:pt>
    <dgm:pt modelId="{C96983F3-97C2-479C-BBB7-1A476E6A85D2}" type="parTrans" cxnId="{67A590EE-06CD-46D9-BF5B-97187280F9E4}">
      <dgm:prSet/>
      <dgm:spPr/>
      <dgm:t>
        <a:bodyPr/>
        <a:lstStyle/>
        <a:p>
          <a:endParaRPr lang="en-US"/>
        </a:p>
      </dgm:t>
    </dgm:pt>
    <dgm:pt modelId="{E80D4363-03C3-4B9A-BAC2-0CF0DA29475A}" type="sibTrans" cxnId="{67A590EE-06CD-46D9-BF5B-97187280F9E4}">
      <dgm:prSet/>
      <dgm:spPr/>
      <dgm:t>
        <a:bodyPr/>
        <a:lstStyle/>
        <a:p>
          <a:endParaRPr lang="en-US"/>
        </a:p>
      </dgm:t>
    </dgm:pt>
    <dgm:pt modelId="{C2650AA9-4715-4C0E-B2F3-313BCF094893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400" dirty="0" err="1" smtClean="0"/>
            <a:t>পরিবেশ</a:t>
          </a:r>
          <a:r>
            <a:rPr lang="en-US" sz="4400" dirty="0" smtClean="0"/>
            <a:t> </a:t>
          </a:r>
          <a:r>
            <a:rPr lang="en-US" sz="4400" dirty="0" err="1" smtClean="0"/>
            <a:t>কী</a:t>
          </a:r>
          <a:r>
            <a:rPr lang="en-US" sz="4400" dirty="0" smtClean="0"/>
            <a:t> </a:t>
          </a:r>
          <a:r>
            <a:rPr lang="en-US" sz="4400" dirty="0" err="1" smtClean="0"/>
            <a:t>বলতে</a:t>
          </a:r>
          <a:r>
            <a:rPr lang="en-US" sz="4400" dirty="0" smtClean="0"/>
            <a:t> </a:t>
          </a:r>
          <a:r>
            <a:rPr lang="en-US" sz="4400" dirty="0" err="1" smtClean="0"/>
            <a:t>পারবে</a:t>
          </a:r>
          <a:r>
            <a:rPr lang="en-US" sz="4400" dirty="0" smtClean="0"/>
            <a:t>। </a:t>
          </a:r>
          <a:endParaRPr lang="en-US" sz="4400" dirty="0"/>
        </a:p>
      </dgm:t>
    </dgm:pt>
    <dgm:pt modelId="{C8783AC3-985D-4D45-86AF-4F1606FE1DD5}" type="parTrans" cxnId="{2AE97539-F727-4394-AAF8-ABD890829D69}">
      <dgm:prSet/>
      <dgm:spPr/>
      <dgm:t>
        <a:bodyPr/>
        <a:lstStyle/>
        <a:p>
          <a:endParaRPr lang="en-US"/>
        </a:p>
      </dgm:t>
    </dgm:pt>
    <dgm:pt modelId="{0D39FDC2-D125-4D17-9D6F-4E03EAB539C3}" type="sibTrans" cxnId="{2AE97539-F727-4394-AAF8-ABD890829D69}">
      <dgm:prSet/>
      <dgm:spPr/>
      <dgm:t>
        <a:bodyPr/>
        <a:lstStyle/>
        <a:p>
          <a:endParaRPr lang="en-US"/>
        </a:p>
      </dgm:t>
    </dgm:pt>
    <dgm:pt modelId="{20ACE876-7F18-4772-B9DA-8072EC98EDAE}" type="pres">
      <dgm:prSet presAssocID="{834793B1-4DE9-4BB8-810F-B83C8EFDB65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39120EE-1673-4086-94E5-BF4B398C87A7}" type="pres">
      <dgm:prSet presAssocID="{D305DD81-6D1A-477E-A7D6-21E0379B1DDF}" presName="linNode" presStyleCnt="0"/>
      <dgm:spPr/>
    </dgm:pt>
    <dgm:pt modelId="{B52545D0-552B-4C33-964C-205ADE20372F}" type="pres">
      <dgm:prSet presAssocID="{D305DD81-6D1A-477E-A7D6-21E0379B1DDF}" presName="parentShp" presStyleLbl="node1" presStyleIdx="0" presStyleCnt="2" custScaleX="75288" custScaleY="49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54E31-05A0-43B3-897F-C77BBA30DE1B}" type="pres">
      <dgm:prSet presAssocID="{D305DD81-6D1A-477E-A7D6-21E0379B1DDF}" presName="childShp" presStyleLbl="bgAccFollowNode1" presStyleIdx="0" presStyleCnt="2" custScaleY="44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A98A9-8A9C-4ED9-8A43-0D238D17730A}" type="pres">
      <dgm:prSet presAssocID="{D46FC8DB-43B6-43E9-8D63-2C11DD094476}" presName="spacing" presStyleCnt="0"/>
      <dgm:spPr/>
    </dgm:pt>
    <dgm:pt modelId="{BE235315-2F54-4D23-A426-0DCEED741C6A}" type="pres">
      <dgm:prSet presAssocID="{14C318EB-CF1C-4CB3-A963-A7EA9644B076}" presName="linNode" presStyleCnt="0"/>
      <dgm:spPr/>
    </dgm:pt>
    <dgm:pt modelId="{B73ABDEA-4E09-4F64-90FB-6BE9B0CB92A1}" type="pres">
      <dgm:prSet presAssocID="{14C318EB-CF1C-4CB3-A963-A7EA9644B076}" presName="parentShp" presStyleLbl="node1" presStyleIdx="1" presStyleCnt="2" custScaleX="80845" custScaleY="41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269E7-1AC9-4382-B192-31772F0B0A02}" type="pres">
      <dgm:prSet presAssocID="{14C318EB-CF1C-4CB3-A963-A7EA9644B076}" presName="childShp" presStyleLbl="bgAccFollowNode1" presStyleIdx="1" presStyleCnt="2" custScaleX="95080" custScaleY="48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7F4334-5A5D-4969-B6BB-A1C7E205C628}" type="presOf" srcId="{14C318EB-CF1C-4CB3-A963-A7EA9644B076}" destId="{B73ABDEA-4E09-4F64-90FB-6BE9B0CB92A1}" srcOrd="0" destOrd="0" presId="urn:microsoft.com/office/officeart/2005/8/layout/vList6"/>
    <dgm:cxn modelId="{86505EB1-BCB4-4A23-BD23-D278E2809900}" srcId="{834793B1-4DE9-4BB8-810F-B83C8EFDB656}" destId="{14C318EB-CF1C-4CB3-A963-A7EA9644B076}" srcOrd="1" destOrd="0" parTransId="{4ABEBDC4-F482-489B-9953-57165410079F}" sibTransId="{A378AB02-38F5-463D-BECC-1771855F012D}"/>
    <dgm:cxn modelId="{3BBD8296-E1A9-49B0-B5FF-E01325703AEF}" type="presOf" srcId="{834793B1-4DE9-4BB8-810F-B83C8EFDB656}" destId="{20ACE876-7F18-4772-B9DA-8072EC98EDAE}" srcOrd="0" destOrd="0" presId="urn:microsoft.com/office/officeart/2005/8/layout/vList6"/>
    <dgm:cxn modelId="{2AE97539-F727-4394-AAF8-ABD890829D69}" srcId="{D305DD81-6D1A-477E-A7D6-21E0379B1DDF}" destId="{C2650AA9-4715-4C0E-B2F3-313BCF094893}" srcOrd="0" destOrd="0" parTransId="{C8783AC3-985D-4D45-86AF-4F1606FE1DD5}" sibTransId="{0D39FDC2-D125-4D17-9D6F-4E03EAB539C3}"/>
    <dgm:cxn modelId="{67A590EE-06CD-46D9-BF5B-97187280F9E4}" srcId="{14C318EB-CF1C-4CB3-A963-A7EA9644B076}" destId="{2DE1F016-A306-4E5D-A8E0-2636502C4AC1}" srcOrd="0" destOrd="0" parTransId="{C96983F3-97C2-479C-BBB7-1A476E6A85D2}" sibTransId="{E80D4363-03C3-4B9A-BAC2-0CF0DA29475A}"/>
    <dgm:cxn modelId="{3E7692F2-E5F4-4E1B-AC9A-384C574EC60E}" type="presOf" srcId="{2DE1F016-A306-4E5D-A8E0-2636502C4AC1}" destId="{364269E7-1AC9-4382-B192-31772F0B0A02}" srcOrd="0" destOrd="0" presId="urn:microsoft.com/office/officeart/2005/8/layout/vList6"/>
    <dgm:cxn modelId="{133FF999-5A39-4CC0-9A91-641952FD3B0B}" srcId="{834793B1-4DE9-4BB8-810F-B83C8EFDB656}" destId="{D305DD81-6D1A-477E-A7D6-21E0379B1DDF}" srcOrd="0" destOrd="0" parTransId="{4CC018A4-93C4-4176-B4C2-87B904C800A9}" sibTransId="{D46FC8DB-43B6-43E9-8D63-2C11DD094476}"/>
    <dgm:cxn modelId="{4E0EE219-B257-4F87-A4B4-4E31068CB4C1}" type="presOf" srcId="{C2650AA9-4715-4C0E-B2F3-313BCF094893}" destId="{AD754E31-05A0-43B3-897F-C77BBA30DE1B}" srcOrd="0" destOrd="0" presId="urn:microsoft.com/office/officeart/2005/8/layout/vList6"/>
    <dgm:cxn modelId="{9E4390EA-A94C-4C64-81A9-B53933130BC8}" type="presOf" srcId="{D305DD81-6D1A-477E-A7D6-21E0379B1DDF}" destId="{B52545D0-552B-4C33-964C-205ADE20372F}" srcOrd="0" destOrd="0" presId="urn:microsoft.com/office/officeart/2005/8/layout/vList6"/>
    <dgm:cxn modelId="{2EC6C96B-8E73-458E-B472-8F3874F6B88C}" type="presParOf" srcId="{20ACE876-7F18-4772-B9DA-8072EC98EDAE}" destId="{B39120EE-1673-4086-94E5-BF4B398C87A7}" srcOrd="0" destOrd="0" presId="urn:microsoft.com/office/officeart/2005/8/layout/vList6"/>
    <dgm:cxn modelId="{3D239F59-AE90-4766-87B4-B5A9ACC3E269}" type="presParOf" srcId="{B39120EE-1673-4086-94E5-BF4B398C87A7}" destId="{B52545D0-552B-4C33-964C-205ADE20372F}" srcOrd="0" destOrd="0" presId="urn:microsoft.com/office/officeart/2005/8/layout/vList6"/>
    <dgm:cxn modelId="{6E14EBE9-117A-4A7B-A93A-815A8BECC7A3}" type="presParOf" srcId="{B39120EE-1673-4086-94E5-BF4B398C87A7}" destId="{AD754E31-05A0-43B3-897F-C77BBA30DE1B}" srcOrd="1" destOrd="0" presId="urn:microsoft.com/office/officeart/2005/8/layout/vList6"/>
    <dgm:cxn modelId="{133BE589-019A-4BFB-9049-83F13B474F72}" type="presParOf" srcId="{20ACE876-7F18-4772-B9DA-8072EC98EDAE}" destId="{CFFA98A9-8A9C-4ED9-8A43-0D238D17730A}" srcOrd="1" destOrd="0" presId="urn:microsoft.com/office/officeart/2005/8/layout/vList6"/>
    <dgm:cxn modelId="{017940E9-33D0-4B01-8CDC-EFD05F13C93C}" type="presParOf" srcId="{20ACE876-7F18-4772-B9DA-8072EC98EDAE}" destId="{BE235315-2F54-4D23-A426-0DCEED741C6A}" srcOrd="2" destOrd="0" presId="urn:microsoft.com/office/officeart/2005/8/layout/vList6"/>
    <dgm:cxn modelId="{D84C48C9-8193-4DA0-ABCC-6C7F91F158D9}" type="presParOf" srcId="{BE235315-2F54-4D23-A426-0DCEED741C6A}" destId="{B73ABDEA-4E09-4F64-90FB-6BE9B0CB92A1}" srcOrd="0" destOrd="0" presId="urn:microsoft.com/office/officeart/2005/8/layout/vList6"/>
    <dgm:cxn modelId="{9FE6731E-FB73-4FD9-89D0-75D53C96046F}" type="presParOf" srcId="{BE235315-2F54-4D23-A426-0DCEED741C6A}" destId="{364269E7-1AC9-4382-B192-31772F0B0A0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54E31-05A0-43B3-897F-C77BBA30DE1B}">
      <dsp:nvSpPr>
        <dsp:cNvPr id="0" name=""/>
        <dsp:cNvSpPr/>
      </dsp:nvSpPr>
      <dsp:spPr>
        <a:xfrm>
          <a:off x="3748171" y="93089"/>
          <a:ext cx="6414880" cy="16653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kern="1200" dirty="0" err="1" smtClean="0"/>
            <a:t>পরিবেশ</a:t>
          </a:r>
          <a:r>
            <a:rPr lang="en-US" sz="4400" kern="1200" dirty="0" smtClean="0"/>
            <a:t> </a:t>
          </a:r>
          <a:r>
            <a:rPr lang="en-US" sz="4400" kern="1200" dirty="0" err="1" smtClean="0"/>
            <a:t>কী</a:t>
          </a:r>
          <a:r>
            <a:rPr lang="en-US" sz="4400" kern="1200" dirty="0" smtClean="0"/>
            <a:t> </a:t>
          </a:r>
          <a:r>
            <a:rPr lang="en-US" sz="4400" kern="1200" dirty="0" err="1" smtClean="0"/>
            <a:t>বলতে</a:t>
          </a:r>
          <a:r>
            <a:rPr lang="en-US" sz="4400" kern="1200" dirty="0" smtClean="0"/>
            <a:t> </a:t>
          </a:r>
          <a:r>
            <a:rPr lang="en-US" sz="4400" kern="1200" dirty="0" err="1" smtClean="0"/>
            <a:t>পারবে</a:t>
          </a:r>
          <a:r>
            <a:rPr lang="en-US" sz="4400" kern="1200" dirty="0" smtClean="0"/>
            <a:t>। </a:t>
          </a:r>
          <a:endParaRPr lang="en-US" sz="4400" kern="1200" dirty="0"/>
        </a:p>
      </dsp:txBody>
      <dsp:txXfrm>
        <a:off x="3748171" y="301262"/>
        <a:ext cx="5790362" cy="1249035"/>
      </dsp:txXfrm>
    </dsp:sp>
    <dsp:sp modelId="{B52545D0-552B-4C33-964C-205ADE20372F}">
      <dsp:nvSpPr>
        <dsp:cNvPr id="0" name=""/>
        <dsp:cNvSpPr/>
      </dsp:nvSpPr>
      <dsp:spPr>
        <a:xfrm>
          <a:off x="528415" y="1729"/>
          <a:ext cx="3219756" cy="1848103"/>
        </a:xfrm>
        <a:prstGeom prst="roundRect">
          <a:avLst/>
        </a:prstGeom>
        <a:solidFill>
          <a:srgbClr val="7030A0"/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১.১.১ </a:t>
          </a:r>
          <a:endParaRPr lang="en-US" sz="6500" kern="1200" dirty="0"/>
        </a:p>
      </dsp:txBody>
      <dsp:txXfrm>
        <a:off x="618632" y="91946"/>
        <a:ext cx="3039322" cy="1667669"/>
      </dsp:txXfrm>
    </dsp:sp>
    <dsp:sp modelId="{364269E7-1AC9-4382-B192-31772F0B0A02}">
      <dsp:nvSpPr>
        <dsp:cNvPr id="0" name=""/>
        <dsp:cNvSpPr/>
      </dsp:nvSpPr>
      <dsp:spPr>
        <a:xfrm>
          <a:off x="4024802" y="2225493"/>
          <a:ext cx="6099268" cy="1826277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পর্যবেক্ষণের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মাধ্যমে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পরিবেশের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বিভিন্ন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উপাদান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যেমন</a:t>
          </a:r>
          <a:r>
            <a:rPr lang="en-US" sz="2800" kern="1200" dirty="0" smtClean="0"/>
            <a:t>- </a:t>
          </a:r>
          <a:r>
            <a:rPr lang="en-US" sz="2800" kern="1200" dirty="0" err="1" smtClean="0"/>
            <a:t>মাটি</a:t>
          </a:r>
          <a:r>
            <a:rPr lang="en-US" sz="2800" kern="1200" dirty="0" smtClean="0"/>
            <a:t>, </a:t>
          </a:r>
          <a:r>
            <a:rPr lang="en-US" sz="2800" kern="1200" dirty="0" err="1" smtClean="0"/>
            <a:t>পানি</a:t>
          </a:r>
          <a:r>
            <a:rPr lang="en-US" sz="2800" kern="1200" dirty="0" smtClean="0"/>
            <a:t>, </a:t>
          </a:r>
          <a:r>
            <a:rPr lang="en-US" sz="2800" kern="1200" dirty="0" err="1" smtClean="0"/>
            <a:t>বায়ু</a:t>
          </a:r>
          <a:r>
            <a:rPr lang="en-US" sz="2800" kern="1200" dirty="0" smtClean="0"/>
            <a:t>, </a:t>
          </a:r>
          <a:r>
            <a:rPr lang="en-US" sz="2800" kern="1200" dirty="0" err="1" smtClean="0"/>
            <a:t>নদনদী,পাহাড়</a:t>
          </a:r>
          <a:r>
            <a:rPr lang="en-US" sz="2800" kern="1200" dirty="0" smtClean="0"/>
            <a:t>, </a:t>
          </a:r>
          <a:r>
            <a:rPr lang="en-US" sz="2800" kern="1200" dirty="0" err="1" smtClean="0"/>
            <a:t>উদ্ভিদ</a:t>
          </a:r>
          <a:r>
            <a:rPr lang="en-US" sz="2800" kern="1200" dirty="0" smtClean="0"/>
            <a:t>, ও </a:t>
          </a:r>
          <a:r>
            <a:rPr lang="en-US" sz="2800" kern="1200" dirty="0" err="1" smtClean="0"/>
            <a:t>প্রাণী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ইত্যাদি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শনাক্ত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করতে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পারবে</a:t>
          </a:r>
          <a:r>
            <a:rPr lang="en-US" sz="2800" kern="1200" dirty="0" smtClean="0"/>
            <a:t>।  </a:t>
          </a:r>
          <a:endParaRPr lang="en-US" sz="2800" kern="1200" dirty="0"/>
        </a:p>
      </dsp:txBody>
      <dsp:txXfrm>
        <a:off x="4024802" y="2453778"/>
        <a:ext cx="5414414" cy="1369707"/>
      </dsp:txXfrm>
    </dsp:sp>
    <dsp:sp modelId="{B73ABDEA-4E09-4F64-90FB-6BE9B0CB92A1}">
      <dsp:nvSpPr>
        <dsp:cNvPr id="0" name=""/>
        <dsp:cNvSpPr/>
      </dsp:nvSpPr>
      <dsp:spPr>
        <a:xfrm>
          <a:off x="567396" y="2354852"/>
          <a:ext cx="3457406" cy="1567559"/>
        </a:xfrm>
        <a:prstGeom prst="roundRect">
          <a:avLst/>
        </a:prstGeom>
        <a:solidFill>
          <a:srgbClr val="00B050"/>
        </a:solidFill>
        <a:ln w="381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১.২.১ </a:t>
          </a:r>
          <a:endParaRPr lang="en-US" sz="6500" kern="1200" dirty="0"/>
        </a:p>
      </dsp:txBody>
      <dsp:txXfrm>
        <a:off x="643918" y="2431374"/>
        <a:ext cx="3304362" cy="1414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99F82-51CE-489D-AE76-07DE14CB1770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DA3AC-9A14-4B10-8FFD-90CF2DF3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82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 smtClean="0"/>
              <a:t>ইয়জ্ঞ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264B-A38E-4A99-9E07-5E12C17C38C8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8C56-4354-41E4-8A3F-D959EBB2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12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264B-A38E-4A99-9E07-5E12C17C38C8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8C56-4354-41E4-8A3F-D959EBB2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6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264B-A38E-4A99-9E07-5E12C17C38C8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8C56-4354-41E4-8A3F-D959EBB2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9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264B-A38E-4A99-9E07-5E12C17C38C8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8C56-4354-41E4-8A3F-D959EBB2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3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264B-A38E-4A99-9E07-5E12C17C38C8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8C56-4354-41E4-8A3F-D959EBB2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1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264B-A38E-4A99-9E07-5E12C17C38C8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8C56-4354-41E4-8A3F-D959EBB2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3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264B-A38E-4A99-9E07-5E12C17C38C8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8C56-4354-41E4-8A3F-D959EBB2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7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264B-A38E-4A99-9E07-5E12C17C38C8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8C56-4354-41E4-8A3F-D959EBB2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0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264B-A38E-4A99-9E07-5E12C17C38C8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8C56-4354-41E4-8A3F-D959EBB2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1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264B-A38E-4A99-9E07-5E12C17C38C8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8C56-4354-41E4-8A3F-D959EBB2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0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264B-A38E-4A99-9E07-5E12C17C38C8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8C56-4354-41E4-8A3F-D959EBB2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9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3264B-A38E-4A99-9E07-5E12C17C38C8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38C56-4354-41E4-8A3F-D959EBB2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5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mp"/><Relationship Id="rId11" Type="http://schemas.openxmlformats.org/officeDocument/2006/relationships/image" Target="../media/image14.jpg"/><Relationship Id="rId5" Type="http://schemas.openxmlformats.org/officeDocument/2006/relationships/image" Target="../media/image8.tmp"/><Relationship Id="rId10" Type="http://schemas.openxmlformats.org/officeDocument/2006/relationships/image" Target="../media/image13.jpg"/><Relationship Id="rId4" Type="http://schemas.openxmlformats.org/officeDocument/2006/relationships/image" Target="../media/image7.gif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6" y="189389"/>
            <a:ext cx="11696131" cy="6407624"/>
          </a:xfrm>
          <a:prstGeom prst="rect">
            <a:avLst/>
          </a:prstGeom>
          <a:effectLst>
            <a:glow rad="215900">
              <a:srgbClr val="FF0000">
                <a:alpha val="78000"/>
              </a:srgb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252022" y="2577274"/>
            <a:ext cx="9650438" cy="16318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en-US" sz="6000" dirty="0" smtClean="0">
                <a:ln>
                  <a:solidFill>
                    <a:srgbClr val="7030A0"/>
                  </a:solidFill>
                </a:ln>
              </a:rPr>
              <a:t> </a:t>
            </a:r>
            <a:r>
              <a:rPr lang="en-US" sz="4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আজকের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পাঠে</a:t>
            </a:r>
            <a:r>
              <a:rPr lang="en-US" sz="6000" dirty="0" smtClean="0">
                <a:ln>
                  <a:solidFill>
                    <a:srgbClr val="7030A0"/>
                  </a:solidFill>
                </a:ln>
              </a:rPr>
              <a:t> </a:t>
            </a:r>
            <a:r>
              <a:rPr lang="en-US" sz="4400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সবাইকে</a:t>
            </a:r>
            <a:r>
              <a:rPr lang="en-US" sz="6000" dirty="0" smtClean="0">
                <a:ln>
                  <a:solidFill>
                    <a:srgbClr val="00B0F0"/>
                  </a:solidFill>
                </a:ln>
              </a:rPr>
              <a:t> </a:t>
            </a:r>
            <a:r>
              <a:rPr lang="en-US" sz="6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স্বাগতম</a:t>
            </a:r>
            <a:r>
              <a:rPr lang="en-US" sz="6000" dirty="0" smtClean="0"/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7842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0590" y="147710"/>
            <a:ext cx="11577709" cy="6625884"/>
            <a:chOff x="189914" y="112542"/>
            <a:chExt cx="11577709" cy="6625884"/>
          </a:xfrm>
        </p:grpSpPr>
        <p:grpSp>
          <p:nvGrpSpPr>
            <p:cNvPr id="3" name="Group 2"/>
            <p:cNvGrpSpPr/>
            <p:nvPr/>
          </p:nvGrpSpPr>
          <p:grpSpPr>
            <a:xfrm>
              <a:off x="407963" y="281355"/>
              <a:ext cx="11141612" cy="6271845"/>
              <a:chOff x="407963" y="281355"/>
              <a:chExt cx="11141612" cy="6271845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407963" y="281355"/>
                <a:ext cx="11141612" cy="5627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407963" y="6496930"/>
                <a:ext cx="11141612" cy="5627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07963" y="385690"/>
                <a:ext cx="0" cy="616751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1519095" y="309490"/>
                <a:ext cx="0" cy="616751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189914" y="112542"/>
              <a:ext cx="11577709" cy="6625884"/>
              <a:chOff x="407963" y="281355"/>
              <a:chExt cx="11141612" cy="6271845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407963" y="281355"/>
                <a:ext cx="11141612" cy="5627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V="1">
                <a:off x="407963" y="6496930"/>
                <a:ext cx="11141612" cy="5627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407963" y="385690"/>
                <a:ext cx="0" cy="616751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1519095" y="309490"/>
                <a:ext cx="0" cy="616751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Box 12"/>
          <p:cNvSpPr txBox="1"/>
          <p:nvPr/>
        </p:nvSpPr>
        <p:spPr>
          <a:xfrm>
            <a:off x="2562927" y="736979"/>
            <a:ext cx="6646459" cy="707886"/>
          </a:xfrm>
          <a:prstGeom prst="rect">
            <a:avLst/>
          </a:prstGeom>
          <a:solidFill>
            <a:srgbClr val="00CC99"/>
          </a:solidFill>
          <a:ln w="5715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</a:t>
            </a:r>
            <a:r>
              <a:rPr lang="en-US" sz="4000" dirty="0" err="1" smtClean="0"/>
              <a:t>এবার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জানবো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পরিবেশের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উপাদান</a:t>
            </a:r>
            <a:r>
              <a:rPr lang="en-US" sz="4000" dirty="0" smtClean="0"/>
              <a:t>… 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765494" y="2413038"/>
            <a:ext cx="10676228" cy="304698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i="1" dirty="0" err="1" smtClean="0">
                <a:ln>
                  <a:solidFill>
                    <a:srgbClr val="FF00FF"/>
                  </a:solidFill>
                </a:ln>
              </a:rPr>
              <a:t>আমাদের</a:t>
            </a:r>
            <a:r>
              <a:rPr lang="en-US" sz="4800" i="1" dirty="0" smtClean="0">
                <a:ln>
                  <a:solidFill>
                    <a:srgbClr val="FF00FF"/>
                  </a:solidFill>
                </a:ln>
              </a:rPr>
              <a:t> </a:t>
            </a:r>
            <a:r>
              <a:rPr lang="en-US" sz="4800" i="1" dirty="0" err="1" smtClean="0">
                <a:ln>
                  <a:solidFill>
                    <a:srgbClr val="FF00FF"/>
                  </a:solidFill>
                </a:ln>
              </a:rPr>
              <a:t>চারপাশে</a:t>
            </a:r>
            <a:r>
              <a:rPr lang="en-US" sz="4800" i="1" dirty="0" smtClean="0">
                <a:ln>
                  <a:solidFill>
                    <a:srgbClr val="FF00FF"/>
                  </a:solidFill>
                </a:ln>
              </a:rPr>
              <a:t> </a:t>
            </a:r>
            <a:r>
              <a:rPr lang="en-US" sz="4800" i="1" dirty="0" err="1" smtClean="0">
                <a:ln>
                  <a:solidFill>
                    <a:srgbClr val="FF00FF"/>
                  </a:solidFill>
                </a:ln>
              </a:rPr>
              <a:t>যেসব</a:t>
            </a:r>
            <a:r>
              <a:rPr lang="en-US" sz="4800" i="1" dirty="0" smtClean="0">
                <a:ln>
                  <a:solidFill>
                    <a:srgbClr val="FF00FF"/>
                  </a:solidFill>
                </a:ln>
              </a:rPr>
              <a:t> </a:t>
            </a:r>
            <a:r>
              <a:rPr lang="en-US" sz="4800" i="1" dirty="0" err="1" smtClean="0">
                <a:ln>
                  <a:solidFill>
                    <a:srgbClr val="FF00FF"/>
                  </a:solidFill>
                </a:ln>
              </a:rPr>
              <a:t>জিনিস</a:t>
            </a:r>
            <a:r>
              <a:rPr lang="en-US" sz="4800" i="1" dirty="0" smtClean="0">
                <a:ln>
                  <a:solidFill>
                    <a:srgbClr val="FF00FF"/>
                  </a:solidFill>
                </a:ln>
              </a:rPr>
              <a:t> </a:t>
            </a:r>
            <a:r>
              <a:rPr lang="en-US" sz="4800" i="1" dirty="0" err="1" smtClean="0">
                <a:ln>
                  <a:solidFill>
                    <a:srgbClr val="FF00FF"/>
                  </a:solidFill>
                </a:ln>
              </a:rPr>
              <a:t>রয়েছে</a:t>
            </a:r>
            <a:r>
              <a:rPr lang="en-US" sz="4800" i="1" dirty="0" smtClean="0">
                <a:ln>
                  <a:solidFill>
                    <a:srgbClr val="FF00FF"/>
                  </a:solidFill>
                </a:ln>
              </a:rPr>
              <a:t> </a:t>
            </a:r>
            <a:r>
              <a:rPr lang="en-US" sz="4800" i="1" dirty="0" err="1" smtClean="0">
                <a:ln>
                  <a:solidFill>
                    <a:srgbClr val="FF00FF"/>
                  </a:solidFill>
                </a:ln>
              </a:rPr>
              <a:t>তা</a:t>
            </a:r>
            <a:r>
              <a:rPr lang="en-US" sz="4800" i="1" dirty="0" smtClean="0">
                <a:ln>
                  <a:solidFill>
                    <a:srgbClr val="FF00FF"/>
                  </a:solidFill>
                </a:ln>
              </a:rPr>
              <a:t> </a:t>
            </a:r>
            <a:r>
              <a:rPr lang="en-US" sz="4800" i="1" dirty="0" err="1" smtClean="0">
                <a:ln>
                  <a:solidFill>
                    <a:srgbClr val="FF00FF"/>
                  </a:solidFill>
                </a:ln>
              </a:rPr>
              <a:t>হচ্ছে</a:t>
            </a:r>
            <a:r>
              <a:rPr lang="en-US" sz="4800" i="1" dirty="0" smtClean="0">
                <a:ln>
                  <a:solidFill>
                    <a:srgbClr val="FF00FF"/>
                  </a:solidFill>
                </a:ln>
              </a:rPr>
              <a:t> </a:t>
            </a:r>
            <a:r>
              <a:rPr lang="en-US" sz="4800" i="1" dirty="0" err="1" smtClean="0">
                <a:ln>
                  <a:solidFill>
                    <a:srgbClr val="FF00FF"/>
                  </a:solidFill>
                </a:ln>
              </a:rPr>
              <a:t>পরিবেশের</a:t>
            </a:r>
            <a:r>
              <a:rPr lang="en-US" sz="4800" i="1" dirty="0" smtClean="0">
                <a:ln>
                  <a:solidFill>
                    <a:srgbClr val="FF00FF"/>
                  </a:solidFill>
                </a:ln>
              </a:rPr>
              <a:t> </a:t>
            </a:r>
            <a:r>
              <a:rPr lang="en-US" sz="4800" i="1" dirty="0" err="1" smtClean="0">
                <a:ln>
                  <a:solidFill>
                    <a:srgbClr val="FF00FF"/>
                  </a:solidFill>
                </a:ln>
              </a:rPr>
              <a:t>উপাদান</a:t>
            </a:r>
            <a:r>
              <a:rPr lang="en-US" sz="4800" i="1" dirty="0" smtClean="0">
                <a:ln>
                  <a:solidFill>
                    <a:srgbClr val="FF00FF"/>
                  </a:solidFill>
                </a:ln>
              </a:rPr>
              <a:t>, </a:t>
            </a:r>
            <a:r>
              <a:rPr lang="en-US" sz="4800" i="1" dirty="0" err="1" smtClean="0">
                <a:ln>
                  <a:solidFill>
                    <a:srgbClr val="FF00FF"/>
                  </a:solidFill>
                </a:ln>
              </a:rPr>
              <a:t>যেমনঃ</a:t>
            </a:r>
            <a:r>
              <a:rPr lang="en-US" sz="4800" i="1" dirty="0" smtClean="0">
                <a:ln>
                  <a:solidFill>
                    <a:srgbClr val="FF00FF"/>
                  </a:solidFill>
                </a:ln>
              </a:rPr>
              <a:t>- </a:t>
            </a:r>
            <a:r>
              <a:rPr lang="en-US" sz="4800" i="1" dirty="0" err="1" smtClean="0">
                <a:ln>
                  <a:solidFill>
                    <a:srgbClr val="FF00FF"/>
                  </a:solidFill>
                </a:ln>
              </a:rPr>
              <a:t>গাছ</a:t>
            </a:r>
            <a:r>
              <a:rPr lang="en-US" sz="4800" i="1" dirty="0" smtClean="0">
                <a:ln>
                  <a:solidFill>
                    <a:srgbClr val="FF00FF"/>
                  </a:solidFill>
                </a:ln>
              </a:rPr>
              <a:t>, </a:t>
            </a:r>
            <a:r>
              <a:rPr lang="en-US" sz="4800" i="1" dirty="0" err="1" smtClean="0">
                <a:ln>
                  <a:solidFill>
                    <a:srgbClr val="FF00FF"/>
                  </a:solidFill>
                </a:ln>
              </a:rPr>
              <a:t>পশু</a:t>
            </a:r>
            <a:r>
              <a:rPr lang="en-US" sz="4800" i="1" dirty="0" smtClean="0">
                <a:ln>
                  <a:solidFill>
                    <a:srgbClr val="FF00FF"/>
                  </a:solidFill>
                </a:ln>
              </a:rPr>
              <a:t>, </a:t>
            </a:r>
            <a:r>
              <a:rPr lang="en-US" sz="4800" i="1" dirty="0" err="1" smtClean="0">
                <a:ln>
                  <a:solidFill>
                    <a:srgbClr val="FF00FF"/>
                  </a:solidFill>
                </a:ln>
              </a:rPr>
              <a:t>পাখি</a:t>
            </a:r>
            <a:r>
              <a:rPr lang="en-US" sz="4800" i="1" dirty="0" smtClean="0">
                <a:ln>
                  <a:solidFill>
                    <a:srgbClr val="FF00FF"/>
                  </a:solidFill>
                </a:ln>
              </a:rPr>
              <a:t>, </a:t>
            </a:r>
            <a:r>
              <a:rPr lang="en-US" sz="4800" i="1" dirty="0" err="1" smtClean="0">
                <a:ln>
                  <a:solidFill>
                    <a:srgbClr val="FF00FF"/>
                  </a:solidFill>
                </a:ln>
              </a:rPr>
              <a:t>পানি</a:t>
            </a:r>
            <a:r>
              <a:rPr lang="en-US" sz="4800" i="1" dirty="0" smtClean="0">
                <a:ln>
                  <a:solidFill>
                    <a:srgbClr val="FF00FF"/>
                  </a:solidFill>
                </a:ln>
              </a:rPr>
              <a:t>, </a:t>
            </a:r>
            <a:r>
              <a:rPr lang="en-US" sz="4800" i="1" dirty="0" err="1" smtClean="0">
                <a:ln>
                  <a:solidFill>
                    <a:srgbClr val="FF00FF"/>
                  </a:solidFill>
                </a:ln>
              </a:rPr>
              <a:t>পাহাড়</a:t>
            </a:r>
            <a:r>
              <a:rPr lang="en-US" sz="4800" i="1" dirty="0" smtClean="0">
                <a:ln>
                  <a:solidFill>
                    <a:srgbClr val="FF00FF"/>
                  </a:solidFill>
                </a:ln>
              </a:rPr>
              <a:t>, </a:t>
            </a:r>
            <a:r>
              <a:rPr lang="en-US" sz="4800" i="1" dirty="0" err="1" smtClean="0">
                <a:ln>
                  <a:solidFill>
                    <a:srgbClr val="FF00FF"/>
                  </a:solidFill>
                </a:ln>
              </a:rPr>
              <a:t>নদী</a:t>
            </a:r>
            <a:r>
              <a:rPr lang="en-US" sz="4800" i="1" dirty="0" smtClean="0">
                <a:ln>
                  <a:solidFill>
                    <a:srgbClr val="FF00FF"/>
                  </a:solidFill>
                </a:ln>
              </a:rPr>
              <a:t> </a:t>
            </a:r>
            <a:r>
              <a:rPr lang="en-US" sz="4800" i="1" dirty="0" err="1" smtClean="0">
                <a:ln>
                  <a:solidFill>
                    <a:srgbClr val="FF00FF"/>
                  </a:solidFill>
                </a:ln>
              </a:rPr>
              <a:t>নালা</a:t>
            </a:r>
            <a:r>
              <a:rPr lang="en-US" sz="4800" i="1" dirty="0" smtClean="0">
                <a:ln>
                  <a:solidFill>
                    <a:srgbClr val="FF00FF"/>
                  </a:solidFill>
                </a:ln>
              </a:rPr>
              <a:t>, </a:t>
            </a:r>
            <a:r>
              <a:rPr lang="en-US" sz="4800" i="1" dirty="0" err="1" smtClean="0">
                <a:ln>
                  <a:solidFill>
                    <a:srgbClr val="FF00FF"/>
                  </a:solidFill>
                </a:ln>
              </a:rPr>
              <a:t>পুকুর</a:t>
            </a:r>
            <a:r>
              <a:rPr lang="en-US" sz="4800" i="1" dirty="0" smtClean="0">
                <a:ln>
                  <a:solidFill>
                    <a:srgbClr val="FF00FF"/>
                  </a:solidFill>
                </a:ln>
              </a:rPr>
              <a:t>, </a:t>
            </a:r>
            <a:r>
              <a:rPr lang="en-US" sz="4800" i="1" dirty="0" err="1" smtClean="0">
                <a:ln>
                  <a:solidFill>
                    <a:srgbClr val="FF00FF"/>
                  </a:solidFill>
                </a:ln>
              </a:rPr>
              <a:t>সমুদ্র</a:t>
            </a:r>
            <a:r>
              <a:rPr lang="en-US" sz="4800" i="1" dirty="0" smtClean="0">
                <a:ln>
                  <a:solidFill>
                    <a:srgbClr val="FF00FF"/>
                  </a:solidFill>
                </a:ln>
              </a:rPr>
              <a:t>, </a:t>
            </a:r>
            <a:r>
              <a:rPr lang="en-US" sz="4800" i="1" dirty="0" err="1" smtClean="0">
                <a:ln>
                  <a:solidFill>
                    <a:srgbClr val="FF00FF"/>
                  </a:solidFill>
                </a:ln>
              </a:rPr>
              <a:t>সূর্যের</a:t>
            </a:r>
            <a:r>
              <a:rPr lang="en-US" sz="4800" i="1" dirty="0" smtClean="0">
                <a:ln>
                  <a:solidFill>
                    <a:srgbClr val="FF00FF"/>
                  </a:solidFill>
                </a:ln>
              </a:rPr>
              <a:t> </a:t>
            </a:r>
            <a:r>
              <a:rPr lang="en-US" sz="4800" i="1" dirty="0" err="1" smtClean="0">
                <a:ln>
                  <a:solidFill>
                    <a:srgbClr val="FF00FF"/>
                  </a:solidFill>
                </a:ln>
              </a:rPr>
              <a:t>আলো</a:t>
            </a:r>
            <a:r>
              <a:rPr lang="en-US" sz="4800" i="1" dirty="0" smtClean="0">
                <a:ln>
                  <a:solidFill>
                    <a:srgbClr val="FF00FF"/>
                  </a:solidFill>
                </a:ln>
              </a:rPr>
              <a:t>, </a:t>
            </a:r>
            <a:r>
              <a:rPr lang="en-US" sz="4800" i="1" dirty="0" err="1" smtClean="0">
                <a:ln>
                  <a:solidFill>
                    <a:srgbClr val="FF00FF"/>
                  </a:solidFill>
                </a:ln>
              </a:rPr>
              <a:t>বায়ু</a:t>
            </a:r>
            <a:r>
              <a:rPr lang="en-US" sz="4800" i="1" dirty="0" smtClean="0">
                <a:ln>
                  <a:solidFill>
                    <a:srgbClr val="FF00FF"/>
                  </a:solidFill>
                </a:ln>
              </a:rPr>
              <a:t>, </a:t>
            </a:r>
            <a:r>
              <a:rPr lang="en-US" sz="4800" i="1" dirty="0" err="1" smtClean="0">
                <a:ln>
                  <a:solidFill>
                    <a:srgbClr val="FF00FF"/>
                  </a:solidFill>
                </a:ln>
              </a:rPr>
              <a:t>রাস্তা</a:t>
            </a:r>
            <a:r>
              <a:rPr lang="en-US" sz="4800" i="1" dirty="0" smtClean="0">
                <a:ln>
                  <a:solidFill>
                    <a:srgbClr val="FF00FF"/>
                  </a:solidFill>
                </a:ln>
              </a:rPr>
              <a:t> </a:t>
            </a:r>
            <a:r>
              <a:rPr lang="en-US" sz="4800" i="1" dirty="0" err="1" smtClean="0">
                <a:ln>
                  <a:solidFill>
                    <a:srgbClr val="FF00FF"/>
                  </a:solidFill>
                </a:ln>
              </a:rPr>
              <a:t>ঘাট</a:t>
            </a:r>
            <a:r>
              <a:rPr lang="en-US" sz="4800" i="1" dirty="0" smtClean="0">
                <a:ln>
                  <a:solidFill>
                    <a:srgbClr val="FF00FF"/>
                  </a:solidFill>
                </a:ln>
              </a:rPr>
              <a:t>, </a:t>
            </a:r>
            <a:r>
              <a:rPr lang="en-US" sz="4800" i="1" dirty="0" err="1" smtClean="0">
                <a:ln>
                  <a:solidFill>
                    <a:srgbClr val="FF00FF"/>
                  </a:solidFill>
                </a:ln>
              </a:rPr>
              <a:t>মাটি</a:t>
            </a:r>
            <a:r>
              <a:rPr lang="en-US" sz="4800" i="1" dirty="0" smtClean="0">
                <a:ln>
                  <a:solidFill>
                    <a:srgbClr val="FF00FF"/>
                  </a:solidFill>
                </a:ln>
              </a:rPr>
              <a:t>, </a:t>
            </a:r>
            <a:r>
              <a:rPr lang="en-US" sz="4800" i="1" dirty="0" err="1" smtClean="0">
                <a:ln>
                  <a:solidFill>
                    <a:srgbClr val="FF00FF"/>
                  </a:solidFill>
                </a:ln>
              </a:rPr>
              <a:t>মানুষ</a:t>
            </a:r>
            <a:r>
              <a:rPr lang="en-US" sz="4800" i="1" dirty="0" smtClean="0">
                <a:ln>
                  <a:solidFill>
                    <a:srgbClr val="FF00FF"/>
                  </a:solidFill>
                </a:ln>
              </a:rPr>
              <a:t>, </a:t>
            </a:r>
            <a:r>
              <a:rPr lang="en-US" sz="4800" i="1" dirty="0" err="1" smtClean="0">
                <a:ln>
                  <a:solidFill>
                    <a:srgbClr val="FF00FF"/>
                  </a:solidFill>
                </a:ln>
              </a:rPr>
              <a:t>চেয়ার</a:t>
            </a:r>
            <a:r>
              <a:rPr lang="en-US" sz="4800" i="1" dirty="0" smtClean="0">
                <a:ln>
                  <a:solidFill>
                    <a:srgbClr val="FF00FF"/>
                  </a:solidFill>
                </a:ln>
              </a:rPr>
              <a:t>, </a:t>
            </a:r>
            <a:r>
              <a:rPr lang="en-US" sz="4800" i="1" dirty="0" err="1" smtClean="0">
                <a:ln>
                  <a:solidFill>
                    <a:srgbClr val="FF00FF"/>
                  </a:solidFill>
                </a:ln>
              </a:rPr>
              <a:t>টেবিল</a:t>
            </a:r>
            <a:r>
              <a:rPr lang="en-US" sz="4800" i="1" dirty="0" smtClean="0">
                <a:ln>
                  <a:solidFill>
                    <a:srgbClr val="FF00FF"/>
                  </a:solidFill>
                </a:ln>
              </a:rPr>
              <a:t>, </a:t>
            </a:r>
            <a:r>
              <a:rPr lang="en-US" sz="4800" i="1" dirty="0" err="1" smtClean="0">
                <a:ln>
                  <a:solidFill>
                    <a:srgbClr val="FF00FF"/>
                  </a:solidFill>
                </a:ln>
              </a:rPr>
              <a:t>ইত্যাদি</a:t>
            </a:r>
            <a:r>
              <a:rPr lang="en-US" sz="4800" i="1" dirty="0" smtClean="0">
                <a:ln>
                  <a:solidFill>
                    <a:srgbClr val="FF00FF"/>
                  </a:solidFill>
                </a:ln>
              </a:rPr>
              <a:t>।  </a:t>
            </a:r>
            <a:endParaRPr lang="en-US" sz="4800" i="1" dirty="0">
              <a:ln>
                <a:solidFill>
                  <a:srgbClr val="FF00FF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8822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0590" y="147710"/>
            <a:ext cx="11577709" cy="6625884"/>
            <a:chOff x="189914" y="112542"/>
            <a:chExt cx="11577709" cy="6625884"/>
          </a:xfrm>
        </p:grpSpPr>
        <p:grpSp>
          <p:nvGrpSpPr>
            <p:cNvPr id="3" name="Group 2"/>
            <p:cNvGrpSpPr/>
            <p:nvPr/>
          </p:nvGrpSpPr>
          <p:grpSpPr>
            <a:xfrm>
              <a:off x="407963" y="281355"/>
              <a:ext cx="11141612" cy="6271845"/>
              <a:chOff x="407963" y="281355"/>
              <a:chExt cx="11141612" cy="6271845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407963" y="281355"/>
                <a:ext cx="11141612" cy="5627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407963" y="6496930"/>
                <a:ext cx="11141612" cy="5627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07963" y="385690"/>
                <a:ext cx="0" cy="616751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1519095" y="309490"/>
                <a:ext cx="0" cy="616751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189914" y="112542"/>
              <a:ext cx="11577709" cy="6625884"/>
              <a:chOff x="407963" y="281355"/>
              <a:chExt cx="11141612" cy="6271845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407963" y="281355"/>
                <a:ext cx="11141612" cy="5627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V="1">
                <a:off x="407963" y="6496930"/>
                <a:ext cx="11141612" cy="5627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407963" y="385690"/>
                <a:ext cx="0" cy="616751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1519095" y="309490"/>
                <a:ext cx="0" cy="616751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Box 12"/>
          <p:cNvSpPr txBox="1"/>
          <p:nvPr/>
        </p:nvSpPr>
        <p:spPr>
          <a:xfrm>
            <a:off x="765494" y="655093"/>
            <a:ext cx="2906973" cy="707886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</a:t>
            </a:r>
            <a:r>
              <a:rPr lang="en-US" sz="4000" dirty="0" err="1" smtClean="0"/>
              <a:t>জোড়ায়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r>
              <a:rPr lang="en-US" sz="4000" dirty="0" smtClean="0"/>
              <a:t>… </a:t>
            </a:r>
            <a:endParaRPr lang="en-US" sz="4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144835" y="4984208"/>
            <a:ext cx="9949218" cy="1078173"/>
            <a:chOff x="1187355" y="1669549"/>
            <a:chExt cx="9949218" cy="1078173"/>
          </a:xfrm>
          <a:solidFill>
            <a:srgbClr val="00B0F0"/>
          </a:solidFill>
        </p:grpSpPr>
        <p:sp>
          <p:nvSpPr>
            <p:cNvPr id="14" name="Rectangle 13"/>
            <p:cNvSpPr/>
            <p:nvPr/>
          </p:nvSpPr>
          <p:spPr>
            <a:xfrm>
              <a:off x="2852382" y="1669549"/>
              <a:ext cx="8284191" cy="1078173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</a:rPr>
                <a:t>পরিবেশের</a:t>
              </a:r>
              <a:r>
                <a:rPr lang="en-US" sz="4800" dirty="0" smtClean="0">
                  <a:solidFill>
                    <a:schemeClr val="tx1"/>
                  </a:solidFill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</a:rPr>
                <a:t>কয়েকটি</a:t>
              </a:r>
              <a:r>
                <a:rPr lang="en-US" sz="4800" dirty="0" smtClean="0">
                  <a:solidFill>
                    <a:schemeClr val="tx1"/>
                  </a:solidFill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</a:rPr>
                <a:t>উপাদানের</a:t>
              </a:r>
              <a:r>
                <a:rPr lang="en-US" sz="4800" dirty="0" smtClean="0">
                  <a:solidFill>
                    <a:schemeClr val="tx1"/>
                  </a:solidFill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</a:rPr>
                <a:t>নাম</a:t>
              </a:r>
              <a:r>
                <a:rPr lang="en-US" sz="4800" dirty="0" smtClean="0">
                  <a:solidFill>
                    <a:schemeClr val="tx1"/>
                  </a:solidFill>
                </a:rPr>
                <a:t> </a:t>
              </a:r>
              <a:r>
                <a:rPr lang="en-US" sz="4800" dirty="0" err="1" smtClean="0">
                  <a:solidFill>
                    <a:schemeClr val="tx1"/>
                  </a:solidFill>
                </a:rPr>
                <a:t>লিখ</a:t>
              </a:r>
              <a:r>
                <a:rPr lang="en-US" sz="4800" dirty="0" smtClean="0">
                  <a:solidFill>
                    <a:schemeClr val="tx1"/>
                  </a:solidFill>
                </a:rPr>
                <a:t>? </a:t>
              </a:r>
              <a:endParaRPr lang="en-US" sz="4800" dirty="0">
                <a:solidFill>
                  <a:schemeClr val="tx1"/>
                </a:solidFill>
              </a:endParaRPr>
            </a:p>
          </p:txBody>
        </p:sp>
        <p:sp>
          <p:nvSpPr>
            <p:cNvPr id="15" name="Pentagon 14"/>
            <p:cNvSpPr/>
            <p:nvPr/>
          </p:nvSpPr>
          <p:spPr>
            <a:xfrm>
              <a:off x="1187355" y="1815152"/>
              <a:ext cx="1651379" cy="777923"/>
            </a:xfrm>
            <a:prstGeom prst="homePlat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</a:rPr>
                <a:t>দল</a:t>
              </a:r>
              <a:r>
                <a:rPr lang="en-US" sz="3200" dirty="0" smtClean="0">
                  <a:solidFill>
                    <a:schemeClr val="tx1"/>
                  </a:solidFill>
                </a:rPr>
                <a:t>-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নীল</a:t>
              </a:r>
              <a:r>
                <a:rPr lang="en-US" sz="3200" dirty="0" smtClean="0">
                  <a:solidFill>
                    <a:schemeClr val="tx1"/>
                  </a:solidFill>
                </a:rPr>
                <a:t>  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14358" y="3326224"/>
            <a:ext cx="9949218" cy="1188267"/>
            <a:chOff x="1187355" y="1669549"/>
            <a:chExt cx="9949218" cy="1188267"/>
          </a:xfrm>
        </p:grpSpPr>
        <p:sp>
          <p:nvSpPr>
            <p:cNvPr id="18" name="Rectangle 17"/>
            <p:cNvSpPr/>
            <p:nvPr/>
          </p:nvSpPr>
          <p:spPr>
            <a:xfrm>
              <a:off x="2852382" y="1669549"/>
              <a:ext cx="8284191" cy="1188267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</a:rPr>
                <a:t>শ্রেণিকক্ষের</a:t>
              </a:r>
              <a:r>
                <a:rPr lang="en-US" sz="3600" dirty="0" smtClean="0">
                  <a:solidFill>
                    <a:schemeClr val="tx1"/>
                  </a:solidFill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ভিতরে</a:t>
              </a:r>
              <a:r>
                <a:rPr lang="en-US" sz="3600" dirty="0" smtClean="0">
                  <a:solidFill>
                    <a:schemeClr val="tx1"/>
                  </a:solidFill>
                </a:rPr>
                <a:t> ও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বাহিরে</a:t>
              </a:r>
              <a:r>
                <a:rPr lang="en-US" sz="3600" dirty="0" smtClean="0">
                  <a:solidFill>
                    <a:schemeClr val="tx1"/>
                  </a:solidFill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যেসব</a:t>
              </a:r>
              <a:r>
                <a:rPr lang="en-US" sz="3600" dirty="0" smtClean="0">
                  <a:solidFill>
                    <a:schemeClr val="tx1"/>
                  </a:solidFill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জিনিস</a:t>
              </a:r>
              <a:r>
                <a:rPr lang="en-US" sz="3600" dirty="0" smtClean="0">
                  <a:solidFill>
                    <a:schemeClr val="tx1"/>
                  </a:solidFill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রয়েছে</a:t>
              </a:r>
              <a:r>
                <a:rPr lang="en-US" sz="3600" dirty="0" smtClean="0">
                  <a:solidFill>
                    <a:schemeClr val="tx1"/>
                  </a:solidFill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তা</a:t>
              </a:r>
              <a:r>
                <a:rPr lang="en-US" sz="3600" dirty="0" smtClean="0">
                  <a:solidFill>
                    <a:schemeClr val="tx1"/>
                  </a:solidFill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লিখ</a:t>
              </a:r>
              <a:r>
                <a:rPr lang="en-US" sz="3600" dirty="0" smtClean="0">
                  <a:solidFill>
                    <a:schemeClr val="tx1"/>
                  </a:solidFill>
                </a:rPr>
                <a:t>? 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9" name="Pentagon 18"/>
            <p:cNvSpPr/>
            <p:nvPr/>
          </p:nvSpPr>
          <p:spPr>
            <a:xfrm>
              <a:off x="1187355" y="1815152"/>
              <a:ext cx="1651379" cy="777923"/>
            </a:xfrm>
            <a:prstGeom prst="homePlate">
              <a:avLst/>
            </a:prstGeom>
            <a:solidFill>
              <a:srgbClr val="FFFF00"/>
            </a:solidFill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</a:rPr>
                <a:t>দল</a:t>
              </a:r>
              <a:r>
                <a:rPr lang="en-US" sz="3200" dirty="0" smtClean="0">
                  <a:solidFill>
                    <a:schemeClr val="tx1"/>
                  </a:solidFill>
                </a:rPr>
                <a:t>-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হলুদ</a:t>
              </a:r>
              <a:r>
                <a:rPr lang="en-US" sz="3200" dirty="0" smtClean="0">
                  <a:solidFill>
                    <a:schemeClr val="tx1"/>
                  </a:solidFill>
                </a:rPr>
                <a:t>  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14358" y="1778334"/>
            <a:ext cx="9949218" cy="1078173"/>
            <a:chOff x="1187355" y="1669549"/>
            <a:chExt cx="9949218" cy="1078173"/>
          </a:xfrm>
        </p:grpSpPr>
        <p:sp>
          <p:nvSpPr>
            <p:cNvPr id="21" name="Rectangle 20"/>
            <p:cNvSpPr/>
            <p:nvPr/>
          </p:nvSpPr>
          <p:spPr>
            <a:xfrm>
              <a:off x="2852382" y="1669549"/>
              <a:ext cx="8284191" cy="1078173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rgbClr val="5DD9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/>
                <a:t>পরিবেশ</a:t>
              </a:r>
              <a:r>
                <a:rPr lang="en-US" sz="6000" dirty="0" smtClean="0"/>
                <a:t> </a:t>
              </a:r>
              <a:r>
                <a:rPr lang="en-US" sz="6000" dirty="0" err="1" smtClean="0"/>
                <a:t>কী</a:t>
              </a:r>
              <a:r>
                <a:rPr lang="en-US" sz="6000" dirty="0" smtClean="0"/>
                <a:t>? </a:t>
              </a:r>
              <a:r>
                <a:rPr lang="en-US" sz="6000" dirty="0" err="1" smtClean="0"/>
                <a:t>উত্তরটি</a:t>
              </a:r>
              <a:r>
                <a:rPr lang="en-US" sz="6000" dirty="0" smtClean="0"/>
                <a:t> </a:t>
              </a:r>
              <a:r>
                <a:rPr lang="en-US" sz="6000" dirty="0" err="1" smtClean="0"/>
                <a:t>খাতায়</a:t>
              </a:r>
              <a:r>
                <a:rPr lang="en-US" sz="6000" dirty="0" smtClean="0"/>
                <a:t> </a:t>
              </a:r>
              <a:r>
                <a:rPr lang="en-US" sz="6000" dirty="0" err="1" smtClean="0"/>
                <a:t>লিখ</a:t>
              </a:r>
              <a:r>
                <a:rPr lang="en-US" sz="6000" dirty="0" smtClean="0"/>
                <a:t>। </a:t>
              </a:r>
              <a:endParaRPr lang="en-US" sz="6000" dirty="0"/>
            </a:p>
          </p:txBody>
        </p:sp>
        <p:sp>
          <p:nvSpPr>
            <p:cNvPr id="22" name="Pentagon 21"/>
            <p:cNvSpPr/>
            <p:nvPr/>
          </p:nvSpPr>
          <p:spPr>
            <a:xfrm>
              <a:off x="1187355" y="1815152"/>
              <a:ext cx="1651379" cy="777923"/>
            </a:xfrm>
            <a:prstGeom prst="homePlate">
              <a:avLst/>
            </a:prstGeom>
            <a:solidFill>
              <a:srgbClr val="FF0000"/>
            </a:solidFill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</a:rPr>
                <a:t>দল</a:t>
              </a:r>
              <a:r>
                <a:rPr lang="en-US" sz="3200" dirty="0" smtClean="0">
                  <a:solidFill>
                    <a:schemeClr val="tx1"/>
                  </a:solidFill>
                </a:rPr>
                <a:t>-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লাল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8947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0590" y="147710"/>
            <a:ext cx="11577709" cy="6625884"/>
            <a:chOff x="189914" y="112542"/>
            <a:chExt cx="11577709" cy="6625884"/>
          </a:xfrm>
        </p:grpSpPr>
        <p:grpSp>
          <p:nvGrpSpPr>
            <p:cNvPr id="3" name="Group 2"/>
            <p:cNvGrpSpPr/>
            <p:nvPr/>
          </p:nvGrpSpPr>
          <p:grpSpPr>
            <a:xfrm>
              <a:off x="407963" y="281355"/>
              <a:ext cx="11141612" cy="6271845"/>
              <a:chOff x="407963" y="281355"/>
              <a:chExt cx="11141612" cy="6271845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407963" y="281355"/>
                <a:ext cx="11141612" cy="5627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407963" y="6496930"/>
                <a:ext cx="11141612" cy="5627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07963" y="385690"/>
                <a:ext cx="0" cy="616751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1519095" y="309490"/>
                <a:ext cx="0" cy="616751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189914" y="112542"/>
              <a:ext cx="11577709" cy="6625884"/>
              <a:chOff x="407963" y="281355"/>
              <a:chExt cx="11141612" cy="6271845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407963" y="281355"/>
                <a:ext cx="11141612" cy="5627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V="1">
                <a:off x="407963" y="6496930"/>
                <a:ext cx="11141612" cy="5627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407963" y="385690"/>
                <a:ext cx="0" cy="616751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1519095" y="309490"/>
                <a:ext cx="0" cy="616751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927" y="1841114"/>
            <a:ext cx="3741035" cy="43243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39771" y="704989"/>
            <a:ext cx="4909625" cy="769441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4400" dirty="0" err="1" smtClean="0"/>
              <a:t>বইয়ের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সাথে</a:t>
            </a:r>
            <a:r>
              <a:rPr lang="en-US" sz="4400" dirty="0" smtClean="0"/>
              <a:t> </a:t>
            </a:r>
            <a:r>
              <a:rPr lang="en-US" sz="4400" dirty="0" err="1" smtClean="0"/>
              <a:t>মনোনিবেশ</a:t>
            </a:r>
            <a:r>
              <a:rPr lang="en-US" sz="44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1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0590" y="147710"/>
            <a:ext cx="11577709" cy="6625884"/>
            <a:chOff x="189914" y="112542"/>
            <a:chExt cx="11577709" cy="6625884"/>
          </a:xfrm>
        </p:grpSpPr>
        <p:grpSp>
          <p:nvGrpSpPr>
            <p:cNvPr id="3" name="Group 2"/>
            <p:cNvGrpSpPr/>
            <p:nvPr/>
          </p:nvGrpSpPr>
          <p:grpSpPr>
            <a:xfrm>
              <a:off x="407963" y="281355"/>
              <a:ext cx="11141612" cy="6271845"/>
              <a:chOff x="407963" y="281355"/>
              <a:chExt cx="11141612" cy="6271845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407963" y="281355"/>
                <a:ext cx="11141612" cy="5627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407963" y="6496930"/>
                <a:ext cx="11141612" cy="5627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07963" y="385690"/>
                <a:ext cx="0" cy="616751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1519095" y="309490"/>
                <a:ext cx="0" cy="616751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189914" y="112542"/>
              <a:ext cx="11577709" cy="6625884"/>
              <a:chOff x="407963" y="281355"/>
              <a:chExt cx="11141612" cy="6271845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407963" y="281355"/>
                <a:ext cx="11141612" cy="5627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V="1">
                <a:off x="407963" y="6496930"/>
                <a:ext cx="11141612" cy="5627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407963" y="385690"/>
                <a:ext cx="0" cy="616751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1519095" y="309490"/>
                <a:ext cx="0" cy="616751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Box 12"/>
          <p:cNvSpPr txBox="1"/>
          <p:nvPr/>
        </p:nvSpPr>
        <p:spPr>
          <a:xfrm rot="700664">
            <a:off x="9728419" y="690360"/>
            <a:ext cx="1569492" cy="646331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</a:t>
            </a:r>
            <a:r>
              <a:rPr lang="en-US" sz="3600" dirty="0" err="1" smtClean="0"/>
              <a:t>মূল্যায়ন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166282" y="653069"/>
            <a:ext cx="4094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rgbClr val="00CC99"/>
                  </a:solidFill>
                </a:ln>
              </a:rPr>
              <a:t>  </a:t>
            </a:r>
            <a:r>
              <a:rPr lang="en-US" sz="3600" dirty="0" err="1" smtClean="0">
                <a:ln>
                  <a:solidFill>
                    <a:srgbClr val="00CC99"/>
                  </a:solidFill>
                </a:ln>
              </a:rPr>
              <a:t>নিচের</a:t>
            </a:r>
            <a:r>
              <a:rPr lang="en-US" sz="3600" dirty="0" smtClean="0">
                <a:ln>
                  <a:solidFill>
                    <a:srgbClr val="00CC99"/>
                  </a:solidFill>
                </a:ln>
              </a:rPr>
              <a:t> </a:t>
            </a:r>
            <a:r>
              <a:rPr lang="en-US" sz="3600" dirty="0" err="1" smtClean="0">
                <a:ln>
                  <a:solidFill>
                    <a:srgbClr val="00CC99"/>
                  </a:solidFill>
                </a:ln>
              </a:rPr>
              <a:t>প্রশ্নের</a:t>
            </a:r>
            <a:r>
              <a:rPr lang="en-US" sz="3600" dirty="0" smtClean="0">
                <a:ln>
                  <a:solidFill>
                    <a:srgbClr val="00CC99"/>
                  </a:solidFill>
                </a:ln>
              </a:rPr>
              <a:t> </a:t>
            </a:r>
            <a:r>
              <a:rPr lang="en-US" sz="3600" dirty="0" err="1" smtClean="0">
                <a:ln>
                  <a:solidFill>
                    <a:srgbClr val="00CC99"/>
                  </a:solidFill>
                </a:ln>
              </a:rPr>
              <a:t>উত্তর</a:t>
            </a:r>
            <a:r>
              <a:rPr lang="en-US" sz="3600" dirty="0" smtClean="0">
                <a:ln>
                  <a:solidFill>
                    <a:srgbClr val="00CC99"/>
                  </a:solidFill>
                </a:ln>
              </a:rPr>
              <a:t> </a:t>
            </a:r>
            <a:r>
              <a:rPr lang="en-US" sz="3600" dirty="0" err="1" smtClean="0">
                <a:ln>
                  <a:solidFill>
                    <a:srgbClr val="00CC99"/>
                  </a:solidFill>
                </a:ln>
              </a:rPr>
              <a:t>দাও</a:t>
            </a:r>
            <a:r>
              <a:rPr lang="en-US" sz="3600" dirty="0" smtClean="0">
                <a:ln>
                  <a:solidFill>
                    <a:srgbClr val="00CC99"/>
                  </a:solidFill>
                </a:ln>
              </a:rPr>
              <a:t>। </a:t>
            </a:r>
            <a:endParaRPr lang="en-US" sz="3600" dirty="0">
              <a:ln>
                <a:solidFill>
                  <a:srgbClr val="00CC99"/>
                </a:solidFill>
              </a:ln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019869" y="1614620"/>
            <a:ext cx="8611738" cy="982638"/>
            <a:chOff x="2019868" y="1655563"/>
            <a:chExt cx="8675283" cy="982638"/>
          </a:xfrm>
        </p:grpSpPr>
        <p:sp>
          <p:nvSpPr>
            <p:cNvPr id="15" name="Oval 14"/>
            <p:cNvSpPr/>
            <p:nvPr/>
          </p:nvSpPr>
          <p:spPr>
            <a:xfrm>
              <a:off x="2019868" y="1712794"/>
              <a:ext cx="887104" cy="914400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rgbClr val="FF0000"/>
                  </a:solidFill>
                </a:rPr>
                <a:t>ক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6" name="Pentagon 15"/>
            <p:cNvSpPr/>
            <p:nvPr/>
          </p:nvSpPr>
          <p:spPr>
            <a:xfrm>
              <a:off x="3093347" y="1655563"/>
              <a:ext cx="7601804" cy="982638"/>
            </a:xfrm>
            <a:prstGeom prst="homePlate">
              <a:avLst>
                <a:gd name="adj" fmla="val 73864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err="1" smtClean="0">
                  <a:solidFill>
                    <a:srgbClr val="002060"/>
                  </a:solidFill>
                </a:rPr>
                <a:t>পরিবেশ</a:t>
              </a:r>
              <a:r>
                <a:rPr lang="en-US" sz="66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6600" b="1" dirty="0" err="1" smtClean="0">
                  <a:solidFill>
                    <a:srgbClr val="002060"/>
                  </a:solidFill>
                </a:rPr>
                <a:t>কী</a:t>
              </a:r>
              <a:r>
                <a:rPr lang="en-US" sz="6600" b="1" dirty="0" smtClean="0">
                  <a:solidFill>
                    <a:srgbClr val="002060"/>
                  </a:solidFill>
                </a:rPr>
                <a:t>?  </a:t>
              </a:r>
              <a:endParaRPr lang="en-US" sz="6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19869" y="3021982"/>
            <a:ext cx="8611738" cy="982638"/>
            <a:chOff x="2019868" y="1655563"/>
            <a:chExt cx="8675283" cy="982638"/>
          </a:xfrm>
        </p:grpSpPr>
        <p:sp>
          <p:nvSpPr>
            <p:cNvPr id="19" name="Oval 18"/>
            <p:cNvSpPr/>
            <p:nvPr/>
          </p:nvSpPr>
          <p:spPr>
            <a:xfrm>
              <a:off x="2019868" y="1712794"/>
              <a:ext cx="887104" cy="914400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rgbClr val="FF0000"/>
                  </a:solidFill>
                </a:rPr>
                <a:t>খ 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0" name="Pentagon 19"/>
            <p:cNvSpPr/>
            <p:nvPr/>
          </p:nvSpPr>
          <p:spPr>
            <a:xfrm>
              <a:off x="3093347" y="1655563"/>
              <a:ext cx="7601804" cy="982638"/>
            </a:xfrm>
            <a:prstGeom prst="homePlate">
              <a:avLst>
                <a:gd name="adj" fmla="val 73864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 smtClean="0">
                  <a:solidFill>
                    <a:srgbClr val="0070C0"/>
                  </a:solidFill>
                </a:rPr>
                <a:t>পরিবেশের</a:t>
              </a:r>
              <a:r>
                <a:rPr lang="en-US" sz="4400" b="1" dirty="0" smtClean="0">
                  <a:solidFill>
                    <a:srgbClr val="0070C0"/>
                  </a:solidFill>
                </a:rPr>
                <a:t>  </a:t>
              </a:r>
              <a:r>
                <a:rPr lang="en-US" sz="4400" b="1" dirty="0" err="1" smtClean="0">
                  <a:solidFill>
                    <a:srgbClr val="0070C0"/>
                  </a:solidFill>
                </a:rPr>
                <a:t>পাঁচটি</a:t>
              </a:r>
              <a:r>
                <a:rPr lang="en-US" sz="44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</a:rPr>
                <a:t>উপাদানের</a:t>
              </a:r>
              <a:r>
                <a:rPr lang="en-US" sz="44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</a:rPr>
                <a:t>নাম</a:t>
              </a:r>
              <a:r>
                <a:rPr lang="en-US" sz="44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</a:rPr>
                <a:t>বল</a:t>
              </a:r>
              <a:r>
                <a:rPr lang="en-US" sz="4400" b="1" dirty="0" smtClean="0">
                  <a:solidFill>
                    <a:srgbClr val="0070C0"/>
                  </a:solidFill>
                </a:rPr>
                <a:t>? </a:t>
              </a:r>
              <a:endParaRPr lang="en-US" sz="4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019869" y="4633417"/>
            <a:ext cx="8611738" cy="982638"/>
            <a:chOff x="2019868" y="1655563"/>
            <a:chExt cx="8675283" cy="982638"/>
          </a:xfrm>
        </p:grpSpPr>
        <p:sp>
          <p:nvSpPr>
            <p:cNvPr id="22" name="Oval 21"/>
            <p:cNvSpPr/>
            <p:nvPr/>
          </p:nvSpPr>
          <p:spPr>
            <a:xfrm>
              <a:off x="2019868" y="1712794"/>
              <a:ext cx="887104" cy="914400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rgbClr val="FF0000"/>
                  </a:solidFill>
                </a:rPr>
                <a:t>গ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3" name="Pentagon 22"/>
            <p:cNvSpPr/>
            <p:nvPr/>
          </p:nvSpPr>
          <p:spPr>
            <a:xfrm>
              <a:off x="3093347" y="1655563"/>
              <a:ext cx="7601804" cy="982638"/>
            </a:xfrm>
            <a:prstGeom prst="homePlate">
              <a:avLst>
                <a:gd name="adj" fmla="val 73864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/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পরিবেশের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উপাদান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বলতে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কী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বোঝায়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?  </a:t>
              </a:r>
              <a:endParaRPr lang="en-US" sz="4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01896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0590" y="147710"/>
            <a:ext cx="11577709" cy="6625884"/>
            <a:chOff x="189914" y="112542"/>
            <a:chExt cx="11577709" cy="6625884"/>
          </a:xfrm>
        </p:grpSpPr>
        <p:grpSp>
          <p:nvGrpSpPr>
            <p:cNvPr id="3" name="Group 2"/>
            <p:cNvGrpSpPr/>
            <p:nvPr/>
          </p:nvGrpSpPr>
          <p:grpSpPr>
            <a:xfrm>
              <a:off x="407963" y="281355"/>
              <a:ext cx="11141612" cy="6271845"/>
              <a:chOff x="407963" y="281355"/>
              <a:chExt cx="11141612" cy="6271845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407963" y="281355"/>
                <a:ext cx="11141612" cy="5627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407963" y="6496930"/>
                <a:ext cx="11141612" cy="5627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07963" y="385690"/>
                <a:ext cx="0" cy="616751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1519095" y="309490"/>
                <a:ext cx="0" cy="616751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189914" y="112542"/>
              <a:ext cx="11577709" cy="6625884"/>
              <a:chOff x="407963" y="281355"/>
              <a:chExt cx="11141612" cy="6271845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407963" y="281355"/>
                <a:ext cx="11141612" cy="5627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V="1">
                <a:off x="407963" y="6496930"/>
                <a:ext cx="11141612" cy="5627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407963" y="385690"/>
                <a:ext cx="0" cy="616751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1519095" y="309490"/>
                <a:ext cx="0" cy="616751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Box 12"/>
          <p:cNvSpPr txBox="1"/>
          <p:nvPr/>
        </p:nvSpPr>
        <p:spPr>
          <a:xfrm>
            <a:off x="3179928" y="627797"/>
            <a:ext cx="4339988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</a:t>
            </a:r>
            <a:r>
              <a:rPr lang="en-US" sz="3600" dirty="0" err="1" smtClean="0"/>
              <a:t>প্রশ্নের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উত্তর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মিলিয়ে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নেই</a:t>
            </a:r>
            <a:r>
              <a:rPr lang="en-US" sz="3600" dirty="0" smtClean="0"/>
              <a:t>। </a:t>
            </a:r>
            <a:endParaRPr lang="en-US" sz="3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902179" y="3118284"/>
            <a:ext cx="8793522" cy="982638"/>
            <a:chOff x="2019868" y="1712794"/>
            <a:chExt cx="8858408" cy="982638"/>
          </a:xfrm>
        </p:grpSpPr>
        <p:sp>
          <p:nvSpPr>
            <p:cNvPr id="15" name="Oval 14"/>
            <p:cNvSpPr/>
            <p:nvPr/>
          </p:nvSpPr>
          <p:spPr>
            <a:xfrm>
              <a:off x="2019868" y="1712794"/>
              <a:ext cx="887104" cy="914400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rgbClr val="FF0000"/>
                  </a:solidFill>
                </a:rPr>
                <a:t>খ 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6" name="Pentagon 15"/>
            <p:cNvSpPr/>
            <p:nvPr/>
          </p:nvSpPr>
          <p:spPr>
            <a:xfrm>
              <a:off x="3276472" y="1712794"/>
              <a:ext cx="7601804" cy="982638"/>
            </a:xfrm>
            <a:prstGeom prst="homePlate">
              <a:avLst>
                <a:gd name="adj" fmla="val 73864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rgbClr val="002060"/>
                  </a:solidFill>
                </a:rPr>
                <a:t>গাছপালা</a:t>
              </a:r>
              <a:r>
                <a:rPr lang="en-US" sz="3200" b="1" dirty="0" smtClean="0">
                  <a:solidFill>
                    <a:srgbClr val="002060"/>
                  </a:solidFill>
                </a:rPr>
                <a:t>, </a:t>
              </a:r>
              <a:r>
                <a:rPr lang="en-US" sz="3200" b="1" dirty="0" err="1" smtClean="0">
                  <a:solidFill>
                    <a:srgbClr val="002060"/>
                  </a:solidFill>
                </a:rPr>
                <a:t>গরু</a:t>
              </a:r>
              <a:r>
                <a:rPr lang="en-US" sz="3200" b="1" dirty="0" smtClean="0">
                  <a:solidFill>
                    <a:srgbClr val="002060"/>
                  </a:solidFill>
                </a:rPr>
                <a:t>, </a:t>
              </a:r>
              <a:r>
                <a:rPr lang="en-US" sz="3200" b="1" dirty="0" err="1" smtClean="0">
                  <a:solidFill>
                    <a:srgbClr val="002060"/>
                  </a:solidFill>
                </a:rPr>
                <a:t>পানি</a:t>
              </a:r>
              <a:r>
                <a:rPr lang="en-US" sz="3200" b="1" dirty="0" smtClean="0">
                  <a:solidFill>
                    <a:srgbClr val="002060"/>
                  </a:solidFill>
                </a:rPr>
                <a:t>, </a:t>
              </a:r>
              <a:r>
                <a:rPr lang="en-US" sz="3200" b="1" dirty="0" err="1" smtClean="0">
                  <a:solidFill>
                    <a:srgbClr val="002060"/>
                  </a:solidFill>
                </a:rPr>
                <a:t>চেয়ার</a:t>
              </a:r>
              <a:r>
                <a:rPr lang="en-US" sz="32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</a:rPr>
                <a:t>টেবিল</a:t>
              </a:r>
              <a:r>
                <a:rPr lang="en-US" sz="3200" b="1" dirty="0" smtClean="0">
                  <a:solidFill>
                    <a:srgbClr val="002060"/>
                  </a:solidFill>
                </a:rPr>
                <a:t>, </a:t>
              </a:r>
              <a:r>
                <a:rPr lang="en-US" sz="3200" b="1" dirty="0" err="1" smtClean="0">
                  <a:solidFill>
                    <a:srgbClr val="002060"/>
                  </a:solidFill>
                </a:rPr>
                <a:t>বন্ধুবান্ধব</a:t>
              </a:r>
              <a:r>
                <a:rPr lang="en-US" sz="3200" b="1" dirty="0" smtClean="0">
                  <a:solidFill>
                    <a:srgbClr val="002060"/>
                  </a:solidFill>
                </a:rPr>
                <a:t>, 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02179" y="1796788"/>
            <a:ext cx="8793522" cy="982638"/>
            <a:chOff x="2019868" y="1712794"/>
            <a:chExt cx="8858408" cy="982638"/>
          </a:xfrm>
        </p:grpSpPr>
        <p:sp>
          <p:nvSpPr>
            <p:cNvPr id="18" name="Oval 17"/>
            <p:cNvSpPr/>
            <p:nvPr/>
          </p:nvSpPr>
          <p:spPr>
            <a:xfrm>
              <a:off x="2019868" y="1712794"/>
              <a:ext cx="887104" cy="914400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rgbClr val="FF0000"/>
                  </a:solidFill>
                </a:rPr>
                <a:t>ক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9" name="Pentagon 18"/>
            <p:cNvSpPr/>
            <p:nvPr/>
          </p:nvSpPr>
          <p:spPr>
            <a:xfrm>
              <a:off x="3276472" y="1712794"/>
              <a:ext cx="7601804" cy="982638"/>
            </a:xfrm>
            <a:prstGeom prst="homePlate">
              <a:avLst>
                <a:gd name="adj" fmla="val 73864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rgbClr val="002060"/>
                  </a:solidFill>
                </a:rPr>
                <a:t>আমাদে</a:t>
              </a:r>
              <a:r>
                <a:rPr lang="en-US" sz="32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</a:rPr>
                <a:t>চারপাশে</a:t>
              </a:r>
              <a:r>
                <a:rPr lang="en-US" sz="32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</a:rPr>
                <a:t>যা</a:t>
              </a:r>
              <a:r>
                <a:rPr lang="en-US" sz="32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</a:rPr>
                <a:t>কিছু</a:t>
              </a:r>
              <a:r>
                <a:rPr lang="en-US" sz="32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</a:rPr>
                <a:t>আছে</a:t>
              </a:r>
              <a:r>
                <a:rPr lang="en-US" sz="32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</a:rPr>
                <a:t>তা</a:t>
              </a:r>
              <a:r>
                <a:rPr lang="en-US" sz="32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</a:rPr>
                <a:t>নিয়ে</a:t>
              </a:r>
              <a:r>
                <a:rPr lang="en-US" sz="32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</a:rPr>
                <a:t>পরিবেশ</a:t>
              </a:r>
              <a:r>
                <a:rPr lang="en-US" sz="3200" b="1" dirty="0" smtClean="0">
                  <a:solidFill>
                    <a:srgbClr val="002060"/>
                  </a:solidFill>
                </a:rPr>
                <a:t>  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902179" y="4576256"/>
            <a:ext cx="8793522" cy="982638"/>
            <a:chOff x="2019868" y="1712794"/>
            <a:chExt cx="8858408" cy="982638"/>
          </a:xfrm>
        </p:grpSpPr>
        <p:sp>
          <p:nvSpPr>
            <p:cNvPr id="21" name="Oval 20"/>
            <p:cNvSpPr/>
            <p:nvPr/>
          </p:nvSpPr>
          <p:spPr>
            <a:xfrm>
              <a:off x="2019868" y="1712794"/>
              <a:ext cx="887104" cy="914400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rgbClr val="FF0000"/>
                  </a:solidFill>
                </a:rPr>
                <a:t>গ 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2" name="Pentagon 21"/>
            <p:cNvSpPr/>
            <p:nvPr/>
          </p:nvSpPr>
          <p:spPr>
            <a:xfrm>
              <a:off x="3276472" y="1712794"/>
              <a:ext cx="7601804" cy="982638"/>
            </a:xfrm>
            <a:prstGeom prst="homePlate">
              <a:avLst>
                <a:gd name="adj" fmla="val 73864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rgbClr val="002060"/>
                  </a:solidFill>
                </a:rPr>
                <a:t>পরিবেশে</a:t>
              </a:r>
              <a:r>
                <a:rPr lang="en-US" sz="32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</a:rPr>
                <a:t>রয়ছে</a:t>
              </a:r>
              <a:r>
                <a:rPr lang="en-US" sz="32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</a:rPr>
                <a:t>যে</a:t>
              </a:r>
              <a:r>
                <a:rPr lang="en-US" sz="32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</a:rPr>
                <a:t>সকল</a:t>
              </a:r>
              <a:r>
                <a:rPr lang="en-US" sz="32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</a:rPr>
                <a:t>জিনিস</a:t>
              </a:r>
              <a:r>
                <a:rPr lang="en-US" sz="3200" b="1" dirty="0" smtClean="0">
                  <a:solidFill>
                    <a:srgbClr val="002060"/>
                  </a:solidFill>
                </a:rPr>
                <a:t>  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0129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0590" y="147710"/>
            <a:ext cx="11577709" cy="6625884"/>
            <a:chOff x="189914" y="112542"/>
            <a:chExt cx="11577709" cy="6625884"/>
          </a:xfrm>
        </p:grpSpPr>
        <p:grpSp>
          <p:nvGrpSpPr>
            <p:cNvPr id="3" name="Group 2"/>
            <p:cNvGrpSpPr/>
            <p:nvPr/>
          </p:nvGrpSpPr>
          <p:grpSpPr>
            <a:xfrm>
              <a:off x="407963" y="281355"/>
              <a:ext cx="11141612" cy="6271845"/>
              <a:chOff x="407963" y="281355"/>
              <a:chExt cx="11141612" cy="6271845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407963" y="281355"/>
                <a:ext cx="11141612" cy="5627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407963" y="6496930"/>
                <a:ext cx="11141612" cy="5627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07963" y="385690"/>
                <a:ext cx="0" cy="616751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1519095" y="309490"/>
                <a:ext cx="0" cy="616751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189914" y="112542"/>
              <a:ext cx="11577709" cy="6625884"/>
              <a:chOff x="407963" y="281355"/>
              <a:chExt cx="11141612" cy="6271845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407963" y="281355"/>
                <a:ext cx="11141612" cy="5627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V="1">
                <a:off x="407963" y="6496930"/>
                <a:ext cx="11141612" cy="5627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407963" y="385690"/>
                <a:ext cx="0" cy="616751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1519095" y="309490"/>
                <a:ext cx="0" cy="616751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>
            <a:off x="4083897" y="584483"/>
            <a:ext cx="3821373" cy="2843930"/>
            <a:chOff x="4083897" y="584483"/>
            <a:chExt cx="3821373" cy="2843930"/>
          </a:xfrm>
        </p:grpSpPr>
        <p:sp>
          <p:nvSpPr>
            <p:cNvPr id="13" name="TextBox 12"/>
            <p:cNvSpPr txBox="1"/>
            <p:nvPr/>
          </p:nvSpPr>
          <p:spPr>
            <a:xfrm>
              <a:off x="4083897" y="2597416"/>
              <a:ext cx="3821373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   </a:t>
              </a:r>
              <a:r>
                <a:rPr lang="en-US" sz="4800" dirty="0" err="1" smtClean="0">
                  <a:ln>
                    <a:solidFill>
                      <a:schemeClr val="tx1"/>
                    </a:solidFill>
                  </a:ln>
                </a:rPr>
                <a:t>পরিকল্পিত</a:t>
              </a:r>
              <a:r>
                <a:rPr lang="en-US" sz="4800" dirty="0" smtClean="0">
                  <a:ln>
                    <a:solidFill>
                      <a:schemeClr val="tx1"/>
                    </a:solidFill>
                  </a:ln>
                </a:rPr>
                <a:t> </a:t>
              </a:r>
              <a:r>
                <a:rPr lang="en-US" sz="4800" dirty="0" err="1" smtClean="0">
                  <a:ln>
                    <a:solidFill>
                      <a:schemeClr val="tx1"/>
                    </a:solidFill>
                  </a:ln>
                </a:rPr>
                <a:t>কাজ</a:t>
              </a:r>
              <a:r>
                <a:rPr lang="en-US" sz="4800" dirty="0" smtClean="0">
                  <a:ln>
                    <a:solidFill>
                      <a:schemeClr val="tx1"/>
                    </a:solidFill>
                  </a:ln>
                </a:rPr>
                <a:t> </a:t>
              </a:r>
              <a:endParaRPr lang="en-US" sz="4800" dirty="0">
                <a:ln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944" y="584483"/>
              <a:ext cx="2946905" cy="1918763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699756" y="4435481"/>
            <a:ext cx="8807704" cy="584775"/>
          </a:xfrm>
          <a:prstGeom prst="rect">
            <a:avLst/>
          </a:prstGeom>
          <a:solidFill>
            <a:srgbClr val="FFFF00"/>
          </a:solidFill>
          <a:ln w="76200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তোমার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বাড়ির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আশেপাশে</a:t>
            </a:r>
            <a:r>
              <a:rPr lang="en-US" sz="3200" dirty="0" smtClean="0"/>
              <a:t> </a:t>
            </a:r>
            <a:r>
              <a:rPr lang="en-US" sz="3200" dirty="0" err="1" smtClean="0"/>
              <a:t>যেসব</a:t>
            </a:r>
            <a:r>
              <a:rPr lang="en-US" sz="3200" dirty="0" smtClean="0"/>
              <a:t> </a:t>
            </a:r>
            <a:r>
              <a:rPr lang="en-US" sz="3200" dirty="0" err="1" smtClean="0"/>
              <a:t>জিনিস</a:t>
            </a:r>
            <a:r>
              <a:rPr lang="en-US" sz="3200" dirty="0" smtClean="0"/>
              <a:t> </a:t>
            </a:r>
            <a:r>
              <a:rPr lang="en-US" sz="3200" dirty="0" err="1" smtClean="0"/>
              <a:t>আছে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খাতায়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লিখে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আনবে</a:t>
            </a:r>
            <a:r>
              <a:rPr lang="en-US" sz="3200" dirty="0" smtClean="0"/>
              <a:t>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4839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889" y="548641"/>
            <a:ext cx="10030264" cy="923330"/>
          </a:xfrm>
          <a:prstGeom prst="rect">
            <a:avLst/>
          </a:prstGeom>
          <a:gradFill>
            <a:gsLst>
              <a:gs pos="11000">
                <a:schemeClr val="accent4">
                  <a:lumMod val="110000"/>
                  <a:satMod val="105000"/>
                  <a:tint val="67000"/>
                </a:schemeClr>
              </a:gs>
              <a:gs pos="86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 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 থেকো , সুস্থ থেকো , সুন্দর জীবন গড়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003451" y="4909625"/>
            <a:ext cx="6471138" cy="1237957"/>
          </a:xfrm>
          <a:prstGeom prst="horizontalScroll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80" y="1634071"/>
            <a:ext cx="5669280" cy="3113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330590" y="147710"/>
            <a:ext cx="11577709" cy="6625884"/>
            <a:chOff x="189914" y="112542"/>
            <a:chExt cx="11577709" cy="6625884"/>
          </a:xfrm>
        </p:grpSpPr>
        <p:grpSp>
          <p:nvGrpSpPr>
            <p:cNvPr id="6" name="Group 5"/>
            <p:cNvGrpSpPr/>
            <p:nvPr/>
          </p:nvGrpSpPr>
          <p:grpSpPr>
            <a:xfrm>
              <a:off x="407963" y="281355"/>
              <a:ext cx="11141612" cy="6271845"/>
              <a:chOff x="407963" y="281355"/>
              <a:chExt cx="11141612" cy="627184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407963" y="281355"/>
                <a:ext cx="11141612" cy="5627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407963" y="6496930"/>
                <a:ext cx="11141612" cy="5627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07963" y="385690"/>
                <a:ext cx="0" cy="616751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1519095" y="309490"/>
                <a:ext cx="0" cy="616751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189914" y="112542"/>
              <a:ext cx="11577709" cy="6625884"/>
              <a:chOff x="407963" y="281355"/>
              <a:chExt cx="11141612" cy="627184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V="1">
                <a:off x="407963" y="281355"/>
                <a:ext cx="11141612" cy="5627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407963" y="6496930"/>
                <a:ext cx="11141612" cy="5627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07963" y="385690"/>
                <a:ext cx="0" cy="616751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1519095" y="309490"/>
                <a:ext cx="0" cy="616751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12487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30590" y="147710"/>
            <a:ext cx="11577709" cy="6625884"/>
            <a:chOff x="189914" y="112542"/>
            <a:chExt cx="11577709" cy="6625884"/>
          </a:xfrm>
        </p:grpSpPr>
        <p:grpSp>
          <p:nvGrpSpPr>
            <p:cNvPr id="9" name="Group 8"/>
            <p:cNvGrpSpPr/>
            <p:nvPr/>
          </p:nvGrpSpPr>
          <p:grpSpPr>
            <a:xfrm>
              <a:off x="407963" y="281355"/>
              <a:ext cx="11141612" cy="6271845"/>
              <a:chOff x="407963" y="281355"/>
              <a:chExt cx="11141612" cy="6271845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V="1">
                <a:off x="407963" y="281355"/>
                <a:ext cx="11141612" cy="5627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/>
              <p:cNvCxnSpPr/>
              <p:nvPr/>
            </p:nvCxnSpPr>
            <p:spPr>
              <a:xfrm flipV="1">
                <a:off x="407963" y="6496930"/>
                <a:ext cx="11141612" cy="5627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407963" y="385690"/>
                <a:ext cx="0" cy="616751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1519095" y="309490"/>
                <a:ext cx="0" cy="616751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189914" y="112542"/>
              <a:ext cx="11577709" cy="6625884"/>
              <a:chOff x="407963" y="281355"/>
              <a:chExt cx="11141612" cy="6271845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V="1">
                <a:off x="407963" y="281355"/>
                <a:ext cx="11141612" cy="5627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407963" y="6496930"/>
                <a:ext cx="11141612" cy="5627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07963" y="385690"/>
                <a:ext cx="0" cy="616751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1519095" y="309490"/>
                <a:ext cx="0" cy="616751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30"/>
          <p:cNvGrpSpPr/>
          <p:nvPr/>
        </p:nvGrpSpPr>
        <p:grpSpPr>
          <a:xfrm>
            <a:off x="879064" y="439234"/>
            <a:ext cx="5061524" cy="900332"/>
            <a:chOff x="755618" y="628337"/>
            <a:chExt cx="5673110" cy="900332"/>
          </a:xfrm>
        </p:grpSpPr>
        <p:sp>
          <p:nvSpPr>
            <p:cNvPr id="32" name="Diamond 31"/>
            <p:cNvSpPr/>
            <p:nvPr/>
          </p:nvSpPr>
          <p:spPr>
            <a:xfrm>
              <a:off x="755618" y="710743"/>
              <a:ext cx="953619" cy="817926"/>
            </a:xfrm>
            <a:prstGeom prst="diamond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/>
                <a:t>শি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3" name="Diamond 32"/>
            <p:cNvSpPr/>
            <p:nvPr/>
          </p:nvSpPr>
          <p:spPr>
            <a:xfrm>
              <a:off x="1520870" y="657682"/>
              <a:ext cx="953619" cy="817926"/>
            </a:xfrm>
            <a:prstGeom prst="diamond">
              <a:avLst/>
            </a:prstGeom>
            <a:solidFill>
              <a:srgbClr val="7030A0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/>
                <a:t>ক্ষ</a:t>
              </a:r>
              <a:r>
                <a:rPr lang="en-US" sz="4000" dirty="0" smtClean="0"/>
                <a:t> 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4" name="Diamond 33"/>
            <p:cNvSpPr/>
            <p:nvPr/>
          </p:nvSpPr>
          <p:spPr>
            <a:xfrm>
              <a:off x="3421357" y="671334"/>
              <a:ext cx="953619" cy="817926"/>
            </a:xfrm>
            <a:prstGeom prst="diamond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প 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5" name="Diamond 34"/>
            <p:cNvSpPr/>
            <p:nvPr/>
          </p:nvSpPr>
          <p:spPr>
            <a:xfrm>
              <a:off x="5475109" y="671334"/>
              <a:ext cx="953619" cy="817926"/>
            </a:xfrm>
            <a:prstGeom prst="diamond">
              <a:avLst/>
            </a:prstGeom>
            <a:solidFill>
              <a:srgbClr val="00B0F0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/>
                <a:t>চি</a:t>
              </a:r>
              <a:r>
                <a:rPr lang="en-US" sz="4000" dirty="0" smtClean="0"/>
                <a:t> 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6" name="Diamond 35"/>
            <p:cNvSpPr/>
            <p:nvPr/>
          </p:nvSpPr>
          <p:spPr>
            <a:xfrm>
              <a:off x="2250884" y="628337"/>
              <a:ext cx="953619" cy="817926"/>
            </a:xfrm>
            <a:prstGeom prst="diamond">
              <a:avLst/>
            </a:prstGeom>
            <a:solidFill>
              <a:srgbClr val="00B05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ক 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7" name="Diamond 36"/>
            <p:cNvSpPr/>
            <p:nvPr/>
          </p:nvSpPr>
          <p:spPr>
            <a:xfrm>
              <a:off x="4799488" y="628337"/>
              <a:ext cx="953619" cy="817926"/>
            </a:xfrm>
            <a:prstGeom prst="diamond">
              <a:avLst/>
            </a:prstGeom>
            <a:solidFill>
              <a:schemeClr val="tx1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/>
                <a:t>তি</a:t>
              </a:r>
              <a:r>
                <a:rPr lang="en-US" sz="4000" dirty="0" smtClean="0"/>
                <a:t> 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8" name="Diamond 37"/>
            <p:cNvSpPr/>
            <p:nvPr/>
          </p:nvSpPr>
          <p:spPr>
            <a:xfrm>
              <a:off x="4077224" y="628337"/>
              <a:ext cx="953619" cy="817926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/>
                <a:t>রি</a:t>
              </a:r>
              <a:r>
                <a:rPr lang="en-US" sz="4000" dirty="0" smtClean="0"/>
                <a:t> 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759166" y="562079"/>
            <a:ext cx="4528004" cy="732520"/>
            <a:chOff x="6680973" y="810082"/>
            <a:chExt cx="4528004" cy="732520"/>
          </a:xfrm>
        </p:grpSpPr>
        <p:sp>
          <p:nvSpPr>
            <p:cNvPr id="39" name="Oval 38"/>
            <p:cNvSpPr/>
            <p:nvPr/>
          </p:nvSpPr>
          <p:spPr>
            <a:xfrm>
              <a:off x="6680973" y="877210"/>
              <a:ext cx="773723" cy="64711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/>
                <a:t>পা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7326821" y="851095"/>
              <a:ext cx="773723" cy="647114"/>
            </a:xfrm>
            <a:prstGeom prst="ellipse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ঠ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8427795" y="895488"/>
              <a:ext cx="773723" cy="647114"/>
            </a:xfrm>
            <a:prstGeom prst="ellipse">
              <a:avLst/>
            </a:prstGeom>
            <a:solidFill>
              <a:srgbClr val="7030A0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প 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9070684" y="851095"/>
              <a:ext cx="773723" cy="647114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/>
                <a:t>রি</a:t>
              </a:r>
              <a:r>
                <a:rPr lang="en-US" sz="4000" dirty="0" smtClean="0"/>
                <a:t> 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9752969" y="810082"/>
              <a:ext cx="773723" cy="647114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/>
                <a:t>চি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10435254" y="819460"/>
              <a:ext cx="773723" cy="647114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/>
                <a:t>তি</a:t>
              </a:r>
              <a:r>
                <a:rPr lang="en-US" sz="4000" dirty="0" smtClean="0"/>
                <a:t> 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5078" y="3580713"/>
            <a:ext cx="4853395" cy="70237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401453" y="1815160"/>
            <a:ext cx="2686929" cy="4581194"/>
            <a:chOff x="1401453" y="1815160"/>
            <a:chExt cx="2686929" cy="4581194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902" y="1815160"/>
              <a:ext cx="2027884" cy="2045261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401453" y="4088030"/>
              <a:ext cx="268692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পিন্টু চক্রবর্ত্তী  ( গোবিন্দ )</a:t>
              </a:r>
            </a:p>
            <a:p>
              <a:pPr algn="ctr"/>
              <a:r>
                <a:rPr lang="bn-IN" sz="2400" dirty="0" smtClean="0">
                  <a:solidFill>
                    <a:schemeClr val="accent5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</a:p>
            <a:p>
              <a:pPr algn="ctr"/>
              <a:r>
                <a:rPr lang="bn-IN" sz="2400" dirty="0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পূর্ব গুরুকচি সরকারি প্রাথমিক বিদ্যালয়</a:t>
              </a:r>
            </a:p>
            <a:p>
              <a:pPr algn="ctr"/>
              <a:r>
                <a:rPr lang="bn-IN" sz="2400" dirty="0" smtClean="0">
                  <a:solidFill>
                    <a:schemeClr val="accent5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গোয়াইনঘাট – সিলেট।</a:t>
              </a:r>
            </a:p>
            <a:p>
              <a:pPr algn="ctr"/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01774149077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6911370" y="3417238"/>
            <a:ext cx="45303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শ্রেণি-৩য়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পাঠ্যাংশ-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৪০মিনিট</a:t>
            </a: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231" y="1468099"/>
            <a:ext cx="1587584" cy="19539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56001" y="971042"/>
            <a:ext cx="433232" cy="376278"/>
          </a:xfrm>
          <a:prstGeom prst="ellipse">
            <a:avLst/>
          </a:prstGeom>
          <a:solidFill>
            <a:srgbClr val="5DD957"/>
          </a:solidFill>
          <a:ln w="38100">
            <a:solidFill>
              <a:srgbClr val="FF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5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0590" y="147710"/>
            <a:ext cx="11577709" cy="6625884"/>
            <a:chOff x="189914" y="112542"/>
            <a:chExt cx="11577709" cy="6625884"/>
          </a:xfrm>
        </p:grpSpPr>
        <p:grpSp>
          <p:nvGrpSpPr>
            <p:cNvPr id="3" name="Group 2"/>
            <p:cNvGrpSpPr/>
            <p:nvPr/>
          </p:nvGrpSpPr>
          <p:grpSpPr>
            <a:xfrm>
              <a:off x="407963" y="281355"/>
              <a:ext cx="11141612" cy="6271845"/>
              <a:chOff x="407963" y="281355"/>
              <a:chExt cx="11141612" cy="6271845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407963" y="281355"/>
                <a:ext cx="11141612" cy="5627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407963" y="6496930"/>
                <a:ext cx="11141612" cy="5627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07963" y="385690"/>
                <a:ext cx="0" cy="616751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1519095" y="309490"/>
                <a:ext cx="0" cy="616751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189914" y="112542"/>
              <a:ext cx="11577709" cy="6625884"/>
              <a:chOff x="407963" y="281355"/>
              <a:chExt cx="11141612" cy="6271845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407963" y="281355"/>
                <a:ext cx="11141612" cy="5627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V="1">
                <a:off x="407963" y="6496930"/>
                <a:ext cx="11141612" cy="5627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407963" y="385690"/>
                <a:ext cx="0" cy="616751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1519095" y="309490"/>
                <a:ext cx="0" cy="616751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Box 12"/>
          <p:cNvSpPr txBox="1"/>
          <p:nvPr/>
        </p:nvSpPr>
        <p:spPr>
          <a:xfrm>
            <a:off x="3376247" y="689317"/>
            <a:ext cx="4501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চলো</a:t>
            </a:r>
            <a:r>
              <a:rPr lang="en-US" sz="32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কিছু</a:t>
            </a:r>
            <a:r>
              <a:rPr lang="en-US" sz="32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ছবি</a:t>
            </a:r>
            <a:r>
              <a:rPr lang="en-US" sz="32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দেখি</a:t>
            </a:r>
            <a:r>
              <a:rPr lang="en-US" sz="32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……… </a:t>
            </a:r>
            <a:endParaRPr lang="en-US" sz="32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95" y="1841185"/>
            <a:ext cx="1907090" cy="19060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00" y="586495"/>
            <a:ext cx="1294121" cy="10713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185" y="466053"/>
            <a:ext cx="1496301" cy="1537131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585" y="1893401"/>
            <a:ext cx="2326502" cy="1853845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927" y="1841185"/>
            <a:ext cx="2694042" cy="190606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99" y="4132009"/>
            <a:ext cx="2021263" cy="217910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33" y="4254332"/>
            <a:ext cx="1850506" cy="20270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534" y="490589"/>
            <a:ext cx="1934427" cy="133573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741" y="4087927"/>
            <a:ext cx="2277510" cy="214755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606" y="4067510"/>
            <a:ext cx="2332794" cy="224360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89" y="1952103"/>
            <a:ext cx="2348163" cy="156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6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537255" y="5302733"/>
            <a:ext cx="4728282" cy="1015663"/>
          </a:xfrm>
          <a:prstGeom prst="rect">
            <a:avLst/>
          </a:prstGeom>
          <a:solidFill>
            <a:srgbClr val="FF00FF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 </a:t>
            </a:r>
            <a:r>
              <a:rPr lang="en-US" sz="6000" dirty="0" err="1" smtClean="0"/>
              <a:t>আমাদের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চারপাশে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grpSp>
        <p:nvGrpSpPr>
          <p:cNvPr id="2" name="Group 1"/>
          <p:cNvGrpSpPr/>
          <p:nvPr/>
        </p:nvGrpSpPr>
        <p:grpSpPr>
          <a:xfrm>
            <a:off x="330590" y="147710"/>
            <a:ext cx="11577709" cy="6625884"/>
            <a:chOff x="189914" y="112542"/>
            <a:chExt cx="11577709" cy="6625884"/>
          </a:xfrm>
        </p:grpSpPr>
        <p:grpSp>
          <p:nvGrpSpPr>
            <p:cNvPr id="3" name="Group 2"/>
            <p:cNvGrpSpPr/>
            <p:nvPr/>
          </p:nvGrpSpPr>
          <p:grpSpPr>
            <a:xfrm>
              <a:off x="407963" y="281355"/>
              <a:ext cx="11141612" cy="6271845"/>
              <a:chOff x="407963" y="281355"/>
              <a:chExt cx="11141612" cy="6271845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407963" y="281355"/>
                <a:ext cx="11141612" cy="5627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407963" y="6496930"/>
                <a:ext cx="11141612" cy="5627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07963" y="385690"/>
                <a:ext cx="0" cy="616751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1519095" y="309490"/>
                <a:ext cx="0" cy="616751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189914" y="112542"/>
              <a:ext cx="11577709" cy="6625884"/>
              <a:chOff x="407963" y="281355"/>
              <a:chExt cx="11141612" cy="6271845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407963" y="281355"/>
                <a:ext cx="11141612" cy="5627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V="1">
                <a:off x="407963" y="6496930"/>
                <a:ext cx="11141612" cy="5627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407963" y="385690"/>
                <a:ext cx="0" cy="616751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1519095" y="309490"/>
                <a:ext cx="0" cy="616751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677" y="605937"/>
            <a:ext cx="1814534" cy="18145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89" y="2796025"/>
            <a:ext cx="2602779" cy="21190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651" y="2782729"/>
            <a:ext cx="2128469" cy="21287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500" y="605937"/>
            <a:ext cx="1997335" cy="19569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7" y="2926686"/>
            <a:ext cx="2667549" cy="19980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123" y="605937"/>
            <a:ext cx="2028689" cy="19569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991" y="2835589"/>
            <a:ext cx="2150611" cy="21190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187" y="605937"/>
            <a:ext cx="2052724" cy="19569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52" y="586495"/>
            <a:ext cx="1764123" cy="197638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02227" y="5459741"/>
            <a:ext cx="9539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FF"/>
                </a:solidFill>
              </a:rPr>
              <a:t>ছবিতে</a:t>
            </a:r>
            <a:r>
              <a:rPr lang="en-US" sz="4000" b="1" dirty="0" smtClean="0">
                <a:solidFill>
                  <a:srgbClr val="FF00FF"/>
                </a:solidFill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</a:rPr>
              <a:t>যা</a:t>
            </a:r>
            <a:r>
              <a:rPr lang="en-US" sz="4000" b="1" dirty="0" smtClean="0">
                <a:solidFill>
                  <a:srgbClr val="FF00FF"/>
                </a:solidFill>
              </a:rPr>
              <a:t> ,</a:t>
            </a:r>
            <a:r>
              <a:rPr lang="en-US" sz="4000" b="1" dirty="0" err="1" smtClean="0">
                <a:solidFill>
                  <a:srgbClr val="FF00FF"/>
                </a:solidFill>
              </a:rPr>
              <a:t>যা</a:t>
            </a:r>
            <a:r>
              <a:rPr lang="en-US" sz="4000" b="1" dirty="0" smtClean="0">
                <a:solidFill>
                  <a:srgbClr val="FF00FF"/>
                </a:solidFill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</a:rPr>
              <a:t>দেখলে</a:t>
            </a:r>
            <a:r>
              <a:rPr lang="en-US" sz="4000" b="1" dirty="0" smtClean="0">
                <a:solidFill>
                  <a:srgbClr val="FF00FF"/>
                </a:solidFill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</a:rPr>
              <a:t>এসব</a:t>
            </a:r>
            <a:r>
              <a:rPr lang="en-US" sz="4000" b="1" dirty="0" smtClean="0">
                <a:solidFill>
                  <a:srgbClr val="FF00FF"/>
                </a:solidFill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</a:rPr>
              <a:t>তোমরা</a:t>
            </a:r>
            <a:r>
              <a:rPr lang="en-US" sz="4000" b="1" dirty="0" smtClean="0">
                <a:solidFill>
                  <a:srgbClr val="FF00FF"/>
                </a:solidFill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</a:rPr>
              <a:t>কোথায়</a:t>
            </a:r>
            <a:r>
              <a:rPr lang="en-US" sz="4000" b="1" dirty="0" smtClean="0">
                <a:solidFill>
                  <a:srgbClr val="FF00FF"/>
                </a:solidFill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</a:rPr>
              <a:t>দেখতে</a:t>
            </a:r>
            <a:r>
              <a:rPr lang="en-US" sz="4000" b="1" dirty="0" smtClean="0">
                <a:solidFill>
                  <a:srgbClr val="FF00FF"/>
                </a:solidFill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</a:rPr>
              <a:t>পাও</a:t>
            </a:r>
            <a:r>
              <a:rPr lang="en-US" sz="4000" b="1" dirty="0" smtClean="0">
                <a:solidFill>
                  <a:srgbClr val="FF00FF"/>
                </a:solidFill>
              </a:rPr>
              <a:t>? </a:t>
            </a:r>
            <a:endParaRPr lang="en-US" sz="40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0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/>
      <p:bldP spid="2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0590" y="147710"/>
            <a:ext cx="11577709" cy="6625884"/>
            <a:chOff x="189914" y="112542"/>
            <a:chExt cx="11577709" cy="6625884"/>
          </a:xfrm>
        </p:grpSpPr>
        <p:grpSp>
          <p:nvGrpSpPr>
            <p:cNvPr id="3" name="Group 2"/>
            <p:cNvGrpSpPr/>
            <p:nvPr/>
          </p:nvGrpSpPr>
          <p:grpSpPr>
            <a:xfrm>
              <a:off x="407963" y="281355"/>
              <a:ext cx="11141612" cy="6271845"/>
              <a:chOff x="407963" y="281355"/>
              <a:chExt cx="11141612" cy="6271845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407963" y="281355"/>
                <a:ext cx="11141612" cy="5627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407963" y="6496930"/>
                <a:ext cx="11141612" cy="5627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07963" y="385690"/>
                <a:ext cx="0" cy="616751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1519095" y="309490"/>
                <a:ext cx="0" cy="616751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189914" y="112542"/>
              <a:ext cx="11577709" cy="6625884"/>
              <a:chOff x="407963" y="281355"/>
              <a:chExt cx="11141612" cy="6271845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407963" y="281355"/>
                <a:ext cx="11141612" cy="5627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V="1">
                <a:off x="407963" y="6496930"/>
                <a:ext cx="11141612" cy="5627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407963" y="385690"/>
                <a:ext cx="0" cy="616751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1519095" y="309490"/>
                <a:ext cx="0" cy="616751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extBox 13"/>
          <p:cNvSpPr txBox="1"/>
          <p:nvPr/>
        </p:nvSpPr>
        <p:spPr>
          <a:xfrm>
            <a:off x="1888922" y="4163469"/>
            <a:ext cx="84610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</a:rPr>
              <a:t>সুন্দর</a:t>
            </a:r>
            <a:r>
              <a:rPr lang="en-US" sz="6600" dirty="0" smtClean="0">
                <a:solidFill>
                  <a:srgbClr val="002060"/>
                </a:solidFill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</a:rPr>
              <a:t>বলেছ,আজকের</a:t>
            </a:r>
            <a:r>
              <a:rPr lang="en-US" sz="6600" dirty="0" smtClean="0">
                <a:solidFill>
                  <a:srgbClr val="002060"/>
                </a:solidFill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</a:rPr>
              <a:t>পাঠ</a:t>
            </a:r>
            <a:r>
              <a:rPr lang="en-US" sz="6600" dirty="0" smtClean="0">
                <a:solidFill>
                  <a:srgbClr val="002060"/>
                </a:solidFill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</a:rPr>
              <a:t>হলো</a:t>
            </a:r>
            <a:r>
              <a:rPr lang="en-US" sz="6600" dirty="0">
                <a:solidFill>
                  <a:srgbClr val="002060"/>
                </a:solidFill>
              </a:rPr>
              <a:t> </a:t>
            </a:r>
            <a:r>
              <a:rPr lang="en-US" sz="6600" dirty="0" smtClean="0">
                <a:solidFill>
                  <a:srgbClr val="002060"/>
                </a:solidFill>
              </a:rPr>
              <a:t>                    “</a:t>
            </a:r>
            <a:r>
              <a:rPr lang="en-US" sz="6600" dirty="0" err="1" smtClean="0">
                <a:solidFill>
                  <a:srgbClr val="FF00FF"/>
                </a:solidFill>
              </a:rPr>
              <a:t>আমাদের</a:t>
            </a:r>
            <a:r>
              <a:rPr lang="en-US" sz="6600" dirty="0" smtClean="0">
                <a:solidFill>
                  <a:srgbClr val="FF00FF"/>
                </a:solidFill>
              </a:rPr>
              <a:t> </a:t>
            </a:r>
            <a:r>
              <a:rPr lang="en-US" sz="6600" dirty="0" err="1" smtClean="0">
                <a:solidFill>
                  <a:srgbClr val="FF00FF"/>
                </a:solidFill>
              </a:rPr>
              <a:t>পরিবেশ</a:t>
            </a:r>
            <a:r>
              <a:rPr lang="en-US" sz="6600" dirty="0" smtClean="0">
                <a:solidFill>
                  <a:srgbClr val="002060"/>
                </a:solidFill>
              </a:rPr>
              <a:t>”</a:t>
            </a:r>
            <a:r>
              <a:rPr lang="en-US" sz="5400" dirty="0" smtClean="0">
                <a:solidFill>
                  <a:srgbClr val="002060"/>
                </a:solidFill>
              </a:rPr>
              <a:t>।</a:t>
            </a:r>
            <a:r>
              <a:rPr lang="en-US" sz="6600" dirty="0" smtClean="0">
                <a:solidFill>
                  <a:srgbClr val="002060"/>
                </a:solidFill>
              </a:rPr>
              <a:t> </a:t>
            </a:r>
            <a:endParaRPr lang="en-US" sz="6600" dirty="0">
              <a:solidFill>
                <a:srgbClr val="002060"/>
              </a:solidFill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375" y="617764"/>
            <a:ext cx="5166598" cy="354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96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0590" y="147710"/>
            <a:ext cx="11577709" cy="6625884"/>
            <a:chOff x="189914" y="112542"/>
            <a:chExt cx="11577709" cy="6625884"/>
          </a:xfrm>
        </p:grpSpPr>
        <p:grpSp>
          <p:nvGrpSpPr>
            <p:cNvPr id="3" name="Group 2"/>
            <p:cNvGrpSpPr/>
            <p:nvPr/>
          </p:nvGrpSpPr>
          <p:grpSpPr>
            <a:xfrm>
              <a:off x="407963" y="281355"/>
              <a:ext cx="11141612" cy="6271845"/>
              <a:chOff x="407963" y="281355"/>
              <a:chExt cx="11141612" cy="6271845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407963" y="281355"/>
                <a:ext cx="11141612" cy="5627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407963" y="6496930"/>
                <a:ext cx="11141612" cy="5627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07963" y="385690"/>
                <a:ext cx="0" cy="616751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1519095" y="309490"/>
                <a:ext cx="0" cy="616751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189914" y="112542"/>
              <a:ext cx="11577709" cy="6625884"/>
              <a:chOff x="407963" y="281355"/>
              <a:chExt cx="11141612" cy="6271845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407963" y="281355"/>
                <a:ext cx="11141612" cy="5627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V="1">
                <a:off x="407963" y="6496930"/>
                <a:ext cx="11141612" cy="5627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407963" y="385690"/>
                <a:ext cx="0" cy="616751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1519095" y="309490"/>
                <a:ext cx="0" cy="616751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Oval 12"/>
          <p:cNvSpPr/>
          <p:nvPr/>
        </p:nvSpPr>
        <p:spPr>
          <a:xfrm>
            <a:off x="935499" y="757311"/>
            <a:ext cx="1252025" cy="1111347"/>
          </a:xfrm>
          <a:prstGeom prst="ellipse">
            <a:avLst/>
          </a:prstGeom>
          <a:solidFill>
            <a:srgbClr val="FF00FF"/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>
                  <a:solidFill>
                    <a:srgbClr val="00CC99"/>
                  </a:solidFill>
                </a:ln>
              </a:rPr>
              <a:t>শি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431366" y="757310"/>
            <a:ext cx="1252025" cy="1111347"/>
          </a:xfrm>
          <a:prstGeom prst="ellipse">
            <a:avLst/>
          </a:prstGeom>
          <a:solidFill>
            <a:srgbClr val="5DD957"/>
          </a:solid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>
                  <a:solidFill>
                    <a:schemeClr val="accent4"/>
                  </a:solidFill>
                </a:ln>
              </a:rPr>
              <a:t>খ</a:t>
            </a:r>
            <a:r>
              <a:rPr lang="en-US" sz="6000" dirty="0" smtClean="0">
                <a:ln>
                  <a:solidFill>
                    <a:srgbClr val="00CC99"/>
                  </a:solidFill>
                </a:ln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964743" y="757311"/>
            <a:ext cx="1252025" cy="111134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>
                  <a:solidFill>
                    <a:srgbClr val="00CC99"/>
                  </a:solidFill>
                </a:ln>
              </a:rPr>
              <a:t>ন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460610" y="769032"/>
            <a:ext cx="1252025" cy="111134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>
                  <a:solidFill>
                    <a:srgbClr val="00CC99"/>
                  </a:solidFill>
                </a:ln>
              </a:rPr>
              <a:t>ফ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899010" y="769032"/>
            <a:ext cx="1252025" cy="111134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00CC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>
                  <a:solidFill>
                    <a:srgbClr val="00CC99"/>
                  </a:solidFill>
                </a:ln>
              </a:rPr>
              <a:t>ল 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20174544"/>
              </p:ext>
            </p:extLst>
          </p:nvPr>
        </p:nvGraphicFramePr>
        <p:xfrm>
          <a:off x="750254" y="2264896"/>
          <a:ext cx="10691467" cy="405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656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Graphic spid="2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0590" y="147710"/>
            <a:ext cx="11577709" cy="6625884"/>
            <a:chOff x="189914" y="112542"/>
            <a:chExt cx="11577709" cy="6625884"/>
          </a:xfrm>
        </p:grpSpPr>
        <p:grpSp>
          <p:nvGrpSpPr>
            <p:cNvPr id="3" name="Group 2"/>
            <p:cNvGrpSpPr/>
            <p:nvPr/>
          </p:nvGrpSpPr>
          <p:grpSpPr>
            <a:xfrm>
              <a:off x="407963" y="281355"/>
              <a:ext cx="11141612" cy="6271845"/>
              <a:chOff x="407963" y="281355"/>
              <a:chExt cx="11141612" cy="6271845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407963" y="281355"/>
                <a:ext cx="11141612" cy="5627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407963" y="6496930"/>
                <a:ext cx="11141612" cy="5627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07963" y="385690"/>
                <a:ext cx="0" cy="616751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1519095" y="309490"/>
                <a:ext cx="0" cy="616751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189914" y="112542"/>
              <a:ext cx="11577709" cy="6625884"/>
              <a:chOff x="407963" y="281355"/>
              <a:chExt cx="11141612" cy="6271845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407963" y="281355"/>
                <a:ext cx="11141612" cy="5627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V="1">
                <a:off x="407963" y="6496930"/>
                <a:ext cx="11141612" cy="5627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407963" y="385690"/>
                <a:ext cx="0" cy="616751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1519095" y="309490"/>
                <a:ext cx="0" cy="616751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Box 12"/>
          <p:cNvSpPr txBox="1"/>
          <p:nvPr/>
        </p:nvSpPr>
        <p:spPr>
          <a:xfrm>
            <a:off x="942536" y="675249"/>
            <a:ext cx="2222695" cy="646331"/>
          </a:xfrm>
          <a:prstGeom prst="rect">
            <a:avLst/>
          </a:prstGeom>
          <a:solidFill>
            <a:srgbClr val="5DD957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3600" dirty="0" err="1" smtClean="0"/>
              <a:t>পরিবেশ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? </a:t>
            </a:r>
            <a:endParaRPr lang="en-US" dirty="0"/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4" y="2227774"/>
            <a:ext cx="10495408" cy="33981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77420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0590" y="147710"/>
            <a:ext cx="11577709" cy="6625884"/>
            <a:chOff x="189914" y="112542"/>
            <a:chExt cx="11577709" cy="6625884"/>
          </a:xfrm>
        </p:grpSpPr>
        <p:grpSp>
          <p:nvGrpSpPr>
            <p:cNvPr id="3" name="Group 2"/>
            <p:cNvGrpSpPr/>
            <p:nvPr/>
          </p:nvGrpSpPr>
          <p:grpSpPr>
            <a:xfrm>
              <a:off x="407963" y="281355"/>
              <a:ext cx="11141612" cy="6271845"/>
              <a:chOff x="407963" y="281355"/>
              <a:chExt cx="11141612" cy="6271845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407963" y="281355"/>
                <a:ext cx="11141612" cy="5627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407963" y="6496930"/>
                <a:ext cx="11141612" cy="5627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07963" y="385690"/>
                <a:ext cx="0" cy="616751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1519095" y="309490"/>
                <a:ext cx="0" cy="616751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189914" y="112542"/>
              <a:ext cx="11577709" cy="6625884"/>
              <a:chOff x="407963" y="281355"/>
              <a:chExt cx="11141612" cy="6271845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407963" y="281355"/>
                <a:ext cx="11141612" cy="5627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V="1">
                <a:off x="407963" y="6496930"/>
                <a:ext cx="11141612" cy="5627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407963" y="385690"/>
                <a:ext cx="0" cy="616751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1519095" y="309490"/>
                <a:ext cx="0" cy="616751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Box 12"/>
          <p:cNvSpPr txBox="1"/>
          <p:nvPr/>
        </p:nvSpPr>
        <p:spPr>
          <a:xfrm>
            <a:off x="1345211" y="3006158"/>
            <a:ext cx="97348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>
                  <a:solidFill>
                    <a:srgbClr val="FF00FF"/>
                  </a:solidFill>
                </a:ln>
              </a:rPr>
              <a:t>তাছাড়া</a:t>
            </a:r>
            <a:r>
              <a:rPr lang="en-US" sz="4400" dirty="0" smtClean="0">
                <a:ln>
                  <a:solidFill>
                    <a:srgbClr val="FF00FF"/>
                  </a:solidFill>
                </a:ln>
              </a:rPr>
              <a:t>, </a:t>
            </a:r>
            <a:r>
              <a:rPr lang="en-US" sz="4400" dirty="0" err="1" smtClean="0">
                <a:ln>
                  <a:solidFill>
                    <a:srgbClr val="FF00FF"/>
                  </a:solidFill>
                </a:ln>
              </a:rPr>
              <a:t>নানা</a:t>
            </a:r>
            <a:r>
              <a:rPr lang="en-US" sz="4400" dirty="0" smtClean="0">
                <a:ln>
                  <a:solidFill>
                    <a:srgbClr val="FF00FF"/>
                  </a:solidFill>
                </a:ln>
              </a:rPr>
              <a:t> </a:t>
            </a:r>
            <a:r>
              <a:rPr lang="en-US" sz="4400" dirty="0" err="1" smtClean="0">
                <a:ln>
                  <a:solidFill>
                    <a:srgbClr val="FF00FF"/>
                  </a:solidFill>
                </a:ln>
              </a:rPr>
              <a:t>রকম</a:t>
            </a:r>
            <a:r>
              <a:rPr lang="en-US" sz="4400" dirty="0" smtClean="0">
                <a:ln>
                  <a:solidFill>
                    <a:srgbClr val="FF00FF"/>
                  </a:solidFill>
                </a:ln>
              </a:rPr>
              <a:t> </a:t>
            </a:r>
            <a:r>
              <a:rPr lang="en-US" sz="4400" dirty="0" err="1" smtClean="0">
                <a:ln>
                  <a:solidFill>
                    <a:srgbClr val="FF00FF"/>
                  </a:solidFill>
                </a:ln>
              </a:rPr>
              <a:t>জিনিস</a:t>
            </a:r>
            <a:r>
              <a:rPr lang="en-US" sz="4400" dirty="0" smtClean="0">
                <a:ln>
                  <a:solidFill>
                    <a:srgbClr val="FF00FF"/>
                  </a:solidFill>
                </a:ln>
              </a:rPr>
              <a:t> </a:t>
            </a:r>
            <a:r>
              <a:rPr lang="en-US" sz="4400" dirty="0" err="1" smtClean="0">
                <a:ln>
                  <a:solidFill>
                    <a:srgbClr val="FF00FF"/>
                  </a:solidFill>
                </a:ln>
              </a:rPr>
              <a:t>আমাদের</a:t>
            </a:r>
            <a:r>
              <a:rPr lang="en-US" sz="4400" dirty="0" smtClean="0">
                <a:ln>
                  <a:solidFill>
                    <a:srgbClr val="FF00FF"/>
                  </a:solidFill>
                </a:ln>
              </a:rPr>
              <a:t> </a:t>
            </a:r>
            <a:r>
              <a:rPr lang="en-US" sz="4400" dirty="0" err="1" smtClean="0">
                <a:ln>
                  <a:solidFill>
                    <a:srgbClr val="FF00FF"/>
                  </a:solidFill>
                </a:ln>
              </a:rPr>
              <a:t>চারপাশে</a:t>
            </a:r>
            <a:r>
              <a:rPr lang="en-US" sz="4400" dirty="0" smtClean="0">
                <a:ln>
                  <a:solidFill>
                    <a:srgbClr val="FF00FF"/>
                  </a:solidFill>
                </a:ln>
              </a:rPr>
              <a:t> </a:t>
            </a:r>
            <a:r>
              <a:rPr lang="en-US" sz="4400" dirty="0" err="1" smtClean="0">
                <a:ln>
                  <a:solidFill>
                    <a:srgbClr val="FF00FF"/>
                  </a:solidFill>
                </a:ln>
              </a:rPr>
              <a:t>রয়েছে</a:t>
            </a:r>
            <a:r>
              <a:rPr lang="en-US" sz="4400" dirty="0" smtClean="0">
                <a:ln>
                  <a:solidFill>
                    <a:srgbClr val="FF00FF"/>
                  </a:solidFill>
                </a:ln>
              </a:rPr>
              <a:t>,  </a:t>
            </a:r>
            <a:r>
              <a:rPr lang="en-US" sz="4400" dirty="0" err="1" smtClean="0">
                <a:ln>
                  <a:solidFill>
                    <a:srgbClr val="FF00FF"/>
                  </a:solidFill>
                </a:ln>
              </a:rPr>
              <a:t>শ্রেণি</a:t>
            </a:r>
            <a:r>
              <a:rPr lang="en-US" sz="4400" dirty="0" smtClean="0">
                <a:ln>
                  <a:solidFill>
                    <a:srgbClr val="FF00FF"/>
                  </a:solidFill>
                </a:ln>
              </a:rPr>
              <a:t> </a:t>
            </a:r>
            <a:r>
              <a:rPr lang="en-US" sz="4400" dirty="0" err="1" smtClean="0">
                <a:ln>
                  <a:solidFill>
                    <a:srgbClr val="FF00FF"/>
                  </a:solidFill>
                </a:ln>
              </a:rPr>
              <a:t>কক্ষের</a:t>
            </a:r>
            <a:r>
              <a:rPr lang="en-US" sz="4400" dirty="0" smtClean="0">
                <a:ln>
                  <a:solidFill>
                    <a:srgbClr val="FF00FF"/>
                  </a:solidFill>
                </a:ln>
              </a:rPr>
              <a:t> </a:t>
            </a:r>
            <a:r>
              <a:rPr lang="en-US" sz="4400" dirty="0" err="1" smtClean="0">
                <a:ln>
                  <a:solidFill>
                    <a:srgbClr val="FF00FF"/>
                  </a:solidFill>
                </a:ln>
              </a:rPr>
              <a:t>ভিতরে</a:t>
            </a:r>
            <a:r>
              <a:rPr lang="en-US" sz="4400" dirty="0" smtClean="0">
                <a:ln>
                  <a:solidFill>
                    <a:srgbClr val="FF00FF"/>
                  </a:solidFill>
                </a:ln>
              </a:rPr>
              <a:t> </a:t>
            </a:r>
            <a:r>
              <a:rPr lang="en-US" sz="4400" dirty="0" err="1" smtClean="0">
                <a:ln>
                  <a:solidFill>
                    <a:srgbClr val="FF00FF"/>
                  </a:solidFill>
                </a:ln>
              </a:rPr>
              <a:t>চেয়ার</a:t>
            </a:r>
            <a:r>
              <a:rPr lang="en-US" sz="4400" dirty="0" smtClean="0">
                <a:ln>
                  <a:solidFill>
                    <a:srgbClr val="FF00FF"/>
                  </a:solidFill>
                </a:ln>
              </a:rPr>
              <a:t> </a:t>
            </a:r>
            <a:r>
              <a:rPr lang="en-US" sz="4400" dirty="0" err="1" smtClean="0">
                <a:ln>
                  <a:solidFill>
                    <a:srgbClr val="FF00FF"/>
                  </a:solidFill>
                </a:ln>
              </a:rPr>
              <a:t>টেবিল</a:t>
            </a:r>
            <a:r>
              <a:rPr lang="en-US" sz="4400" dirty="0" smtClean="0">
                <a:ln>
                  <a:solidFill>
                    <a:srgbClr val="FF00FF"/>
                  </a:solidFill>
                </a:ln>
              </a:rPr>
              <a:t>, </a:t>
            </a:r>
            <a:r>
              <a:rPr lang="en-US" sz="4400" dirty="0" err="1" smtClean="0">
                <a:ln>
                  <a:solidFill>
                    <a:srgbClr val="FF00FF"/>
                  </a:solidFill>
                </a:ln>
              </a:rPr>
              <a:t>বই</a:t>
            </a:r>
            <a:r>
              <a:rPr lang="en-US" sz="4400" dirty="0" smtClean="0">
                <a:ln>
                  <a:solidFill>
                    <a:srgbClr val="FF00FF"/>
                  </a:solidFill>
                </a:ln>
              </a:rPr>
              <a:t> ,</a:t>
            </a:r>
            <a:r>
              <a:rPr lang="en-US" sz="4400" dirty="0" err="1" smtClean="0">
                <a:ln>
                  <a:solidFill>
                    <a:srgbClr val="FF00FF"/>
                  </a:solidFill>
                </a:ln>
              </a:rPr>
              <a:t>খাতা</a:t>
            </a:r>
            <a:r>
              <a:rPr lang="en-US" sz="4400" dirty="0" smtClean="0">
                <a:ln>
                  <a:solidFill>
                    <a:srgbClr val="FF00FF"/>
                  </a:solidFill>
                </a:ln>
              </a:rPr>
              <a:t> , </a:t>
            </a:r>
            <a:r>
              <a:rPr lang="en-US" sz="4400" dirty="0" err="1" smtClean="0">
                <a:ln>
                  <a:solidFill>
                    <a:srgbClr val="FF00FF"/>
                  </a:solidFill>
                </a:ln>
              </a:rPr>
              <a:t>তোমার</a:t>
            </a:r>
            <a:r>
              <a:rPr lang="en-US" sz="4400" dirty="0" smtClean="0">
                <a:ln>
                  <a:solidFill>
                    <a:srgbClr val="FF00FF"/>
                  </a:solidFill>
                </a:ln>
              </a:rPr>
              <a:t> </a:t>
            </a:r>
            <a:r>
              <a:rPr lang="en-US" sz="4400" dirty="0" err="1" smtClean="0">
                <a:ln>
                  <a:solidFill>
                    <a:srgbClr val="FF00FF"/>
                  </a:solidFill>
                </a:ln>
              </a:rPr>
              <a:t>শিক্ষক</a:t>
            </a:r>
            <a:r>
              <a:rPr lang="en-US" sz="4400" dirty="0" smtClean="0">
                <a:ln>
                  <a:solidFill>
                    <a:srgbClr val="FF00FF"/>
                  </a:solidFill>
                </a:ln>
              </a:rPr>
              <a:t>, </a:t>
            </a:r>
            <a:r>
              <a:rPr lang="en-US" sz="4400" dirty="0" err="1" smtClean="0">
                <a:ln>
                  <a:solidFill>
                    <a:srgbClr val="FF00FF"/>
                  </a:solidFill>
                </a:ln>
              </a:rPr>
              <a:t>সহপাঠী</a:t>
            </a:r>
            <a:r>
              <a:rPr lang="en-US" sz="4400" dirty="0" smtClean="0">
                <a:ln>
                  <a:solidFill>
                    <a:srgbClr val="FF00FF"/>
                  </a:solidFill>
                </a:ln>
              </a:rPr>
              <a:t>, </a:t>
            </a:r>
            <a:r>
              <a:rPr lang="en-US" sz="4400" dirty="0" err="1" smtClean="0">
                <a:ln>
                  <a:solidFill>
                    <a:srgbClr val="FF00FF"/>
                  </a:solidFill>
                </a:ln>
              </a:rPr>
              <a:t>শ্রেণিক্ষকের</a:t>
            </a:r>
            <a:r>
              <a:rPr lang="en-US" sz="4400" dirty="0" smtClean="0">
                <a:ln>
                  <a:solidFill>
                    <a:srgbClr val="FF00FF"/>
                  </a:solidFill>
                </a:ln>
              </a:rPr>
              <a:t> </a:t>
            </a:r>
            <a:r>
              <a:rPr lang="en-US" sz="4400" dirty="0" err="1" smtClean="0">
                <a:ln>
                  <a:solidFill>
                    <a:srgbClr val="FF00FF"/>
                  </a:solidFill>
                </a:ln>
              </a:rPr>
              <a:t>বাহিরে</a:t>
            </a:r>
            <a:r>
              <a:rPr lang="en-US" sz="4400" dirty="0" smtClean="0">
                <a:ln>
                  <a:solidFill>
                    <a:srgbClr val="FF00FF"/>
                  </a:solidFill>
                </a:ln>
              </a:rPr>
              <a:t> </a:t>
            </a:r>
            <a:r>
              <a:rPr lang="en-US" sz="4400" dirty="0" err="1" smtClean="0">
                <a:ln>
                  <a:solidFill>
                    <a:srgbClr val="FF00FF"/>
                  </a:solidFill>
                </a:ln>
              </a:rPr>
              <a:t>রয়েছে</a:t>
            </a:r>
            <a:r>
              <a:rPr lang="en-US" sz="4400" dirty="0" smtClean="0">
                <a:ln>
                  <a:solidFill>
                    <a:srgbClr val="FF00FF"/>
                  </a:solidFill>
                </a:ln>
              </a:rPr>
              <a:t>, </a:t>
            </a:r>
            <a:r>
              <a:rPr lang="en-US" sz="4400" dirty="0" err="1" smtClean="0">
                <a:ln>
                  <a:solidFill>
                    <a:srgbClr val="FF00FF"/>
                  </a:solidFill>
                </a:ln>
              </a:rPr>
              <a:t>গাছপালা</a:t>
            </a:r>
            <a:r>
              <a:rPr lang="en-US" sz="4400" dirty="0" smtClean="0">
                <a:ln>
                  <a:solidFill>
                    <a:srgbClr val="FF00FF"/>
                  </a:solidFill>
                </a:ln>
              </a:rPr>
              <a:t>, </a:t>
            </a:r>
            <a:r>
              <a:rPr lang="en-US" sz="4400" dirty="0" err="1" smtClean="0">
                <a:ln>
                  <a:solidFill>
                    <a:srgbClr val="FF00FF"/>
                  </a:solidFill>
                </a:ln>
              </a:rPr>
              <a:t>পানি</a:t>
            </a:r>
            <a:r>
              <a:rPr lang="en-US" sz="4400" dirty="0" smtClean="0">
                <a:ln>
                  <a:solidFill>
                    <a:srgbClr val="FF00FF"/>
                  </a:solidFill>
                </a:ln>
              </a:rPr>
              <a:t>, </a:t>
            </a:r>
            <a:r>
              <a:rPr lang="en-US" sz="4400" dirty="0" err="1" smtClean="0">
                <a:ln>
                  <a:solidFill>
                    <a:srgbClr val="FF00FF"/>
                  </a:solidFill>
                </a:ln>
              </a:rPr>
              <a:t>মাটি</a:t>
            </a:r>
            <a:r>
              <a:rPr lang="en-US" sz="4400" dirty="0" smtClean="0">
                <a:ln>
                  <a:solidFill>
                    <a:srgbClr val="FF00FF"/>
                  </a:solidFill>
                </a:ln>
              </a:rPr>
              <a:t>, </a:t>
            </a:r>
            <a:r>
              <a:rPr lang="en-US" sz="4400" dirty="0" err="1" smtClean="0">
                <a:ln>
                  <a:solidFill>
                    <a:srgbClr val="FF00FF"/>
                  </a:solidFill>
                </a:ln>
              </a:rPr>
              <a:t>সূর্যের</a:t>
            </a:r>
            <a:r>
              <a:rPr lang="en-US" sz="4400" dirty="0" smtClean="0">
                <a:ln>
                  <a:solidFill>
                    <a:srgbClr val="FF00FF"/>
                  </a:solidFill>
                </a:ln>
              </a:rPr>
              <a:t> </a:t>
            </a:r>
            <a:r>
              <a:rPr lang="en-US" sz="4400" dirty="0" err="1" smtClean="0">
                <a:ln>
                  <a:solidFill>
                    <a:srgbClr val="FF00FF"/>
                  </a:solidFill>
                </a:ln>
              </a:rPr>
              <a:t>আলো,বায়ু</a:t>
            </a:r>
            <a:r>
              <a:rPr lang="en-US" sz="4400" dirty="0" smtClean="0">
                <a:ln>
                  <a:solidFill>
                    <a:srgbClr val="FF00FF"/>
                  </a:solidFill>
                </a:ln>
              </a:rPr>
              <a:t>, </a:t>
            </a:r>
            <a:r>
              <a:rPr lang="en-US" sz="4400" dirty="0" err="1" smtClean="0">
                <a:ln>
                  <a:solidFill>
                    <a:srgbClr val="FF00FF"/>
                  </a:solidFill>
                </a:ln>
              </a:rPr>
              <a:t>গরু</a:t>
            </a:r>
            <a:r>
              <a:rPr lang="en-US" sz="4400" dirty="0" smtClean="0">
                <a:ln>
                  <a:solidFill>
                    <a:srgbClr val="FF00FF"/>
                  </a:solidFill>
                </a:ln>
              </a:rPr>
              <a:t>, </a:t>
            </a:r>
            <a:r>
              <a:rPr lang="en-US" sz="4400" dirty="0" err="1" smtClean="0">
                <a:ln>
                  <a:solidFill>
                    <a:srgbClr val="FF00FF"/>
                  </a:solidFill>
                </a:ln>
              </a:rPr>
              <a:t>ছাগল</a:t>
            </a:r>
            <a:r>
              <a:rPr lang="en-US" sz="4400" dirty="0" smtClean="0">
                <a:ln>
                  <a:solidFill>
                    <a:srgbClr val="FF00FF"/>
                  </a:solidFill>
                </a:ln>
              </a:rPr>
              <a:t>, </a:t>
            </a:r>
            <a:r>
              <a:rPr lang="en-US" sz="4400" dirty="0" err="1" smtClean="0">
                <a:ln>
                  <a:solidFill>
                    <a:srgbClr val="FF00FF"/>
                  </a:solidFill>
                </a:ln>
              </a:rPr>
              <a:t>হাঁস</a:t>
            </a:r>
            <a:r>
              <a:rPr lang="en-US" sz="4400" dirty="0" smtClean="0">
                <a:ln>
                  <a:solidFill>
                    <a:srgbClr val="FF00FF"/>
                  </a:solidFill>
                </a:ln>
              </a:rPr>
              <a:t>, </a:t>
            </a:r>
            <a:r>
              <a:rPr lang="en-US" sz="4400" dirty="0" err="1" smtClean="0">
                <a:ln>
                  <a:solidFill>
                    <a:srgbClr val="FF00FF"/>
                  </a:solidFill>
                </a:ln>
              </a:rPr>
              <a:t>মুরগী</a:t>
            </a:r>
            <a:r>
              <a:rPr lang="en-US" sz="4400" dirty="0" smtClean="0">
                <a:ln>
                  <a:solidFill>
                    <a:srgbClr val="FF00FF"/>
                  </a:solidFill>
                </a:ln>
              </a:rPr>
              <a:t>, </a:t>
            </a:r>
            <a:r>
              <a:rPr lang="en-US" sz="4400" dirty="0" err="1" smtClean="0">
                <a:ln>
                  <a:solidFill>
                    <a:srgbClr val="FF00FF"/>
                  </a:solidFill>
                </a:ln>
              </a:rPr>
              <a:t>ইত্যাদি</a:t>
            </a:r>
            <a:r>
              <a:rPr lang="en-US" sz="4400" dirty="0" smtClean="0">
                <a:ln>
                  <a:solidFill>
                    <a:srgbClr val="FF00FF"/>
                  </a:solidFill>
                </a:ln>
              </a:rPr>
              <a:t> ,</a:t>
            </a:r>
            <a:r>
              <a:rPr lang="en-US" sz="4400" dirty="0" err="1" smtClean="0">
                <a:ln>
                  <a:solidFill>
                    <a:srgbClr val="FF00FF"/>
                  </a:solidFill>
                </a:ln>
              </a:rPr>
              <a:t>এই</a:t>
            </a:r>
            <a:r>
              <a:rPr lang="en-US" sz="4400" dirty="0" smtClean="0">
                <a:ln>
                  <a:solidFill>
                    <a:srgbClr val="FF00FF"/>
                  </a:solidFill>
                </a:ln>
              </a:rPr>
              <a:t> </a:t>
            </a:r>
            <a:r>
              <a:rPr lang="en-US" sz="4400" dirty="0" err="1" smtClean="0">
                <a:ln>
                  <a:solidFill>
                    <a:srgbClr val="FF00FF"/>
                  </a:solidFill>
                </a:ln>
              </a:rPr>
              <a:t>সবকিছু</a:t>
            </a:r>
            <a:r>
              <a:rPr lang="en-US" sz="4400" dirty="0" smtClean="0">
                <a:ln>
                  <a:solidFill>
                    <a:srgbClr val="FF00FF"/>
                  </a:solidFill>
                </a:ln>
              </a:rPr>
              <a:t> </a:t>
            </a:r>
            <a:r>
              <a:rPr lang="en-US" sz="4400" dirty="0" err="1" smtClean="0">
                <a:ln>
                  <a:solidFill>
                    <a:srgbClr val="FF00FF"/>
                  </a:solidFill>
                </a:ln>
              </a:rPr>
              <a:t>নিয়ে</a:t>
            </a:r>
            <a:r>
              <a:rPr lang="en-US" sz="4400" dirty="0" smtClean="0">
                <a:ln>
                  <a:solidFill>
                    <a:srgbClr val="FF00FF"/>
                  </a:solidFill>
                </a:ln>
              </a:rPr>
              <a:t> </a:t>
            </a:r>
            <a:r>
              <a:rPr lang="en-US" sz="4400" dirty="0" err="1" smtClean="0">
                <a:ln>
                  <a:solidFill>
                    <a:srgbClr val="FF00FF"/>
                  </a:solidFill>
                </a:ln>
              </a:rPr>
              <a:t>আমাদের</a:t>
            </a:r>
            <a:r>
              <a:rPr lang="en-US" sz="4400" dirty="0" smtClean="0">
                <a:ln>
                  <a:solidFill>
                    <a:srgbClr val="FF00FF"/>
                  </a:solidFill>
                </a:ln>
              </a:rPr>
              <a:t> </a:t>
            </a:r>
            <a:r>
              <a:rPr lang="en-US" sz="4400" dirty="0" err="1" smtClean="0">
                <a:ln>
                  <a:solidFill>
                    <a:srgbClr val="FF00FF"/>
                  </a:solidFill>
                </a:ln>
              </a:rPr>
              <a:t>পরিবেশ</a:t>
            </a:r>
            <a:r>
              <a:rPr lang="en-US" sz="4400" dirty="0" smtClean="0">
                <a:ln>
                  <a:solidFill>
                    <a:srgbClr val="FF00FF"/>
                  </a:solidFill>
                </a:ln>
              </a:rPr>
              <a:t>।  </a:t>
            </a:r>
            <a:endParaRPr lang="en-US" sz="4400" dirty="0">
              <a:ln>
                <a:solidFill>
                  <a:srgbClr val="FF00FF"/>
                </a:solidFill>
              </a:ln>
            </a:endParaRP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5" y="570409"/>
            <a:ext cx="4135900" cy="223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6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122201" y="1897096"/>
            <a:ext cx="5841241" cy="1015663"/>
          </a:xfrm>
          <a:prstGeom prst="rect">
            <a:avLst/>
          </a:prstGeom>
          <a:solidFill>
            <a:srgbClr val="5DD957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মিলিয়ে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নিই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………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0590" y="147710"/>
            <a:ext cx="11577709" cy="6625884"/>
            <a:chOff x="189914" y="112542"/>
            <a:chExt cx="11577709" cy="6625884"/>
          </a:xfrm>
        </p:grpSpPr>
        <p:grpSp>
          <p:nvGrpSpPr>
            <p:cNvPr id="3" name="Group 2"/>
            <p:cNvGrpSpPr/>
            <p:nvPr/>
          </p:nvGrpSpPr>
          <p:grpSpPr>
            <a:xfrm>
              <a:off x="407963" y="281355"/>
              <a:ext cx="11141612" cy="6271845"/>
              <a:chOff x="407963" y="281355"/>
              <a:chExt cx="11141612" cy="6271845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407963" y="281355"/>
                <a:ext cx="11141612" cy="5627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407963" y="6496930"/>
                <a:ext cx="11141612" cy="5627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07963" y="385690"/>
                <a:ext cx="0" cy="616751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1519095" y="309490"/>
                <a:ext cx="0" cy="616751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189914" y="112542"/>
              <a:ext cx="11577709" cy="6625884"/>
              <a:chOff x="407963" y="281355"/>
              <a:chExt cx="11141612" cy="6271845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407963" y="281355"/>
                <a:ext cx="11141612" cy="5627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V="1">
                <a:off x="407963" y="6496930"/>
                <a:ext cx="11141612" cy="5627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407963" y="385690"/>
                <a:ext cx="0" cy="616751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1519095" y="309490"/>
                <a:ext cx="0" cy="616751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Box 12"/>
          <p:cNvSpPr txBox="1"/>
          <p:nvPr/>
        </p:nvSpPr>
        <p:spPr>
          <a:xfrm>
            <a:off x="914399" y="689317"/>
            <a:ext cx="1519311" cy="523220"/>
          </a:xfrm>
          <a:prstGeom prst="rect">
            <a:avLst/>
          </a:prstGeom>
          <a:solidFill>
            <a:srgbClr val="FF00FF"/>
          </a:solidFill>
          <a:ln w="57150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একক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87899" y="1607095"/>
            <a:ext cx="103538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>
                  <a:solidFill>
                    <a:srgbClr val="002060"/>
                  </a:solidFill>
                </a:ln>
              </a:rPr>
              <a:t>নিচের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</a:rPr>
              <a:t>ছকটি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</a:rPr>
              <a:t>অঙ্কন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</a:rPr>
              <a:t>করে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</a:rPr>
              <a:t>,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</a:rPr>
              <a:t>শ্রেণিকক্ষের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</a:rPr>
              <a:t>ভিতরে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</a:rPr>
              <a:t>যেসব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</a:rPr>
              <a:t>জিনিস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</a:rPr>
              <a:t>দেখতে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</a:rPr>
              <a:t>পাও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</a:rPr>
              <a:t>তা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</a:rPr>
              <a:t>নির্দিষ্ট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</a:rPr>
              <a:t>কলামে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</a:rPr>
              <a:t> 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</a:rPr>
              <a:t>লিখ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</a:rPr>
              <a:t>।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</a:rPr>
              <a:t>এবং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</a:rPr>
              <a:t>শ্রেণিকক্ষের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</a:rPr>
              <a:t>বাহিরে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</a:rPr>
              <a:t>গিয়ে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</a:rPr>
              <a:t>যেসব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</a:rPr>
              <a:t>জিনিস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</a:rPr>
              <a:t>দেখতে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</a:rPr>
              <a:t>পাও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</a:rPr>
              <a:t>তা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</a:rPr>
              <a:t>নির্দিষ্ট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</a:rPr>
              <a:t>কলামে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en-US" sz="3600" b="1" dirty="0" err="1" smtClean="0">
                <a:ln>
                  <a:solidFill>
                    <a:srgbClr val="002060"/>
                  </a:solidFill>
                </a:ln>
              </a:rPr>
              <a:t>লিখ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</a:rPr>
              <a:t>।  </a:t>
            </a:r>
            <a:endParaRPr lang="en-US" sz="3600" b="1" dirty="0">
              <a:ln>
                <a:solidFill>
                  <a:srgbClr val="002060"/>
                </a:solidFill>
              </a:ln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008791"/>
              </p:ext>
            </p:extLst>
          </p:nvPr>
        </p:nvGraphicFramePr>
        <p:xfrm>
          <a:off x="914399" y="3361420"/>
          <a:ext cx="10527322" cy="2902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3661"/>
                <a:gridCol w="5263661"/>
              </a:tblGrid>
              <a:tr h="65102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</a:t>
                      </a:r>
                      <a:r>
                        <a:rPr lang="en-US" sz="3200" b="0" dirty="0" err="1" smtClean="0">
                          <a:solidFill>
                            <a:srgbClr val="FF0000"/>
                          </a:solidFill>
                        </a:rPr>
                        <a:t>শ্রেণিকক্ষের</a:t>
                      </a:r>
                      <a:r>
                        <a:rPr lang="en-US" sz="3200" b="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rgbClr val="FF0000"/>
                          </a:solidFill>
                        </a:rPr>
                        <a:t>ভিতরের</a:t>
                      </a:r>
                      <a:r>
                        <a:rPr lang="en-US" sz="3200" b="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rgbClr val="FF0000"/>
                          </a:solidFill>
                        </a:rPr>
                        <a:t>জিনিস</a:t>
                      </a:r>
                      <a:r>
                        <a:rPr lang="en-US" sz="3200" b="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2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</a:t>
                      </a:r>
                      <a:r>
                        <a:rPr lang="en-US" sz="3200" dirty="0" err="1" smtClean="0">
                          <a:solidFill>
                            <a:srgbClr val="FF00FF"/>
                          </a:solidFill>
                        </a:rPr>
                        <a:t>শ্রেণীকক্ষের</a:t>
                      </a:r>
                      <a:r>
                        <a:rPr lang="en-US" sz="3200" baseline="0" dirty="0" smtClean="0">
                          <a:solidFill>
                            <a:srgbClr val="FF00FF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FF"/>
                          </a:solidFill>
                        </a:rPr>
                        <a:t>বাহিরের</a:t>
                      </a:r>
                      <a:r>
                        <a:rPr lang="en-US" sz="3200" baseline="0" dirty="0" smtClean="0">
                          <a:solidFill>
                            <a:srgbClr val="FF00FF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FF"/>
                          </a:solidFill>
                        </a:rPr>
                        <a:t>জিনিস</a:t>
                      </a:r>
                      <a:r>
                        <a:rPr lang="en-US" sz="3200" baseline="0" dirty="0" smtClean="0">
                          <a:solidFill>
                            <a:srgbClr val="FF00FF"/>
                          </a:solidFill>
                        </a:rPr>
                        <a:t>। </a:t>
                      </a:r>
                      <a:endParaRPr lang="en-US" sz="3200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rgbClr val="00CC99"/>
                    </a:solidFill>
                  </a:tcPr>
                </a:tc>
              </a:tr>
              <a:tr h="2251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87899" y="4271749"/>
            <a:ext cx="4930764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বই</a:t>
            </a:r>
            <a:r>
              <a:rPr lang="en-US" sz="4000" dirty="0" smtClean="0"/>
              <a:t>, </a:t>
            </a:r>
            <a:r>
              <a:rPr lang="en-US" sz="4000" dirty="0" err="1" smtClean="0"/>
              <a:t>খাতা</a:t>
            </a:r>
            <a:r>
              <a:rPr lang="en-US" sz="4000" dirty="0" smtClean="0"/>
              <a:t>, </a:t>
            </a:r>
            <a:r>
              <a:rPr lang="en-US" sz="4000" dirty="0" err="1" smtClean="0"/>
              <a:t>কলম</a:t>
            </a:r>
            <a:r>
              <a:rPr lang="en-US" sz="4000" dirty="0" smtClean="0"/>
              <a:t>, </a:t>
            </a:r>
            <a:r>
              <a:rPr lang="en-US" sz="4000" dirty="0" err="1" smtClean="0"/>
              <a:t>শিক্ষক</a:t>
            </a:r>
            <a:r>
              <a:rPr lang="en-US" sz="4000" dirty="0" smtClean="0"/>
              <a:t>, </a:t>
            </a:r>
            <a:r>
              <a:rPr lang="en-US" sz="4000" dirty="0" err="1" smtClean="0"/>
              <a:t>সহপাঠী</a:t>
            </a:r>
            <a:r>
              <a:rPr lang="en-US" sz="4000" dirty="0" smtClean="0"/>
              <a:t>, </a:t>
            </a:r>
            <a:r>
              <a:rPr lang="en-US" sz="4000" dirty="0" err="1" smtClean="0"/>
              <a:t>চেয়ার</a:t>
            </a:r>
            <a:r>
              <a:rPr lang="en-US" sz="4000" dirty="0" smtClean="0"/>
              <a:t>, </a:t>
            </a:r>
            <a:r>
              <a:rPr lang="en-US" sz="4000" dirty="0" err="1" smtClean="0"/>
              <a:t>টেবিল</a:t>
            </a:r>
            <a:r>
              <a:rPr lang="en-US" sz="4000" dirty="0" smtClean="0"/>
              <a:t>, </a:t>
            </a:r>
            <a:r>
              <a:rPr lang="en-US" sz="4000" dirty="0" err="1" smtClean="0"/>
              <a:t>ব্রেঞ্চ</a:t>
            </a:r>
            <a:r>
              <a:rPr lang="en-US" sz="4000" dirty="0" smtClean="0"/>
              <a:t>, 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6401920" y="4185387"/>
            <a:ext cx="4874593" cy="1938992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গাছপালা</a:t>
            </a:r>
            <a:r>
              <a:rPr lang="en-US" sz="4000" dirty="0" smtClean="0"/>
              <a:t>, </a:t>
            </a:r>
            <a:r>
              <a:rPr lang="en-US" sz="4000" dirty="0" err="1" smtClean="0"/>
              <a:t>গরু</a:t>
            </a:r>
            <a:r>
              <a:rPr lang="en-US" sz="4000" dirty="0" smtClean="0"/>
              <a:t>, </a:t>
            </a:r>
            <a:r>
              <a:rPr lang="en-US" sz="4000" dirty="0" err="1" smtClean="0"/>
              <a:t>ছাগল</a:t>
            </a:r>
            <a:r>
              <a:rPr lang="en-US" sz="4000" dirty="0" smtClean="0"/>
              <a:t>, </a:t>
            </a:r>
            <a:r>
              <a:rPr lang="en-US" sz="4000" dirty="0" err="1" smtClean="0"/>
              <a:t>পাখি</a:t>
            </a:r>
            <a:r>
              <a:rPr lang="en-US" sz="4000" dirty="0" smtClean="0"/>
              <a:t>, </a:t>
            </a:r>
            <a:r>
              <a:rPr lang="en-US" sz="4000" dirty="0" err="1" smtClean="0"/>
              <a:t>পানি</a:t>
            </a:r>
            <a:r>
              <a:rPr lang="en-US" sz="4000" dirty="0" smtClean="0"/>
              <a:t>, </a:t>
            </a:r>
            <a:r>
              <a:rPr lang="en-US" sz="4000" dirty="0" err="1" smtClean="0"/>
              <a:t>বাতাস</a:t>
            </a:r>
            <a:r>
              <a:rPr lang="en-US" sz="4000" dirty="0" smtClean="0"/>
              <a:t>/</a:t>
            </a:r>
            <a:r>
              <a:rPr lang="en-US" sz="4000" dirty="0" err="1" smtClean="0"/>
              <a:t>বায়ু</a:t>
            </a:r>
            <a:r>
              <a:rPr lang="en-US" sz="4000" dirty="0" smtClean="0"/>
              <a:t>, </a:t>
            </a:r>
            <a:r>
              <a:rPr lang="en-US" sz="4000" dirty="0" err="1" smtClean="0"/>
              <a:t>সূর্যের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আলো</a:t>
            </a:r>
            <a:r>
              <a:rPr lang="en-US" sz="4000" dirty="0" smtClean="0"/>
              <a:t>, </a:t>
            </a:r>
            <a:r>
              <a:rPr lang="en-US" sz="4000" dirty="0" err="1" smtClean="0"/>
              <a:t>মাটি</a:t>
            </a:r>
            <a:r>
              <a:rPr lang="en-US" sz="4000" dirty="0" smtClean="0"/>
              <a:t>, </a:t>
            </a:r>
            <a:r>
              <a:rPr lang="en-US" sz="4000" dirty="0" err="1" smtClean="0"/>
              <a:t>শহিদ</a:t>
            </a:r>
            <a:r>
              <a:rPr lang="en-US" sz="4000" dirty="0" smtClean="0"/>
              <a:t> </a:t>
            </a:r>
            <a:r>
              <a:rPr lang="en-US" sz="4000" dirty="0" err="1" smtClean="0"/>
              <a:t>মিনার</a:t>
            </a:r>
            <a:r>
              <a:rPr lang="en-US" sz="4000" dirty="0" smtClean="0"/>
              <a:t>, </a:t>
            </a:r>
            <a:r>
              <a:rPr lang="en-US" sz="4000" dirty="0" err="1" smtClean="0"/>
              <a:t>রাস্তা</a:t>
            </a:r>
            <a:r>
              <a:rPr lang="en-US" sz="4000" dirty="0" smtClean="0"/>
              <a:t>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6964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/>
      <p:bldP spid="15" grpId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428</Words>
  <Application>Microsoft Office PowerPoint</Application>
  <PresentationFormat>Widescreen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pintu chy</dc:creator>
  <cp:lastModifiedBy>Microsoft account</cp:lastModifiedBy>
  <cp:revision>54</cp:revision>
  <dcterms:created xsi:type="dcterms:W3CDTF">2020-07-07T16:48:09Z</dcterms:created>
  <dcterms:modified xsi:type="dcterms:W3CDTF">2020-07-18T18:28:41Z</dcterms:modified>
</cp:coreProperties>
</file>