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5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F9D"/>
    <a:srgbClr val="EC7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1AF32-9C62-44B0-BB04-4F46FB2598E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0DEB6-57B5-4D07-A480-2B843D365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0DEB6-57B5-4D07-A480-2B843D365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53F8-4D18-461E-BBB6-BC1A524459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0DEB6-57B5-4D07-A480-2B843D3657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0DEB6-57B5-4D07-A480-2B843D3657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0DEB6-57B5-4D07-A480-2B843D3657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0DEB6-57B5-4D07-A480-2B843D3657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28FA-6CDF-4257-8897-820D574AB88D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0E0D-ACC8-4A8C-96A4-4C5038F2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10-Math-C-13.pptx#9. PowerPoint Presentatio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7"/>
            <a:ext cx="6621809" cy="6621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00" y="0"/>
            <a:ext cx="5445273" cy="68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653" y="1251284"/>
            <a:ext cx="9516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২, ৪, ৬, ৮, ১০, ১২, ১৪, ১৬।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053" y="2654967"/>
            <a:ext cx="951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২+ ৪+৬+৮+১০+১২+১৪+১৬.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288" y="3971925"/>
            <a:ext cx="1220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ধারাঃ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অনুক্রমের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পরপর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“+”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89" y="360947"/>
            <a:ext cx="110570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 + ৪ + ৬ + ৮ + ১০ + ১২ + ১৪ + ১৬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=২,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২য়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= ৪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৩য়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=৬,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৪র্থ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=৮ 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২য়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=৪-২=২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২য়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৩য়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=৬-৪=২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৩য়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৪র্থ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=৮-৬=২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পরপর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547" y="5136560"/>
            <a:ext cx="1099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43EF9D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2800" dirty="0">
                <a:solidFill>
                  <a:srgbClr val="43EF9D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3EF9D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ধারাঃ</a:t>
            </a:r>
            <a:r>
              <a:rPr lang="en-US" sz="2800" dirty="0">
                <a:solidFill>
                  <a:srgbClr val="43EF9D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পূর্ববর্তী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ধারাটিকে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পার্থক্যকে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708" y="842207"/>
            <a:ext cx="10912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সময়-৫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6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858" y="1709226"/>
            <a:ext cx="292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অনুক্রম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58" y="3575152"/>
            <a:ext cx="25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7" y="4786309"/>
            <a:ext cx="292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hlinkClick r:id="rId2" action="ppaction://hlinkpres?slideindex=9&amp;slidetitle=PowerPoint Presentation"/>
          </p:cNvPr>
          <p:cNvSpPr txBox="1"/>
          <p:nvPr/>
        </p:nvSpPr>
        <p:spPr>
          <a:xfrm>
            <a:off x="775858" y="2202024"/>
            <a:ext cx="11069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EC7AD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কতকগুলো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নিয়মে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ক্রমান্বয়ে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এমনভাবে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সাজানো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পূর্বের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পরের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সাজানো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রাশিগুলোর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সেটকে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অনুক্রম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Sequence) </a:t>
            </a:r>
            <a:r>
              <a:rPr lang="en-US" sz="28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57" y="4071941"/>
            <a:ext cx="1078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অনুক্রমের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পদগুলো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পরপর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“+”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856" y="5430011"/>
            <a:ext cx="10786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পূর্ববর্তী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ধারাটিকে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609600"/>
            <a:ext cx="10931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অনু-১৩.১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5. 2 - 5 - 12 - 19 -  … … …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12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709" y="2105891"/>
            <a:ext cx="10903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সমাধানঃ</a:t>
            </a:r>
            <a:endParaRPr lang="en-US" sz="2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 a= 2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পদসংখ্যা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 n =12</a:t>
            </a: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d= - 5 -2 = - 7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= - 12 - (- 5) 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= - 12+5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= - 7</a:t>
            </a: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n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= a+(n-1)d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= 2 + (12 – 1)(-7)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= 2 + 11( - 7 )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= 2 – 77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= -75 </a:t>
            </a:r>
          </a:p>
          <a:p>
            <a:endParaRPr lang="en-US" sz="2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-7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12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= -75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678873"/>
            <a:ext cx="115408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43EF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৭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1898073"/>
            <a:ext cx="11540837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? (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</a:p>
          <a:p>
            <a:pPr algn="ctr"/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endParaRPr lang="en-US" sz="3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২. 8+ 11 + 14 + 17 + … … … … 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15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ctr"/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৩. 1+ 4 + 7 + 13 + … … … … 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17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pPr algn="ctr"/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endParaRPr lang="en-US" sz="3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৪. 10+14 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+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18 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+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22 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+ … … … … 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19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pPr algn="ctr"/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000" dirty="0" smtClean="0"/>
              <a:t> ৫.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11+1 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4 +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17 +20+ 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… … … … 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17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698500"/>
            <a:ext cx="934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m+n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)-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= a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+(m+n-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)d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=  a+(m -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)d +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nd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=m + n (-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= m-m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= 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8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98500"/>
            <a:ext cx="117221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৮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917700"/>
            <a:ext cx="373149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অনুক্রম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13188"/>
            <a:ext cx="1091738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5" y="4383812"/>
            <a:ext cx="1091738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17900"/>
            <a:ext cx="10917381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13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47700"/>
            <a:ext cx="11049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2336800"/>
            <a:ext cx="11049000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p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q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q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p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12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77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, 25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সমষ্টি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গ) (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+q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740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4031">
            <a:off x="207823" y="166260"/>
            <a:ext cx="12192000" cy="675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791472">
            <a:off x="-1898069" y="1482420"/>
            <a:ext cx="8839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ladri Nodia" panose="02000506000000020003" pitchFamily="2" charset="0"/>
                <a:cs typeface="Niladri Nodia" panose="02000506000000020003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ladri Nodia" panose="02000506000000020003" pitchFamily="2" charset="0"/>
              <a:cs typeface="Niladri Nodi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7"/>
            <a:ext cx="6621809" cy="6621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00" y="0"/>
            <a:ext cx="5445273" cy="68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5979"/>
            <a:ext cx="12095018" cy="4690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3900" b="1" dirty="0" err="1">
                <a:ln w="660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ladri Nodia" panose="02000506000000020003" pitchFamily="2" charset="0"/>
                <a:cs typeface="Niladri Nodia" panose="02000506000000020003" pitchFamily="2" charset="0"/>
              </a:rPr>
              <a:t>স্বাগতম</a:t>
            </a:r>
            <a:r>
              <a:rPr lang="en-US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8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2"/>
            <a:ext cx="762000" cy="2444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29" y="37089"/>
            <a:ext cx="3372855" cy="3405462"/>
          </a:xfrm>
          <a:prstGeom prst="rect">
            <a:avLst/>
          </a:prstGeom>
        </p:spPr>
      </p:pic>
      <p:pic>
        <p:nvPicPr>
          <p:cNvPr id="9" name="Picture 8" descr="DSCN0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4622" y="76399"/>
            <a:ext cx="714735" cy="1005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3410" y="3442551"/>
            <a:ext cx="1214859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800" b="1" dirty="0" err="1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মাস্টার</a:t>
            </a:r>
            <a:r>
              <a:rPr lang="en-US" altLang="en-US" sz="2800" b="1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ট্রেইনারঃ</a:t>
            </a:r>
            <a:r>
              <a:rPr lang="en-US" altLang="en-US" sz="2800" b="1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বেসিক</a:t>
            </a:r>
            <a:r>
              <a:rPr lang="en-US" altLang="en-US" sz="2800" b="1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টিচার্স</a:t>
            </a:r>
            <a:r>
              <a:rPr lang="en-US" altLang="en-US" sz="2800" b="1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ট্রেইনিং</a:t>
            </a:r>
            <a:r>
              <a:rPr lang="en-US" altLang="en-US" sz="2800" b="1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 (</a:t>
            </a:r>
            <a:r>
              <a:rPr lang="en-US" altLang="en-US" sz="28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BTT </a:t>
            </a:r>
            <a:r>
              <a:rPr lang="en-US" altLang="en-US" sz="2800" b="1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প্রশিক্ষণঃ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প্রশ্নপত্র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উত্তরপত্র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ICT </a:t>
            </a:r>
            <a:r>
              <a:rPr lang="bn-BD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MMC </a:t>
            </a:r>
            <a:r>
              <a:rPr lang="bn-BD" alt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ক্লাশ তৈরিতে প্রশিক্ষণ প্রাপ্ত </a:t>
            </a:r>
            <a:endParaRPr lang="en-US" alt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  <a:defRPr/>
            </a:pPr>
            <a:r>
              <a:rPr lang="bn-BD" altLang="en-US" sz="2800" b="1" dirty="0">
                <a:solidFill>
                  <a:srgbClr val="FF000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পরীক্ষকঃ গণিত ও উচ্চতর গণিত, মাধ্যমিক ও উচ্চ মাধ্যমিক শিক্ষাবোর্ড, কুমিল্লা।</a:t>
            </a:r>
            <a:endParaRPr lang="bn-BD" altLang="en-US" sz="2800" b="1" dirty="0">
              <a:solidFill>
                <a:srgbClr val="7030A0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>
              <a:lnSpc>
                <a:spcPct val="80000"/>
              </a:lnSpc>
              <a:defRPr/>
            </a:pPr>
            <a:r>
              <a:rPr lang="bn-BD" alt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জেলা অ্যাম্বাসেডর </a:t>
            </a:r>
            <a:r>
              <a:rPr lang="en-US" alt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ICT4E, a2i</a:t>
            </a:r>
            <a:r>
              <a:rPr lang="en-US" alt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altLang="en-US" sz="2800" b="1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80000"/>
              </a:lnSpc>
              <a:defRPr/>
            </a:pPr>
            <a:r>
              <a:rPr lang="bn-BD" altLang="en-US" sz="2800" b="1" dirty="0" smtClean="0">
                <a:solidFill>
                  <a:srgbClr val="00206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আজীবন </a:t>
            </a:r>
            <a:r>
              <a:rPr lang="bn-BD" altLang="en-US" sz="2800" b="1" dirty="0">
                <a:solidFill>
                  <a:srgbClr val="00206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সদস্য, বাংলাদেশ গণিত </a:t>
            </a:r>
            <a:r>
              <a:rPr lang="bn-BD" altLang="en-US" sz="2800" b="1" dirty="0" smtClean="0">
                <a:solidFill>
                  <a:srgbClr val="00206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সমিতি</a:t>
            </a:r>
            <a:endParaRPr lang="en-US" altLang="en-US" sz="2800" b="1" dirty="0">
              <a:solidFill>
                <a:srgbClr val="FF6600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>
          <a:xfrm>
            <a:off x="56988" y="69271"/>
            <a:ext cx="8834350" cy="32208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bn-BD" altLang="en-US" sz="6600" b="1" dirty="0">
                <a:solidFill>
                  <a:srgbClr val="7030A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মোহাম্মদ হুমায়ুন কবির</a:t>
            </a:r>
            <a:endParaRPr lang="en-US" altLang="en-US" sz="5400" b="1" dirty="0">
              <a:solidFill>
                <a:srgbClr val="7030A0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বিএসসি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অনার্স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এম.এসসি</a:t>
            </a:r>
            <a:r>
              <a:rPr 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)(১ম </a:t>
            </a:r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),</a:t>
            </a:r>
            <a:r>
              <a:rPr lang="en-US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বি.এড</a:t>
            </a:r>
            <a:r>
              <a:rPr 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(১ম </a:t>
            </a:r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),</a:t>
            </a:r>
            <a:r>
              <a:rPr lang="en-US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এম.এড</a:t>
            </a:r>
            <a:r>
              <a:rPr 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(১ম </a:t>
            </a:r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সি.সি</a:t>
            </a:r>
            <a:r>
              <a:rPr lang="en-US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</a:t>
            </a:r>
            <a:r>
              <a:rPr lang="en-US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endParaRPr lang="en-US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dirty="0">
              <a:solidFill>
                <a:srgbClr val="002060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bn-BD" sz="3600" b="1" dirty="0">
                <a:solidFill>
                  <a:srgbClr val="E00BE5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সিনিয়র সহকারি </a:t>
            </a:r>
            <a:r>
              <a:rPr lang="bn-BD" sz="3600" b="1" dirty="0" smtClean="0">
                <a:solidFill>
                  <a:srgbClr val="E00BE5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শিক্ষক(গণিত</a:t>
            </a:r>
            <a:r>
              <a:rPr lang="bn-BD" sz="3600" b="1" dirty="0">
                <a:solidFill>
                  <a:srgbClr val="E00BE5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)</a:t>
            </a:r>
            <a:endParaRPr lang="en-US" altLang="en-US" sz="8000" b="1" dirty="0">
              <a:solidFill>
                <a:srgbClr val="E00BE5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bn-BD" altLang="en-US" sz="4800" b="1" dirty="0">
                <a:solidFill>
                  <a:srgbClr val="00206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দূর্গাপুর উচ্চ বিদ্যালয়</a:t>
            </a:r>
            <a:endParaRPr lang="en-US" altLang="en-US" sz="4800" b="1" dirty="0">
              <a:solidFill>
                <a:srgbClr val="002060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bn-BD" altLang="en-US" sz="3200" dirty="0">
                <a:solidFill>
                  <a:srgbClr val="00B05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আশুগঞ্জ, ব্রাহ্মণবাড়িয়া</a:t>
            </a:r>
            <a:endParaRPr lang="en-US" altLang="en-US" sz="4400" dirty="0">
              <a:solidFill>
                <a:srgbClr val="00B050"/>
              </a:solidFill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54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bn-BD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>
                <a:latin typeface="SutonnyMJ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10" y="5410848"/>
            <a:ext cx="12185997" cy="13106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400" dirty="0">
                <a:solidFill>
                  <a:srgbClr val="C00000"/>
                </a:solidFill>
                <a:latin typeface="Niladri Nodia" panose="02000506000000020003" pitchFamily="2" charset="0"/>
                <a:cs typeface="Niladri Nodia" panose="02000506000000020003" pitchFamily="2" charset="0"/>
              </a:rPr>
              <a:t>মোবাইলঃ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০১৭১১০১১৫৩১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76011531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EC7AD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E-mail</a:t>
            </a:r>
            <a:r>
              <a:rPr lang="en-US" sz="2000" b="1" dirty="0" err="1">
                <a:solidFill>
                  <a:srgbClr val="EC7ADE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hkprovatmath@gmail.com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mathkdhs@gmail.com</a:t>
            </a:r>
            <a:endParaRPr lang="bn-BD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"/>
            <a:ext cx="12191999" cy="723274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r>
              <a:rPr lang="en-US" sz="4800" dirty="0" err="1">
                <a:latin typeface="Niladri Nodia" panose="02000506000000020003" pitchFamily="2" charset="0"/>
                <a:cs typeface="Niladri Nodia" panose="02000506000000020003" pitchFamily="2" charset="0"/>
              </a:rPr>
              <a:t>বিষয়</a:t>
            </a:r>
            <a:r>
              <a:rPr lang="en-US" sz="4800" dirty="0">
                <a:latin typeface="Niladri Nodia" panose="02000506000000020003" pitchFamily="2" charset="0"/>
                <a:cs typeface="Niladri Nodia" panose="02000506000000020003" pitchFamily="2" charset="0"/>
              </a:rPr>
              <a:t> –</a:t>
            </a:r>
            <a:r>
              <a:rPr lang="en-US" sz="4800" dirty="0" err="1">
                <a:latin typeface="Niladri Nodia" panose="02000506000000020003" pitchFamily="2" charset="0"/>
                <a:cs typeface="Niladri Nodia" panose="02000506000000020003" pitchFamily="2" charset="0"/>
              </a:rPr>
              <a:t>গণিত</a:t>
            </a:r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r>
              <a:rPr lang="en-US" sz="4800" dirty="0" err="1" smtClean="0">
                <a:latin typeface="Niladri Nodia" panose="02000506000000020003" pitchFamily="2" charset="0"/>
                <a:cs typeface="Niladri Nodia" panose="02000506000000020003" pitchFamily="2" charset="0"/>
              </a:rPr>
              <a:t>দশম</a:t>
            </a:r>
            <a:r>
              <a:rPr lang="en-US" sz="4800" dirty="0" smtClean="0"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sz="4800" dirty="0" err="1">
                <a:latin typeface="Niladri Nodia" panose="02000506000000020003" pitchFamily="2" charset="0"/>
                <a:cs typeface="Niladri Nodia" panose="02000506000000020003" pitchFamily="2" charset="0"/>
              </a:rPr>
              <a:t>শ্রেণি</a:t>
            </a:r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r>
              <a:rPr lang="en-US" sz="4800" dirty="0" err="1" smtClean="0">
                <a:latin typeface="Niladri Nodia" panose="02000506000000020003" pitchFamily="2" charset="0"/>
                <a:cs typeface="Niladri Nodia" panose="02000506000000020003" pitchFamily="2" charset="0"/>
              </a:rPr>
              <a:t>অধ্যায়-ত্রয়োদশ</a:t>
            </a:r>
            <a:r>
              <a:rPr lang="en-US" sz="4800" dirty="0" smtClean="0">
                <a:latin typeface="Niladri Nodia" panose="02000506000000020003" pitchFamily="2" charset="0"/>
                <a:cs typeface="Niladri Nodia" panose="02000506000000020003" pitchFamily="2" charset="0"/>
              </a:rPr>
              <a:t>(</a:t>
            </a:r>
            <a:r>
              <a:rPr lang="en-US" sz="4800" dirty="0" err="1" smtClean="0">
                <a:latin typeface="Niladri Nodia" panose="02000506000000020003" pitchFamily="2" charset="0"/>
                <a:cs typeface="Niladri Nodia" panose="02000506000000020003" pitchFamily="2" charset="0"/>
              </a:rPr>
              <a:t>সসীম</a:t>
            </a:r>
            <a:r>
              <a:rPr lang="en-US" sz="4800" dirty="0" smtClean="0"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sz="4800" dirty="0" err="1" smtClean="0">
                <a:latin typeface="Niladri Nodia" panose="02000506000000020003" pitchFamily="2" charset="0"/>
                <a:cs typeface="Niladri Nodia" panose="02000506000000020003" pitchFamily="2" charset="0"/>
              </a:rPr>
              <a:t>ধারা</a:t>
            </a:r>
            <a:r>
              <a:rPr lang="en-US" sz="4800" dirty="0" smtClean="0">
                <a:latin typeface="Niladri Nodia" panose="02000506000000020003" pitchFamily="2" charset="0"/>
                <a:cs typeface="Niladri Nodia" panose="02000506000000020003" pitchFamily="2" charset="0"/>
              </a:rPr>
              <a:t>) </a:t>
            </a:r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r>
              <a:rPr lang="en-US" sz="4800" dirty="0" smtClean="0">
                <a:latin typeface="Niladri Nodia" panose="02000506000000020003" pitchFamily="2" charset="0"/>
                <a:cs typeface="Niladri Nodia" panose="02000506000000020003" pitchFamily="2" charset="0"/>
              </a:rPr>
              <a:t>তারিখ-২৫-০৬-২০২০ </a:t>
            </a:r>
            <a:r>
              <a:rPr lang="en-US" sz="4800" dirty="0" err="1" smtClean="0">
                <a:latin typeface="Niladri Nodia" panose="02000506000000020003" pitchFamily="2" charset="0"/>
                <a:cs typeface="Niladri Nodia" panose="02000506000000020003" pitchFamily="2" charset="0"/>
              </a:rPr>
              <a:t>খ্রি</a:t>
            </a:r>
            <a:r>
              <a:rPr lang="en-US" sz="4800" dirty="0" smtClean="0">
                <a:latin typeface="Niladri Nodia" panose="02000506000000020003" pitchFamily="2" charset="0"/>
                <a:cs typeface="Niladri Nodia" panose="02000506000000020003" pitchFamily="2" charset="0"/>
              </a:rPr>
              <a:t>. </a:t>
            </a:r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r>
              <a:rPr lang="en-US" sz="4800" dirty="0" err="1">
                <a:latin typeface="Niladri Nodia" panose="02000506000000020003" pitchFamily="2" charset="0"/>
                <a:cs typeface="Niladri Nodia" panose="02000506000000020003" pitchFamily="2" charset="0"/>
              </a:rPr>
              <a:t>সময়</a:t>
            </a:r>
            <a:r>
              <a:rPr lang="en-US" sz="4800" dirty="0">
                <a:latin typeface="Niladri Nodia" panose="02000506000000020003" pitchFamily="2" charset="0"/>
                <a:cs typeface="Niladri Nodia" panose="02000506000000020003" pitchFamily="2" charset="0"/>
              </a:rPr>
              <a:t>- ৪৫ </a:t>
            </a:r>
            <a:r>
              <a:rPr lang="en-US" sz="4800" dirty="0" err="1">
                <a:latin typeface="Niladri Nodia" panose="02000506000000020003" pitchFamily="2" charset="0"/>
                <a:cs typeface="Niladri Nodia" panose="02000506000000020003" pitchFamily="2" charset="0"/>
              </a:rPr>
              <a:t>মিনিট</a:t>
            </a:r>
            <a:endParaRPr lang="en-US" sz="4800" dirty="0">
              <a:latin typeface="Niladri Nodia" panose="02000506000000020003" pitchFamily="2" charset="0"/>
              <a:cs typeface="Niladri Nodia" panose="02000506000000020003" pitchFamily="2" charset="0"/>
            </a:endParaRP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38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2784" y="347511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30441" y="790073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99468" y="3476123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8792" y="351221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19580" y="715879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39466" y="715879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37297" y="715879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96977" y="350118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02831" y="350118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335128" y="715879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9389" y="491289"/>
            <a:ext cx="1253283" cy="1102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96998" y="516352"/>
            <a:ext cx="3011898" cy="1077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20885" y="772026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40771" y="772026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10800" y="3500185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26640" y="516352"/>
            <a:ext cx="1720517" cy="1077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27990" y="74795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47876" y="74795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21644" y="747958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81345" y="507327"/>
            <a:ext cx="2354174" cy="1086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06378" y="3276600"/>
            <a:ext cx="3988474" cy="1096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15004" y="3459076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01012" y="3496176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49197" y="3485146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5051" y="3485146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63020" y="3484143"/>
            <a:ext cx="577516" cy="625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58598" y="3260558"/>
            <a:ext cx="5077318" cy="1096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2" y="1732547"/>
            <a:ext cx="11213432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… … … … … …</a:t>
            </a:r>
          </a:p>
          <a:p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১.অনুক্রম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২.ধারা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সমান্তর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সুত্র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বাস্তব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592591" y="613608"/>
            <a:ext cx="2015358" cy="220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2749285" y="613608"/>
            <a:ext cx="2015358" cy="220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7062537" y="3112168"/>
            <a:ext cx="2015358" cy="2201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4764643" y="3112168"/>
            <a:ext cx="2015358" cy="2201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4929976" y="613609"/>
            <a:ext cx="2015358" cy="2201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9360568" y="3112168"/>
            <a:ext cx="2015358" cy="2201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7062537" y="613609"/>
            <a:ext cx="2015358" cy="2201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9360568" y="613610"/>
            <a:ext cx="2015358" cy="2201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673770" y="3112168"/>
            <a:ext cx="2015358" cy="2201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-1" r="4207" b="13856"/>
          <a:stretch/>
        </p:blipFill>
        <p:spPr>
          <a:xfrm>
            <a:off x="2607949" y="3112167"/>
            <a:ext cx="2015358" cy="22017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106" y="5666872"/>
            <a:ext cx="11454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অনুক্রমঃ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কতকগুলো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ক্রমান্বয়ে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এমনভাবে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সাজানো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পূর্বের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সাজানো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রাশিগুলোর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সেটকে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অনুক্রম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 Sequence)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5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764</Words>
  <Application>Microsoft Office PowerPoint</Application>
  <PresentationFormat>Widescreen</PresentationFormat>
  <Paragraphs>106</Paragraphs>
  <Slides>18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Niladri Nodia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HOMAYON KABIR</dc:creator>
  <cp:lastModifiedBy>MD. HOMAYON KABIR</cp:lastModifiedBy>
  <cp:revision>43</cp:revision>
  <dcterms:created xsi:type="dcterms:W3CDTF">2020-06-25T10:53:06Z</dcterms:created>
  <dcterms:modified xsi:type="dcterms:W3CDTF">2020-07-19T05:25:56Z</dcterms:modified>
</cp:coreProperties>
</file>