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2" r:id="rId3"/>
    <p:sldId id="273" r:id="rId4"/>
    <p:sldId id="270" r:id="rId5"/>
    <p:sldId id="269" r:id="rId6"/>
    <p:sldId id="256" r:id="rId7"/>
    <p:sldId id="257" r:id="rId8"/>
    <p:sldId id="259" r:id="rId9"/>
    <p:sldId id="265" r:id="rId10"/>
    <p:sldId id="262" r:id="rId11"/>
    <p:sldId id="268" r:id="rId12"/>
    <p:sldId id="267" r:id="rId13"/>
    <p:sldId id="266" r:id="rId14"/>
    <p:sldId id="277"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D056E-D506-40E5-80DB-CAB58A05C690}" type="datetimeFigureOut">
              <a:rPr lang="en-US" smtClean="0"/>
              <a:t>19-Jul-20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DD242-1658-4740-AD41-FA845F260EBD}" type="slidenum">
              <a:rPr lang="en-US" smtClean="0"/>
              <a:t>‹#›</a:t>
            </a:fld>
            <a:endParaRPr lang="en-US"/>
          </a:p>
        </p:txBody>
      </p:sp>
    </p:spTree>
    <p:extLst>
      <p:ext uri="{BB962C8B-B14F-4D97-AF65-F5344CB8AC3E}">
        <p14:creationId xmlns:p14="http://schemas.microsoft.com/office/powerpoint/2010/main" val="154847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চিপস ও লবণের দামের অনুপাত এবং</a:t>
            </a:r>
            <a:r>
              <a:rPr lang="bn-IN" baseline="0" dirty="0" smtClean="0"/>
              <a:t> শ্রেণিকক্ষে ছাত্র ও ছাত্রীর সংখ্যার অনুপাত সমান । পুত্র ও পিতার বয়সের অনুপাত এবং পিতা ও দাদার বয়সের অনুপাত সমান হলে কি ধরনের অনুপাত হবে? </a:t>
            </a:r>
            <a:endParaRPr lang="en-US" dirty="0"/>
          </a:p>
        </p:txBody>
      </p:sp>
      <p:sp>
        <p:nvSpPr>
          <p:cNvPr id="4" name="Slide Number Placeholder 3"/>
          <p:cNvSpPr>
            <a:spLocks noGrp="1"/>
          </p:cNvSpPr>
          <p:nvPr>
            <p:ph type="sldNum" sz="quarter" idx="10"/>
          </p:nvPr>
        </p:nvSpPr>
        <p:spPr/>
        <p:txBody>
          <a:bodyPr/>
          <a:lstStyle/>
          <a:p>
            <a:fld id="{414DD242-1658-4740-AD41-FA845F260EBD}" type="slidenum">
              <a:rPr lang="en-US" smtClean="0"/>
              <a:t>4</a:t>
            </a:fld>
            <a:endParaRPr lang="en-US"/>
          </a:p>
        </p:txBody>
      </p:sp>
    </p:spTree>
    <p:extLst>
      <p:ext uri="{BB962C8B-B14F-4D97-AF65-F5344CB8AC3E}">
        <p14:creationId xmlns:p14="http://schemas.microsoft.com/office/powerpoint/2010/main" val="222573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19-Jul-20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2400" y="152400"/>
            <a:ext cx="8839200" cy="6553200"/>
          </a:xfrm>
          <a:prstGeom prst="rect">
            <a:avLst/>
          </a:prstGeom>
          <a:noFill/>
          <a:ln w="762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04800" y="304800"/>
            <a:ext cx="8534400" cy="6248400"/>
          </a:xfrm>
          <a:prstGeom prst="rect">
            <a:avLst/>
          </a:prstGeom>
          <a:noFill/>
          <a:ln w="76200">
            <a:solidFill>
              <a:srgbClr val="00B05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0800" y="6332379"/>
            <a:ext cx="1524000" cy="246221"/>
          </a:xfrm>
          <a:prstGeom prst="rect">
            <a:avLst/>
          </a:prstGeom>
          <a:noFill/>
        </p:spPr>
        <p:txBody>
          <a:bodyPr wrap="square" rtlCol="0">
            <a:spAutoFit/>
          </a:bodyPr>
          <a:lstStyle/>
          <a:p>
            <a:pPr algn="ctr"/>
            <a:r>
              <a:rPr lang="en-US" sz="1000" i="1" dirty="0" err="1" smtClean="0">
                <a:solidFill>
                  <a:srgbClr val="FF0000"/>
                </a:solidFill>
                <a:effectLst>
                  <a:outerShdw blurRad="38100" dist="38100" dir="2700000" algn="tl">
                    <a:srgbClr val="000000">
                      <a:alpha val="43137"/>
                    </a:srgbClr>
                  </a:outerShdw>
                </a:effectLst>
              </a:rPr>
              <a:t>Kamrul</a:t>
            </a:r>
            <a:r>
              <a:rPr lang="en-US" sz="1000" i="1" dirty="0" smtClean="0">
                <a:solidFill>
                  <a:srgbClr val="FF0000"/>
                </a:solidFill>
                <a:effectLst>
                  <a:outerShdw blurRad="38100" dist="38100" dir="2700000" algn="tl">
                    <a:srgbClr val="000000">
                      <a:alpha val="43137"/>
                    </a:srgbClr>
                  </a:outerShdw>
                </a:effectLst>
              </a:rPr>
              <a:t> Ahmed </a:t>
            </a:r>
            <a:endParaRPr lang="en-US" sz="1000" i="1" dirty="0">
              <a:solidFill>
                <a:srgbClr val="FF0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g"/><Relationship Id="rId7"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jpeg"/><Relationship Id="rId10" Type="http://schemas.openxmlformats.org/officeDocument/2006/relationships/image" Target="../media/image20.png"/><Relationship Id="rId4" Type="http://schemas.openxmlformats.org/officeDocument/2006/relationships/image" Target="../media/image13.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amrulahmed5@gmail.com"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71600"/>
          </a:xfrm>
          <a:solidFill>
            <a:schemeClr val="accent2">
              <a:lumMod val="40000"/>
              <a:lumOff val="60000"/>
            </a:schemeClr>
          </a:solidFill>
          <a:ln w="28575">
            <a:solidFill>
              <a:srgbClr val="FF0000"/>
            </a:solidFill>
          </a:ln>
        </p:spPr>
        <p:txBody>
          <a:bodyPr>
            <a:noAutofit/>
          </a:bodyPr>
          <a:lstStyle/>
          <a:p>
            <a:r>
              <a:rPr lang="bn-IN" sz="9600" b="1" i="1" dirty="0" smtClean="0">
                <a:solidFill>
                  <a:srgbClr val="FF0000"/>
                </a:solidFill>
                <a:effectLst>
                  <a:outerShdw blurRad="38100" dist="38100" dir="2700000" algn="tl">
                    <a:srgbClr val="000000">
                      <a:alpha val="43137"/>
                    </a:srgbClr>
                  </a:outerShdw>
                </a:effectLst>
              </a:rPr>
              <a:t>স্বাগতম </a:t>
            </a:r>
            <a:endParaRPr lang="en-US" sz="9600" b="1" i="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153" y="1600200"/>
            <a:ext cx="7965694" cy="4525963"/>
          </a:xfrm>
        </p:spPr>
      </p:pic>
    </p:spTree>
    <p:extLst>
      <p:ext uri="{BB962C8B-B14F-4D97-AF65-F5344CB8AC3E}">
        <p14:creationId xmlns:p14="http://schemas.microsoft.com/office/powerpoint/2010/main" val="27840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repeatCount="3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5" y="381000"/>
            <a:ext cx="8229600" cy="944562"/>
          </a:xfrm>
          <a:solidFill>
            <a:schemeClr val="accent6">
              <a:lumMod val="40000"/>
              <a:lumOff val="60000"/>
            </a:schemeClr>
          </a:solidFill>
          <a:ln w="28575">
            <a:solidFill>
              <a:srgbClr val="92D050"/>
            </a:solidFill>
          </a:ln>
        </p:spPr>
        <p:txBody>
          <a:bodyPr>
            <a:normAutofit/>
          </a:bodyPr>
          <a:lstStyle/>
          <a:p>
            <a:r>
              <a:rPr lang="bn-IN" sz="4800" dirty="0" smtClean="0">
                <a:solidFill>
                  <a:srgbClr val="FF0000"/>
                </a:solidFill>
                <a:effectLst>
                  <a:outerShdw blurRad="38100" dist="38100" dir="2700000" algn="tl">
                    <a:srgbClr val="000000">
                      <a:alpha val="43137"/>
                    </a:srgbClr>
                  </a:outerShdw>
                </a:effectLst>
              </a:rPr>
              <a:t>সমানুপাত </a:t>
            </a:r>
            <a:endParaRPr lang="en-US" sz="4800"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676" y="1524000"/>
            <a:ext cx="1924050" cy="238125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00200"/>
            <a:ext cx="2362200" cy="2362200"/>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270164" y="5257800"/>
                <a:ext cx="8229600" cy="762000"/>
              </a:xfrm>
              <a:prstGeom prst="rect">
                <a:avLst/>
              </a:prstGeom>
              <a:solidFill>
                <a:schemeClr val="accent5">
                  <a:lumMod val="20000"/>
                  <a:lumOff val="80000"/>
                </a:schemeClr>
              </a:solidFill>
              <a:ln w="28575">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dirty="0" smtClean="0"/>
                  <a:t>এখানে লবণ ও চিপসের দামের অনুপাত = </a:t>
                </a:r>
                <a14:m>
                  <m:oMath xmlns:m="http://schemas.openxmlformats.org/officeDocument/2006/math">
                    <m:r>
                      <a:rPr lang="bn-IN" i="1" dirty="0">
                        <a:latin typeface="Cambria Math"/>
                      </a:rPr>
                      <m:t>২</m:t>
                    </m:r>
                    <m:r>
                      <a:rPr lang="bn-IN" b="0" i="1" dirty="0" smtClean="0">
                        <a:latin typeface="Cambria Math"/>
                      </a:rPr>
                      <m:t>৫</m:t>
                    </m:r>
                    <m:r>
                      <a:rPr lang="bn-IN" i="1" smtClean="0">
                        <a:latin typeface="Cambria Math"/>
                        <a:ea typeface="Cambria Math"/>
                      </a:rPr>
                      <m:t>∶</m:t>
                    </m:r>
                    <m:r>
                      <a:rPr lang="bn-IN" b="0" i="1" smtClean="0">
                        <a:latin typeface="Cambria Math"/>
                        <a:ea typeface="Cambria Math"/>
                      </a:rPr>
                      <m:t>১</m:t>
                    </m:r>
                    <m:r>
                      <a:rPr lang="bn-IN" i="1" smtClean="0">
                        <a:latin typeface="Cambria Math"/>
                        <a:ea typeface="Cambria Math"/>
                      </a:rPr>
                      <m:t>০</m:t>
                    </m:r>
                    <m:r>
                      <a:rPr lang="bn-IN" i="1" smtClean="0">
                        <a:latin typeface="Cambria Math"/>
                        <a:ea typeface="Cambria Math"/>
                      </a:rPr>
                      <m:t> </m:t>
                    </m:r>
                  </m:oMath>
                </a14:m>
                <a:r>
                  <a:rPr lang="bn-IN" dirty="0" smtClean="0"/>
                  <a:t> বা </a:t>
                </a:r>
                <a14:m>
                  <m:oMath xmlns:m="http://schemas.openxmlformats.org/officeDocument/2006/math">
                    <m:r>
                      <a:rPr lang="bn-IN" i="1" smtClean="0">
                        <a:latin typeface="Cambria Math"/>
                      </a:rPr>
                      <m:t>৫</m:t>
                    </m:r>
                    <m:r>
                      <a:rPr lang="bn-IN" i="1" smtClean="0">
                        <a:latin typeface="Cambria Math"/>
                        <a:ea typeface="Cambria Math"/>
                      </a:rPr>
                      <m:t>∶</m:t>
                    </m:r>
                    <m:r>
                      <a:rPr lang="bn-IN" i="1" smtClean="0">
                        <a:latin typeface="Cambria Math"/>
                        <a:ea typeface="Cambria Math"/>
                      </a:rPr>
                      <m:t>২</m:t>
                    </m:r>
                    <m:r>
                      <a:rPr lang="bn-IN" i="1" smtClean="0">
                        <a:latin typeface="Cambria Math"/>
                        <a:ea typeface="Cambria Math"/>
                      </a:rPr>
                      <m:t> </m:t>
                    </m:r>
                  </m:oMath>
                </a14:m>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70164" y="5257800"/>
                <a:ext cx="8229600" cy="762000"/>
              </a:xfrm>
              <a:prstGeom prst="rect">
                <a:avLst/>
              </a:prstGeom>
              <a:blipFill rotWithShape="1">
                <a:blip r:embed="rId4"/>
                <a:stretch>
                  <a:fillRect l="-1697" t="-7692"/>
                </a:stretch>
              </a:blipFill>
              <a:ln w="28575">
                <a:solidFill>
                  <a:srgbClr val="0070C0"/>
                </a:solidFill>
              </a:ln>
            </p:spPr>
            <p:txBody>
              <a:bodyPr/>
              <a:lstStyle/>
              <a:p>
                <a:r>
                  <a:rPr lang="en-US">
                    <a:noFill/>
                  </a:rPr>
                  <a:t> </a:t>
                </a:r>
              </a:p>
            </p:txBody>
          </p:sp>
        </mc:Fallback>
      </mc:AlternateContent>
      <p:sp>
        <p:nvSpPr>
          <p:cNvPr id="7" name="Content Placeholder 2"/>
          <p:cNvSpPr txBox="1">
            <a:spLocks/>
          </p:cNvSpPr>
          <p:nvPr/>
        </p:nvSpPr>
        <p:spPr>
          <a:xfrm>
            <a:off x="1504951" y="4170218"/>
            <a:ext cx="13335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dirty="0" smtClean="0"/>
              <a:t>১০ টাকা </a:t>
            </a:r>
            <a:endParaRPr lang="en-US" dirty="0"/>
          </a:p>
        </p:txBody>
      </p:sp>
      <p:sp>
        <p:nvSpPr>
          <p:cNvPr id="8" name="Content Placeholder 2"/>
          <p:cNvSpPr txBox="1">
            <a:spLocks/>
          </p:cNvSpPr>
          <p:nvPr/>
        </p:nvSpPr>
        <p:spPr>
          <a:xfrm>
            <a:off x="4953000" y="4170218"/>
            <a:ext cx="13335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dirty="0" smtClean="0"/>
              <a:t>২৫ টাকা </a:t>
            </a:r>
            <a:endParaRPr lang="en-US" dirty="0"/>
          </a:p>
        </p:txBody>
      </p:sp>
      <p:sp>
        <p:nvSpPr>
          <p:cNvPr id="9" name="Title 1"/>
          <p:cNvSpPr txBox="1">
            <a:spLocks/>
          </p:cNvSpPr>
          <p:nvPr/>
        </p:nvSpPr>
        <p:spPr>
          <a:xfrm>
            <a:off x="2476500" y="1473056"/>
            <a:ext cx="4800600" cy="487362"/>
          </a:xfrm>
          <a:prstGeom prst="rect">
            <a:avLst/>
          </a:prstGeom>
          <a:ln w="28575">
            <a:solidFill>
              <a:srgbClr val="00B05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2800" b="1" smtClean="0">
                <a:solidFill>
                  <a:srgbClr val="00B050"/>
                </a:solidFill>
                <a:effectLst>
                  <a:outerShdw blurRad="38100" dist="38100" dir="2700000" algn="tl">
                    <a:srgbClr val="000000">
                      <a:alpha val="43137"/>
                    </a:srgbClr>
                  </a:outerShdw>
                </a:effectLst>
              </a:rPr>
              <a:t>শ্রেণিতে মোট শিক্ষার্থী ৭০ জন </a:t>
            </a:r>
            <a:endParaRPr lang="en-US" sz="2800" b="1" dirty="0">
              <a:solidFill>
                <a:srgbClr val="00B050"/>
              </a:solidFill>
              <a:effectLst>
                <a:outerShdw blurRad="38100" dist="38100" dir="2700000" algn="tl">
                  <a:srgbClr val="000000">
                    <a:alpha val="43137"/>
                  </a:srgbClr>
                </a:outerShdw>
              </a:effectLst>
            </a:endParaRPr>
          </a:p>
        </p:txBody>
      </p:sp>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476" y="1986395"/>
            <a:ext cx="5430647" cy="3085595"/>
          </a:xfrm>
          <a:prstGeom prst="rect">
            <a:avLst/>
          </a:prstGeom>
        </p:spPr>
      </p:pic>
      <p:sp>
        <p:nvSpPr>
          <p:cNvPr id="11" name="Title 1"/>
          <p:cNvSpPr txBox="1">
            <a:spLocks/>
          </p:cNvSpPr>
          <p:nvPr/>
        </p:nvSpPr>
        <p:spPr>
          <a:xfrm>
            <a:off x="761999" y="5538571"/>
            <a:ext cx="7848600" cy="487362"/>
          </a:xfrm>
          <a:prstGeom prst="rect">
            <a:avLst/>
          </a:prstGeom>
          <a:ln w="28575">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2800" b="1" dirty="0" smtClean="0">
                <a:effectLst>
                  <a:outerShdw blurRad="38100" dist="38100" dir="2700000" algn="tl">
                    <a:srgbClr val="000000">
                      <a:alpha val="43137"/>
                    </a:srgbClr>
                  </a:outerShdw>
                </a:effectLst>
              </a:rPr>
              <a:t>ছাত্র ৫০ জন এবং ছাত্রী ২০ </a:t>
            </a:r>
            <a:endParaRPr lang="en-US" sz="2800" b="1" dirty="0">
              <a:effectLst>
                <a:outerShdw blurRad="38100" dist="38100" dir="2700000" algn="tl">
                  <a:srgbClr val="000000">
                    <a:alpha val="43137"/>
                  </a:srgbClr>
                </a:outerShdw>
              </a:effectLst>
            </a:endParaRPr>
          </a:p>
        </p:txBody>
      </p:sp>
      <p:sp>
        <p:nvSpPr>
          <p:cNvPr id="12" name="Down Arrow 11"/>
          <p:cNvSpPr/>
          <p:nvPr/>
        </p:nvSpPr>
        <p:spPr>
          <a:xfrm>
            <a:off x="4686300" y="1981200"/>
            <a:ext cx="3810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4686300" y="5051208"/>
            <a:ext cx="3810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457200" y="1600200"/>
                <a:ext cx="8229600" cy="609600"/>
              </a:xfrm>
              <a:prstGeom prst="rect">
                <a:avLst/>
              </a:prstGeom>
              <a:ln w="28575">
                <a:solidFill>
                  <a:srgbClr val="FFFF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b="1" dirty="0" smtClean="0">
                    <a:solidFill>
                      <a:srgbClr val="002060"/>
                    </a:solidFill>
                    <a:effectLst>
                      <a:outerShdw blurRad="38100" dist="38100" dir="2700000" algn="tl">
                        <a:srgbClr val="000000">
                          <a:alpha val="43137"/>
                        </a:srgbClr>
                      </a:outerShdw>
                    </a:effectLst>
                  </a:rPr>
                  <a:t>এখানে ছাত্র ও ছাত্রী সংখ্যার অনুপাত = </a:t>
                </a:r>
                <a14:m>
                  <m:oMath xmlns:m="http://schemas.openxmlformats.org/officeDocument/2006/math">
                    <m:r>
                      <a:rPr lang="bn-IN" b="1" i="1" smtClean="0">
                        <a:solidFill>
                          <a:srgbClr val="002060"/>
                        </a:solidFill>
                        <a:effectLst>
                          <a:outerShdw blurRad="38100" dist="38100" dir="2700000" algn="tl">
                            <a:srgbClr val="000000">
                              <a:alpha val="43137"/>
                            </a:srgbClr>
                          </a:outerShdw>
                        </a:effectLst>
                        <a:latin typeface="Cambria Math"/>
                      </a:rPr>
                      <m:t>৫০</m:t>
                    </m:r>
                    <m:r>
                      <a:rPr lang="bn-IN" b="1" i="1" smtClean="0">
                        <a:solidFill>
                          <a:srgbClr val="002060"/>
                        </a:solidFill>
                        <a:effectLst>
                          <a:outerShdw blurRad="38100" dist="38100" dir="2700000" algn="tl">
                            <a:srgbClr val="000000">
                              <a:alpha val="43137"/>
                            </a:srgbClr>
                          </a:outerShdw>
                        </a:effectLst>
                        <a:latin typeface="Cambria Math"/>
                        <a:ea typeface="Cambria Math"/>
                      </a:rPr>
                      <m:t>∶</m:t>
                    </m:r>
                    <m:r>
                      <a:rPr lang="bn-IN" b="1" i="1" smtClean="0">
                        <a:solidFill>
                          <a:srgbClr val="002060"/>
                        </a:solidFill>
                        <a:effectLst>
                          <a:outerShdw blurRad="38100" dist="38100" dir="2700000" algn="tl">
                            <a:srgbClr val="000000">
                              <a:alpha val="43137"/>
                            </a:srgbClr>
                          </a:outerShdw>
                        </a:effectLst>
                        <a:latin typeface="Cambria Math"/>
                        <a:ea typeface="Cambria Math"/>
                      </a:rPr>
                      <m:t>২০</m:t>
                    </m:r>
                    <m:r>
                      <a:rPr lang="bn-IN" b="1" i="1" smtClean="0">
                        <a:solidFill>
                          <a:srgbClr val="002060"/>
                        </a:solidFill>
                        <a:effectLst>
                          <a:outerShdw blurRad="38100" dist="38100" dir="2700000" algn="tl">
                            <a:srgbClr val="000000">
                              <a:alpha val="43137"/>
                            </a:srgbClr>
                          </a:outerShdw>
                        </a:effectLst>
                        <a:latin typeface="Cambria Math"/>
                        <a:ea typeface="Cambria Math"/>
                      </a:rPr>
                      <m:t> </m:t>
                    </m:r>
                  </m:oMath>
                </a14:m>
                <a:r>
                  <a:rPr lang="bn-IN" b="1" dirty="0" smtClean="0">
                    <a:solidFill>
                      <a:srgbClr val="002060"/>
                    </a:solidFill>
                    <a:effectLst>
                      <a:outerShdw blurRad="38100" dist="38100" dir="2700000" algn="tl">
                        <a:srgbClr val="000000">
                          <a:alpha val="43137"/>
                        </a:srgbClr>
                      </a:outerShdw>
                    </a:effectLst>
                  </a:rPr>
                  <a:t> বা </a:t>
                </a:r>
                <a14:m>
                  <m:oMath xmlns:m="http://schemas.openxmlformats.org/officeDocument/2006/math">
                    <m:r>
                      <a:rPr lang="bn-IN" b="1" i="1" smtClean="0">
                        <a:solidFill>
                          <a:srgbClr val="002060"/>
                        </a:solidFill>
                        <a:effectLst>
                          <a:outerShdw blurRad="38100" dist="38100" dir="2700000" algn="tl">
                            <a:srgbClr val="000000">
                              <a:alpha val="43137"/>
                            </a:srgbClr>
                          </a:outerShdw>
                        </a:effectLst>
                        <a:latin typeface="Cambria Math"/>
                      </a:rPr>
                      <m:t>৫</m:t>
                    </m:r>
                    <m:r>
                      <a:rPr lang="bn-IN" b="1" i="1" smtClean="0">
                        <a:solidFill>
                          <a:srgbClr val="002060"/>
                        </a:solidFill>
                        <a:effectLst>
                          <a:outerShdw blurRad="38100" dist="38100" dir="2700000" algn="tl">
                            <a:srgbClr val="000000">
                              <a:alpha val="43137"/>
                            </a:srgbClr>
                          </a:outerShdw>
                        </a:effectLst>
                        <a:latin typeface="Cambria Math"/>
                        <a:ea typeface="Cambria Math"/>
                      </a:rPr>
                      <m:t>∶</m:t>
                    </m:r>
                    <m:r>
                      <a:rPr lang="bn-IN" b="1" i="1" smtClean="0">
                        <a:solidFill>
                          <a:srgbClr val="002060"/>
                        </a:solidFill>
                        <a:effectLst>
                          <a:outerShdw blurRad="38100" dist="38100" dir="2700000" algn="tl">
                            <a:srgbClr val="000000">
                              <a:alpha val="43137"/>
                            </a:srgbClr>
                          </a:outerShdw>
                        </a:effectLst>
                        <a:latin typeface="Cambria Math"/>
                        <a:ea typeface="Cambria Math"/>
                      </a:rPr>
                      <m:t>২</m:t>
                    </m:r>
                    <m:r>
                      <a:rPr lang="bn-IN" b="1" i="1" smtClean="0">
                        <a:solidFill>
                          <a:srgbClr val="002060"/>
                        </a:solidFill>
                        <a:effectLst>
                          <a:outerShdw blurRad="38100" dist="38100" dir="2700000" algn="tl">
                            <a:srgbClr val="000000">
                              <a:alpha val="43137"/>
                            </a:srgbClr>
                          </a:outerShdw>
                        </a:effectLst>
                        <a:latin typeface="Cambria Math"/>
                        <a:ea typeface="Cambria Math"/>
                      </a:rPr>
                      <m:t> </m:t>
                    </m:r>
                  </m:oMath>
                </a14:m>
                <a:endParaRPr lang="en-US" b="1" dirty="0">
                  <a:solidFill>
                    <a:srgbClr val="002060"/>
                  </a:solidFill>
                  <a:effectLst>
                    <a:outerShdw blurRad="38100" dist="38100" dir="2700000" algn="tl">
                      <a:srgbClr val="000000">
                        <a:alpha val="43137"/>
                      </a:srgbClr>
                    </a:outerShdw>
                  </a:effectLst>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57200" y="1600200"/>
                <a:ext cx="8229600" cy="609600"/>
              </a:xfrm>
              <a:prstGeom prst="rect">
                <a:avLst/>
              </a:prstGeom>
              <a:blipFill rotWithShape="1">
                <a:blip r:embed="rId6"/>
                <a:stretch>
                  <a:fillRect l="-1845" t="-11429" b="-29524"/>
                </a:stretch>
              </a:blipFill>
              <a:ln w="28575">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p:cNvSpPr txBox="1">
                <a:spLocks/>
              </p:cNvSpPr>
              <p:nvPr/>
            </p:nvSpPr>
            <p:spPr>
              <a:xfrm>
                <a:off x="457200" y="2438400"/>
                <a:ext cx="8229600" cy="2667000"/>
              </a:xfrm>
              <a:prstGeom prst="rect">
                <a:avLst/>
              </a:prstGeom>
              <a:ln w="38100">
                <a:solidFill>
                  <a:srgbClr val="00B0F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b="1" dirty="0" smtClean="0">
                    <a:effectLst>
                      <a:outerShdw blurRad="38100" dist="38100" dir="2700000" algn="tl">
                        <a:srgbClr val="000000">
                          <a:alpha val="43137"/>
                        </a:srgbClr>
                      </a:outerShdw>
                    </a:effectLst>
                  </a:rPr>
                  <a:t>অতএব, আমরা বলতে পারি, </a:t>
                </a:r>
                <a14:m>
                  <m:oMath xmlns:m="http://schemas.openxmlformats.org/officeDocument/2006/math">
                    <m:r>
                      <a:rPr lang="bn-IN" b="1" i="1" smtClean="0">
                        <a:effectLst>
                          <a:outerShdw blurRad="38100" dist="38100" dir="2700000" algn="tl">
                            <a:srgbClr val="000000">
                              <a:alpha val="43137"/>
                            </a:srgbClr>
                          </a:outerShdw>
                        </a:effectLst>
                        <a:latin typeface="Cambria Math"/>
                      </a:rPr>
                      <m:t>২৫</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১০</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৫০</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২০</m:t>
                    </m:r>
                    <m:r>
                      <a:rPr lang="bn-IN" b="1" i="1" smtClean="0">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এই অনুপাতে চারটি রাশি আছে। এই ৪টি রাশি একটি সমানুপাত তৈরি করেছে। এর মধ্যে ১ম রাশি ২৫, ২য় রাশি ১০, ৩য় রাশি ৫০ এবং ৪র্থ রাশি ২০ হিসেবে বিবেচনা করলে আমরা লিখতে পারি, ১ম রাশি </a:t>
                </a:r>
                <a14:m>
                  <m:oMath xmlns:m="http://schemas.openxmlformats.org/officeDocument/2006/math">
                    <m:r>
                      <a:rPr lang="bn-IN" b="1" i="1" smtClean="0">
                        <a:effectLst>
                          <a:outerShdw blurRad="38100" dist="38100" dir="2700000" algn="tl">
                            <a:srgbClr val="000000">
                              <a:alpha val="43137"/>
                            </a:srgbClr>
                          </a:outerShdw>
                        </a:effectLst>
                        <a:latin typeface="Cambria Math"/>
                        <a:ea typeface="Cambria Math"/>
                      </a:rPr>
                      <m:t>∶</m:t>
                    </m:r>
                  </m:oMath>
                </a14:m>
                <a:r>
                  <a:rPr lang="bn-IN" b="1" dirty="0" smtClean="0">
                    <a:effectLst>
                      <a:outerShdw blurRad="38100" dist="38100" dir="2700000" algn="tl">
                        <a:srgbClr val="000000">
                          <a:alpha val="43137"/>
                        </a:srgbClr>
                      </a:outerShdw>
                    </a:effectLst>
                  </a:rPr>
                  <a:t> ২য় রাশি = ৩য় রাশি </a:t>
                </a:r>
                <a14:m>
                  <m:oMath xmlns:m="http://schemas.openxmlformats.org/officeDocument/2006/math">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৪</m:t>
                    </m:r>
                    <m:r>
                      <a:rPr lang="bn-IN" b="1" i="1" smtClean="0">
                        <a:effectLst>
                          <a:outerShdw blurRad="38100" dist="38100" dir="2700000" algn="tl">
                            <a:srgbClr val="000000">
                              <a:alpha val="43137"/>
                            </a:srgbClr>
                          </a:outerShdw>
                        </a:effectLst>
                        <a:latin typeface="Cambria Math"/>
                        <a:ea typeface="Cambria Math"/>
                      </a:rPr>
                      <m:t>র্থ</m:t>
                    </m:r>
                    <m:r>
                      <a:rPr lang="bn-IN" b="1" i="1" smtClean="0">
                        <a:effectLst>
                          <a:outerShdw blurRad="38100" dist="38100" dir="2700000" algn="tl">
                            <a:srgbClr val="000000">
                              <a:alpha val="43137"/>
                            </a:srgbClr>
                          </a:outerShdw>
                        </a:effectLst>
                        <a:latin typeface="Cambria Math"/>
                        <a:ea typeface="Cambria Math"/>
                      </a:rPr>
                      <m:t> </m:t>
                    </m:r>
                    <m:r>
                      <a:rPr lang="bn-IN" b="1" i="1" smtClean="0">
                        <a:effectLst>
                          <a:outerShdw blurRad="38100" dist="38100" dir="2700000" algn="tl">
                            <a:srgbClr val="000000">
                              <a:alpha val="43137"/>
                            </a:srgbClr>
                          </a:outerShdw>
                        </a:effectLst>
                        <a:latin typeface="Cambria Math"/>
                        <a:ea typeface="Cambria Math"/>
                      </a:rPr>
                      <m:t>রাশি</m:t>
                    </m:r>
                    <m:r>
                      <a:rPr lang="bn-IN" b="1" i="1" smtClean="0">
                        <a:effectLst>
                          <a:outerShdw blurRad="38100" dist="38100" dir="2700000" algn="tl">
                            <a:srgbClr val="000000">
                              <a:alpha val="43137"/>
                            </a:srgbClr>
                          </a:outerShdw>
                        </a:effectLst>
                        <a:latin typeface="Cambria Math"/>
                        <a:ea typeface="Cambria Math"/>
                      </a:rPr>
                      <m:t> </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57200" y="2438400"/>
                <a:ext cx="8229600" cy="2667000"/>
              </a:xfrm>
              <a:prstGeom prst="rect">
                <a:avLst/>
              </a:prstGeom>
              <a:blipFill rotWithShape="1">
                <a:blip r:embed="rId7"/>
                <a:stretch>
                  <a:fillRect l="-1770" t="-2252" r="-1254" b="-3153"/>
                </a:stretch>
              </a:blipFill>
              <a:ln w="38100">
                <a:solidFill>
                  <a:srgbClr val="00B0F0"/>
                </a:solidFill>
              </a:ln>
            </p:spPr>
            <p:txBody>
              <a:bodyPr/>
              <a:lstStyle/>
              <a:p>
                <a:r>
                  <a:rPr lang="en-US">
                    <a:noFill/>
                  </a:rPr>
                  <a:t> </a:t>
                </a:r>
              </a:p>
            </p:txBody>
          </p:sp>
        </mc:Fallback>
      </mc:AlternateContent>
      <p:sp>
        <p:nvSpPr>
          <p:cNvPr id="16" name="Content Placeholder 2"/>
          <p:cNvSpPr txBox="1">
            <a:spLocks/>
          </p:cNvSpPr>
          <p:nvPr/>
        </p:nvSpPr>
        <p:spPr>
          <a:xfrm>
            <a:off x="457200" y="5181600"/>
            <a:ext cx="8229600" cy="1219200"/>
          </a:xfrm>
          <a:prstGeom prst="rect">
            <a:avLst/>
          </a:prstGeom>
          <a:ln w="28575">
            <a:solidFill>
              <a:srgbClr val="00B05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bn-IN" b="1" dirty="0" smtClean="0">
                <a:solidFill>
                  <a:srgbClr val="FF0000"/>
                </a:solidFill>
                <a:effectLst>
                  <a:outerShdw blurRad="38100" dist="38100" dir="2700000" algn="tl">
                    <a:srgbClr val="000000">
                      <a:alpha val="43137"/>
                    </a:srgbClr>
                  </a:outerShdw>
                </a:effectLst>
              </a:rPr>
              <a:t>চারটি রাশির ১ম ও ২য় রাশির অনুপাত এবং ৩য় ও ৪র্থ রাশির অনুপাত পরস্পর সমান হলে, রাশি চারটি একটি সমানুপাত তৈরি করে। সমানুপাতের প্রত্যেক রাশিকে সমানুপাতী বলে।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00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0-ppt_w/2"/>
                                          </p:val>
                                        </p:tav>
                                      </p:tavLst>
                                    </p:anim>
                                    <p:anim calcmode="lin" valueType="num">
                                      <p:cBhvr additive="base">
                                        <p:cTn id="35" dur="500"/>
                                        <p:tgtEl>
                                          <p:spTgt spid="4"/>
                                        </p:tgtEl>
                                        <p:attrNameLst>
                                          <p:attrName>ppt_y</p:attrName>
                                        </p:attrNameLst>
                                      </p:cBhvr>
                                      <p:tavLst>
                                        <p:tav tm="0">
                                          <p:val>
                                            <p:strVal val="ppt_y"/>
                                          </p:val>
                                        </p:tav>
                                        <p:tav tm="100000">
                                          <p:val>
                                            <p:strVal val="ppt_y"/>
                                          </p:val>
                                        </p:tav>
                                      </p:tavLst>
                                    </p:anim>
                                    <p:set>
                                      <p:cBhvr>
                                        <p:cTn id="36" dur="1" fill="hold">
                                          <p:stCondLst>
                                            <p:cond delay="499"/>
                                          </p:stCondLst>
                                        </p:cTn>
                                        <p:tgtEl>
                                          <p:spTgt spid="4"/>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0-ppt_w/2"/>
                                          </p:val>
                                        </p:tav>
                                      </p:tavLst>
                                    </p:anim>
                                    <p:anim calcmode="lin" valueType="num">
                                      <p:cBhvr additive="base">
                                        <p:cTn id="39" dur="500"/>
                                        <p:tgtEl>
                                          <p:spTgt spid="5"/>
                                        </p:tgtEl>
                                        <p:attrNameLst>
                                          <p:attrName>ppt_y</p:attrName>
                                        </p:attrNameLst>
                                      </p:cBhvr>
                                      <p:tavLst>
                                        <p:tav tm="0">
                                          <p:val>
                                            <p:strVal val="ppt_y"/>
                                          </p:val>
                                        </p:tav>
                                        <p:tav tm="100000">
                                          <p:val>
                                            <p:strVal val="ppt_y"/>
                                          </p:val>
                                        </p:tav>
                                      </p:tavLst>
                                    </p:anim>
                                    <p:set>
                                      <p:cBhvr>
                                        <p:cTn id="40" dur="1" fill="hold">
                                          <p:stCondLst>
                                            <p:cond delay="499"/>
                                          </p:stCondLst>
                                        </p:cTn>
                                        <p:tgtEl>
                                          <p:spTgt spid="5"/>
                                        </p:tgtEl>
                                        <p:attrNameLst>
                                          <p:attrName>style.visibility</p:attrName>
                                        </p:attrNameLst>
                                      </p:cBhvr>
                                      <p:to>
                                        <p:strVal val="hidden"/>
                                      </p:to>
                                    </p:set>
                                  </p:childTnLst>
                                </p:cTn>
                              </p:par>
                              <p:par>
                                <p:cTn id="41" presetID="2" presetClass="exit" presetSubtype="8" fill="hold" grpId="1" nodeType="with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0-ppt_w/2"/>
                                          </p:val>
                                        </p:tav>
                                      </p:tavLst>
                                    </p:anim>
                                    <p:anim calcmode="lin" valueType="num">
                                      <p:cBhvr additive="base">
                                        <p:cTn id="43" dur="500"/>
                                        <p:tgtEl>
                                          <p:spTgt spid="7"/>
                                        </p:tgtEl>
                                        <p:attrNameLst>
                                          <p:attrName>ppt_y</p:attrName>
                                        </p:attrNameLst>
                                      </p:cBhvr>
                                      <p:tavLst>
                                        <p:tav tm="0">
                                          <p:val>
                                            <p:strVal val="ppt_y"/>
                                          </p:val>
                                        </p:tav>
                                        <p:tav tm="100000">
                                          <p:val>
                                            <p:strVal val="ppt_y"/>
                                          </p:val>
                                        </p:tav>
                                      </p:tavLst>
                                    </p:anim>
                                    <p:set>
                                      <p:cBhvr>
                                        <p:cTn id="44" dur="1" fill="hold">
                                          <p:stCondLst>
                                            <p:cond delay="499"/>
                                          </p:stCondLst>
                                        </p:cTn>
                                        <p:tgtEl>
                                          <p:spTgt spid="7"/>
                                        </p:tgtEl>
                                        <p:attrNameLst>
                                          <p:attrName>style.visibility</p:attrName>
                                        </p:attrNameLst>
                                      </p:cBhvr>
                                      <p:to>
                                        <p:strVal val="hidden"/>
                                      </p:to>
                                    </p:set>
                                  </p:childTnLst>
                                </p:cTn>
                              </p:par>
                              <p:par>
                                <p:cTn id="45" presetID="2" presetClass="exit" presetSubtype="8" fill="hold" grpId="1" nodeType="withEffect">
                                  <p:stCondLst>
                                    <p:cond delay="0"/>
                                  </p:stCondLst>
                                  <p:childTnLst>
                                    <p:anim calcmode="lin" valueType="num">
                                      <p:cBhvr additive="base">
                                        <p:cTn id="46" dur="500"/>
                                        <p:tgtEl>
                                          <p:spTgt spid="8"/>
                                        </p:tgtEl>
                                        <p:attrNameLst>
                                          <p:attrName>ppt_x</p:attrName>
                                        </p:attrNameLst>
                                      </p:cBhvr>
                                      <p:tavLst>
                                        <p:tav tm="0">
                                          <p:val>
                                            <p:strVal val="ppt_x"/>
                                          </p:val>
                                        </p:tav>
                                        <p:tav tm="100000">
                                          <p:val>
                                            <p:strVal val="0-ppt_w/2"/>
                                          </p:val>
                                        </p:tav>
                                      </p:tavLst>
                                    </p:anim>
                                    <p:anim calcmode="lin" valueType="num">
                                      <p:cBhvr additive="base">
                                        <p:cTn id="47" dur="500"/>
                                        <p:tgtEl>
                                          <p:spTgt spid="8"/>
                                        </p:tgtEl>
                                        <p:attrNameLst>
                                          <p:attrName>ppt_y</p:attrName>
                                        </p:attrNameLst>
                                      </p:cBhvr>
                                      <p:tavLst>
                                        <p:tav tm="0">
                                          <p:val>
                                            <p:strVal val="ppt_y"/>
                                          </p:val>
                                        </p:tav>
                                        <p:tav tm="100000">
                                          <p:val>
                                            <p:strVal val="ppt_y"/>
                                          </p:val>
                                        </p:tav>
                                      </p:tavLst>
                                    </p:anim>
                                    <p:set>
                                      <p:cBhvr>
                                        <p:cTn id="48" dur="1" fill="hold">
                                          <p:stCondLst>
                                            <p:cond delay="499"/>
                                          </p:stCondLst>
                                        </p:cTn>
                                        <p:tgtEl>
                                          <p:spTgt spid="8"/>
                                        </p:tgtEl>
                                        <p:attrNameLst>
                                          <p:attrName>style.visibility</p:attrName>
                                        </p:attrNameLst>
                                      </p:cBhvr>
                                      <p:to>
                                        <p:strVal val="hidden"/>
                                      </p:to>
                                    </p:set>
                                  </p:childTnLst>
                                </p:cTn>
                              </p:par>
                              <p:par>
                                <p:cTn id="49" presetID="2" presetClass="exit" presetSubtype="8" fill="hold" grpId="1" nodeType="withEffect">
                                  <p:stCondLst>
                                    <p:cond delay="0"/>
                                  </p:stCondLst>
                                  <p:childTnLst>
                                    <p:anim calcmode="lin" valueType="num">
                                      <p:cBhvr additive="base">
                                        <p:cTn id="50" dur="500"/>
                                        <p:tgtEl>
                                          <p:spTgt spid="6"/>
                                        </p:tgtEl>
                                        <p:attrNameLst>
                                          <p:attrName>ppt_x</p:attrName>
                                        </p:attrNameLst>
                                      </p:cBhvr>
                                      <p:tavLst>
                                        <p:tav tm="0">
                                          <p:val>
                                            <p:strVal val="ppt_x"/>
                                          </p:val>
                                        </p:tav>
                                        <p:tav tm="100000">
                                          <p:val>
                                            <p:strVal val="0-ppt_w/2"/>
                                          </p:val>
                                        </p:tav>
                                      </p:tavLst>
                                    </p:anim>
                                    <p:anim calcmode="lin" valueType="num">
                                      <p:cBhvr additive="base">
                                        <p:cTn id="51" dur="500"/>
                                        <p:tgtEl>
                                          <p:spTgt spid="6"/>
                                        </p:tgtEl>
                                        <p:attrNameLst>
                                          <p:attrName>ppt_y</p:attrName>
                                        </p:attrNameLst>
                                      </p:cBhvr>
                                      <p:tavLst>
                                        <p:tav tm="0">
                                          <p:val>
                                            <p:strVal val="ppt_y"/>
                                          </p:val>
                                        </p:tav>
                                        <p:tav tm="100000">
                                          <p:val>
                                            <p:strVal val="ppt_y"/>
                                          </p:val>
                                        </p:tav>
                                      </p:tavLst>
                                    </p:anim>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0-#ppt_w/2"/>
                                          </p:val>
                                        </p:tav>
                                        <p:tav tm="100000">
                                          <p:val>
                                            <p:strVal val="#ppt_x"/>
                                          </p:val>
                                        </p:tav>
                                      </p:tavLst>
                                    </p:anim>
                                    <p:anim calcmode="lin" valueType="num">
                                      <p:cBhvr additive="base">
                                        <p:cTn id="5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1000" fill="hold"/>
                                        <p:tgtEl>
                                          <p:spTgt spid="9"/>
                                        </p:tgtEl>
                                        <p:attrNameLst>
                                          <p:attrName>ppt_x</p:attrName>
                                        </p:attrNameLst>
                                      </p:cBhvr>
                                      <p:tavLst>
                                        <p:tav tm="0">
                                          <p:val>
                                            <p:strVal val="0-#ppt_w/2"/>
                                          </p:val>
                                        </p:tav>
                                        <p:tav tm="100000">
                                          <p:val>
                                            <p:strVal val="#ppt_x"/>
                                          </p:val>
                                        </p:tav>
                                      </p:tavLst>
                                    </p:anim>
                                    <p:anim calcmode="lin" valueType="num">
                                      <p:cBhvr additive="base">
                                        <p:cTn id="64" dur="1000" fill="hold"/>
                                        <p:tgtEl>
                                          <p:spTgt spid="9"/>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0-#ppt_w/2"/>
                                          </p:val>
                                        </p:tav>
                                        <p:tav tm="100000">
                                          <p:val>
                                            <p:strVal val="#ppt_x"/>
                                          </p:val>
                                        </p:tav>
                                      </p:tavLst>
                                    </p:anim>
                                    <p:anim calcmode="lin" valueType="num">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72" dur="500" autoRev="1" fill="remove"/>
                                        <p:tgtEl>
                                          <p:spTgt spid="12"/>
                                        </p:tgtEl>
                                        <p:attrNameLst>
                                          <p:attrName>style.color</p:attrName>
                                        </p:attrNameLst>
                                      </p:cBhvr>
                                      <p:to>
                                        <a:schemeClr val="bg1"/>
                                      </p:to>
                                    </p:animClr>
                                    <p:animClr clrSpc="rgb" dir="cw">
                                      <p:cBhvr>
                                        <p:cTn id="73" dur="500" autoRev="1" fill="remove"/>
                                        <p:tgtEl>
                                          <p:spTgt spid="12"/>
                                        </p:tgtEl>
                                        <p:attrNameLst>
                                          <p:attrName>fillcolor</p:attrName>
                                        </p:attrNameLst>
                                      </p:cBhvr>
                                      <p:to>
                                        <a:schemeClr val="bg1"/>
                                      </p:to>
                                    </p:animClr>
                                    <p:set>
                                      <p:cBhvr>
                                        <p:cTn id="74" dur="500" autoRev="1" fill="remove"/>
                                        <p:tgtEl>
                                          <p:spTgt spid="12"/>
                                        </p:tgtEl>
                                        <p:attrNameLst>
                                          <p:attrName>fill.type</p:attrName>
                                        </p:attrNameLst>
                                      </p:cBhvr>
                                      <p:to>
                                        <p:strVal val="solid"/>
                                      </p:to>
                                    </p:set>
                                    <p:set>
                                      <p:cBhvr>
                                        <p:cTn id="75" dur="500" autoRev="1" fill="remove"/>
                                        <p:tgtEl>
                                          <p:spTgt spid="12"/>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1000" fill="hold"/>
                                        <p:tgtEl>
                                          <p:spTgt spid="13"/>
                                        </p:tgtEl>
                                        <p:attrNameLst>
                                          <p:attrName>ppt_x</p:attrName>
                                        </p:attrNameLst>
                                      </p:cBhvr>
                                      <p:tavLst>
                                        <p:tav tm="0">
                                          <p:val>
                                            <p:strVal val="#ppt_x"/>
                                          </p:val>
                                        </p:tav>
                                        <p:tav tm="100000">
                                          <p:val>
                                            <p:strVal val="#ppt_x"/>
                                          </p:val>
                                        </p:tav>
                                      </p:tavLst>
                                    </p:anim>
                                    <p:anim calcmode="lin" valueType="num">
                                      <p:cBhvr additive="base">
                                        <p:cTn id="81" dur="1000" fill="hold"/>
                                        <p:tgtEl>
                                          <p:spTgt spid="1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1000" fill="hold"/>
                                        <p:tgtEl>
                                          <p:spTgt spid="11"/>
                                        </p:tgtEl>
                                        <p:attrNameLst>
                                          <p:attrName>ppt_x</p:attrName>
                                        </p:attrNameLst>
                                      </p:cBhvr>
                                      <p:tavLst>
                                        <p:tav tm="0">
                                          <p:val>
                                            <p:strVal val="#ppt_x"/>
                                          </p:val>
                                        </p:tav>
                                        <p:tav tm="100000">
                                          <p:val>
                                            <p:strVal val="#ppt_x"/>
                                          </p:val>
                                        </p:tav>
                                      </p:tavLst>
                                    </p:anim>
                                    <p:anim calcmode="lin" valueType="num">
                                      <p:cBhvr additive="base">
                                        <p:cTn id="8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89" dur="500" autoRev="1" fill="remove"/>
                                        <p:tgtEl>
                                          <p:spTgt spid="13"/>
                                        </p:tgtEl>
                                        <p:attrNameLst>
                                          <p:attrName>style.color</p:attrName>
                                        </p:attrNameLst>
                                      </p:cBhvr>
                                      <p:to>
                                        <a:schemeClr val="bg1"/>
                                      </p:to>
                                    </p:animClr>
                                    <p:animClr clrSpc="rgb" dir="cw">
                                      <p:cBhvr>
                                        <p:cTn id="90" dur="500" autoRev="1" fill="remove"/>
                                        <p:tgtEl>
                                          <p:spTgt spid="13"/>
                                        </p:tgtEl>
                                        <p:attrNameLst>
                                          <p:attrName>fillcolor</p:attrName>
                                        </p:attrNameLst>
                                      </p:cBhvr>
                                      <p:to>
                                        <a:schemeClr val="bg1"/>
                                      </p:to>
                                    </p:animClr>
                                    <p:set>
                                      <p:cBhvr>
                                        <p:cTn id="91" dur="500" autoRev="1" fill="remove"/>
                                        <p:tgtEl>
                                          <p:spTgt spid="13"/>
                                        </p:tgtEl>
                                        <p:attrNameLst>
                                          <p:attrName>fill.type</p:attrName>
                                        </p:attrNameLst>
                                      </p:cBhvr>
                                      <p:to>
                                        <p:strVal val="solid"/>
                                      </p:to>
                                    </p:set>
                                    <p:set>
                                      <p:cBhvr>
                                        <p:cTn id="92" dur="500" autoRev="1" fill="remove"/>
                                        <p:tgtEl>
                                          <p:spTgt spid="13"/>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2" fill="hold" nodeType="clickEffect">
                                  <p:stCondLst>
                                    <p:cond delay="0"/>
                                  </p:stCondLst>
                                  <p:childTnLst>
                                    <p:anim calcmode="lin" valueType="num">
                                      <p:cBhvr additive="base">
                                        <p:cTn id="96" dur="500"/>
                                        <p:tgtEl>
                                          <p:spTgt spid="10"/>
                                        </p:tgtEl>
                                        <p:attrNameLst>
                                          <p:attrName>ppt_x</p:attrName>
                                        </p:attrNameLst>
                                      </p:cBhvr>
                                      <p:tavLst>
                                        <p:tav tm="0">
                                          <p:val>
                                            <p:strVal val="ppt_x"/>
                                          </p:val>
                                        </p:tav>
                                        <p:tav tm="100000">
                                          <p:val>
                                            <p:strVal val="1+ppt_w/2"/>
                                          </p:val>
                                        </p:tav>
                                      </p:tavLst>
                                    </p:anim>
                                    <p:anim calcmode="lin" valueType="num">
                                      <p:cBhvr additive="base">
                                        <p:cTn id="97" dur="500"/>
                                        <p:tgtEl>
                                          <p:spTgt spid="10"/>
                                        </p:tgtEl>
                                        <p:attrNameLst>
                                          <p:attrName>ppt_y</p:attrName>
                                        </p:attrNameLst>
                                      </p:cBhvr>
                                      <p:tavLst>
                                        <p:tav tm="0">
                                          <p:val>
                                            <p:strVal val="ppt_y"/>
                                          </p:val>
                                        </p:tav>
                                        <p:tav tm="100000">
                                          <p:val>
                                            <p:strVal val="ppt_y"/>
                                          </p:val>
                                        </p:tav>
                                      </p:tavLst>
                                    </p:anim>
                                    <p:set>
                                      <p:cBhvr>
                                        <p:cTn id="98" dur="1" fill="hold">
                                          <p:stCondLst>
                                            <p:cond delay="499"/>
                                          </p:stCondLst>
                                        </p:cTn>
                                        <p:tgtEl>
                                          <p:spTgt spid="10"/>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500"/>
                                        <p:tgtEl>
                                          <p:spTgt spid="9"/>
                                        </p:tgtEl>
                                        <p:attrNameLst>
                                          <p:attrName>ppt_x</p:attrName>
                                        </p:attrNameLst>
                                      </p:cBhvr>
                                      <p:tavLst>
                                        <p:tav tm="0">
                                          <p:val>
                                            <p:strVal val="ppt_x"/>
                                          </p:val>
                                        </p:tav>
                                        <p:tav tm="100000">
                                          <p:val>
                                            <p:strVal val="1+ppt_w/2"/>
                                          </p:val>
                                        </p:tav>
                                      </p:tavLst>
                                    </p:anim>
                                    <p:anim calcmode="lin" valueType="num">
                                      <p:cBhvr additive="base">
                                        <p:cTn id="101" dur="500"/>
                                        <p:tgtEl>
                                          <p:spTgt spid="9"/>
                                        </p:tgtEl>
                                        <p:attrNameLst>
                                          <p:attrName>ppt_y</p:attrName>
                                        </p:attrNameLst>
                                      </p:cBhvr>
                                      <p:tavLst>
                                        <p:tav tm="0">
                                          <p:val>
                                            <p:strVal val="ppt_y"/>
                                          </p:val>
                                        </p:tav>
                                        <p:tav tm="100000">
                                          <p:val>
                                            <p:strVal val="ppt_y"/>
                                          </p:val>
                                        </p:tav>
                                      </p:tavLst>
                                    </p:anim>
                                    <p:set>
                                      <p:cBhvr>
                                        <p:cTn id="102" dur="1" fill="hold">
                                          <p:stCondLst>
                                            <p:cond delay="499"/>
                                          </p:stCondLst>
                                        </p:cTn>
                                        <p:tgtEl>
                                          <p:spTgt spid="9"/>
                                        </p:tgtEl>
                                        <p:attrNameLst>
                                          <p:attrName>style.visibility</p:attrName>
                                        </p:attrNameLst>
                                      </p:cBhvr>
                                      <p:to>
                                        <p:strVal val="hidden"/>
                                      </p:to>
                                    </p:set>
                                  </p:childTnLst>
                                </p:cTn>
                              </p:par>
                              <p:par>
                                <p:cTn id="103" presetID="2" presetClass="exit" presetSubtype="2" fill="hold" grpId="2" nodeType="withEffect">
                                  <p:stCondLst>
                                    <p:cond delay="0"/>
                                  </p:stCondLst>
                                  <p:childTnLst>
                                    <p:anim calcmode="lin" valueType="num">
                                      <p:cBhvr additive="base">
                                        <p:cTn id="104" dur="500"/>
                                        <p:tgtEl>
                                          <p:spTgt spid="12"/>
                                        </p:tgtEl>
                                        <p:attrNameLst>
                                          <p:attrName>ppt_x</p:attrName>
                                        </p:attrNameLst>
                                      </p:cBhvr>
                                      <p:tavLst>
                                        <p:tav tm="0">
                                          <p:val>
                                            <p:strVal val="ppt_x"/>
                                          </p:val>
                                        </p:tav>
                                        <p:tav tm="100000">
                                          <p:val>
                                            <p:strVal val="1+ppt_w/2"/>
                                          </p:val>
                                        </p:tav>
                                      </p:tavLst>
                                    </p:anim>
                                    <p:anim calcmode="lin" valueType="num">
                                      <p:cBhvr additive="base">
                                        <p:cTn id="105" dur="500"/>
                                        <p:tgtEl>
                                          <p:spTgt spid="12"/>
                                        </p:tgtEl>
                                        <p:attrNameLst>
                                          <p:attrName>ppt_y</p:attrName>
                                        </p:attrNameLst>
                                      </p:cBhvr>
                                      <p:tavLst>
                                        <p:tav tm="0">
                                          <p:val>
                                            <p:strVal val="ppt_y"/>
                                          </p:val>
                                        </p:tav>
                                        <p:tav tm="100000">
                                          <p:val>
                                            <p:strVal val="ppt_y"/>
                                          </p:val>
                                        </p:tav>
                                      </p:tavLst>
                                    </p:anim>
                                    <p:set>
                                      <p:cBhvr>
                                        <p:cTn id="106" dur="1" fill="hold">
                                          <p:stCondLst>
                                            <p:cond delay="499"/>
                                          </p:stCondLst>
                                        </p:cTn>
                                        <p:tgtEl>
                                          <p:spTgt spid="12"/>
                                        </p:tgtEl>
                                        <p:attrNameLst>
                                          <p:attrName>style.visibility</p:attrName>
                                        </p:attrNameLst>
                                      </p:cBhvr>
                                      <p:to>
                                        <p:strVal val="hidden"/>
                                      </p:to>
                                    </p:set>
                                  </p:childTnLst>
                                </p:cTn>
                              </p:par>
                              <p:par>
                                <p:cTn id="107" presetID="2" presetClass="exit" presetSubtype="2" fill="hold" grpId="2" nodeType="with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1+ppt_w/2"/>
                                          </p:val>
                                        </p:tav>
                                      </p:tavLst>
                                    </p:anim>
                                    <p:anim calcmode="lin" valueType="num">
                                      <p:cBhvr additive="base">
                                        <p:cTn id="109" dur="500"/>
                                        <p:tgtEl>
                                          <p:spTgt spid="13"/>
                                        </p:tgtEl>
                                        <p:attrNameLst>
                                          <p:attrName>ppt_y</p:attrName>
                                        </p:attrNameLst>
                                      </p:cBhvr>
                                      <p:tavLst>
                                        <p:tav tm="0">
                                          <p:val>
                                            <p:strVal val="ppt_y"/>
                                          </p:val>
                                        </p:tav>
                                        <p:tav tm="100000">
                                          <p:val>
                                            <p:strVal val="ppt_y"/>
                                          </p:val>
                                        </p:tav>
                                      </p:tavLst>
                                    </p:anim>
                                    <p:set>
                                      <p:cBhvr>
                                        <p:cTn id="110" dur="1" fill="hold">
                                          <p:stCondLst>
                                            <p:cond delay="499"/>
                                          </p:stCondLst>
                                        </p:cTn>
                                        <p:tgtEl>
                                          <p:spTgt spid="13"/>
                                        </p:tgtEl>
                                        <p:attrNameLst>
                                          <p:attrName>style.visibility</p:attrName>
                                        </p:attrNameLst>
                                      </p:cBhvr>
                                      <p:to>
                                        <p:strVal val="hidden"/>
                                      </p:to>
                                    </p:set>
                                  </p:childTnLst>
                                </p:cTn>
                              </p:par>
                              <p:par>
                                <p:cTn id="111" presetID="2" presetClass="exit" presetSubtype="2" fill="hold" grpId="1" nodeType="withEffect">
                                  <p:stCondLst>
                                    <p:cond delay="0"/>
                                  </p:stCondLst>
                                  <p:childTnLst>
                                    <p:anim calcmode="lin" valueType="num">
                                      <p:cBhvr additive="base">
                                        <p:cTn id="112" dur="500"/>
                                        <p:tgtEl>
                                          <p:spTgt spid="11"/>
                                        </p:tgtEl>
                                        <p:attrNameLst>
                                          <p:attrName>ppt_x</p:attrName>
                                        </p:attrNameLst>
                                      </p:cBhvr>
                                      <p:tavLst>
                                        <p:tav tm="0">
                                          <p:val>
                                            <p:strVal val="ppt_x"/>
                                          </p:val>
                                        </p:tav>
                                        <p:tav tm="100000">
                                          <p:val>
                                            <p:strVal val="1+ppt_w/2"/>
                                          </p:val>
                                        </p:tav>
                                      </p:tavLst>
                                    </p:anim>
                                    <p:anim calcmode="lin" valueType="num">
                                      <p:cBhvr additive="base">
                                        <p:cTn id="113" dur="500"/>
                                        <p:tgtEl>
                                          <p:spTgt spid="11"/>
                                        </p:tgtEl>
                                        <p:attrNameLst>
                                          <p:attrName>ppt_y</p:attrName>
                                        </p:attrNameLst>
                                      </p:cBhvr>
                                      <p:tavLst>
                                        <p:tav tm="0">
                                          <p:val>
                                            <p:strVal val="ppt_y"/>
                                          </p:val>
                                        </p:tav>
                                        <p:tav tm="100000">
                                          <p:val>
                                            <p:strVal val="ppt_y"/>
                                          </p:val>
                                        </p:tav>
                                      </p:tavLst>
                                    </p:anim>
                                    <p:set>
                                      <p:cBhvr>
                                        <p:cTn id="114" dur="1" fill="hold">
                                          <p:stCondLst>
                                            <p:cond delay="499"/>
                                          </p:stCondLst>
                                        </p:cTn>
                                        <p:tgtEl>
                                          <p:spTgt spid="1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left)">
                                      <p:cBhvr>
                                        <p:cTn id="119" dur="1000"/>
                                        <p:tgtEl>
                                          <p:spTgt spid="1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left)">
                                      <p:cBhvr>
                                        <p:cTn id="124" dur="1000"/>
                                        <p:tgtEl>
                                          <p:spTgt spid="1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left)">
                                      <p:cBhvr>
                                        <p:cTn id="1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p:bldP spid="7" grpId="1"/>
      <p:bldP spid="8" grpId="0"/>
      <p:bldP spid="8" grpId="1"/>
      <p:bldP spid="9" grpId="0" animBg="1"/>
      <p:bldP spid="9" grpId="1" animBg="1"/>
      <p:bldP spid="11" grpId="0" animBg="1"/>
      <p:bldP spid="11" grpId="1" animBg="1"/>
      <p:bldP spid="12" grpId="0" animBg="1"/>
      <p:bldP spid="12" grpId="1" animBg="1"/>
      <p:bldP spid="12" grpId="2" animBg="1"/>
      <p:bldP spid="13" grpId="0" animBg="1"/>
      <p:bldP spid="13" grpId="1" animBg="1"/>
      <p:bldP spid="13" grpId="2"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8036"/>
            <a:ext cx="8229600" cy="715962"/>
          </a:xfrm>
          <a:ln w="38100">
            <a:solidFill>
              <a:srgbClr val="00B050"/>
            </a:solidFill>
            <a:prstDash val="lgDash"/>
          </a:ln>
        </p:spPr>
        <p:txBody>
          <a:bodyPr>
            <a:normAutofit fontScale="90000"/>
          </a:bodyPr>
          <a:lstStyle/>
          <a:p>
            <a:r>
              <a:rPr lang="bn-IN" dirty="0" smtClean="0"/>
              <a:t>৪র্থ সমানুপাতের ক্ষেত্রে </a:t>
            </a:r>
            <a:endParaRPr lang="en-US" dirty="0"/>
          </a:p>
        </p:txBody>
      </p:sp>
      <p:grpSp>
        <p:nvGrpSpPr>
          <p:cNvPr id="15" name="Group 14"/>
          <p:cNvGrpSpPr/>
          <p:nvPr/>
        </p:nvGrpSpPr>
        <p:grpSpPr>
          <a:xfrm>
            <a:off x="457200" y="1524000"/>
            <a:ext cx="7848600" cy="1094509"/>
            <a:chOff x="609600" y="1544782"/>
            <a:chExt cx="7848600" cy="1094509"/>
          </a:xfrm>
        </p:grpSpPr>
        <p:sp>
          <p:nvSpPr>
            <p:cNvPr id="4" name="Flowchart: Magnetic Disk 3"/>
            <p:cNvSpPr/>
            <p:nvPr/>
          </p:nvSpPr>
          <p:spPr>
            <a:xfrm>
              <a:off x="609600" y="1572491"/>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p:cNvSpPr/>
            <p:nvPr/>
          </p:nvSpPr>
          <p:spPr>
            <a:xfrm>
              <a:off x="3013364" y="1544782"/>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5410200" y="1544782"/>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7620000" y="1544782"/>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609600" y="1911927"/>
              <a:ext cx="838200" cy="72736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7620000" y="2078181"/>
              <a:ext cx="838200" cy="56110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5410200" y="1752600"/>
              <a:ext cx="838200" cy="886691"/>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3013364" y="2105890"/>
              <a:ext cx="838200" cy="505691"/>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p:cNvSpPr txBox="1"/>
              <p:nvPr/>
            </p:nvSpPr>
            <p:spPr>
              <a:xfrm>
                <a:off x="1729437" y="2777212"/>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729437" y="2777212"/>
                <a:ext cx="528638" cy="1862048"/>
              </a:xfrm>
              <a:prstGeom prst="rect">
                <a:avLst/>
              </a:prstGeom>
              <a:blipFill rotWithShape="1">
                <a:blip r:embed="rId2"/>
                <a:stretch>
                  <a:fillRect/>
                </a:stretch>
              </a:blipFill>
            </p:spPr>
            <p:txBody>
              <a:bodyPr/>
              <a:lstStyle/>
              <a:p>
                <a:r>
                  <a:rPr lang="en-US">
                    <a:noFill/>
                  </a:rPr>
                  <a:t> </a:t>
                </a:r>
              </a:p>
            </p:txBody>
          </p:sp>
        </mc:Fallback>
      </mc:AlternateContent>
      <p:sp>
        <p:nvSpPr>
          <p:cNvPr id="17" name="Equal 16"/>
          <p:cNvSpPr/>
          <p:nvPr/>
        </p:nvSpPr>
        <p:spPr>
          <a:xfrm>
            <a:off x="4114800" y="3566227"/>
            <a:ext cx="914400" cy="3810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Magnetic Disk 17"/>
          <p:cNvSpPr/>
          <p:nvPr/>
        </p:nvSpPr>
        <p:spPr>
          <a:xfrm>
            <a:off x="-1066800" y="228600"/>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1066800" y="568036"/>
            <a:ext cx="838200" cy="72736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1080654" y="1669472"/>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1080654" y="2230580"/>
            <a:ext cx="838200" cy="505691"/>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1080654" y="3101027"/>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1080654" y="3308845"/>
            <a:ext cx="838200" cy="886691"/>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1080654" y="4690141"/>
            <a:ext cx="838200" cy="10668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1080654" y="5223540"/>
            <a:ext cx="838200" cy="56110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6477000" y="2821166"/>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477000" y="2821166"/>
                <a:ext cx="528638" cy="186204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itle 1"/>
              <p:cNvSpPr txBox="1">
                <a:spLocks/>
              </p:cNvSpPr>
              <p:nvPr/>
            </p:nvSpPr>
            <p:spPr>
              <a:xfrm>
                <a:off x="457200" y="5756941"/>
                <a:ext cx="8077200" cy="715962"/>
              </a:xfrm>
              <a:prstGeom prst="rect">
                <a:avLst/>
              </a:prstGeom>
              <a:solidFill>
                <a:schemeClr val="accent6">
                  <a:lumMod val="40000"/>
                  <a:lumOff val="60000"/>
                </a:schemeClr>
              </a:solidFill>
              <a:ln w="12700">
                <a:solidFill>
                  <a:srgbClr val="00B050"/>
                </a:solidFill>
                <a:prstDash val="lgDash"/>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2800" dirty="0" smtClean="0"/>
                  <a:t>৪র্থ সমানুপাতের ক্ষেত্রে, ১ম রাশি </a:t>
                </a:r>
                <a14:m>
                  <m:oMath xmlns:m="http://schemas.openxmlformats.org/officeDocument/2006/math">
                    <m:r>
                      <a:rPr lang="bn-IN" sz="2800" i="1" smtClean="0">
                        <a:latin typeface="Cambria Math"/>
                        <a:ea typeface="Cambria Math"/>
                      </a:rPr>
                      <m:t>×</m:t>
                    </m:r>
                  </m:oMath>
                </a14:m>
                <a:r>
                  <a:rPr lang="bn-IN" sz="2800" dirty="0" smtClean="0"/>
                  <a:t> ৪র্থ রাশি </a:t>
                </a:r>
                <a14:m>
                  <m:oMath xmlns:m="http://schemas.openxmlformats.org/officeDocument/2006/math">
                    <m:r>
                      <a:rPr lang="bn-IN" sz="2800" i="1" smtClean="0">
                        <a:latin typeface="Cambria Math"/>
                        <a:ea typeface="Cambria Math"/>
                      </a:rPr>
                      <m:t>=</m:t>
                    </m:r>
                  </m:oMath>
                </a14:m>
                <a:r>
                  <a:rPr lang="bn-IN" sz="2800" dirty="0" smtClean="0"/>
                  <a:t> ২য় রাশি </a:t>
                </a:r>
                <a14:m>
                  <m:oMath xmlns:m="http://schemas.openxmlformats.org/officeDocument/2006/math">
                    <m:r>
                      <a:rPr lang="bn-IN" sz="2800" i="1" smtClean="0">
                        <a:latin typeface="Cambria Math"/>
                        <a:ea typeface="Cambria Math"/>
                      </a:rPr>
                      <m:t>×</m:t>
                    </m:r>
                  </m:oMath>
                </a14:m>
                <a:r>
                  <a:rPr lang="bn-IN" sz="2800" dirty="0" smtClean="0"/>
                  <a:t> ৩য় রাশি  </a:t>
                </a:r>
                <a:endParaRPr lang="en-US" sz="2800" dirty="0"/>
              </a:p>
            </p:txBody>
          </p:sp>
        </mc:Choice>
        <mc:Fallback xmlns="">
          <p:sp>
            <p:nvSpPr>
              <p:cNvPr id="32" name="Title 1"/>
              <p:cNvSpPr txBox="1">
                <a:spLocks noRot="1" noChangeAspect="1" noMove="1" noResize="1" noEditPoints="1" noAdjustHandles="1" noChangeArrowheads="1" noChangeShapeType="1" noTextEdit="1"/>
              </p:cNvSpPr>
              <p:nvPr/>
            </p:nvSpPr>
            <p:spPr>
              <a:xfrm>
                <a:off x="457200" y="5756941"/>
                <a:ext cx="8077200" cy="715962"/>
              </a:xfrm>
              <a:prstGeom prst="rect">
                <a:avLst/>
              </a:prstGeom>
              <a:blipFill rotWithShape="1">
                <a:blip r:embed="rId4"/>
                <a:stretch>
                  <a:fillRect b="-7500"/>
                </a:stretch>
              </a:blipFill>
              <a:ln w="12700">
                <a:solidFill>
                  <a:srgbClr val="00B050"/>
                </a:solidFill>
                <a:prstDash val="lgDash"/>
              </a:ln>
            </p:spPr>
            <p:txBody>
              <a:bodyPr/>
              <a:lstStyle/>
              <a:p>
                <a:r>
                  <a:rPr lang="en-US">
                    <a:noFill/>
                  </a:rPr>
                  <a:t> </a:t>
                </a:r>
              </a:p>
            </p:txBody>
          </p:sp>
        </mc:Fallback>
      </mc:AlternateContent>
      <p:grpSp>
        <p:nvGrpSpPr>
          <p:cNvPr id="8" name="Group 7"/>
          <p:cNvGrpSpPr/>
          <p:nvPr/>
        </p:nvGrpSpPr>
        <p:grpSpPr>
          <a:xfrm>
            <a:off x="360218" y="2736271"/>
            <a:ext cx="8042564" cy="502606"/>
            <a:chOff x="360218" y="2736271"/>
            <a:chExt cx="8042564" cy="502606"/>
          </a:xfrm>
        </p:grpSpPr>
        <p:sp>
          <p:nvSpPr>
            <p:cNvPr id="3" name="TextBox 2"/>
            <p:cNvSpPr txBox="1"/>
            <p:nvPr/>
          </p:nvSpPr>
          <p:spPr>
            <a:xfrm>
              <a:off x="7370618" y="2757054"/>
              <a:ext cx="1032164" cy="461665"/>
            </a:xfrm>
            <a:prstGeom prst="rect">
              <a:avLst/>
            </a:prstGeom>
            <a:noFill/>
          </p:spPr>
          <p:txBody>
            <a:bodyPr wrap="square" rtlCol="0">
              <a:spAutoFit/>
            </a:bodyPr>
            <a:lstStyle/>
            <a:p>
              <a:r>
                <a:rPr lang="bn-IN" sz="2400" b="1" dirty="0" smtClean="0">
                  <a:effectLst>
                    <a:outerShdw blurRad="38100" dist="38100" dir="2700000" algn="tl">
                      <a:srgbClr val="000000">
                        <a:alpha val="43137"/>
                      </a:srgbClr>
                    </a:outerShdw>
                  </a:effectLst>
                </a:rPr>
                <a:t>৪র্থ রাশি </a:t>
              </a:r>
              <a:endParaRPr lang="en-US" sz="2400" b="1" dirty="0">
                <a:effectLst>
                  <a:outerShdw blurRad="38100" dist="38100" dir="2700000" algn="tl">
                    <a:srgbClr val="000000">
                      <a:alpha val="43137"/>
                    </a:srgbClr>
                  </a:outerShdw>
                </a:effectLst>
              </a:endParaRPr>
            </a:p>
          </p:txBody>
        </p:sp>
        <p:sp>
          <p:nvSpPr>
            <p:cNvPr id="27" name="TextBox 26"/>
            <p:cNvSpPr txBox="1"/>
            <p:nvPr/>
          </p:nvSpPr>
          <p:spPr>
            <a:xfrm>
              <a:off x="5230091" y="2777211"/>
              <a:ext cx="1032164" cy="461665"/>
            </a:xfrm>
            <a:prstGeom prst="rect">
              <a:avLst/>
            </a:prstGeom>
            <a:noFill/>
          </p:spPr>
          <p:txBody>
            <a:bodyPr wrap="square" rtlCol="0">
              <a:spAutoFit/>
            </a:bodyPr>
            <a:lstStyle/>
            <a:p>
              <a:r>
                <a:rPr lang="bn-IN" sz="2400" b="1" dirty="0" smtClean="0">
                  <a:effectLst>
                    <a:outerShdw blurRad="38100" dist="38100" dir="2700000" algn="tl">
                      <a:srgbClr val="000000">
                        <a:alpha val="43137"/>
                      </a:srgbClr>
                    </a:outerShdw>
                  </a:effectLst>
                </a:rPr>
                <a:t>৩য় রাশি </a:t>
              </a:r>
              <a:endParaRPr lang="en-US" sz="2400" b="1" dirty="0">
                <a:effectLst>
                  <a:outerShdw blurRad="38100" dist="38100" dir="2700000" algn="tl">
                    <a:srgbClr val="000000">
                      <a:alpha val="43137"/>
                    </a:srgbClr>
                  </a:outerShdw>
                </a:effectLst>
              </a:endParaRPr>
            </a:p>
          </p:txBody>
        </p:sp>
        <p:sp>
          <p:nvSpPr>
            <p:cNvPr id="28" name="TextBox 27"/>
            <p:cNvSpPr txBox="1"/>
            <p:nvPr/>
          </p:nvSpPr>
          <p:spPr>
            <a:xfrm>
              <a:off x="2860964" y="2736271"/>
              <a:ext cx="1032164" cy="461665"/>
            </a:xfrm>
            <a:prstGeom prst="rect">
              <a:avLst/>
            </a:prstGeom>
            <a:noFill/>
          </p:spPr>
          <p:txBody>
            <a:bodyPr wrap="square" rtlCol="0">
              <a:spAutoFit/>
            </a:bodyPr>
            <a:lstStyle/>
            <a:p>
              <a:r>
                <a:rPr lang="bn-IN" sz="2400" b="1" dirty="0" smtClean="0">
                  <a:effectLst>
                    <a:outerShdw blurRad="38100" dist="38100" dir="2700000" algn="tl">
                      <a:srgbClr val="000000">
                        <a:alpha val="43137"/>
                      </a:srgbClr>
                    </a:outerShdw>
                  </a:effectLst>
                </a:rPr>
                <a:t>২য় রাশি </a:t>
              </a:r>
              <a:endParaRPr lang="en-US" sz="2400" b="1" dirty="0">
                <a:effectLst>
                  <a:outerShdw blurRad="38100" dist="38100" dir="2700000" algn="tl">
                    <a:srgbClr val="000000">
                      <a:alpha val="43137"/>
                    </a:srgbClr>
                  </a:outerShdw>
                </a:effectLst>
              </a:endParaRPr>
            </a:p>
          </p:txBody>
        </p:sp>
        <p:sp>
          <p:nvSpPr>
            <p:cNvPr id="29" name="TextBox 28"/>
            <p:cNvSpPr txBox="1"/>
            <p:nvPr/>
          </p:nvSpPr>
          <p:spPr>
            <a:xfrm>
              <a:off x="360218" y="2777212"/>
              <a:ext cx="1032164" cy="461665"/>
            </a:xfrm>
            <a:prstGeom prst="rect">
              <a:avLst/>
            </a:prstGeom>
            <a:noFill/>
          </p:spPr>
          <p:txBody>
            <a:bodyPr wrap="square" rtlCol="0">
              <a:spAutoFit/>
            </a:bodyPr>
            <a:lstStyle/>
            <a:p>
              <a:r>
                <a:rPr lang="bn-IN" sz="2400" b="1" dirty="0" smtClean="0">
                  <a:effectLst>
                    <a:outerShdw blurRad="38100" dist="38100" dir="2700000" algn="tl">
                      <a:srgbClr val="000000">
                        <a:alpha val="43137"/>
                      </a:srgbClr>
                    </a:outerShdw>
                  </a:effectLst>
                </a:rPr>
                <a:t>১ম রাশি </a:t>
              </a:r>
              <a:endParaRPr lang="en-US" sz="2400" b="1" dirty="0">
                <a:effectLst>
                  <a:outerShdw blurRad="38100" dist="38100" dir="2700000" algn="tl">
                    <a:srgbClr val="000000">
                      <a:alpha val="43137"/>
                    </a:srgbClr>
                  </a:outerShdw>
                </a:effectLst>
              </a:endParaRPr>
            </a:p>
          </p:txBody>
        </p:sp>
      </p:grpSp>
      <p:grpSp>
        <p:nvGrpSpPr>
          <p:cNvPr id="10" name="Group 9"/>
          <p:cNvGrpSpPr/>
          <p:nvPr/>
        </p:nvGrpSpPr>
        <p:grpSpPr>
          <a:xfrm>
            <a:off x="3064415" y="4507660"/>
            <a:ext cx="2866159" cy="541114"/>
            <a:chOff x="3229840" y="4523900"/>
            <a:chExt cx="2866159" cy="541114"/>
          </a:xfrm>
        </p:grpSpPr>
        <p:sp>
          <p:nvSpPr>
            <p:cNvPr id="9" name="Bent-Up Arrow 8"/>
            <p:cNvSpPr/>
            <p:nvPr/>
          </p:nvSpPr>
          <p:spPr>
            <a:xfrm>
              <a:off x="5230090" y="4523901"/>
              <a:ext cx="865909" cy="541113"/>
            </a:xfrm>
            <a:prstGeom prst="bentUpArrow">
              <a:avLst>
                <a:gd name="adj1" fmla="val 20258"/>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flipH="1">
              <a:off x="3229840" y="4523900"/>
              <a:ext cx="2000249" cy="541114"/>
            </a:xfrm>
            <a:prstGeom prst="bentUpArrow">
              <a:avLst>
                <a:gd name="adj1" fmla="val 20258"/>
                <a:gd name="adj2" fmla="val 25000"/>
                <a:gd name="adj3" fmla="val 307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9600" y="4639259"/>
            <a:ext cx="7543800" cy="668481"/>
            <a:chOff x="3229840" y="4523900"/>
            <a:chExt cx="2866159" cy="541114"/>
          </a:xfrm>
        </p:grpSpPr>
        <p:sp>
          <p:nvSpPr>
            <p:cNvPr id="34" name="Bent-Up Arrow 33"/>
            <p:cNvSpPr/>
            <p:nvPr/>
          </p:nvSpPr>
          <p:spPr>
            <a:xfrm>
              <a:off x="5230090" y="4523901"/>
              <a:ext cx="865909" cy="541113"/>
            </a:xfrm>
            <a:prstGeom prst="bentUpArrow">
              <a:avLst>
                <a:gd name="adj1" fmla="val 20258"/>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ent-Up Arrow 34"/>
            <p:cNvSpPr/>
            <p:nvPr/>
          </p:nvSpPr>
          <p:spPr>
            <a:xfrm flipH="1">
              <a:off x="3229840" y="4523900"/>
              <a:ext cx="2000249" cy="541114"/>
            </a:xfrm>
            <a:prstGeom prst="bentUpArrow">
              <a:avLst>
                <a:gd name="adj1" fmla="val 20258"/>
                <a:gd name="adj2" fmla="val 25000"/>
                <a:gd name="adj3" fmla="val 307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727702" y="4435715"/>
            <a:ext cx="1364672"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rPr>
              <a:t>মধ্যরাশি </a:t>
            </a:r>
            <a:endParaRPr lang="en-US" sz="2800" b="1" dirty="0">
              <a:effectLst>
                <a:outerShdw blurRad="38100" dist="38100" dir="2700000" algn="tl">
                  <a:srgbClr val="000000">
                    <a:alpha val="43137"/>
                  </a:srgbClr>
                </a:outerShdw>
              </a:effectLst>
            </a:endParaRPr>
          </a:p>
        </p:txBody>
      </p:sp>
      <p:sp>
        <p:nvSpPr>
          <p:cNvPr id="36" name="TextBox 35"/>
          <p:cNvSpPr txBox="1"/>
          <p:nvPr/>
        </p:nvSpPr>
        <p:spPr>
          <a:xfrm>
            <a:off x="3893128" y="5261429"/>
            <a:ext cx="1586346" cy="523220"/>
          </a:xfrm>
          <a:prstGeom prst="rect">
            <a:avLst/>
          </a:prstGeom>
          <a:noFill/>
        </p:spPr>
        <p:txBody>
          <a:bodyPr wrap="square" rtlCol="0">
            <a:spAutoFit/>
          </a:bodyPr>
          <a:lstStyle/>
          <a:p>
            <a:pPr algn="ctr"/>
            <a:r>
              <a:rPr lang="bn-IN" sz="2800" b="1" dirty="0" smtClean="0">
                <a:effectLst>
                  <a:outerShdw blurRad="38100" dist="38100" dir="2700000" algn="tl">
                    <a:srgbClr val="000000">
                      <a:alpha val="43137"/>
                    </a:srgbClr>
                  </a:outerShdw>
                </a:effectLst>
              </a:rPr>
              <a:t>প্রান্তীয় রাশি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6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1625 0.18889 L 0.1625 0.43889 " pathEditMode="relative" rAng="0" ptsTypes="AA">
                                      <p:cBhvr>
                                        <p:cTn id="23" dur="2000" fill="hold"/>
                                        <p:tgtEl>
                                          <p:spTgt spid="19"/>
                                        </p:tgtEl>
                                        <p:attrNameLst>
                                          <p:attrName>ppt_x</p:attrName>
                                          <p:attrName>ppt_y</p:attrName>
                                        </p:attrNameLst>
                                      </p:cBhvr>
                                      <p:rCtr x="0" y="12500"/>
                                    </p:animMotion>
                                  </p:childTnLst>
                                </p:cTn>
                              </p:par>
                              <p:par>
                                <p:cTn id="24" presetID="42" presetClass="path" presetSubtype="0" accel="50000" decel="50000" fill="hold" grpId="0" nodeType="withEffect">
                                  <p:stCondLst>
                                    <p:cond delay="0"/>
                                  </p:stCondLst>
                                  <p:childTnLst>
                                    <p:animMotion origin="layout" path="M 0.1625 0.18889 L 0.1625 0.43889 " pathEditMode="relative" rAng="0" ptsTypes="AA">
                                      <p:cBhvr>
                                        <p:cTn id="25" dur="2000" fill="hold"/>
                                        <p:tgtEl>
                                          <p:spTgt spid="18"/>
                                        </p:tgtEl>
                                        <p:attrNameLst>
                                          <p:attrName>ppt_x</p:attrName>
                                          <p:attrName>ppt_y</p:attrName>
                                        </p:attrNameLst>
                                      </p:cBhvr>
                                      <p:rCtr x="0" y="12500"/>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43073 -0.0176 L 0.43073 0.2324 " pathEditMode="relative" rAng="0" ptsTypes="AA">
                                      <p:cBhvr>
                                        <p:cTn id="35" dur="2000" fill="hold"/>
                                        <p:tgtEl>
                                          <p:spTgt spid="20"/>
                                        </p:tgtEl>
                                        <p:attrNameLst>
                                          <p:attrName>ppt_x</p:attrName>
                                          <p:attrName>ppt_y</p:attrName>
                                        </p:attrNameLst>
                                      </p:cBhvr>
                                      <p:rCtr x="0" y="12500"/>
                                    </p:animMotion>
                                  </p:childTnLst>
                                </p:cTn>
                              </p:par>
                              <p:par>
                                <p:cTn id="36" presetID="42" presetClass="path" presetSubtype="0" accel="50000" decel="50000" fill="hold" grpId="0" nodeType="withEffect">
                                  <p:stCondLst>
                                    <p:cond delay="0"/>
                                  </p:stCondLst>
                                  <p:childTnLst>
                                    <p:animMotion origin="layout" path="M 0.43073 -0.0176 L 0.43073 0.2324 " pathEditMode="relative" rAng="0" ptsTypes="AA">
                                      <p:cBhvr>
                                        <p:cTn id="37" dur="2000" fill="hold"/>
                                        <p:tgtEl>
                                          <p:spTgt spid="21"/>
                                        </p:tgtEl>
                                        <p:attrNameLst>
                                          <p:attrName>ppt_x</p:attrName>
                                          <p:attrName>ppt_y</p:attrName>
                                        </p:attrNameLst>
                                      </p:cBhvr>
                                      <p:rCtr x="0" y="12500"/>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0.68907 -0.22986 L 0.68907 0.0419 " pathEditMode="relative" rAng="0" ptsTypes="AA">
                                      <p:cBhvr>
                                        <p:cTn id="47" dur="2000" fill="hold"/>
                                        <p:tgtEl>
                                          <p:spTgt spid="23"/>
                                        </p:tgtEl>
                                        <p:attrNameLst>
                                          <p:attrName>ppt_x</p:attrName>
                                          <p:attrName>ppt_y</p:attrName>
                                        </p:attrNameLst>
                                      </p:cBhvr>
                                      <p:rCtr x="0" y="13588"/>
                                    </p:animMotion>
                                  </p:childTnLst>
                                </p:cTn>
                              </p:par>
                              <p:par>
                                <p:cTn id="48" presetID="42" presetClass="path" presetSubtype="0" accel="50000" decel="50000" fill="hold" grpId="0" nodeType="withEffect">
                                  <p:stCondLst>
                                    <p:cond delay="0"/>
                                  </p:stCondLst>
                                  <p:childTnLst>
                                    <p:animMotion origin="layout" path="M 0.68907 -0.22986 L 0.68907 0.0257 " pathEditMode="relative" rAng="0" ptsTypes="AA">
                                      <p:cBhvr>
                                        <p:cTn id="49" dur="2000" fill="hold"/>
                                        <p:tgtEl>
                                          <p:spTgt spid="22"/>
                                        </p:tgtEl>
                                        <p:attrNameLst>
                                          <p:attrName>ppt_x</p:attrName>
                                          <p:attrName>ppt_y</p:attrName>
                                        </p:attrNameLst>
                                      </p:cBhvr>
                                      <p:rCtr x="0" y="12778"/>
                                    </p:animMotion>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0" nodeType="clickEffect">
                                  <p:stCondLst>
                                    <p:cond delay="0"/>
                                  </p:stCondLst>
                                  <p:childTnLst>
                                    <p:animMotion origin="layout" path="M 0.93907 -0.46158 L 0.93907 -0.21158 " pathEditMode="relative" rAng="0" ptsTypes="AA">
                                      <p:cBhvr>
                                        <p:cTn id="59" dur="2000" fill="hold"/>
                                        <p:tgtEl>
                                          <p:spTgt spid="25"/>
                                        </p:tgtEl>
                                        <p:attrNameLst>
                                          <p:attrName>ppt_x</p:attrName>
                                          <p:attrName>ppt_y</p:attrName>
                                        </p:attrNameLst>
                                      </p:cBhvr>
                                      <p:rCtr x="0" y="12500"/>
                                    </p:animMotion>
                                  </p:childTnLst>
                                </p:cTn>
                              </p:par>
                              <p:par>
                                <p:cTn id="60" presetID="42" presetClass="path" presetSubtype="0" accel="50000" decel="50000" fill="hold" grpId="0" nodeType="withEffect">
                                  <p:stCondLst>
                                    <p:cond delay="0"/>
                                  </p:stCondLst>
                                  <p:childTnLst>
                                    <p:animMotion origin="layout" path="M 0.93907 -0.46157 L 0.93907 -0.21157 " pathEditMode="relative" rAng="0" ptsTypes="AA">
                                      <p:cBhvr>
                                        <p:cTn id="61" dur="2000" fill="hold"/>
                                        <p:tgtEl>
                                          <p:spTgt spid="24"/>
                                        </p:tgtEl>
                                        <p:attrNameLst>
                                          <p:attrName>ppt_x</p:attrName>
                                          <p:attrName>ppt_y</p:attrName>
                                        </p:attrNameLst>
                                      </p:cBhvr>
                                      <p:rCtr x="0" y="12500"/>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10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in)">
                                      <p:cBhvr>
                                        <p:cTn id="71" dur="1000"/>
                                        <p:tgtEl>
                                          <p:spTgt spid="10"/>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circle(in)">
                                      <p:cBhvr>
                                        <p:cTn id="74" dur="10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circle(in)">
                                      <p:cBhvr>
                                        <p:cTn id="79" dur="1000"/>
                                        <p:tgtEl>
                                          <p:spTgt spid="33"/>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circle(in)">
                                      <p:cBhvr>
                                        <p:cTn id="8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32" grpId="0" animBg="1"/>
      <p:bldP spid="3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9997" y="465427"/>
            <a:ext cx="5791199" cy="2444673"/>
            <a:chOff x="609600" y="264389"/>
            <a:chExt cx="7449199" cy="248602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357" y="294841"/>
              <a:ext cx="1976442" cy="24278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4389"/>
              <a:ext cx="1838325" cy="24860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453" y="410469"/>
              <a:ext cx="2006877" cy="2312235"/>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210" y="-227581"/>
            <a:ext cx="1477735" cy="24174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9274" y="1628727"/>
            <a:ext cx="1447800" cy="210960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64" y="4690781"/>
            <a:ext cx="1482436" cy="236871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236860" y="3738336"/>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36860" y="3738336"/>
                <a:ext cx="528638" cy="1862048"/>
              </a:xfrm>
              <a:prstGeom prst="rect">
                <a:avLst/>
              </a:prstGeom>
              <a:blipFill rotWithShape="1">
                <a:blip r:embed="rId6"/>
                <a:stretch>
                  <a:fillRect/>
                </a:stretch>
              </a:blipFill>
            </p:spPr>
            <p:txBody>
              <a:bodyPr/>
              <a:lstStyle/>
              <a:p>
                <a:r>
                  <a:rPr lang="en-US">
                    <a:noFill/>
                  </a:rPr>
                  <a:t> </a:t>
                </a:r>
              </a:p>
            </p:txBody>
          </p:sp>
        </mc:Fallback>
      </mc:AlternateContent>
      <p:grpSp>
        <p:nvGrpSpPr>
          <p:cNvPr id="13" name="Group 12"/>
          <p:cNvGrpSpPr/>
          <p:nvPr/>
        </p:nvGrpSpPr>
        <p:grpSpPr>
          <a:xfrm>
            <a:off x="4271658" y="3604022"/>
            <a:ext cx="833742" cy="1621601"/>
            <a:chOff x="6806259" y="3937593"/>
            <a:chExt cx="1037575" cy="1862048"/>
          </a:xfrm>
        </p:grpSpPr>
        <mc:AlternateContent xmlns:mc="http://schemas.openxmlformats.org/markup-compatibility/2006" xmlns:a14="http://schemas.microsoft.com/office/drawing/2010/main">
          <mc:Choice Requires="a14">
            <p:sp>
              <p:nvSpPr>
                <p:cNvPr id="11" name="TextBox 10"/>
                <p:cNvSpPr txBox="1"/>
                <p:nvPr/>
              </p:nvSpPr>
              <p:spPr>
                <a:xfrm>
                  <a:off x="6806259" y="3937593"/>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06259" y="3937593"/>
                  <a:ext cx="528638" cy="186204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315196" y="3937593"/>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315196" y="3937593"/>
                  <a:ext cx="528638" cy="1862048"/>
                </a:xfrm>
                <a:prstGeom prst="rect">
                  <a:avLst/>
                </a:prstGeom>
                <a:blipFill rotWithShape="1">
                  <a:blip r:embed="rId8"/>
                  <a:stretch>
                    <a:fillRect/>
                  </a:stretch>
                </a:blipFill>
              </p:spPr>
              <p:txBody>
                <a:bodyPr/>
                <a:lstStyle/>
                <a:p>
                  <a:r>
                    <a:rPr lang="en-US">
                      <a:noFill/>
                    </a:rPr>
                    <a:t> </a:t>
                  </a:r>
                </a:p>
              </p:txBody>
            </p:sp>
          </mc:Fallback>
        </mc:AlternateContent>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1047" y="2385878"/>
            <a:ext cx="1507647" cy="2181176"/>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6694674" y="3604022"/>
                <a:ext cx="528638" cy="186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500"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94674" y="3604022"/>
                <a:ext cx="528638" cy="1862048"/>
              </a:xfrm>
              <a:prstGeom prst="rect">
                <a:avLst/>
              </a:prstGeom>
              <a:blipFill rotWithShape="1">
                <a:blip r:embed="rId10"/>
                <a:stretch>
                  <a:fillRect/>
                </a:stretch>
              </a:blipFill>
            </p:spPr>
            <p:txBody>
              <a:bodyPr/>
              <a:lstStyle/>
              <a:p>
                <a:r>
                  <a:rPr lang="en-US">
                    <a:noFill/>
                  </a:rPr>
                  <a:t> </a:t>
                </a:r>
              </a:p>
            </p:txBody>
          </p:sp>
        </mc:Fallback>
      </mc:AlternateContent>
      <p:sp>
        <p:nvSpPr>
          <p:cNvPr id="16" name="Content Placeholder 2"/>
          <p:cNvSpPr txBox="1">
            <a:spLocks/>
          </p:cNvSpPr>
          <p:nvPr/>
        </p:nvSpPr>
        <p:spPr>
          <a:xfrm>
            <a:off x="1523999" y="6082143"/>
            <a:ext cx="7116155" cy="318657"/>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bn-IN" sz="2800" b="1" dirty="0" smtClean="0">
                <a:solidFill>
                  <a:srgbClr val="0070C0"/>
                </a:solidFill>
                <a:effectLst>
                  <a:outerShdw blurRad="38100" dist="38100" dir="2700000" algn="tl">
                    <a:srgbClr val="000000">
                      <a:alpha val="43137"/>
                    </a:srgbClr>
                  </a:outerShdw>
                </a:effectLst>
              </a:rPr>
              <a:t>ইহাই ক্রমিক সমানুপাত </a:t>
            </a:r>
            <a:endParaRPr lang="en-US" sz="2800" b="1" dirty="0">
              <a:solidFill>
                <a:srgbClr val="0070C0"/>
              </a:solidFill>
              <a:effectLst>
                <a:outerShdw blurRad="38100" dist="38100" dir="2700000" algn="tl">
                  <a:srgbClr val="000000">
                    <a:alpha val="43137"/>
                  </a:srgbClr>
                </a:outerShdw>
              </a:effectLst>
            </a:endParaRPr>
          </a:p>
        </p:txBody>
      </p:sp>
      <p:grpSp>
        <p:nvGrpSpPr>
          <p:cNvPr id="19" name="Group 18"/>
          <p:cNvGrpSpPr/>
          <p:nvPr/>
        </p:nvGrpSpPr>
        <p:grpSpPr>
          <a:xfrm>
            <a:off x="595746" y="3142354"/>
            <a:ext cx="5631872" cy="461668"/>
            <a:chOff x="595746" y="2946703"/>
            <a:chExt cx="5631872" cy="461668"/>
          </a:xfrm>
        </p:grpSpPr>
        <p:sp>
          <p:nvSpPr>
            <p:cNvPr id="8" name="TextBox 7"/>
            <p:cNvSpPr txBox="1"/>
            <p:nvPr/>
          </p:nvSpPr>
          <p:spPr>
            <a:xfrm>
              <a:off x="4992730" y="2946703"/>
              <a:ext cx="1234888" cy="461665"/>
            </a:xfrm>
            <a:prstGeom prst="rect">
              <a:avLst/>
            </a:prstGeom>
            <a:noFill/>
          </p:spPr>
          <p:txBody>
            <a:bodyPr wrap="square" rtlCol="0">
              <a:spAutoFit/>
            </a:bodyPr>
            <a:lstStyle/>
            <a:p>
              <a:pPr algn="ctr"/>
              <a:r>
                <a:rPr lang="bn-IN" sz="2400" b="1" dirty="0" smtClean="0">
                  <a:solidFill>
                    <a:srgbClr val="FF0000"/>
                  </a:solidFill>
                  <a:effectLst>
                    <a:outerShdw blurRad="38100" dist="38100" dir="2700000" algn="tl">
                      <a:srgbClr val="000000">
                        <a:alpha val="43137"/>
                      </a:srgbClr>
                    </a:outerShdw>
                  </a:effectLst>
                </a:rPr>
                <a:t>৩য় রাশি </a:t>
              </a:r>
              <a:endParaRPr lang="en-US" sz="2400" b="1" dirty="0">
                <a:solidFill>
                  <a:srgbClr val="FF0000"/>
                </a:solidFill>
                <a:effectLst>
                  <a:outerShdw blurRad="38100" dist="38100" dir="2700000" algn="tl">
                    <a:srgbClr val="000000">
                      <a:alpha val="43137"/>
                    </a:srgbClr>
                  </a:outerShdw>
                </a:effectLst>
              </a:endParaRPr>
            </a:p>
          </p:txBody>
        </p:sp>
        <p:sp>
          <p:nvSpPr>
            <p:cNvPr id="17" name="TextBox 16"/>
            <p:cNvSpPr txBox="1"/>
            <p:nvPr/>
          </p:nvSpPr>
          <p:spPr>
            <a:xfrm>
              <a:off x="2749162" y="2946705"/>
              <a:ext cx="1234888" cy="461665"/>
            </a:xfrm>
            <a:prstGeom prst="rect">
              <a:avLst/>
            </a:prstGeom>
            <a:noFill/>
          </p:spPr>
          <p:txBody>
            <a:bodyPr wrap="square" rtlCol="0">
              <a:spAutoFit/>
            </a:bodyPr>
            <a:lstStyle/>
            <a:p>
              <a:pPr algn="ctr"/>
              <a:r>
                <a:rPr lang="bn-IN" sz="2400" b="1" dirty="0" smtClean="0">
                  <a:solidFill>
                    <a:srgbClr val="FF0000"/>
                  </a:solidFill>
                  <a:effectLst>
                    <a:outerShdw blurRad="38100" dist="38100" dir="2700000" algn="tl">
                      <a:srgbClr val="000000">
                        <a:alpha val="43137"/>
                      </a:srgbClr>
                    </a:outerShdw>
                  </a:effectLst>
                </a:rPr>
                <a:t>২য় রাশি </a:t>
              </a:r>
              <a:endParaRPr lang="en-US" sz="2400" b="1" dirty="0">
                <a:solidFill>
                  <a:srgbClr val="FF0000"/>
                </a:solidFill>
                <a:effectLst>
                  <a:outerShdw blurRad="38100" dist="38100" dir="2700000" algn="tl">
                    <a:srgbClr val="000000">
                      <a:alpha val="43137"/>
                    </a:srgbClr>
                  </a:outerShdw>
                </a:effectLst>
              </a:endParaRPr>
            </a:p>
          </p:txBody>
        </p:sp>
        <p:sp>
          <p:nvSpPr>
            <p:cNvPr id="18" name="TextBox 17"/>
            <p:cNvSpPr txBox="1"/>
            <p:nvPr/>
          </p:nvSpPr>
          <p:spPr>
            <a:xfrm>
              <a:off x="595746" y="2946706"/>
              <a:ext cx="1234888" cy="461665"/>
            </a:xfrm>
            <a:prstGeom prst="rect">
              <a:avLst/>
            </a:prstGeom>
            <a:noFill/>
          </p:spPr>
          <p:txBody>
            <a:bodyPr wrap="square" rtlCol="0">
              <a:spAutoFit/>
            </a:bodyPr>
            <a:lstStyle/>
            <a:p>
              <a:pPr algn="ctr"/>
              <a:r>
                <a:rPr lang="bn-IN" sz="2400" b="1" dirty="0" smtClean="0">
                  <a:solidFill>
                    <a:srgbClr val="FF0000"/>
                  </a:solidFill>
                  <a:effectLst>
                    <a:outerShdw blurRad="38100" dist="38100" dir="2700000" algn="tl">
                      <a:srgbClr val="000000">
                        <a:alpha val="43137"/>
                      </a:srgbClr>
                    </a:outerShdw>
                  </a:effectLst>
                </a:rPr>
                <a:t>১ম রাশি </a:t>
              </a:r>
              <a:endParaRPr lang="en-US" sz="2400"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89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24618 0.02824 L 0.24635 0.57916 " pathEditMode="relative" rAng="0" ptsTypes="AA">
                                      <p:cBhvr>
                                        <p:cTn id="18" dur="2000" fill="hold"/>
                                        <p:tgtEl>
                                          <p:spTgt spid="5"/>
                                        </p:tgtEl>
                                        <p:attrNameLst>
                                          <p:attrName>ppt_x</p:attrName>
                                          <p:attrName>ppt_y</p:attrName>
                                        </p:attrNameLst>
                                      </p:cBhvr>
                                      <p:rCtr x="0" y="27546"/>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50312 -0.17963 L 0.50312 0.33125 " pathEditMode="relative" rAng="0" ptsTypes="AA">
                                      <p:cBhvr>
                                        <p:cTn id="28" dur="2000" fill="hold"/>
                                        <p:tgtEl>
                                          <p:spTgt spid="6"/>
                                        </p:tgtEl>
                                        <p:attrNameLst>
                                          <p:attrName>ppt_x</p:attrName>
                                          <p:attrName>ppt_y</p:attrName>
                                        </p:attrNameLst>
                                      </p:cBhvr>
                                      <p:rCtr x="0" y="25532"/>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nodeType="clickEffect">
                                  <p:stCondLst>
                                    <p:cond delay="0"/>
                                  </p:stCondLst>
                                  <p:childTnLst>
                                    <p:animMotion origin="layout" path="M 0.49896 -0.29305 L 0.80747 0.19306 " pathEditMode="relative" rAng="0" ptsTypes="AA">
                                      <p:cBhvr>
                                        <p:cTn id="38" dur="2000" fill="hold"/>
                                        <p:tgtEl>
                                          <p:spTgt spid="14"/>
                                        </p:tgtEl>
                                        <p:attrNameLst>
                                          <p:attrName>ppt_x</p:attrName>
                                          <p:attrName>ppt_y</p:attrName>
                                        </p:attrNameLst>
                                      </p:cBhvr>
                                      <p:rCtr x="15417" y="24306"/>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0.74809 -0.65046 L 0.97917 -0.16782 " pathEditMode="relative" rAng="0" ptsTypes="AA">
                                      <p:cBhvr>
                                        <p:cTn id="48" dur="2000" fill="hold"/>
                                        <p:tgtEl>
                                          <p:spTgt spid="7"/>
                                        </p:tgtEl>
                                        <p:attrNameLst>
                                          <p:attrName>ppt_x</p:attrName>
                                          <p:attrName>ppt_y</p:attrName>
                                        </p:attrNameLst>
                                      </p:cBhvr>
                                      <p:rCtr x="11545" y="24120"/>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533400"/>
            <a:ext cx="8229600" cy="914400"/>
          </a:xfrm>
          <a:solidFill>
            <a:schemeClr val="accent3">
              <a:lumMod val="40000"/>
              <a:lumOff val="60000"/>
            </a:schemeClr>
          </a:solidFill>
          <a:ln w="28575">
            <a:solidFill>
              <a:schemeClr val="tx1"/>
            </a:solidFill>
          </a:ln>
        </p:spPr>
        <p:txBody>
          <a:bodyPr>
            <a:normAutofit fontScale="90000"/>
          </a:bodyPr>
          <a:lstStyle/>
          <a:p>
            <a:r>
              <a:rPr lang="bn-IN" sz="6000" b="1" dirty="0" smtClean="0">
                <a:solidFill>
                  <a:srgbClr val="00B050"/>
                </a:solidFill>
                <a:effectLst>
                  <a:outerShdw blurRad="38100" dist="38100" dir="2700000" algn="tl">
                    <a:srgbClr val="000000">
                      <a:alpha val="43137"/>
                    </a:srgbClr>
                  </a:outerShdw>
                </a:effectLst>
              </a:rPr>
              <a:t>ক্রমিক সমানুপাত </a:t>
            </a:r>
            <a:endParaRPr lang="en-US" sz="60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0273" y="2057400"/>
            <a:ext cx="8229600" cy="1828800"/>
          </a:xfrm>
          <a:solidFill>
            <a:schemeClr val="accent6">
              <a:lumMod val="20000"/>
              <a:lumOff val="80000"/>
            </a:schemeClr>
          </a:solidFill>
          <a:ln w="28575">
            <a:solidFill>
              <a:srgbClr val="FF0000"/>
            </a:solidFill>
          </a:ln>
        </p:spPr>
        <p:txBody>
          <a:bodyPr/>
          <a:lstStyle/>
          <a:p>
            <a:pPr marL="0" indent="0">
              <a:buNone/>
            </a:pPr>
            <a:r>
              <a:rPr lang="bn-IN" dirty="0" smtClean="0"/>
              <a:t>তিনটি রাশির ১ম ও ২য় রাশির অনুপাত এবং ২য় ও ৩য় রাশির অনুপাত পরস্পর সমান হলে, সমানুপাতটিকে ক্রমিক সমানুপাত বলে। রাশি তিনটিকে ক্রমিক সমানুপাতী বলে। </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0273" y="4648200"/>
                <a:ext cx="8229600" cy="914400"/>
              </a:xfrm>
              <a:prstGeom prst="rect">
                <a:avLst/>
              </a:prstGeom>
              <a:solidFill>
                <a:schemeClr val="accent5">
                  <a:lumMod val="20000"/>
                  <a:lumOff val="80000"/>
                </a:schemeClr>
              </a:solidFill>
              <a:ln w="28575">
                <a:solidFill>
                  <a:srgbClr val="00B05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sz="2800" dirty="0" smtClean="0"/>
                  <a:t>তিনটি রাশি ক্রমিক সমানুপাতীর ক্ষেত্রে, </a:t>
                </a:r>
              </a:p>
              <a:p>
                <a:pPr marL="0" indent="0">
                  <a:buFont typeface="Arial" pitchFamily="34" charset="0"/>
                  <a:buNone/>
                </a:pPr>
                <a:r>
                  <a:rPr lang="bn-IN" sz="2800" dirty="0"/>
                  <a:t>	</a:t>
                </a:r>
                <a:r>
                  <a:rPr lang="en-US" sz="2800" dirty="0" smtClean="0"/>
                  <a:t>	</a:t>
                </a:r>
                <a:r>
                  <a:rPr lang="bn-IN" sz="2800" dirty="0" smtClean="0"/>
                  <a:t>১ম রাশি </a:t>
                </a:r>
                <a14:m>
                  <m:oMath xmlns:m="http://schemas.openxmlformats.org/officeDocument/2006/math">
                    <m:r>
                      <a:rPr lang="bn-IN" sz="2800" i="1" smtClean="0">
                        <a:latin typeface="Cambria Math"/>
                        <a:ea typeface="Cambria Math"/>
                      </a:rPr>
                      <m:t>×</m:t>
                    </m:r>
                  </m:oMath>
                </a14:m>
                <a:r>
                  <a:rPr lang="bn-IN" sz="2800" dirty="0" smtClean="0"/>
                  <a:t> ৩য় রাশি </a:t>
                </a:r>
                <a14:m>
                  <m:oMath xmlns:m="http://schemas.openxmlformats.org/officeDocument/2006/math">
                    <m:r>
                      <a:rPr lang="bn-IN" sz="2800" i="1" smtClean="0">
                        <a:latin typeface="Cambria Math"/>
                        <a:ea typeface="Cambria Math"/>
                      </a:rPr>
                      <m:t>=</m:t>
                    </m:r>
                    <m:sSup>
                      <m:sSupPr>
                        <m:ctrlPr>
                          <a:rPr lang="bn-IN" sz="2800" i="1" smtClean="0">
                            <a:latin typeface="Cambria Math"/>
                            <a:ea typeface="Cambria Math"/>
                          </a:rPr>
                        </m:ctrlPr>
                      </m:sSupPr>
                      <m:e>
                        <m:d>
                          <m:dPr>
                            <m:ctrlPr>
                              <a:rPr lang="bn-IN" sz="2800" i="1" smtClean="0">
                                <a:latin typeface="Cambria Math"/>
                                <a:ea typeface="Cambria Math"/>
                              </a:rPr>
                            </m:ctrlPr>
                          </m:dPr>
                          <m:e>
                            <m:r>
                              <a:rPr lang="bn-IN" sz="2800" b="0" i="1" smtClean="0">
                                <a:latin typeface="Cambria Math"/>
                                <a:ea typeface="Cambria Math"/>
                              </a:rPr>
                              <m:t>২</m:t>
                            </m:r>
                            <m:r>
                              <a:rPr lang="bn-IN" sz="2800" b="0" i="1" smtClean="0">
                                <a:latin typeface="Cambria Math"/>
                                <a:ea typeface="Cambria Math"/>
                              </a:rPr>
                              <m:t>য়</m:t>
                            </m:r>
                            <m:r>
                              <a:rPr lang="bn-IN" sz="2800" b="0" i="1" smtClean="0">
                                <a:latin typeface="Cambria Math"/>
                                <a:ea typeface="Cambria Math"/>
                              </a:rPr>
                              <m:t> </m:t>
                            </m:r>
                            <m:r>
                              <a:rPr lang="bn-IN" sz="2800" b="0" i="1" smtClean="0">
                                <a:latin typeface="Cambria Math"/>
                                <a:ea typeface="Cambria Math"/>
                              </a:rPr>
                              <m:t>রাশি</m:t>
                            </m:r>
                            <m:r>
                              <a:rPr lang="bn-IN" sz="2800" b="0" i="1" smtClean="0">
                                <a:latin typeface="Cambria Math"/>
                                <a:ea typeface="Cambria Math"/>
                              </a:rPr>
                              <m:t> </m:t>
                            </m:r>
                          </m:e>
                        </m:d>
                      </m:e>
                      <m:sup>
                        <m:r>
                          <a:rPr lang="bn-IN" sz="2800" b="0" i="1" smtClean="0">
                            <a:latin typeface="Cambria Math"/>
                            <a:ea typeface="Cambria Math"/>
                          </a:rPr>
                          <m:t>২</m:t>
                        </m:r>
                      </m:sup>
                    </m:sSup>
                  </m:oMath>
                </a14:m>
                <a:endParaRPr lang="en-US" sz="28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0273" y="4648200"/>
                <a:ext cx="8229600" cy="914400"/>
              </a:xfrm>
              <a:prstGeom prst="rect">
                <a:avLst/>
              </a:prstGeom>
              <a:blipFill rotWithShape="1">
                <a:blip r:embed="rId2"/>
                <a:stretch>
                  <a:fillRect l="-1181" t="-7097" b="-14839"/>
                </a:stretch>
              </a:blipFill>
              <a:ln w="28575">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23413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90600"/>
          </a:xfrm>
        </p:spPr>
        <p:txBody>
          <a:bodyPr/>
          <a:lstStyle/>
          <a:p>
            <a:r>
              <a:rPr lang="bn-IN" sz="6000" b="1" i="1" dirty="0" smtClean="0">
                <a:effectLst>
                  <a:outerShdw blurRad="38100" dist="38100" dir="2700000" algn="tl">
                    <a:srgbClr val="000000">
                      <a:alpha val="43137"/>
                    </a:srgbClr>
                  </a:outerShdw>
                </a:effectLst>
              </a:rPr>
              <a:t>জোড়ায় কাজ </a:t>
            </a:r>
            <a:endParaRPr lang="en-US" sz="6000"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2209800"/>
                <a:ext cx="4038600" cy="3810000"/>
              </a:xfrm>
              <a:solidFill>
                <a:schemeClr val="accent6">
                  <a:lumMod val="20000"/>
                  <a:lumOff val="80000"/>
                </a:schemeClr>
              </a:solidFill>
              <a:ln w="28575">
                <a:solidFill>
                  <a:schemeClr val="tx1"/>
                </a:solidFill>
              </a:ln>
            </p:spPr>
            <p:txBody>
              <a:bodyPr/>
              <a:lstStyle/>
              <a:p>
                <a:pPr marL="0" indent="0">
                  <a:buNone/>
                </a:pPr>
                <a:r>
                  <a:rPr lang="bn-IN" sz="3600" b="1" dirty="0" smtClean="0">
                    <a:effectLst>
                      <a:outerShdw blurRad="38100" dist="38100" dir="2700000" algn="tl">
                        <a:srgbClr val="000000">
                          <a:alpha val="43137"/>
                        </a:srgbClr>
                      </a:outerShdw>
                    </a:effectLst>
                  </a:rPr>
                  <a:t>১। নিচের খালি ঘর পূরণ করঃ </a:t>
                </a:r>
              </a:p>
              <a:p>
                <a:pPr marL="0" indent="0">
                  <a:buNone/>
                </a:pPr>
                <a:r>
                  <a:rPr lang="bn-IN" sz="3600" b="1" dirty="0" smtClean="0">
                    <a:effectLst>
                      <a:outerShdw blurRad="38100" dist="38100" dir="2700000" algn="tl">
                        <a:srgbClr val="000000">
                          <a:alpha val="43137"/>
                        </a:srgbClr>
                      </a:outerShdw>
                    </a:effectLst>
                  </a:rPr>
                  <a:t>ক)	  </a:t>
                </a:r>
                <a14:m>
                  <m:oMath xmlns:m="http://schemas.openxmlformats.org/officeDocument/2006/math">
                    <m:r>
                      <a:rPr lang="bn-IN" sz="3600" b="1" i="1" smtClean="0">
                        <a:effectLst>
                          <a:outerShdw blurRad="38100" dist="38100" dir="2700000" algn="tl">
                            <a:srgbClr val="000000">
                              <a:alpha val="43137"/>
                            </a:srgbClr>
                          </a:outerShdw>
                        </a:effectLst>
                        <a:latin typeface="Cambria Math"/>
                        <a:ea typeface="Cambria Math"/>
                      </a:rPr>
                      <m:t>∶</m:t>
                    </m:r>
                    <m:r>
                      <a:rPr lang="bn-IN" sz="3600" b="1" i="1" smtClean="0">
                        <a:effectLst>
                          <a:outerShdw blurRad="38100" dist="38100" dir="2700000" algn="tl">
                            <a:srgbClr val="000000">
                              <a:alpha val="43137"/>
                            </a:srgbClr>
                          </a:outerShdw>
                        </a:effectLst>
                        <a:latin typeface="Cambria Math"/>
                        <a:ea typeface="Cambria Math"/>
                      </a:rPr>
                      <m:t>৯</m:t>
                    </m:r>
                    <m:r>
                      <a:rPr lang="bn-IN" sz="3600" b="1" i="1" smtClean="0">
                        <a:effectLst>
                          <a:outerShdw blurRad="38100" dist="38100" dir="2700000" algn="tl">
                            <a:srgbClr val="000000">
                              <a:alpha val="43137"/>
                            </a:srgbClr>
                          </a:outerShdw>
                        </a:effectLst>
                        <a:latin typeface="Cambria Math"/>
                        <a:ea typeface="Cambria Math"/>
                      </a:rPr>
                      <m:t>∷</m:t>
                    </m:r>
                    <m:r>
                      <a:rPr lang="bn-IN" sz="3600" b="1" i="1" smtClean="0">
                        <a:effectLst>
                          <a:outerShdw blurRad="38100" dist="38100" dir="2700000" algn="tl">
                            <a:srgbClr val="000000">
                              <a:alpha val="43137"/>
                            </a:srgbClr>
                          </a:outerShdw>
                        </a:effectLst>
                        <a:latin typeface="Cambria Math"/>
                        <a:ea typeface="Cambria Math"/>
                      </a:rPr>
                      <m:t>১৬</m:t>
                    </m:r>
                    <m:r>
                      <a:rPr lang="bn-IN" sz="3600" b="1" i="1" smtClean="0">
                        <a:effectLst>
                          <a:outerShdw blurRad="38100" dist="38100" dir="2700000" algn="tl">
                            <a:srgbClr val="000000">
                              <a:alpha val="43137"/>
                            </a:srgbClr>
                          </a:outerShdw>
                        </a:effectLst>
                        <a:latin typeface="Cambria Math"/>
                        <a:ea typeface="Cambria Math"/>
                      </a:rPr>
                      <m:t>∶</m:t>
                    </m:r>
                    <m:r>
                      <a:rPr lang="bn-IN" sz="3600" b="1" i="1" smtClean="0">
                        <a:effectLst>
                          <a:outerShdw blurRad="38100" dist="38100" dir="2700000" algn="tl">
                            <a:srgbClr val="000000">
                              <a:alpha val="43137"/>
                            </a:srgbClr>
                          </a:outerShdw>
                        </a:effectLst>
                        <a:latin typeface="Cambria Math"/>
                        <a:ea typeface="Cambria Math"/>
                      </a:rPr>
                      <m:t>৮</m:t>
                    </m:r>
                    <m:r>
                      <a:rPr lang="bn-IN" sz="3600" b="1" i="1" smtClean="0">
                        <a:effectLst>
                          <a:outerShdw blurRad="38100" dist="38100" dir="2700000" algn="tl">
                            <a:srgbClr val="000000">
                              <a:alpha val="43137"/>
                            </a:srgbClr>
                          </a:outerShdw>
                        </a:effectLst>
                        <a:latin typeface="Cambria Math"/>
                        <a:ea typeface="Cambria Math"/>
                      </a:rPr>
                      <m:t> </m:t>
                    </m:r>
                  </m:oMath>
                </a14:m>
                <a:endParaRPr lang="bn-IN" sz="3600" b="1" dirty="0" smtClean="0">
                  <a:effectLst>
                    <a:outerShdw blurRad="38100" dist="38100" dir="2700000" algn="tl">
                      <a:srgbClr val="000000">
                        <a:alpha val="43137"/>
                      </a:srgbClr>
                    </a:outerShdw>
                  </a:effectLst>
                </a:endParaRPr>
              </a:p>
              <a:p>
                <a:pPr marL="0" indent="0">
                  <a:buNone/>
                </a:pPr>
                <a:r>
                  <a:rPr lang="bn-IN" sz="3600" b="1" dirty="0" smtClean="0">
                    <a:effectLst>
                      <a:outerShdw blurRad="38100" dist="38100" dir="2700000" algn="tl">
                        <a:srgbClr val="000000">
                          <a:alpha val="43137"/>
                        </a:srgbClr>
                      </a:outerShdw>
                    </a:effectLst>
                  </a:rPr>
                  <a:t>খ) </a:t>
                </a:r>
                <a14:m>
                  <m:oMath xmlns:m="http://schemas.openxmlformats.org/officeDocument/2006/math">
                    <m:r>
                      <a:rPr lang="bn-IN" sz="3600" b="1" i="1" smtClean="0">
                        <a:effectLst>
                          <a:outerShdw blurRad="38100" dist="38100" dir="2700000" algn="tl">
                            <a:srgbClr val="000000">
                              <a:alpha val="43137"/>
                            </a:srgbClr>
                          </a:outerShdw>
                        </a:effectLst>
                        <a:latin typeface="Cambria Math"/>
                      </a:rPr>
                      <m:t>৯</m:t>
                    </m:r>
                    <m:r>
                      <a:rPr lang="bn-IN" sz="3600" b="1" i="1" smtClean="0">
                        <a:effectLst>
                          <a:outerShdw blurRad="38100" dist="38100" dir="2700000" algn="tl">
                            <a:srgbClr val="000000">
                              <a:alpha val="43137"/>
                            </a:srgbClr>
                          </a:outerShdw>
                        </a:effectLst>
                        <a:latin typeface="Cambria Math"/>
                        <a:ea typeface="Cambria Math"/>
                      </a:rPr>
                      <m:t>∶</m:t>
                    </m:r>
                    <m:r>
                      <a:rPr lang="bn-IN" sz="3600" b="1" i="1" smtClean="0">
                        <a:effectLst>
                          <a:outerShdw blurRad="38100" dist="38100" dir="2700000" algn="tl">
                            <a:srgbClr val="000000">
                              <a:alpha val="43137"/>
                            </a:srgbClr>
                          </a:outerShdw>
                        </a:effectLst>
                        <a:latin typeface="Cambria Math"/>
                        <a:ea typeface="Cambria Math"/>
                      </a:rPr>
                      <m:t>১৮</m:t>
                    </m:r>
                    <m:r>
                      <a:rPr lang="bn-IN" sz="3600" b="1" i="1" smtClean="0">
                        <a:effectLst>
                          <a:outerShdw blurRad="38100" dist="38100" dir="2700000" algn="tl">
                            <a:srgbClr val="000000">
                              <a:alpha val="43137"/>
                            </a:srgbClr>
                          </a:outerShdw>
                        </a:effectLst>
                        <a:latin typeface="Cambria Math"/>
                        <a:ea typeface="Cambria Math"/>
                      </a:rPr>
                      <m:t>∷</m:t>
                    </m:r>
                    <m:r>
                      <a:rPr lang="bn-IN" sz="3600" b="1" i="1" smtClean="0">
                        <a:effectLst>
                          <a:outerShdw blurRad="38100" dist="38100" dir="2700000" algn="tl">
                            <a:srgbClr val="000000">
                              <a:alpha val="43137"/>
                            </a:srgbClr>
                          </a:outerShdw>
                        </a:effectLst>
                        <a:latin typeface="Cambria Math"/>
                        <a:ea typeface="Cambria Math"/>
                      </a:rPr>
                      <m:t>২৫</m:t>
                    </m:r>
                    <m:r>
                      <a:rPr lang="bn-IN" sz="3600" b="1" i="1" smtClean="0">
                        <a:effectLst>
                          <a:outerShdw blurRad="38100" dist="38100" dir="2700000" algn="tl">
                            <a:srgbClr val="000000">
                              <a:alpha val="43137"/>
                            </a:srgbClr>
                          </a:outerShdw>
                        </a:effectLst>
                        <a:latin typeface="Cambria Math"/>
                        <a:ea typeface="Cambria Math"/>
                      </a:rPr>
                      <m:t>∶ </m:t>
                    </m:r>
                  </m:oMath>
                </a14:m>
                <a:endParaRPr lang="bn-IN" sz="3600" b="1" dirty="0" smtClean="0">
                  <a:effectLst>
                    <a:outerShdw blurRad="38100" dist="38100" dir="2700000" algn="tl">
                      <a:srgbClr val="000000">
                        <a:alpha val="43137"/>
                      </a:srgbClr>
                    </a:outerShdw>
                  </a:effectLst>
                </a:endParaRPr>
              </a:p>
              <a:p>
                <a:pPr marL="0" indent="0">
                  <a:buNone/>
                </a:pPr>
                <a:r>
                  <a:rPr lang="bn-IN" sz="3600" b="1" dirty="0" smtClean="0">
                    <a:effectLst>
                      <a:outerShdw blurRad="38100" dist="38100" dir="2700000" algn="tl">
                        <a:srgbClr val="000000">
                          <a:alpha val="43137"/>
                        </a:srgbClr>
                      </a:outerShdw>
                    </a:effectLst>
                  </a:rPr>
                  <a:t>২। চতুর্থ সমানুপাতী নির্ণয় করঃ ৫, ৭, ১০ </a:t>
                </a:r>
              </a:p>
              <a:p>
                <a:pPr marL="0" indent="0">
                  <a:buNone/>
                </a:pPr>
                <a:endParaRPr lang="en-US" sz="3600"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2209800"/>
                <a:ext cx="4038600" cy="3810000"/>
              </a:xfrm>
              <a:blipFill rotWithShape="1">
                <a:blip r:embed="rId2"/>
                <a:stretch>
                  <a:fillRect l="-4491" t="-2381" b="-3968"/>
                </a:stretch>
              </a:blipFill>
              <a:ln w="28575">
                <a:solidFill>
                  <a:schemeClr val="tx1"/>
                </a:solidFill>
              </a:ln>
            </p:spPr>
            <p:txBody>
              <a:bodyPr/>
              <a:lstStyle/>
              <a:p>
                <a:r>
                  <a:rPr lang="en-US">
                    <a:noFill/>
                  </a:rPr>
                  <a:t> </a:t>
                </a:r>
              </a:p>
            </p:txBody>
          </p:sp>
        </mc:Fallback>
      </mc:AlternateContent>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0634"/>
          <a:stretch/>
        </p:blipFill>
        <p:spPr>
          <a:xfrm>
            <a:off x="4648200" y="2438400"/>
            <a:ext cx="3609109" cy="2618779"/>
          </a:xfrm>
        </p:spPr>
      </p:pic>
      <p:sp>
        <p:nvSpPr>
          <p:cNvPr id="6" name="Rectangle 5"/>
          <p:cNvSpPr/>
          <p:nvPr/>
        </p:nvSpPr>
        <p:spPr>
          <a:xfrm>
            <a:off x="1115291" y="3602180"/>
            <a:ext cx="5334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229100"/>
            <a:ext cx="685800" cy="381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0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0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a:ln w="28575">
            <a:solidFill>
              <a:srgbClr val="FF0000"/>
            </a:solidFill>
          </a:ln>
        </p:spPr>
        <p:txBody>
          <a:bodyPr>
            <a:noAutofit/>
          </a:bodyPr>
          <a:lstStyle/>
          <a:p>
            <a:r>
              <a:rPr lang="bn-IN" sz="6600" b="1" i="1" dirty="0" smtClean="0">
                <a:solidFill>
                  <a:srgbClr val="FF0000"/>
                </a:solidFill>
                <a:effectLst>
                  <a:outerShdw blurRad="38100" dist="38100" dir="2700000" algn="tl">
                    <a:srgbClr val="000000">
                      <a:alpha val="43137"/>
                    </a:srgbClr>
                  </a:outerShdw>
                </a:effectLst>
              </a:rPr>
              <a:t>মূল্যায়ন </a:t>
            </a:r>
            <a:endParaRPr lang="en-US" sz="6600" b="1" i="1"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chemeClr val="accent6">
                  <a:lumMod val="40000"/>
                  <a:lumOff val="60000"/>
                </a:schemeClr>
              </a:solidFill>
              <a:ln w="38100">
                <a:solidFill>
                  <a:srgbClr val="FF0000"/>
                </a:solidFill>
              </a:ln>
            </p:spPr>
            <p:txBody>
              <a:bodyPr/>
              <a:lstStyle/>
              <a:p>
                <a:pPr marL="0" indent="0">
                  <a:buNone/>
                </a:pPr>
                <a:r>
                  <a:rPr lang="bn-IN" b="1" dirty="0" smtClean="0">
                    <a:effectLst>
                      <a:outerShdw blurRad="38100" dist="38100" dir="2700000" algn="tl">
                        <a:srgbClr val="000000">
                          <a:alpha val="43137"/>
                        </a:srgbClr>
                      </a:outerShdw>
                    </a:effectLst>
                  </a:rPr>
                  <a:t>১। </a:t>
                </a:r>
                <a14:m>
                  <m:oMath xmlns:m="http://schemas.openxmlformats.org/officeDocument/2006/math">
                    <m:r>
                      <a:rPr lang="bn-IN" b="1" i="1" smtClean="0">
                        <a:effectLst>
                          <a:outerShdw blurRad="38100" dist="38100" dir="2700000" algn="tl">
                            <a:srgbClr val="000000">
                              <a:alpha val="43137"/>
                            </a:srgbClr>
                          </a:outerShdw>
                        </a:effectLst>
                        <a:latin typeface="Cambria Math"/>
                      </a:rPr>
                      <m:t>৫</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৪</m:t>
                    </m:r>
                    <m:r>
                      <a:rPr lang="bn-IN" b="1" i="1" smtClean="0">
                        <a:effectLst>
                          <a:outerShdw blurRad="38100" dist="38100" dir="2700000" algn="tl">
                            <a:srgbClr val="000000">
                              <a:alpha val="43137"/>
                            </a:srgbClr>
                          </a:outerShdw>
                        </a:effectLst>
                        <a:latin typeface="Cambria Math"/>
                        <a:ea typeface="Cambria Math"/>
                      </a:rPr>
                      <m:t> </m:t>
                    </m:r>
                    <m:r>
                      <a:rPr lang="bn-IN" b="1" i="1" smtClean="0">
                        <a:effectLst>
                          <a:outerShdw blurRad="38100" dist="38100" dir="2700000" algn="tl">
                            <a:srgbClr val="000000">
                              <a:alpha val="43137"/>
                            </a:srgbClr>
                          </a:outerShdw>
                        </a:effectLst>
                        <a:latin typeface="Cambria Math"/>
                        <a:ea typeface="Cambria Math"/>
                      </a:rPr>
                      <m:t>এবং</m:t>
                    </m:r>
                    <m:r>
                      <a:rPr lang="bn-IN" b="1" i="1" smtClean="0">
                        <a:effectLst>
                          <a:outerShdw blurRad="38100" dist="38100" dir="2700000" algn="tl">
                            <a:srgbClr val="000000">
                              <a:alpha val="43137"/>
                            </a:srgbClr>
                          </a:outerShdw>
                        </a:effectLst>
                        <a:latin typeface="Cambria Math"/>
                        <a:ea typeface="Cambria Math"/>
                      </a:rPr>
                      <m:t> </m:t>
                    </m:r>
                    <m:r>
                      <a:rPr lang="bn-IN" b="1" i="1" smtClean="0">
                        <a:effectLst>
                          <a:outerShdw blurRad="38100" dist="38100" dir="2700000" algn="tl">
                            <a:srgbClr val="000000">
                              <a:alpha val="43137"/>
                            </a:srgbClr>
                          </a:outerShdw>
                        </a:effectLst>
                        <a:latin typeface="Cambria Math"/>
                        <a:ea typeface="Cambria Math"/>
                      </a:rPr>
                      <m:t>৬</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৭</m:t>
                    </m:r>
                  </m:oMath>
                </a14:m>
                <a:r>
                  <a:rPr lang="bn-IN" b="1" dirty="0" smtClean="0">
                    <a:effectLst>
                      <a:outerShdw blurRad="38100" dist="38100" dir="2700000" algn="tl">
                        <a:srgbClr val="000000">
                          <a:alpha val="43137"/>
                        </a:srgbClr>
                      </a:outerShdw>
                    </a:effectLst>
                  </a:rPr>
                  <a:t> এর ধারাবাহিক অনুপাত কোনটি? </a:t>
                </a:r>
              </a:p>
              <a:p>
                <a:pPr marL="0" indent="0">
                  <a:buNone/>
                </a:pPr>
                <a:r>
                  <a:rPr lang="bn-IN" b="1" dirty="0" smtClean="0">
                    <a:effectLst>
                      <a:outerShdw blurRad="38100" dist="38100" dir="2700000" algn="tl">
                        <a:srgbClr val="000000">
                          <a:alpha val="43137"/>
                        </a:srgbClr>
                      </a:outerShdw>
                    </a:effectLst>
                  </a:rPr>
                  <a:t>ক) </a:t>
                </a:r>
                <a14:m>
                  <m:oMath xmlns:m="http://schemas.openxmlformats.org/officeDocument/2006/math">
                    <m:r>
                      <a:rPr lang="bn-IN" b="1" i="1" smtClean="0">
                        <a:effectLst>
                          <a:outerShdw blurRad="38100" dist="38100" dir="2700000" algn="tl">
                            <a:srgbClr val="000000">
                              <a:alpha val="43137"/>
                            </a:srgbClr>
                          </a:outerShdw>
                        </a:effectLst>
                        <a:latin typeface="Cambria Math"/>
                      </a:rPr>
                      <m:t>২৪</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৩০</m:t>
                    </m:r>
                    <m:r>
                      <a:rPr lang="bn-IN" b="1" i="1" smtClean="0">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২৮</m:t>
                    </m:r>
                    <m:r>
                      <a:rPr lang="bn-IN" b="1" i="1" smtClean="0">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খ) </a:t>
                </a:r>
                <a14:m>
                  <m:oMath xmlns:m="http://schemas.openxmlformats.org/officeDocument/2006/math">
                    <m:r>
                      <a:rPr lang="bn-IN" b="1" i="1" dirty="0" smtClean="0">
                        <a:effectLst>
                          <a:outerShdw blurRad="38100" dist="38100" dir="2700000" algn="tl">
                            <a:srgbClr val="000000">
                              <a:alpha val="43137"/>
                            </a:srgbClr>
                          </a:outerShdw>
                        </a:effectLst>
                        <a:latin typeface="Cambria Math"/>
                      </a:rPr>
                      <m:t>৩০</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২৪</m:t>
                    </m:r>
                    <m:r>
                      <a:rPr lang="bn-IN" b="1" i="1">
                        <a:effectLst>
                          <a:outerShdw blurRad="38100" dist="38100" dir="2700000" algn="tl">
                            <a:srgbClr val="000000">
                              <a:alpha val="43137"/>
                            </a:srgbClr>
                          </a:outerShdw>
                        </a:effectLst>
                        <a:latin typeface="Cambria Math"/>
                        <a:ea typeface="Cambria Math"/>
                      </a:rPr>
                      <m:t>∶</m:t>
                    </m:r>
                    <m:r>
                      <a:rPr lang="bn-IN" b="1" i="1">
                        <a:effectLst>
                          <a:outerShdw blurRad="38100" dist="38100" dir="2700000" algn="tl">
                            <a:srgbClr val="000000">
                              <a:alpha val="43137"/>
                            </a:srgbClr>
                          </a:outerShdw>
                        </a:effectLst>
                        <a:latin typeface="Cambria Math"/>
                        <a:ea typeface="Cambria Math"/>
                      </a:rPr>
                      <m:t>২৮</m:t>
                    </m:r>
                    <m:r>
                      <a:rPr lang="bn-IN" b="1" i="1">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গ) </a:t>
                </a:r>
                <a14:m>
                  <m:oMath xmlns:m="http://schemas.openxmlformats.org/officeDocument/2006/math">
                    <m:r>
                      <a:rPr lang="bn-IN" b="1" i="1">
                        <a:effectLst>
                          <a:outerShdw blurRad="38100" dist="38100" dir="2700000" algn="tl">
                            <a:srgbClr val="000000">
                              <a:alpha val="43137"/>
                            </a:srgbClr>
                          </a:outerShdw>
                        </a:effectLst>
                        <a:latin typeface="Cambria Math"/>
                      </a:rPr>
                      <m:t>২</m:t>
                    </m:r>
                    <m:r>
                      <a:rPr lang="bn-IN" b="1" i="1" smtClean="0">
                        <a:effectLst>
                          <a:outerShdw blurRad="38100" dist="38100" dir="2700000" algn="tl">
                            <a:srgbClr val="000000">
                              <a:alpha val="43137"/>
                            </a:srgbClr>
                          </a:outerShdw>
                        </a:effectLst>
                        <a:latin typeface="Cambria Math"/>
                      </a:rPr>
                      <m:t>৮</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২৪</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৩০</m:t>
                    </m:r>
                    <m:r>
                      <a:rPr lang="bn-IN" b="1" i="1">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ঘ) </a:t>
                </a:r>
                <a14:m>
                  <m:oMath xmlns:m="http://schemas.openxmlformats.org/officeDocument/2006/math">
                    <m:r>
                      <a:rPr lang="bn-IN" b="1" i="1">
                        <a:effectLst>
                          <a:outerShdw blurRad="38100" dist="38100" dir="2700000" algn="tl">
                            <a:srgbClr val="000000">
                              <a:alpha val="43137"/>
                            </a:srgbClr>
                          </a:outerShdw>
                        </a:effectLst>
                        <a:latin typeface="Cambria Math"/>
                      </a:rPr>
                      <m:t>২৪</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২৮</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৩০</m:t>
                    </m:r>
                    <m:r>
                      <a:rPr lang="bn-IN" b="1" i="1">
                        <a:effectLst>
                          <a:outerShdw blurRad="38100" dist="38100" dir="2700000" algn="tl">
                            <a:srgbClr val="000000">
                              <a:alpha val="43137"/>
                            </a:srgbClr>
                          </a:outerShdw>
                        </a:effectLst>
                        <a:latin typeface="Cambria Math"/>
                        <a:ea typeface="Cambria Math"/>
                      </a:rPr>
                      <m:t> </m:t>
                    </m:r>
                  </m:oMath>
                </a14:m>
                <a:endParaRPr lang="bn-IN" b="1" dirty="0" smtClean="0">
                  <a:effectLst>
                    <a:outerShdw blurRad="38100" dist="38100" dir="2700000" algn="tl">
                      <a:srgbClr val="000000">
                        <a:alpha val="43137"/>
                      </a:srgbClr>
                    </a:outerShdw>
                  </a:effectLst>
                </a:endParaRPr>
              </a:p>
              <a:p>
                <a:pPr marL="0" indent="0">
                  <a:buNone/>
                </a:pPr>
                <a:r>
                  <a:rPr lang="bn-IN" b="1" dirty="0" smtClean="0">
                    <a:effectLst>
                      <a:outerShdw blurRad="38100" dist="38100" dir="2700000" algn="tl">
                        <a:srgbClr val="000000">
                          <a:alpha val="43137"/>
                        </a:srgbClr>
                      </a:outerShdw>
                    </a:effectLst>
                  </a:rPr>
                  <a:t>২। নিচের কোনটি বহুরাশিক অনুপাত? </a:t>
                </a:r>
              </a:p>
              <a:p>
                <a:pPr marL="0" indent="0">
                  <a:buNone/>
                </a:pPr>
                <a:r>
                  <a:rPr lang="bn-IN" b="1" dirty="0" smtClean="0">
                    <a:effectLst>
                      <a:outerShdw blurRad="38100" dist="38100" dir="2700000" algn="tl">
                        <a:srgbClr val="000000">
                          <a:alpha val="43137"/>
                        </a:srgbClr>
                      </a:outerShdw>
                    </a:effectLst>
                  </a:rPr>
                  <a:t>ক) </a:t>
                </a:r>
                <a14:m>
                  <m:oMath xmlns:m="http://schemas.openxmlformats.org/officeDocument/2006/math">
                    <m:r>
                      <a:rPr lang="bn-IN" b="1" i="1" dirty="0" smtClean="0">
                        <a:effectLst>
                          <a:outerShdw blurRad="38100" dist="38100" dir="2700000" algn="tl">
                            <a:srgbClr val="000000">
                              <a:alpha val="43137"/>
                            </a:srgbClr>
                          </a:outerShdw>
                        </a:effectLst>
                        <a:latin typeface="Cambria Math"/>
                      </a:rPr>
                      <m:t>২৫</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১২</m:t>
                    </m:r>
                  </m:oMath>
                </a14:m>
                <a:r>
                  <a:rPr lang="bn-IN" b="1" dirty="0" smtClean="0">
                    <a:effectLst>
                      <a:outerShdw blurRad="38100" dist="38100" dir="2700000" algn="tl">
                        <a:srgbClr val="000000">
                          <a:alpha val="43137"/>
                        </a:srgbClr>
                      </a:outerShdw>
                    </a:effectLst>
                  </a:rPr>
                  <a:t>   	খ) </a:t>
                </a:r>
                <a14:m>
                  <m:oMath xmlns:m="http://schemas.openxmlformats.org/officeDocument/2006/math">
                    <m:r>
                      <a:rPr lang="bn-IN" b="1" i="1" dirty="0" smtClean="0">
                        <a:effectLst>
                          <a:outerShdw blurRad="38100" dist="38100" dir="2700000" algn="tl">
                            <a:srgbClr val="000000">
                              <a:alpha val="43137"/>
                            </a:srgbClr>
                          </a:outerShdw>
                        </a:effectLst>
                        <a:latin typeface="Cambria Math"/>
                      </a:rPr>
                      <m:t>১</m:t>
                    </m:r>
                    <m:r>
                      <a:rPr lang="bn-IN" b="1" i="1">
                        <a:effectLst>
                          <a:outerShdw blurRad="38100" dist="38100" dir="2700000" algn="tl">
                            <a:srgbClr val="000000">
                              <a:alpha val="43137"/>
                            </a:srgbClr>
                          </a:outerShdw>
                        </a:effectLst>
                        <a:latin typeface="Cambria Math"/>
                        <a:ea typeface="Cambria Math"/>
                      </a:rPr>
                      <m:t>∶</m:t>
                    </m:r>
                    <m:r>
                      <a:rPr lang="bn-IN" b="1" i="1">
                        <a:effectLst>
                          <a:outerShdw blurRad="38100" dist="38100" dir="2700000" algn="tl">
                            <a:srgbClr val="000000">
                              <a:alpha val="43137"/>
                            </a:srgbClr>
                          </a:outerShdw>
                        </a:effectLst>
                        <a:latin typeface="Cambria Math"/>
                        <a:ea typeface="Cambria Math"/>
                      </a:rPr>
                      <m:t>২</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৩</m:t>
                    </m:r>
                    <m:r>
                      <a:rPr lang="bn-IN" b="1" i="1">
                        <a:effectLst>
                          <a:outerShdw blurRad="38100" dist="38100" dir="2700000" algn="tl">
                            <a:srgbClr val="000000">
                              <a:alpha val="43137"/>
                            </a:srgbClr>
                          </a:outerShdw>
                        </a:effectLst>
                        <a:latin typeface="Cambria Math"/>
                        <a:ea typeface="Cambria Math"/>
                      </a:rPr>
                      <m:t> </m:t>
                    </m:r>
                  </m:oMath>
                </a14:m>
                <a:r>
                  <a:rPr lang="bn-IN" b="1" dirty="0" smtClean="0">
                    <a:effectLst>
                      <a:outerShdw blurRad="38100" dist="38100" dir="2700000" algn="tl">
                        <a:srgbClr val="000000">
                          <a:alpha val="43137"/>
                        </a:srgbClr>
                      </a:outerShdw>
                    </a:effectLst>
                  </a:rPr>
                  <a:t>	গ) </a:t>
                </a:r>
                <a14:m>
                  <m:oMath xmlns:m="http://schemas.openxmlformats.org/officeDocument/2006/math">
                    <m:r>
                      <a:rPr lang="bn-IN" b="1" i="1" dirty="0" smtClean="0">
                        <a:effectLst>
                          <a:outerShdw blurRad="38100" dist="38100" dir="2700000" algn="tl">
                            <a:srgbClr val="000000">
                              <a:alpha val="43137"/>
                            </a:srgbClr>
                          </a:outerShdw>
                        </a:effectLst>
                        <a:latin typeface="Cambria Math"/>
                      </a:rPr>
                      <m:t>১৭</m:t>
                    </m:r>
                    <m:r>
                      <a:rPr lang="bn-IN" b="1" i="1">
                        <a:effectLst>
                          <a:outerShdw blurRad="38100" dist="38100" dir="2700000" algn="tl">
                            <a:srgbClr val="000000">
                              <a:alpha val="43137"/>
                            </a:srgbClr>
                          </a:outerShdw>
                        </a:effectLst>
                        <a:latin typeface="Cambria Math"/>
                        <a:ea typeface="Cambria Math"/>
                      </a:rPr>
                      <m:t>∶</m:t>
                    </m:r>
                    <m:r>
                      <a:rPr lang="bn-IN" b="1" i="1">
                        <a:effectLst>
                          <a:outerShdw blurRad="38100" dist="38100" dir="2700000" algn="tl">
                            <a:srgbClr val="000000">
                              <a:alpha val="43137"/>
                            </a:srgbClr>
                          </a:outerShdw>
                        </a:effectLst>
                        <a:latin typeface="Cambria Math"/>
                        <a:ea typeface="Cambria Math"/>
                      </a:rPr>
                      <m:t>২৭</m:t>
                    </m:r>
                  </m:oMath>
                </a14:m>
                <a:r>
                  <a:rPr lang="bn-IN" b="1" dirty="0" smtClean="0">
                    <a:effectLst>
                      <a:outerShdw blurRad="38100" dist="38100" dir="2700000" algn="tl">
                        <a:srgbClr val="000000">
                          <a:alpha val="43137"/>
                        </a:srgbClr>
                      </a:outerShdw>
                    </a:effectLst>
                  </a:rPr>
                  <a:t> 	ঘ) </a:t>
                </a:r>
                <a14:m>
                  <m:oMath xmlns:m="http://schemas.openxmlformats.org/officeDocument/2006/math">
                    <m:r>
                      <a:rPr lang="bn-IN" b="1" i="1" dirty="0" smtClean="0">
                        <a:effectLst>
                          <a:outerShdw blurRad="38100" dist="38100" dir="2700000" algn="tl">
                            <a:srgbClr val="000000">
                              <a:alpha val="43137"/>
                            </a:srgbClr>
                          </a:outerShdw>
                        </a:effectLst>
                        <a:latin typeface="Cambria Math"/>
                      </a:rPr>
                      <m:t>৬</m:t>
                    </m:r>
                    <m:r>
                      <a:rPr lang="bn-IN" b="1" i="1">
                        <a:effectLst>
                          <a:outerShdw blurRad="38100" dist="38100" dir="2700000" algn="tl">
                            <a:srgbClr val="000000">
                              <a:alpha val="43137"/>
                            </a:srgbClr>
                          </a:outerShdw>
                        </a:effectLst>
                        <a:latin typeface="Cambria Math"/>
                        <a:ea typeface="Cambria Math"/>
                      </a:rPr>
                      <m:t>∶</m:t>
                    </m:r>
                    <m:r>
                      <a:rPr lang="bn-IN" b="1" i="1" smtClean="0">
                        <a:effectLst>
                          <a:outerShdw blurRad="38100" dist="38100" dir="2700000" algn="tl">
                            <a:srgbClr val="000000">
                              <a:alpha val="43137"/>
                            </a:srgbClr>
                          </a:outerShdw>
                        </a:effectLst>
                        <a:latin typeface="Cambria Math"/>
                        <a:ea typeface="Cambria Math"/>
                      </a:rPr>
                      <m:t>৮</m:t>
                    </m:r>
                  </m:oMath>
                </a14:m>
                <a:endParaRPr lang="bn-IN" b="1" dirty="0" smtClean="0">
                  <a:effectLst>
                    <a:outerShdw blurRad="38100" dist="38100" dir="2700000" algn="tl">
                      <a:srgbClr val="000000">
                        <a:alpha val="43137"/>
                      </a:srgbClr>
                    </a:outerShdw>
                  </a:effectLst>
                </a:endParaRPr>
              </a:p>
              <a:p>
                <a:pPr marL="0" indent="0">
                  <a:buNone/>
                </a:pPr>
                <a:r>
                  <a:rPr lang="bn-IN" b="1" dirty="0" smtClean="0">
                    <a:effectLst>
                      <a:outerShdw blurRad="38100" dist="38100" dir="2700000" algn="tl">
                        <a:srgbClr val="000000">
                          <a:alpha val="43137"/>
                        </a:srgbClr>
                      </a:outerShdw>
                    </a:effectLst>
                  </a:rPr>
                  <a:t>৩। ৫, ১০, ৮ এর চতুর্থ সমানুপাতী নিচের কোনটি? </a:t>
                </a:r>
              </a:p>
              <a:p>
                <a:pPr marL="0" indent="0">
                  <a:buNone/>
                </a:pPr>
                <a:r>
                  <a:rPr lang="bn-IN" b="1" dirty="0" smtClean="0">
                    <a:effectLst>
                      <a:outerShdw blurRad="38100" dist="38100" dir="2700000" algn="tl">
                        <a:srgbClr val="000000">
                          <a:alpha val="43137"/>
                        </a:srgbClr>
                      </a:outerShdw>
                    </a:effectLst>
                  </a:rPr>
                  <a:t>ক) ১৩ 	খ) ১২ 		গ) ১৬ 		ঘ) ১৪  </a:t>
                </a:r>
                <a:endParaRPr lang="en-US" b="1" dirty="0">
                  <a:effectLst>
                    <a:outerShdw blurRad="38100" dist="38100" dir="2700000" algn="tl">
                      <a:srgbClr val="000000">
                        <a:alpha val="43137"/>
                      </a:srgbClr>
                    </a:outerShdw>
                  </a:effectLst>
                </a:endParaRPr>
              </a:p>
              <a:p>
                <a:pPr marL="0" indent="0">
                  <a:buNone/>
                </a:pPr>
                <a:endParaRPr lang="en-US" b="1" dirty="0">
                  <a:effectLst>
                    <a:outerShdw blurRad="38100" dist="38100" dir="2700000" algn="tl">
                      <a:srgbClr val="000000">
                        <a:alpha val="43137"/>
                      </a:srgbClr>
                    </a:outerShdw>
                  </a:effectLst>
                </a:endParaRPr>
              </a:p>
              <a:p>
                <a:pPr marL="0" indent="0">
                  <a:buNone/>
                </a:pPr>
                <a:endParaRPr lang="en-US" b="1" dirty="0">
                  <a:effectLst>
                    <a:outerShdw blurRad="38100" dist="38100" dir="2700000" algn="tl">
                      <a:srgbClr val="000000">
                        <a:alpha val="43137"/>
                      </a:srgbClr>
                    </a:outerShdw>
                  </a:effectLst>
                </a:endParaRPr>
              </a:p>
              <a:p>
                <a:pPr marL="0" indent="0">
                  <a:buNone/>
                </a:pPr>
                <a:endParaRPr lang="en-US"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70" t="-1471"/>
                </a:stretch>
              </a:blipFill>
              <a:ln w="38100">
                <a:solidFill>
                  <a:srgbClr val="FF0000"/>
                </a:solidFill>
              </a:ln>
            </p:spPr>
            <p:txBody>
              <a:bodyPr/>
              <a:lstStyle/>
              <a:p>
                <a:r>
                  <a:rPr lang="en-US">
                    <a:noFill/>
                  </a:rPr>
                  <a:t> </a:t>
                </a:r>
              </a:p>
            </p:txBody>
          </p:sp>
        </mc:Fallback>
      </mc:AlternateContent>
      <p:sp>
        <p:nvSpPr>
          <p:cNvPr id="4" name="Oval 3"/>
          <p:cNvSpPr/>
          <p:nvPr/>
        </p:nvSpPr>
        <p:spPr>
          <a:xfrm>
            <a:off x="2895600" y="22098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5115791"/>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62300" y="38862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04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solidFill>
            <a:schemeClr val="accent3">
              <a:lumMod val="40000"/>
              <a:lumOff val="60000"/>
            </a:schemeClr>
          </a:solidFill>
          <a:ln w="28575">
            <a:solidFill>
              <a:schemeClr val="tx1"/>
            </a:solidFill>
          </a:ln>
        </p:spPr>
        <p:txBody>
          <a:bodyPr>
            <a:noAutofit/>
          </a:bodyPr>
          <a:lstStyle/>
          <a:p>
            <a:r>
              <a:rPr lang="bn-IN" sz="6600" b="1" dirty="0" smtClean="0">
                <a:solidFill>
                  <a:srgbClr val="00B050"/>
                </a:solidFill>
                <a:effectLst>
                  <a:outerShdw blurRad="38100" dist="38100" dir="2700000" algn="tl">
                    <a:srgbClr val="000000">
                      <a:alpha val="43137"/>
                    </a:srgbClr>
                  </a:outerShdw>
                </a:effectLst>
              </a:rPr>
              <a:t>বাড়ির কাজ </a:t>
            </a:r>
            <a:endParaRPr lang="en-US" sz="66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ln w="28575">
            <a:solidFill>
              <a:srgbClr val="00B050"/>
            </a:solidFill>
          </a:ln>
        </p:spPr>
        <p:txBody>
          <a:bodyPr>
            <a:noAutofit/>
          </a:bodyPr>
          <a:lstStyle/>
          <a:p>
            <a:pPr marL="0" indent="0">
              <a:buNone/>
            </a:pPr>
            <a:r>
              <a:rPr lang="bn-IN" sz="6000" dirty="0" smtClean="0"/>
              <a:t>৭ম শ্রেণির পাঠ্য বইয়ের ২.১ অনুশীলনীর  ১নং হতে ৪নং পর্যন্ত। </a:t>
            </a:r>
            <a:endParaRPr lang="en-US" sz="6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674901"/>
            <a:ext cx="4038600" cy="2376560"/>
          </a:xfrm>
        </p:spPr>
      </p:pic>
    </p:spTree>
    <p:extLst>
      <p:ext uri="{BB962C8B-B14F-4D97-AF65-F5344CB8AC3E}">
        <p14:creationId xmlns:p14="http://schemas.microsoft.com/office/powerpoint/2010/main" val="31551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bn-IN" sz="8800" b="1" i="1" dirty="0" smtClean="0">
                <a:solidFill>
                  <a:srgbClr val="FF0000"/>
                </a:solidFill>
                <a:effectLst>
                  <a:outerShdw blurRad="38100" dist="38100" dir="2700000" algn="tl">
                    <a:srgbClr val="000000">
                      <a:alpha val="43137"/>
                    </a:srgbClr>
                  </a:outerShdw>
                </a:effectLst>
              </a:rPr>
              <a:t>সবাইকে ধন্যবাদ </a:t>
            </a:r>
            <a:endParaRPr lang="en-US" sz="8800" b="1" i="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752600"/>
            <a:ext cx="7467600" cy="4242954"/>
          </a:xfrm>
        </p:spPr>
      </p:pic>
    </p:spTree>
    <p:extLst>
      <p:ext uri="{BB962C8B-B14F-4D97-AF65-F5344CB8AC3E}">
        <p14:creationId xmlns:p14="http://schemas.microsoft.com/office/powerpoint/2010/main" val="30737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par>
                                <p:cTn id="8" presetID="21" presetClass="entr" presetSubtype="3"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3)">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solidFill>
            <a:schemeClr val="accent6">
              <a:lumMod val="20000"/>
              <a:lumOff val="80000"/>
            </a:schemeClr>
          </a:solidFill>
          <a:ln w="28575">
            <a:solidFill>
              <a:schemeClr val="tx1"/>
            </a:solidFill>
          </a:ln>
        </p:spPr>
        <p:txBody>
          <a:bodyPr>
            <a:normAutofit fontScale="90000"/>
          </a:bodyPr>
          <a:lstStyle/>
          <a:p>
            <a:r>
              <a:rPr lang="bn-IN" sz="6600" dirty="0" smtClean="0"/>
              <a:t>শিক্ষক পরিচিতি </a:t>
            </a:r>
            <a:endParaRPr lang="en-US" sz="6600"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solidFill>
                <a:schemeClr val="accent6">
                  <a:lumMod val="20000"/>
                  <a:lumOff val="80000"/>
                </a:schemeClr>
              </a:solidFill>
              <a:ln w="38100">
                <a:solidFill>
                  <a:srgbClr val="FF0000"/>
                </a:solidFill>
              </a:ln>
            </p:spPr>
            <p:txBody>
              <a:bodyPr>
                <a:normAutofit/>
              </a:bodyPr>
              <a:lstStyle/>
              <a:p>
                <a:pPr marL="0" indent="0" algn="ctr">
                  <a:buNone/>
                </a:pPr>
                <a:r>
                  <a:rPr lang="bn-IN" sz="3200" b="1" dirty="0" smtClean="0">
                    <a:effectLst>
                      <a:outerShdw blurRad="38100" dist="38100" dir="2700000" algn="tl">
                        <a:srgbClr val="000000">
                          <a:alpha val="43137"/>
                        </a:srgbClr>
                      </a:outerShdw>
                    </a:effectLst>
                  </a:rPr>
                  <a:t>কামরুল আহমদ </a:t>
                </a:r>
              </a:p>
              <a:p>
                <a:pPr marL="0" indent="0" algn="ctr">
                  <a:buNone/>
                </a:pPr>
                <a:r>
                  <a:rPr lang="bn-IN" sz="3200" b="1" dirty="0" smtClean="0">
                    <a:effectLst>
                      <a:outerShdw blurRad="38100" dist="38100" dir="2700000" algn="tl">
                        <a:srgbClr val="000000">
                          <a:alpha val="43137"/>
                        </a:srgbClr>
                      </a:outerShdw>
                    </a:effectLst>
                  </a:rPr>
                  <a:t>সহকারী শিক্ষক ( গণিত ) </a:t>
                </a:r>
              </a:p>
              <a:p>
                <a:pPr marL="0" indent="0" algn="ctr">
                  <a:buNone/>
                </a:pPr>
                <a:r>
                  <a:rPr lang="bn-IN" sz="3200" b="1" dirty="0" smtClean="0">
                    <a:effectLst>
                      <a:outerShdw blurRad="38100" dist="38100" dir="2700000" algn="tl">
                        <a:srgbClr val="000000">
                          <a:alpha val="43137"/>
                        </a:srgbClr>
                      </a:outerShdw>
                    </a:effectLst>
                  </a:rPr>
                  <a:t>রাজুর বাজার কলেজিয়েট স্কুল </a:t>
                </a:r>
              </a:p>
              <a:p>
                <a:pPr marL="0" indent="0" algn="ctr">
                  <a:buNone/>
                </a:pPr>
                <a:r>
                  <a:rPr lang="bn-IN" sz="3200" b="1" dirty="0" smtClean="0">
                    <a:effectLst>
                      <a:outerShdw blurRad="38100" dist="38100" dir="2700000" algn="tl">
                        <a:srgbClr val="000000">
                          <a:alpha val="43137"/>
                        </a:srgbClr>
                      </a:outerShdw>
                    </a:effectLst>
                  </a:rPr>
                  <a:t>নেত্রকোণা সদর, নেত্রকোণা। </a:t>
                </a:r>
              </a:p>
              <a:p>
                <a:pPr marL="0" indent="0" algn="ctr">
                  <a:buNone/>
                </a:pPr>
                <a:r>
                  <a:rPr lang="bn-IN" sz="3200" b="1" dirty="0" smtClean="0">
                    <a:effectLst>
                      <a:outerShdw blurRad="38100" dist="38100" dir="2700000" algn="tl">
                        <a:srgbClr val="000000">
                          <a:alpha val="43137"/>
                        </a:srgbClr>
                      </a:outerShdw>
                    </a:effectLst>
                  </a:rPr>
                  <a:t>মোবাইলঃ ০১৭১৪৬৮০৩১০</a:t>
                </a:r>
              </a:p>
              <a:p>
                <a:pPr marL="0" indent="0" algn="ctr">
                  <a:buNone/>
                </a:pPr>
                <a:r>
                  <a:rPr lang="bn-IN" sz="3200" b="1" dirty="0" smtClean="0">
                    <a:effectLst>
                      <a:outerShdw blurRad="38100" dist="38100" dir="2700000" algn="tl">
                        <a:srgbClr val="000000">
                          <a:alpha val="43137"/>
                        </a:srgbClr>
                      </a:outerShdw>
                    </a:effectLst>
                  </a:rPr>
                  <a:t>ইমেলঃ </a:t>
                </a:r>
                <a:r>
                  <a:rPr lang="en-US" sz="3200" b="1" dirty="0" err="1" smtClean="0">
                    <a:effectLst>
                      <a:outerShdw blurRad="38100" dist="38100" dir="2700000" algn="tl">
                        <a:srgbClr val="000000">
                          <a:alpha val="43137"/>
                        </a:srgbClr>
                      </a:outerShdw>
                    </a:effectLst>
                    <a:hlinkClick r:id="rId2"/>
                  </a:rPr>
                  <a:t>kamrulahmed</a:t>
                </a:r>
                <a14:m>
                  <m:oMath xmlns:m="http://schemas.openxmlformats.org/officeDocument/2006/math">
                    <m:r>
                      <a:rPr lang="en-US" sz="3200" b="1" i="1" smtClean="0">
                        <a:effectLst>
                          <a:outerShdw blurRad="38100" dist="38100" dir="2700000" algn="tl">
                            <a:srgbClr val="000000">
                              <a:alpha val="43137"/>
                            </a:srgbClr>
                          </a:outerShdw>
                        </a:effectLst>
                        <a:latin typeface="Cambria Math"/>
                        <a:hlinkClick r:id="rId2"/>
                      </a:rPr>
                      <m:t>𝟓</m:t>
                    </m:r>
                  </m:oMath>
                </a14:m>
                <a:r>
                  <a:rPr lang="en-US" sz="3200" b="1" dirty="0" smtClean="0">
                    <a:effectLst>
                      <a:outerShdw blurRad="38100" dist="38100" dir="2700000" algn="tl">
                        <a:srgbClr val="000000">
                          <a:alpha val="43137"/>
                        </a:srgbClr>
                      </a:outerShdw>
                    </a:effectLst>
                    <a:hlinkClick r:id="rId2"/>
                  </a:rPr>
                  <a:t>@gmail.com</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2541" t="-1604" r="-3587" b="-3743"/>
                </a:stretch>
              </a:blipFill>
              <a:ln w="38100">
                <a:solidFill>
                  <a:srgbClr val="FF0000"/>
                </a:solidFill>
              </a:ln>
            </p:spPr>
            <p:txBody>
              <a:bodyPr/>
              <a:lstStyle/>
              <a:p>
                <a:r>
                  <a:rPr lang="en-US">
                    <a:noFill/>
                  </a:rPr>
                  <a:t> </a:t>
                </a:r>
              </a:p>
            </p:txBody>
          </p:sp>
        </mc:Fallback>
      </mc:AlternateContent>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29200" y="1600200"/>
            <a:ext cx="3705727" cy="4267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10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a:solidFill>
            <a:schemeClr val="tx2">
              <a:lumMod val="20000"/>
              <a:lumOff val="80000"/>
            </a:schemeClr>
          </a:solidFill>
          <a:ln w="28575">
            <a:solidFill>
              <a:srgbClr val="0070C0"/>
            </a:solidFill>
          </a:ln>
        </p:spPr>
        <p:txBody>
          <a:bodyPr>
            <a:normAutofit fontScale="90000"/>
          </a:bodyPr>
          <a:lstStyle/>
          <a:p>
            <a:r>
              <a:rPr lang="bn-IN" sz="6000" b="1" dirty="0" smtClean="0">
                <a:solidFill>
                  <a:srgbClr val="0070C0"/>
                </a:solidFill>
                <a:effectLst>
                  <a:outerShdw blurRad="38100" dist="38100" dir="2700000" algn="tl">
                    <a:srgbClr val="000000">
                      <a:alpha val="43137"/>
                    </a:srgbClr>
                  </a:outerShdw>
                </a:effectLst>
              </a:rPr>
              <a:t>পাঠ পরিচিতি </a:t>
            </a:r>
            <a:endParaRPr lang="en-US" sz="6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solidFill>
            <a:schemeClr val="accent5">
              <a:lumMod val="40000"/>
              <a:lumOff val="60000"/>
            </a:schemeClr>
          </a:solidFill>
          <a:ln w="38100">
            <a:solidFill>
              <a:srgbClr val="0070C0"/>
            </a:solidFill>
          </a:ln>
        </p:spPr>
        <p:txBody>
          <a:bodyPr>
            <a:normAutofit/>
          </a:bodyPr>
          <a:lstStyle/>
          <a:p>
            <a:pPr marL="0" indent="0" algn="ctr">
              <a:buNone/>
            </a:pPr>
            <a:r>
              <a:rPr lang="bn-IN" sz="4000" b="1" dirty="0" smtClean="0">
                <a:effectLst>
                  <a:outerShdw blurRad="38100" dist="38100" dir="2700000" algn="tl">
                    <a:srgbClr val="000000">
                      <a:alpha val="43137"/>
                    </a:srgbClr>
                  </a:outerShdw>
                </a:effectLst>
              </a:rPr>
              <a:t>শ্রেণিঃ সপ্তম </a:t>
            </a:r>
          </a:p>
          <a:p>
            <a:pPr marL="0" indent="0" algn="ctr">
              <a:buNone/>
            </a:pPr>
            <a:r>
              <a:rPr lang="bn-IN" sz="4000" b="1" dirty="0" smtClean="0">
                <a:effectLst>
                  <a:outerShdw blurRad="38100" dist="38100" dir="2700000" algn="tl">
                    <a:srgbClr val="000000">
                      <a:alpha val="43137"/>
                    </a:srgbClr>
                  </a:outerShdw>
                </a:effectLst>
              </a:rPr>
              <a:t>বিষয়ঃ গণিত </a:t>
            </a:r>
          </a:p>
          <a:p>
            <a:pPr marL="0" indent="0" algn="ctr">
              <a:buNone/>
            </a:pPr>
            <a:r>
              <a:rPr lang="bn-IN" sz="4000" b="1" dirty="0" smtClean="0">
                <a:effectLst>
                  <a:outerShdw blurRad="38100" dist="38100" dir="2700000" algn="tl">
                    <a:srgbClr val="000000">
                      <a:alpha val="43137"/>
                    </a:srgbClr>
                  </a:outerShdw>
                </a:effectLst>
              </a:rPr>
              <a:t>অধ্যায়ঃ ২ </a:t>
            </a:r>
          </a:p>
          <a:p>
            <a:pPr marL="0" indent="0" algn="ctr">
              <a:buNone/>
            </a:pPr>
            <a:r>
              <a:rPr lang="bn-IN" sz="4000" b="1" dirty="0" smtClean="0">
                <a:effectLst>
                  <a:outerShdw blurRad="38100" dist="38100" dir="2700000" algn="tl">
                    <a:srgbClr val="000000">
                      <a:alpha val="43137"/>
                    </a:srgbClr>
                  </a:outerShdw>
                </a:effectLst>
              </a:rPr>
              <a:t>অনুশীলনীঃ ২.১ </a:t>
            </a:r>
          </a:p>
          <a:p>
            <a:pPr marL="0" indent="0" algn="ctr">
              <a:buNone/>
            </a:pPr>
            <a:r>
              <a:rPr lang="bn-IN" sz="4000" b="1" dirty="0" smtClean="0">
                <a:effectLst>
                  <a:outerShdw blurRad="38100" dist="38100" dir="2700000" algn="tl">
                    <a:srgbClr val="000000">
                      <a:alpha val="43137"/>
                    </a:srgbClr>
                  </a:outerShdw>
                </a:effectLst>
              </a:rPr>
              <a:t>( সমানুপাত ) </a:t>
            </a:r>
            <a:endParaRPr lang="en-US" sz="4000"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641" r="16054"/>
          <a:stretch/>
        </p:blipFill>
        <p:spPr>
          <a:xfrm>
            <a:off x="4724400" y="1600200"/>
            <a:ext cx="3968379" cy="4419600"/>
          </a:xfrm>
        </p:spPr>
      </p:pic>
    </p:spTree>
    <p:extLst>
      <p:ext uri="{BB962C8B-B14F-4D97-AF65-F5344CB8AC3E}">
        <p14:creationId xmlns:p14="http://schemas.microsoft.com/office/powerpoint/2010/main" val="4191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right)">
                                      <p:cBhvr>
                                        <p:cTn id="10" dur="1000"/>
                                        <p:tgtEl>
                                          <p:spTgt spid="3">
                                            <p:bg/>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right)">
                                      <p:cBhvr>
                                        <p:cTn id="13" dur="1000"/>
                                        <p:tgtEl>
                                          <p:spTgt spid="3">
                                            <p:txEl>
                                              <p:pRg st="0" end="0"/>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right)">
                                      <p:cBhvr>
                                        <p:cTn id="16" dur="1000"/>
                                        <p:tgtEl>
                                          <p:spTgt spid="3">
                                            <p:txEl>
                                              <p:pRg st="1" end="1"/>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1000"/>
                                        <p:tgtEl>
                                          <p:spTgt spid="3">
                                            <p:txEl>
                                              <p:pRg st="3" end="3"/>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right)">
                                      <p:cBhvr>
                                        <p:cTn id="25" dur="1000"/>
                                        <p:tgtEl>
                                          <p:spTgt spid="3">
                                            <p:txEl>
                                              <p:pRg st="4" end="4"/>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solidFill>
            <a:schemeClr val="accent3">
              <a:lumMod val="40000"/>
              <a:lumOff val="60000"/>
            </a:schemeClr>
          </a:solidFill>
          <a:ln w="19050">
            <a:solidFill>
              <a:srgbClr val="002060"/>
            </a:solidFill>
          </a:ln>
        </p:spPr>
        <p:txBody>
          <a:bodyPr/>
          <a:lstStyle/>
          <a:p>
            <a:r>
              <a:rPr lang="bn-IN" dirty="0" smtClean="0"/>
              <a:t>নিচের ছবিগুলো লক্ষ করিঃ </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8471"/>
          <a:stretch/>
        </p:blipFill>
        <p:spPr>
          <a:xfrm>
            <a:off x="1905000" y="4258526"/>
            <a:ext cx="1964881" cy="2245444"/>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58004"/>
            <a:ext cx="1964881" cy="2431783"/>
          </a:xfrm>
          <a:prstGeom prst="rect">
            <a:avLst/>
          </a:prstGeom>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289" y="1616595"/>
            <a:ext cx="2514600" cy="2514600"/>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4495800"/>
            <a:ext cx="3116779" cy="1770896"/>
          </a:xfrm>
          <a:prstGeom prst="rect">
            <a:avLst/>
          </a:prstGeom>
        </p:spPr>
      </p:pic>
    </p:spTree>
    <p:extLst>
      <p:ext uri="{BB962C8B-B14F-4D97-AF65-F5344CB8AC3E}">
        <p14:creationId xmlns:p14="http://schemas.microsoft.com/office/powerpoint/2010/main" val="2477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solidFill>
            <a:schemeClr val="accent5">
              <a:lumMod val="20000"/>
              <a:lumOff val="80000"/>
            </a:schemeClr>
          </a:solidFill>
          <a:ln w="28575">
            <a:solidFill>
              <a:srgbClr val="FF0000"/>
            </a:solidFill>
          </a:ln>
        </p:spPr>
        <p:txBody>
          <a:bodyPr>
            <a:noAutofit/>
          </a:bodyPr>
          <a:lstStyle/>
          <a:p>
            <a:r>
              <a:rPr lang="bn-IN" sz="8000" b="1" i="1" dirty="0" smtClean="0">
                <a:solidFill>
                  <a:srgbClr val="FF0000"/>
                </a:solidFill>
                <a:effectLst>
                  <a:outerShdw blurRad="38100" dist="38100" dir="2700000" algn="tl">
                    <a:srgbClr val="000000">
                      <a:alpha val="43137"/>
                    </a:srgbClr>
                  </a:outerShdw>
                </a:effectLst>
              </a:rPr>
              <a:t>পাঠ শিরোনাম </a:t>
            </a:r>
            <a:endParaRPr lang="en-US" sz="8000" b="1"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971800"/>
            <a:ext cx="8077200" cy="1828800"/>
          </a:xfrm>
        </p:spPr>
        <p:txBody>
          <a:bodyPr>
            <a:noAutofit/>
          </a:bodyPr>
          <a:lstStyle/>
          <a:p>
            <a:pPr marL="0" indent="0" algn="ctr">
              <a:buNone/>
            </a:pPr>
            <a:r>
              <a:rPr lang="bn-IN" sz="11500" b="1" dirty="0" smtClean="0">
                <a:solidFill>
                  <a:srgbClr val="7030A0"/>
                </a:solidFill>
                <a:effectLst>
                  <a:outerShdw blurRad="38100" dist="38100" dir="2700000" algn="tl">
                    <a:srgbClr val="000000">
                      <a:alpha val="43137"/>
                    </a:srgbClr>
                  </a:outerShdw>
                </a:effectLst>
              </a:rPr>
              <a:t>সমানুপাত </a:t>
            </a:r>
            <a:endParaRPr lang="en-US" sz="115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solidFill>
            <a:schemeClr val="accent2">
              <a:lumMod val="40000"/>
              <a:lumOff val="60000"/>
            </a:schemeClr>
          </a:solidFill>
          <a:ln w="28575">
            <a:solidFill>
              <a:srgbClr val="00B050"/>
            </a:solidFill>
          </a:ln>
        </p:spPr>
        <p:txBody>
          <a:bodyPr>
            <a:noAutofit/>
          </a:bodyPr>
          <a:lstStyle/>
          <a:p>
            <a:r>
              <a:rPr lang="bn-IN" sz="8000" b="1" dirty="0" smtClean="0">
                <a:solidFill>
                  <a:srgbClr val="00B050"/>
                </a:solidFill>
                <a:effectLst>
                  <a:outerShdw blurRad="38100" dist="38100" dir="2700000" algn="tl">
                    <a:srgbClr val="000000">
                      <a:alpha val="43137"/>
                    </a:srgbClr>
                  </a:outerShdw>
                </a:effectLst>
              </a:rPr>
              <a:t>শিখনফল </a:t>
            </a:r>
            <a:endParaRPr lang="en-US" sz="80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352800"/>
          </a:xfrm>
          <a:solidFill>
            <a:schemeClr val="accent6">
              <a:lumMod val="40000"/>
              <a:lumOff val="60000"/>
            </a:schemeClr>
          </a:solidFill>
          <a:ln w="28575">
            <a:solidFill>
              <a:srgbClr val="FF0000"/>
            </a:solidFill>
          </a:ln>
        </p:spPr>
        <p:txBody>
          <a:bodyPr>
            <a:noAutofit/>
          </a:bodyPr>
          <a:lstStyle/>
          <a:p>
            <a:pPr marL="0" indent="0">
              <a:buNone/>
            </a:pPr>
            <a:r>
              <a:rPr lang="bn-IN" sz="4000" b="1" dirty="0" smtClean="0">
                <a:solidFill>
                  <a:srgbClr val="FF0000"/>
                </a:solidFill>
                <a:effectLst>
                  <a:outerShdw blurRad="38100" dist="38100" dir="2700000" algn="tl">
                    <a:srgbClr val="000000">
                      <a:alpha val="43137"/>
                    </a:srgbClr>
                  </a:outerShdw>
                </a:effectLst>
              </a:rPr>
              <a:t>১। বহুরাশিক অনুপাত ব্যাখ্যা করতে পারবে। </a:t>
            </a:r>
          </a:p>
          <a:p>
            <a:pPr marL="0" indent="0">
              <a:buNone/>
            </a:pPr>
            <a:r>
              <a:rPr lang="bn-IN" sz="4000" b="1" dirty="0" smtClean="0">
                <a:solidFill>
                  <a:srgbClr val="FF0000"/>
                </a:solidFill>
                <a:effectLst>
                  <a:outerShdw blurRad="38100" dist="38100" dir="2700000" algn="tl">
                    <a:srgbClr val="000000">
                      <a:alpha val="43137"/>
                    </a:srgbClr>
                  </a:outerShdw>
                </a:effectLst>
              </a:rPr>
              <a:t>২। ধারাবাহিক অনুপাত ব্যাখ্যা করতে পারবে। </a:t>
            </a:r>
          </a:p>
          <a:p>
            <a:pPr marL="0" indent="0">
              <a:buNone/>
            </a:pPr>
            <a:r>
              <a:rPr lang="bn-IN" sz="4000" b="1" dirty="0" smtClean="0">
                <a:solidFill>
                  <a:srgbClr val="FF0000"/>
                </a:solidFill>
                <a:effectLst>
                  <a:outerShdw blurRad="38100" dist="38100" dir="2700000" algn="tl">
                    <a:srgbClr val="000000">
                      <a:alpha val="43137"/>
                    </a:srgbClr>
                  </a:outerShdw>
                </a:effectLst>
              </a:rPr>
              <a:t>৩। সমানুপাতের ধারণা ব্যাখ্যা করতে পারবে। </a:t>
            </a:r>
          </a:p>
          <a:p>
            <a:pPr marL="0" indent="0">
              <a:buNone/>
            </a:pPr>
            <a:r>
              <a:rPr lang="bn-IN" sz="4000" b="1" dirty="0" smtClean="0">
                <a:solidFill>
                  <a:srgbClr val="FF0000"/>
                </a:solidFill>
                <a:effectLst>
                  <a:outerShdw blurRad="38100" dist="38100" dir="2700000" algn="tl">
                    <a:srgbClr val="000000">
                      <a:alpha val="43137"/>
                    </a:srgbClr>
                  </a:outerShdw>
                </a:effectLst>
              </a:rPr>
              <a:t>৪। সমানুপাত সংক্রান্ত সমস্যা সমাধান করতে পারবে।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457200"/>
            <a:ext cx="8154193" cy="792162"/>
          </a:xfrm>
          <a:ln w="28575">
            <a:solidFill>
              <a:srgbClr val="0070C0"/>
            </a:solidFill>
          </a:ln>
        </p:spPr>
        <p:txBody>
          <a:bodyPr>
            <a:normAutofit fontScale="90000"/>
          </a:bodyPr>
          <a:lstStyle/>
          <a:p>
            <a:r>
              <a:rPr lang="bn-IN" sz="5400" b="1" dirty="0" smtClean="0">
                <a:solidFill>
                  <a:srgbClr val="0070C0"/>
                </a:solidFill>
                <a:effectLst>
                  <a:outerShdw blurRad="38100" dist="38100" dir="2700000" algn="tl">
                    <a:srgbClr val="000000">
                      <a:alpha val="43137"/>
                    </a:srgbClr>
                  </a:outerShdw>
                </a:effectLst>
              </a:rPr>
              <a:t>বহুরাশিক অনুপাত </a:t>
            </a:r>
            <a:endParaRPr lang="en-US" sz="5400" b="1"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985" y="1413514"/>
            <a:ext cx="4557081" cy="4060280"/>
          </a:xfrm>
          <a:prstGeom prst="rect">
            <a:avLst/>
          </a:prstGeom>
          <a:ln w="88900" cap="sq" cmpd="thickThin">
            <a:solidFill>
              <a:srgbClr val="000000"/>
            </a:solidFill>
            <a:prstDash val="solid"/>
            <a:miter lim="800000"/>
          </a:ln>
          <a:effectLst>
            <a:innerShdw blurRad="76200">
              <a:srgbClr val="000000"/>
            </a:innerShdw>
          </a:effectLst>
        </p:spPr>
      </p:pic>
      <p:sp>
        <p:nvSpPr>
          <p:cNvPr id="5" name="Right Arrow 4"/>
          <p:cNvSpPr/>
          <p:nvPr/>
        </p:nvSpPr>
        <p:spPr>
          <a:xfrm rot="20236809">
            <a:off x="3920232" y="4526197"/>
            <a:ext cx="2299154" cy="2175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3062079">
            <a:off x="2194875" y="4493757"/>
            <a:ext cx="1799865" cy="1819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2883167" y="3937945"/>
            <a:ext cx="2082519" cy="3026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460881" y="3471398"/>
            <a:ext cx="1524001" cy="400110"/>
          </a:xfrm>
          <a:prstGeom prst="rect">
            <a:avLst/>
          </a:prstGeom>
          <a:noFill/>
        </p:spPr>
        <p:txBody>
          <a:bodyPr wrap="square" rtlCol="0">
            <a:spAutoFit/>
          </a:bodyPr>
          <a:lstStyle/>
          <a:p>
            <a:r>
              <a:rPr lang="bn-IN" sz="2000" b="1" dirty="0" smtClean="0">
                <a:solidFill>
                  <a:srgbClr val="FF0000"/>
                </a:solidFill>
                <a:effectLst>
                  <a:outerShdw blurRad="38100" dist="38100" dir="2700000" algn="tl">
                    <a:srgbClr val="000000">
                      <a:alpha val="43137"/>
                    </a:srgbClr>
                  </a:outerShdw>
                </a:effectLst>
              </a:rPr>
              <a:t>উচ্চতা ৬ সে.মি </a:t>
            </a:r>
            <a:endParaRPr lang="en-US" sz="20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rot="2258132">
            <a:off x="2197182" y="4679778"/>
            <a:ext cx="1295400" cy="400110"/>
          </a:xfrm>
          <a:prstGeom prst="rect">
            <a:avLst/>
          </a:prstGeom>
          <a:noFill/>
        </p:spPr>
        <p:txBody>
          <a:bodyPr wrap="square" rtlCol="0">
            <a:spAutoFit/>
          </a:bodyPr>
          <a:lstStyle/>
          <a:p>
            <a:r>
              <a:rPr lang="bn-IN" sz="2000" b="1" dirty="0" smtClean="0">
                <a:solidFill>
                  <a:srgbClr val="FF0000"/>
                </a:solidFill>
                <a:effectLst>
                  <a:outerShdw blurRad="38100" dist="38100" dir="2700000" algn="tl">
                    <a:srgbClr val="000000">
                      <a:alpha val="43137"/>
                    </a:srgbClr>
                  </a:outerShdw>
                </a:effectLst>
              </a:rPr>
              <a:t>প্রস্থ  ৫ সে.মি </a:t>
            </a:r>
            <a:endParaRPr lang="en-US" sz="20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rot="20209475">
            <a:off x="4597672" y="4679778"/>
            <a:ext cx="1295400" cy="400110"/>
          </a:xfrm>
          <a:prstGeom prst="rect">
            <a:avLst/>
          </a:prstGeom>
          <a:noFill/>
        </p:spPr>
        <p:txBody>
          <a:bodyPr wrap="square" rtlCol="0">
            <a:spAutoFit/>
          </a:bodyPr>
          <a:lstStyle/>
          <a:p>
            <a:r>
              <a:rPr lang="bn-IN" sz="2000" b="1" dirty="0" smtClean="0">
                <a:solidFill>
                  <a:srgbClr val="FF0000"/>
                </a:solidFill>
                <a:effectLst>
                  <a:outerShdw blurRad="38100" dist="38100" dir="2700000" algn="tl">
                    <a:srgbClr val="000000">
                      <a:alpha val="43137"/>
                    </a:srgbClr>
                  </a:outerShdw>
                </a:effectLst>
              </a:rPr>
              <a:t>দৈর্ঘ্য ৮ সে.মি </a:t>
            </a:r>
            <a:endParaRPr lang="en-US" sz="2000" b="1"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Title 1"/>
              <p:cNvSpPr txBox="1">
                <a:spLocks/>
              </p:cNvSpPr>
              <p:nvPr/>
            </p:nvSpPr>
            <p:spPr>
              <a:xfrm>
                <a:off x="671152" y="5791200"/>
                <a:ext cx="7772400" cy="535148"/>
              </a:xfrm>
              <a:prstGeom prst="rect">
                <a:avLst/>
              </a:prstGeom>
              <a:ln w="28575">
                <a:solidFill>
                  <a:srgbClr val="FF0000"/>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200" dirty="0" smtClean="0"/>
                  <a:t>বাক্সটির দৈর্ঘ্য, প্রস্থ ও উচ্চতার অনুপাত = </a:t>
                </a:r>
                <a14:m>
                  <m:oMath xmlns:m="http://schemas.openxmlformats.org/officeDocument/2006/math">
                    <m:r>
                      <a:rPr lang="bn-IN" sz="3200" b="0" i="1" smtClean="0">
                        <a:latin typeface="Cambria Math"/>
                      </a:rPr>
                      <m:t>৮</m:t>
                    </m:r>
                    <m:r>
                      <a:rPr lang="en-US" sz="3200" b="0" i="1" smtClean="0">
                        <a:latin typeface="Cambria Math"/>
                        <a:ea typeface="Cambria Math"/>
                      </a:rPr>
                      <m:t>∶</m:t>
                    </m:r>
                    <m:r>
                      <a:rPr lang="bn-IN" sz="3200" b="0" i="1" smtClean="0">
                        <a:latin typeface="Cambria Math"/>
                        <a:ea typeface="Cambria Math"/>
                      </a:rPr>
                      <m:t>৫</m:t>
                    </m:r>
                    <m:r>
                      <a:rPr lang="bn-IN" sz="3200" b="0" i="1" smtClean="0">
                        <a:latin typeface="Cambria Math"/>
                        <a:ea typeface="Cambria Math"/>
                      </a:rPr>
                      <m:t>∶</m:t>
                    </m:r>
                    <m:r>
                      <a:rPr lang="bn-IN" sz="3200" b="0" i="1" smtClean="0">
                        <a:latin typeface="Cambria Math"/>
                        <a:ea typeface="Cambria Math"/>
                      </a:rPr>
                      <m:t>৬</m:t>
                    </m:r>
                    <m:r>
                      <a:rPr lang="bn-IN" sz="3200" b="0" i="1" smtClean="0">
                        <a:latin typeface="Cambria Math"/>
                        <a:ea typeface="Cambria Math"/>
                      </a:rPr>
                      <m:t> </m:t>
                    </m:r>
                  </m:oMath>
                </a14:m>
                <a:endParaRPr lang="en-US" sz="3200" dirty="0"/>
              </a:p>
            </p:txBody>
          </p:sp>
        </mc:Choice>
        <mc:Fallback xmlns="">
          <p:sp>
            <p:nvSpPr>
              <p:cNvPr id="11" name="Title 1"/>
              <p:cNvSpPr txBox="1">
                <a:spLocks noRot="1" noChangeAspect="1" noMove="1" noResize="1" noEditPoints="1" noAdjustHandles="1" noChangeArrowheads="1" noChangeShapeType="1" noTextEdit="1"/>
              </p:cNvSpPr>
              <p:nvPr/>
            </p:nvSpPr>
            <p:spPr>
              <a:xfrm>
                <a:off x="671152" y="5791200"/>
                <a:ext cx="7772400" cy="535148"/>
              </a:xfrm>
              <a:prstGeom prst="rect">
                <a:avLst/>
              </a:prstGeom>
              <a:blipFill rotWithShape="1">
                <a:blip r:embed="rId3"/>
                <a:stretch>
                  <a:fillRect t="-13978" b="-33333"/>
                </a:stretch>
              </a:blipFill>
              <a:ln w="28575">
                <a:solidFill>
                  <a:srgbClr val="FF0000"/>
                </a:solidFill>
              </a:ln>
            </p:spPr>
            <p:txBody>
              <a:bodyPr/>
              <a:lstStyle/>
              <a:p>
                <a:r>
                  <a:rPr lang="en-US">
                    <a:noFill/>
                  </a:rPr>
                  <a:t> </a:t>
                </a:r>
              </a:p>
            </p:txBody>
          </p:sp>
        </mc:Fallback>
      </mc:AlternateContent>
      <p:sp>
        <p:nvSpPr>
          <p:cNvPr id="12" name="Content Placeholder 2"/>
          <p:cNvSpPr txBox="1">
            <a:spLocks/>
          </p:cNvSpPr>
          <p:nvPr/>
        </p:nvSpPr>
        <p:spPr>
          <a:xfrm>
            <a:off x="678079" y="5791200"/>
            <a:ext cx="7932521" cy="533401"/>
          </a:xfrm>
          <a:prstGeom prst="rect">
            <a:avLst/>
          </a:prstGeom>
          <a:solidFill>
            <a:schemeClr val="accent6">
              <a:lumMod val="40000"/>
              <a:lumOff val="60000"/>
            </a:schemeClr>
          </a:solidFill>
          <a:ln w="28575">
            <a:solidFill>
              <a:srgbClr val="00B0F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smtClean="0"/>
              <a:t>এরুপ তিন বা ততোধিক রাশির অনুপাতকে বহুরাশিক অনুপাত বলে। </a:t>
            </a:r>
            <a:endParaRPr lang="en-US" dirty="0"/>
          </a:p>
        </p:txBody>
      </p:sp>
    </p:spTree>
    <p:extLst>
      <p:ext uri="{BB962C8B-B14F-4D97-AF65-F5344CB8AC3E}">
        <p14:creationId xmlns:p14="http://schemas.microsoft.com/office/powerpoint/2010/main" val="32491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2" fill="hold" grpId="1" nodeType="clickEffect">
                                  <p:stCondLst>
                                    <p:cond delay="0"/>
                                  </p:stCondLst>
                                  <p:childTnLst>
                                    <p:animEffect transition="out" filter="wipe(right)">
                                      <p:cBhvr>
                                        <p:cTn id="47" dur="1000"/>
                                        <p:tgtEl>
                                          <p:spTgt spid="11"/>
                                        </p:tgtEl>
                                      </p:cBhvr>
                                    </p:animEffect>
                                    <p:set>
                                      <p:cBhvr>
                                        <p:cTn id="48" dur="1" fill="hold">
                                          <p:stCondLst>
                                            <p:cond delay="9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P spid="9" grpId="0"/>
      <p:bldP spid="10" grpId="0"/>
      <p:bldP spid="11" grpId="0" animBg="1"/>
      <p:bldP spid="11"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38200"/>
          </a:xfrm>
          <a:solidFill>
            <a:schemeClr val="accent5">
              <a:lumMod val="20000"/>
              <a:lumOff val="80000"/>
            </a:schemeClr>
          </a:solidFill>
          <a:ln w="28575">
            <a:solidFill>
              <a:srgbClr val="0070C0"/>
            </a:solidFill>
          </a:ln>
        </p:spPr>
        <p:txBody>
          <a:bodyPr/>
          <a:lstStyle/>
          <a:p>
            <a:r>
              <a:rPr lang="bn-IN" b="1" dirty="0" smtClean="0">
                <a:solidFill>
                  <a:srgbClr val="002060"/>
                </a:solidFill>
                <a:effectLst>
                  <a:outerShdw blurRad="38100" dist="38100" dir="2700000" algn="tl">
                    <a:srgbClr val="000000">
                      <a:alpha val="43137"/>
                    </a:srgbClr>
                  </a:outerShdw>
                </a:effectLst>
              </a:rPr>
              <a:t>ধারাবাহিক অনুপাত </a:t>
            </a:r>
            <a:endParaRPr lang="en-US" b="1" dirty="0">
              <a:solidFill>
                <a:srgbClr val="00206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401"/>
          <a:stretch/>
        </p:blipFill>
        <p:spPr>
          <a:xfrm>
            <a:off x="2743200" y="1828800"/>
            <a:ext cx="3124200" cy="3612045"/>
          </a:xfrm>
        </p:spPr>
      </p:pic>
      <p:sp>
        <p:nvSpPr>
          <p:cNvPr id="5" name="TextBox 4"/>
          <p:cNvSpPr txBox="1"/>
          <p:nvPr/>
        </p:nvSpPr>
        <p:spPr>
          <a:xfrm>
            <a:off x="4017818" y="3912750"/>
            <a:ext cx="685800" cy="584775"/>
          </a:xfrm>
          <a:prstGeom prst="rect">
            <a:avLst/>
          </a:prstGeom>
          <a:noFill/>
        </p:spPr>
        <p:txBody>
          <a:bodyPr wrap="square" rtlCol="0">
            <a:spAutoFit/>
          </a:bodyPr>
          <a:lstStyle/>
          <a:p>
            <a:pPr algn="ctr"/>
            <a:r>
              <a:rPr lang="bn-IN" sz="3200" b="1" dirty="0" smtClean="0">
                <a:solidFill>
                  <a:srgbClr val="FF0000"/>
                </a:solidFill>
                <a:effectLst>
                  <a:outerShdw blurRad="38100" dist="38100" dir="2700000" algn="tl">
                    <a:srgbClr val="000000">
                      <a:alpha val="43137"/>
                    </a:srgbClr>
                  </a:outerShdw>
                </a:effectLst>
              </a:rPr>
              <a:t>পুত্র  </a:t>
            </a:r>
            <a:endParaRPr lang="en-US" sz="32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133600" y="3327975"/>
            <a:ext cx="990600" cy="584775"/>
          </a:xfrm>
          <a:prstGeom prst="rect">
            <a:avLst/>
          </a:prstGeom>
          <a:noFill/>
        </p:spPr>
        <p:txBody>
          <a:bodyPr wrap="square" rtlCol="0">
            <a:spAutoFit/>
          </a:bodyPr>
          <a:lstStyle/>
          <a:p>
            <a:pPr algn="ctr"/>
            <a:r>
              <a:rPr lang="bn-IN" sz="3200" b="1" dirty="0" smtClean="0">
                <a:solidFill>
                  <a:srgbClr val="0070C0"/>
                </a:solidFill>
                <a:effectLst>
                  <a:outerShdw blurRad="38100" dist="38100" dir="2700000" algn="tl">
                    <a:srgbClr val="000000">
                      <a:alpha val="43137"/>
                    </a:srgbClr>
                  </a:outerShdw>
                </a:effectLst>
              </a:rPr>
              <a:t>পিতা </a:t>
            </a:r>
            <a:endParaRPr lang="en-US" sz="3200" b="1" dirty="0">
              <a:solidFill>
                <a:srgbClr val="0070C0"/>
              </a:solidFill>
              <a:effectLst>
                <a:outerShdw blurRad="38100" dist="38100" dir="2700000" algn="tl">
                  <a:srgbClr val="000000">
                    <a:alpha val="43137"/>
                  </a:srgbClr>
                </a:outerShdw>
              </a:effectLst>
            </a:endParaRPr>
          </a:p>
        </p:txBody>
      </p:sp>
      <p:sp>
        <p:nvSpPr>
          <p:cNvPr id="7" name="TextBox 6"/>
          <p:cNvSpPr txBox="1"/>
          <p:nvPr/>
        </p:nvSpPr>
        <p:spPr>
          <a:xfrm>
            <a:off x="5486400" y="2831812"/>
            <a:ext cx="838200" cy="584775"/>
          </a:xfrm>
          <a:prstGeom prst="rect">
            <a:avLst/>
          </a:prstGeom>
          <a:noFill/>
        </p:spPr>
        <p:txBody>
          <a:bodyPr wrap="square" rtlCol="0">
            <a:spAutoFit/>
          </a:bodyPr>
          <a:lstStyle/>
          <a:p>
            <a:pPr algn="ctr"/>
            <a:r>
              <a:rPr lang="bn-IN" sz="3200" b="1" dirty="0" smtClean="0">
                <a:solidFill>
                  <a:srgbClr val="00B050"/>
                </a:solidFill>
                <a:effectLst>
                  <a:outerShdw blurRad="38100" dist="38100" dir="2700000" algn="tl">
                    <a:srgbClr val="000000">
                      <a:alpha val="43137"/>
                    </a:srgbClr>
                  </a:outerShdw>
                </a:effectLst>
              </a:rPr>
              <a:t>দাদা </a:t>
            </a:r>
            <a:endParaRPr lang="en-US" sz="3200" b="1" dirty="0">
              <a:solidFill>
                <a:srgbClr val="00B050"/>
              </a:solidFill>
              <a:effectLst>
                <a:outerShdw blurRad="38100" dist="38100" dir="2700000" algn="tl">
                  <a:srgbClr val="000000">
                    <a:alpha val="43137"/>
                  </a:srgbClr>
                </a:outerShdw>
              </a:effectLst>
            </a:endParaRPr>
          </a:p>
        </p:txBody>
      </p:sp>
      <p:sp>
        <p:nvSpPr>
          <p:cNvPr id="8" name="TextBox 7"/>
          <p:cNvSpPr txBox="1"/>
          <p:nvPr/>
        </p:nvSpPr>
        <p:spPr>
          <a:xfrm>
            <a:off x="1766455" y="3810000"/>
            <a:ext cx="1371600" cy="584775"/>
          </a:xfrm>
          <a:prstGeom prst="rect">
            <a:avLst/>
          </a:prstGeom>
          <a:noFill/>
        </p:spPr>
        <p:txBody>
          <a:bodyPr wrap="square" rtlCol="0">
            <a:spAutoFit/>
          </a:bodyPr>
          <a:lstStyle/>
          <a:p>
            <a:pPr algn="ctr"/>
            <a:r>
              <a:rPr lang="bn-IN" sz="3200" b="1" dirty="0" smtClean="0">
                <a:solidFill>
                  <a:srgbClr val="0070C0"/>
                </a:solidFill>
                <a:effectLst>
                  <a:outerShdw blurRad="38100" dist="38100" dir="2700000" algn="tl">
                    <a:srgbClr val="000000">
                      <a:alpha val="43137"/>
                    </a:srgbClr>
                  </a:outerShdw>
                </a:effectLst>
              </a:rPr>
              <a:t>৪১ বছর  </a:t>
            </a:r>
            <a:endParaRPr lang="en-US" sz="3200" b="1" dirty="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3751118" y="4450193"/>
            <a:ext cx="1219200" cy="584775"/>
          </a:xfrm>
          <a:prstGeom prst="rect">
            <a:avLst/>
          </a:prstGeom>
          <a:noFill/>
        </p:spPr>
        <p:txBody>
          <a:bodyPr wrap="square" rtlCol="0">
            <a:spAutoFit/>
          </a:bodyPr>
          <a:lstStyle/>
          <a:p>
            <a:pPr algn="ctr"/>
            <a:r>
              <a:rPr lang="bn-IN" sz="3200" b="1" dirty="0" smtClean="0">
                <a:effectLst>
                  <a:outerShdw blurRad="38100" dist="38100" dir="2700000" algn="tl">
                    <a:srgbClr val="000000">
                      <a:alpha val="43137"/>
                    </a:srgbClr>
                  </a:outerShdw>
                </a:effectLst>
              </a:rPr>
              <a:t>১৫ বছর  </a:t>
            </a:r>
            <a:endParaRPr lang="en-US" sz="3200" b="1" dirty="0">
              <a:effectLst>
                <a:outerShdw blurRad="38100" dist="38100" dir="2700000" algn="tl">
                  <a:srgbClr val="000000">
                    <a:alpha val="43137"/>
                  </a:srgbClr>
                </a:outerShdw>
              </a:effectLst>
            </a:endParaRPr>
          </a:p>
        </p:txBody>
      </p:sp>
      <p:sp>
        <p:nvSpPr>
          <p:cNvPr id="10" name="TextBox 9"/>
          <p:cNvSpPr txBox="1"/>
          <p:nvPr/>
        </p:nvSpPr>
        <p:spPr>
          <a:xfrm>
            <a:off x="5486400" y="3416587"/>
            <a:ext cx="1295400" cy="584775"/>
          </a:xfrm>
          <a:prstGeom prst="rect">
            <a:avLst/>
          </a:prstGeom>
          <a:noFill/>
        </p:spPr>
        <p:txBody>
          <a:bodyPr wrap="square" rtlCol="0">
            <a:spAutoFit/>
          </a:bodyPr>
          <a:lstStyle/>
          <a:p>
            <a:pPr algn="ctr"/>
            <a:r>
              <a:rPr lang="bn-IN" sz="3200" b="1" dirty="0" smtClean="0">
                <a:solidFill>
                  <a:srgbClr val="00B050"/>
                </a:solidFill>
                <a:effectLst>
                  <a:outerShdw blurRad="38100" dist="38100" dir="2700000" algn="tl">
                    <a:srgbClr val="000000">
                      <a:alpha val="43137"/>
                    </a:srgbClr>
                  </a:outerShdw>
                </a:effectLst>
              </a:rPr>
              <a:t>৬৫ বছর </a:t>
            </a:r>
            <a:endParaRPr lang="en-US" sz="3200" b="1" dirty="0">
              <a:solidFill>
                <a:srgbClr val="00B05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381000" y="1562962"/>
                <a:ext cx="8229600" cy="2057400"/>
              </a:xfrm>
              <a:prstGeom prst="rect">
                <a:avLst/>
              </a:prstGeom>
              <a:solidFill>
                <a:schemeClr val="accent1">
                  <a:lumMod val="20000"/>
                  <a:lumOff val="80000"/>
                </a:schemeClr>
              </a:solidFill>
              <a:ln w="28575">
                <a:solidFill>
                  <a:srgbClr val="00B05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dirty="0" smtClean="0"/>
                  <a:t>পুত্র ও পিতার বয়সের অনুপাত = </a:t>
                </a:r>
                <a14:m>
                  <m:oMath xmlns:m="http://schemas.openxmlformats.org/officeDocument/2006/math">
                    <m:r>
                      <a:rPr lang="bn-IN" i="1" smtClean="0">
                        <a:latin typeface="Cambria Math"/>
                      </a:rPr>
                      <m:t>১৫</m:t>
                    </m:r>
                    <m:r>
                      <a:rPr lang="bn-IN" i="1" smtClean="0">
                        <a:latin typeface="Cambria Math"/>
                        <a:ea typeface="Cambria Math"/>
                      </a:rPr>
                      <m:t>∶</m:t>
                    </m:r>
                    <m:r>
                      <a:rPr lang="bn-IN" i="1" smtClean="0">
                        <a:latin typeface="Cambria Math"/>
                        <a:ea typeface="Cambria Math"/>
                      </a:rPr>
                      <m:t>৪১</m:t>
                    </m:r>
                  </m:oMath>
                </a14:m>
                <a:r>
                  <a:rPr lang="bn-IN" dirty="0" smtClean="0"/>
                  <a:t> এবং </a:t>
                </a:r>
              </a:p>
              <a:p>
                <a:pPr marL="0" indent="0">
                  <a:buFont typeface="Arial" pitchFamily="34" charset="0"/>
                  <a:buNone/>
                </a:pPr>
                <a:r>
                  <a:rPr lang="bn-IN" dirty="0" smtClean="0"/>
                  <a:t>পিতা ও দাদার বয়সের অনুপাত = </a:t>
                </a:r>
                <a14:m>
                  <m:oMath xmlns:m="http://schemas.openxmlformats.org/officeDocument/2006/math">
                    <m:r>
                      <a:rPr lang="bn-IN" i="1" smtClean="0">
                        <a:latin typeface="Cambria Math"/>
                      </a:rPr>
                      <m:t>৪১</m:t>
                    </m:r>
                    <m:r>
                      <a:rPr lang="bn-IN" i="1" smtClean="0">
                        <a:latin typeface="Cambria Math"/>
                        <a:ea typeface="Cambria Math"/>
                      </a:rPr>
                      <m:t>∶</m:t>
                    </m:r>
                    <m:r>
                      <a:rPr lang="bn-IN" i="1" smtClean="0">
                        <a:latin typeface="Cambria Math"/>
                        <a:ea typeface="Cambria Math"/>
                      </a:rPr>
                      <m:t>৬৫</m:t>
                    </m:r>
                    <m:r>
                      <a:rPr lang="bn-IN" i="1" smtClean="0">
                        <a:latin typeface="Cambria Math"/>
                        <a:ea typeface="Cambria Math"/>
                      </a:rPr>
                      <m:t> </m:t>
                    </m:r>
                  </m:oMath>
                </a14:m>
                <a:endParaRPr lang="bn-IN" dirty="0" smtClean="0"/>
              </a:p>
              <a:p>
                <a:pPr marL="0" indent="0">
                  <a:buFont typeface="Arial" pitchFamily="34" charset="0"/>
                  <a:buNone/>
                </a:pPr>
                <a:r>
                  <a:rPr lang="bn-IN" dirty="0" smtClean="0"/>
                  <a:t>দুইটি অনুপাতকে একত্র করে পাই, </a:t>
                </a:r>
              </a:p>
              <a:p>
                <a:pPr marL="0" indent="0">
                  <a:buFont typeface="Arial" pitchFamily="34" charset="0"/>
                  <a:buNone/>
                </a:pPr>
                <a:r>
                  <a:rPr lang="bn-IN" dirty="0" smtClean="0"/>
                  <a:t>পুত্রের বয়স </a:t>
                </a:r>
                <a14:m>
                  <m:oMath xmlns:m="http://schemas.openxmlformats.org/officeDocument/2006/math">
                    <m:r>
                      <a:rPr lang="bn-IN" i="1" smtClean="0">
                        <a:latin typeface="Cambria Math"/>
                        <a:ea typeface="Cambria Math"/>
                      </a:rPr>
                      <m:t>∶</m:t>
                    </m:r>
                  </m:oMath>
                </a14:m>
                <a:r>
                  <a:rPr lang="bn-IN" dirty="0" smtClean="0"/>
                  <a:t> পিতার বয়স </a:t>
                </a:r>
                <a14:m>
                  <m:oMath xmlns:m="http://schemas.openxmlformats.org/officeDocument/2006/math">
                    <m:r>
                      <a:rPr lang="bn-IN" i="1" smtClean="0">
                        <a:latin typeface="Cambria Math"/>
                        <a:ea typeface="Cambria Math"/>
                      </a:rPr>
                      <m:t>∶</m:t>
                    </m:r>
                  </m:oMath>
                </a14:m>
                <a:r>
                  <a:rPr lang="bn-IN" dirty="0" smtClean="0"/>
                  <a:t> দাদার বয়স = </a:t>
                </a:r>
                <a14:m>
                  <m:oMath xmlns:m="http://schemas.openxmlformats.org/officeDocument/2006/math">
                    <m:r>
                      <a:rPr lang="bn-IN" i="1" smtClean="0">
                        <a:latin typeface="Cambria Math"/>
                      </a:rPr>
                      <m:t>১৫</m:t>
                    </m:r>
                    <m:r>
                      <a:rPr lang="bn-IN" i="1" smtClean="0">
                        <a:latin typeface="Cambria Math"/>
                        <a:ea typeface="Cambria Math"/>
                      </a:rPr>
                      <m:t>∶</m:t>
                    </m:r>
                    <m:r>
                      <a:rPr lang="bn-IN" i="1" smtClean="0">
                        <a:latin typeface="Cambria Math"/>
                        <a:ea typeface="Cambria Math"/>
                      </a:rPr>
                      <m:t>৪১</m:t>
                    </m:r>
                    <m:r>
                      <a:rPr lang="bn-IN" i="1" smtClean="0">
                        <a:latin typeface="Cambria Math"/>
                        <a:ea typeface="Cambria Math"/>
                      </a:rPr>
                      <m:t>∶</m:t>
                    </m:r>
                    <m:r>
                      <a:rPr lang="bn-IN" i="1" smtClean="0">
                        <a:latin typeface="Cambria Math"/>
                        <a:ea typeface="Cambria Math"/>
                      </a:rPr>
                      <m:t>৬৫</m:t>
                    </m:r>
                    <m:r>
                      <a:rPr lang="bn-IN" i="1" smtClean="0">
                        <a:latin typeface="Cambria Math"/>
                        <a:ea typeface="Cambria Math"/>
                      </a:rPr>
                      <m:t> </m:t>
                    </m:r>
                  </m:oMath>
                </a14:m>
                <a:endParaRPr lang="en-US"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381000" y="1562962"/>
                <a:ext cx="8229600" cy="2057400"/>
              </a:xfrm>
              <a:prstGeom prst="rect">
                <a:avLst/>
              </a:prstGeom>
              <a:blipFill rotWithShape="1">
                <a:blip r:embed="rId3"/>
                <a:stretch>
                  <a:fillRect l="-1624" t="-4373" b="-6706"/>
                </a:stretch>
              </a:blipFill>
              <a:ln w="28575">
                <a:solidFill>
                  <a:srgbClr val="00B050"/>
                </a:solidFill>
              </a:ln>
            </p:spPr>
            <p:txBody>
              <a:bodyPr/>
              <a:lstStyle/>
              <a:p>
                <a:r>
                  <a:rPr lang="en-US">
                    <a:noFill/>
                  </a:rPr>
                  <a:t> </a:t>
                </a:r>
              </a:p>
            </p:txBody>
          </p:sp>
        </mc:Fallback>
      </mc:AlternateContent>
      <p:sp>
        <p:nvSpPr>
          <p:cNvPr id="12" name="Content Placeholder 2"/>
          <p:cNvSpPr txBox="1">
            <a:spLocks/>
          </p:cNvSpPr>
          <p:nvPr/>
        </p:nvSpPr>
        <p:spPr>
          <a:xfrm>
            <a:off x="381000" y="4077562"/>
            <a:ext cx="8229600" cy="609600"/>
          </a:xfrm>
          <a:prstGeom prst="rect">
            <a:avLst/>
          </a:prstGeom>
          <a:solidFill>
            <a:schemeClr val="accent2">
              <a:lumMod val="20000"/>
              <a:lumOff val="80000"/>
            </a:schemeClr>
          </a:solidFill>
          <a:ln w="19050">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n-IN" dirty="0" smtClean="0"/>
              <a:t>এ ধরনের অনুপাতকে ধারাবাহিক অনুপাত বলে। </a:t>
            </a:r>
            <a:endParaRPr lang="en-US" dirty="0"/>
          </a:p>
        </p:txBody>
      </p:sp>
      <p:sp>
        <p:nvSpPr>
          <p:cNvPr id="13" name="Content Placeholder 2"/>
          <p:cNvSpPr txBox="1">
            <a:spLocks/>
          </p:cNvSpPr>
          <p:nvPr/>
        </p:nvSpPr>
        <p:spPr>
          <a:xfrm>
            <a:off x="381000" y="4991962"/>
            <a:ext cx="8229600" cy="1219200"/>
          </a:xfrm>
          <a:prstGeom prst="rect">
            <a:avLst/>
          </a:prstGeom>
          <a:solidFill>
            <a:schemeClr val="accent6">
              <a:lumMod val="60000"/>
              <a:lumOff val="40000"/>
            </a:schemeClr>
          </a:solidFill>
          <a:ln w="38100">
            <a:solidFill>
              <a:srgbClr val="FF0000"/>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bn-IN" dirty="0" smtClean="0"/>
              <a:t>দুইটি অনুপাতকে ধারাবাহিক অনুপাতে রূপান্তরের জন্য প্রথম অনুপাতের উত্তর রাশি দ্বারা দ্বিতীয় অনুপাতের উভয় রাশিকে গুণ করতে হবে এবং দ্বিতীয় অনুপাতের পূর্ব রাশি দ্বারা প্রথম অনুপাতের উভয় রাশিকে গুণ করতে হবে। </a:t>
            </a:r>
            <a:endParaRPr lang="en-US" dirty="0"/>
          </a:p>
        </p:txBody>
      </p:sp>
      <p:sp>
        <p:nvSpPr>
          <p:cNvPr id="3" name="Oval 2"/>
          <p:cNvSpPr/>
          <p:nvPr/>
        </p:nvSpPr>
        <p:spPr>
          <a:xfrm>
            <a:off x="4859482" y="1562962"/>
            <a:ext cx="533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26082" y="2096362"/>
            <a:ext cx="533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3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ppt_x"/>
                                          </p:val>
                                        </p:tav>
                                        <p:tav tm="100000">
                                          <p:val>
                                            <p:strVal val="#ppt_x"/>
                                          </p:val>
                                        </p:tav>
                                      </p:tavLst>
                                    </p:anim>
                                    <p:anim calcmode="lin" valueType="num">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1000"/>
                                        <p:tgtEl>
                                          <p:spTgt spid="6"/>
                                        </p:tgtEl>
                                        <p:attrNameLst>
                                          <p:attrName>ppt_x</p:attrName>
                                        </p:attrNameLst>
                                      </p:cBhvr>
                                      <p:tavLst>
                                        <p:tav tm="0">
                                          <p:val>
                                            <p:strVal val="ppt_x"/>
                                          </p:val>
                                        </p:tav>
                                        <p:tav tm="100000">
                                          <p:val>
                                            <p:strVal val="ppt_x"/>
                                          </p:val>
                                        </p:tav>
                                      </p:tavLst>
                                    </p:anim>
                                    <p:anim calcmode="lin" valueType="num">
                                      <p:cBhvr additive="base">
                                        <p:cTn id="42" dur="1000"/>
                                        <p:tgtEl>
                                          <p:spTgt spid="6"/>
                                        </p:tgtEl>
                                        <p:attrNameLst>
                                          <p:attrName>ppt_y</p:attrName>
                                        </p:attrNameLst>
                                      </p:cBhvr>
                                      <p:tavLst>
                                        <p:tav tm="0">
                                          <p:val>
                                            <p:strVal val="ppt_y"/>
                                          </p:val>
                                        </p:tav>
                                        <p:tav tm="100000">
                                          <p:val>
                                            <p:strVal val="1+ppt_h/2"/>
                                          </p:val>
                                        </p:tav>
                                      </p:tavLst>
                                    </p:anim>
                                    <p:set>
                                      <p:cBhvr>
                                        <p:cTn id="43" dur="1" fill="hold">
                                          <p:stCondLst>
                                            <p:cond delay="999"/>
                                          </p:stCondLst>
                                        </p:cTn>
                                        <p:tgtEl>
                                          <p:spTgt spid="6"/>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1000"/>
                                        <p:tgtEl>
                                          <p:spTgt spid="8"/>
                                        </p:tgtEl>
                                        <p:attrNameLst>
                                          <p:attrName>ppt_x</p:attrName>
                                        </p:attrNameLst>
                                      </p:cBhvr>
                                      <p:tavLst>
                                        <p:tav tm="0">
                                          <p:val>
                                            <p:strVal val="ppt_x"/>
                                          </p:val>
                                        </p:tav>
                                        <p:tav tm="100000">
                                          <p:val>
                                            <p:strVal val="ppt_x"/>
                                          </p:val>
                                        </p:tav>
                                      </p:tavLst>
                                    </p:anim>
                                    <p:anim calcmode="lin" valueType="num">
                                      <p:cBhvr additive="base">
                                        <p:cTn id="46" dur="1000"/>
                                        <p:tgtEl>
                                          <p:spTgt spid="8"/>
                                        </p:tgtEl>
                                        <p:attrNameLst>
                                          <p:attrName>ppt_y</p:attrName>
                                        </p:attrNameLst>
                                      </p:cBhvr>
                                      <p:tavLst>
                                        <p:tav tm="0">
                                          <p:val>
                                            <p:strVal val="ppt_y"/>
                                          </p:val>
                                        </p:tav>
                                        <p:tav tm="100000">
                                          <p:val>
                                            <p:strVal val="1+ppt_h/2"/>
                                          </p:val>
                                        </p:tav>
                                      </p:tavLst>
                                    </p:anim>
                                    <p:set>
                                      <p:cBhvr>
                                        <p:cTn id="47" dur="1" fill="hold">
                                          <p:stCondLst>
                                            <p:cond delay="999"/>
                                          </p:stCondLst>
                                        </p:cTn>
                                        <p:tgtEl>
                                          <p:spTgt spid="8"/>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1000"/>
                                        <p:tgtEl>
                                          <p:spTgt spid="5"/>
                                        </p:tgtEl>
                                        <p:attrNameLst>
                                          <p:attrName>ppt_x</p:attrName>
                                        </p:attrNameLst>
                                      </p:cBhvr>
                                      <p:tavLst>
                                        <p:tav tm="0">
                                          <p:val>
                                            <p:strVal val="ppt_x"/>
                                          </p:val>
                                        </p:tav>
                                        <p:tav tm="100000">
                                          <p:val>
                                            <p:strVal val="ppt_x"/>
                                          </p:val>
                                        </p:tav>
                                      </p:tavLst>
                                    </p:anim>
                                    <p:anim calcmode="lin" valueType="num">
                                      <p:cBhvr additive="base">
                                        <p:cTn id="50" dur="1000"/>
                                        <p:tgtEl>
                                          <p:spTgt spid="5"/>
                                        </p:tgtEl>
                                        <p:attrNameLst>
                                          <p:attrName>ppt_y</p:attrName>
                                        </p:attrNameLst>
                                      </p:cBhvr>
                                      <p:tavLst>
                                        <p:tav tm="0">
                                          <p:val>
                                            <p:strVal val="ppt_y"/>
                                          </p:val>
                                        </p:tav>
                                        <p:tav tm="100000">
                                          <p:val>
                                            <p:strVal val="1+ppt_h/2"/>
                                          </p:val>
                                        </p:tav>
                                      </p:tavLst>
                                    </p:anim>
                                    <p:set>
                                      <p:cBhvr>
                                        <p:cTn id="51" dur="1" fill="hold">
                                          <p:stCondLst>
                                            <p:cond delay="999"/>
                                          </p:stCondLst>
                                        </p:cTn>
                                        <p:tgtEl>
                                          <p:spTgt spid="5"/>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1000"/>
                                        <p:tgtEl>
                                          <p:spTgt spid="9"/>
                                        </p:tgtEl>
                                        <p:attrNameLst>
                                          <p:attrName>ppt_x</p:attrName>
                                        </p:attrNameLst>
                                      </p:cBhvr>
                                      <p:tavLst>
                                        <p:tav tm="0">
                                          <p:val>
                                            <p:strVal val="ppt_x"/>
                                          </p:val>
                                        </p:tav>
                                        <p:tav tm="100000">
                                          <p:val>
                                            <p:strVal val="ppt_x"/>
                                          </p:val>
                                        </p:tav>
                                      </p:tavLst>
                                    </p:anim>
                                    <p:anim calcmode="lin" valueType="num">
                                      <p:cBhvr additive="base">
                                        <p:cTn id="54" dur="1000"/>
                                        <p:tgtEl>
                                          <p:spTgt spid="9"/>
                                        </p:tgtEl>
                                        <p:attrNameLst>
                                          <p:attrName>ppt_y</p:attrName>
                                        </p:attrNameLst>
                                      </p:cBhvr>
                                      <p:tavLst>
                                        <p:tav tm="0">
                                          <p:val>
                                            <p:strVal val="ppt_y"/>
                                          </p:val>
                                        </p:tav>
                                        <p:tav tm="100000">
                                          <p:val>
                                            <p:strVal val="1+ppt_h/2"/>
                                          </p:val>
                                        </p:tav>
                                      </p:tavLst>
                                    </p:anim>
                                    <p:set>
                                      <p:cBhvr>
                                        <p:cTn id="55" dur="1" fill="hold">
                                          <p:stCondLst>
                                            <p:cond delay="999"/>
                                          </p:stCondLst>
                                        </p:cTn>
                                        <p:tgtEl>
                                          <p:spTgt spid="9"/>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1000"/>
                                        <p:tgtEl>
                                          <p:spTgt spid="4"/>
                                        </p:tgtEl>
                                        <p:attrNameLst>
                                          <p:attrName>ppt_x</p:attrName>
                                        </p:attrNameLst>
                                      </p:cBhvr>
                                      <p:tavLst>
                                        <p:tav tm="0">
                                          <p:val>
                                            <p:strVal val="ppt_x"/>
                                          </p:val>
                                        </p:tav>
                                        <p:tav tm="100000">
                                          <p:val>
                                            <p:strVal val="ppt_x"/>
                                          </p:val>
                                        </p:tav>
                                      </p:tavLst>
                                    </p:anim>
                                    <p:anim calcmode="lin" valueType="num">
                                      <p:cBhvr additive="base">
                                        <p:cTn id="58" dur="1000"/>
                                        <p:tgtEl>
                                          <p:spTgt spid="4"/>
                                        </p:tgtEl>
                                        <p:attrNameLst>
                                          <p:attrName>ppt_y</p:attrName>
                                        </p:attrNameLst>
                                      </p:cBhvr>
                                      <p:tavLst>
                                        <p:tav tm="0">
                                          <p:val>
                                            <p:strVal val="ppt_y"/>
                                          </p:val>
                                        </p:tav>
                                        <p:tav tm="100000">
                                          <p:val>
                                            <p:strVal val="1+ppt_h/2"/>
                                          </p:val>
                                        </p:tav>
                                      </p:tavLst>
                                    </p:anim>
                                    <p:set>
                                      <p:cBhvr>
                                        <p:cTn id="59" dur="1" fill="hold">
                                          <p:stCondLst>
                                            <p:cond delay="999"/>
                                          </p:stCondLst>
                                        </p:cTn>
                                        <p:tgtEl>
                                          <p:spTgt spid="4"/>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1000"/>
                                        <p:tgtEl>
                                          <p:spTgt spid="10"/>
                                        </p:tgtEl>
                                        <p:attrNameLst>
                                          <p:attrName>ppt_x</p:attrName>
                                        </p:attrNameLst>
                                      </p:cBhvr>
                                      <p:tavLst>
                                        <p:tav tm="0">
                                          <p:val>
                                            <p:strVal val="ppt_x"/>
                                          </p:val>
                                        </p:tav>
                                        <p:tav tm="100000">
                                          <p:val>
                                            <p:strVal val="ppt_x"/>
                                          </p:val>
                                        </p:tav>
                                      </p:tavLst>
                                    </p:anim>
                                    <p:anim calcmode="lin" valueType="num">
                                      <p:cBhvr additive="base">
                                        <p:cTn id="62" dur="1000"/>
                                        <p:tgtEl>
                                          <p:spTgt spid="10"/>
                                        </p:tgtEl>
                                        <p:attrNameLst>
                                          <p:attrName>ppt_y</p:attrName>
                                        </p:attrNameLst>
                                      </p:cBhvr>
                                      <p:tavLst>
                                        <p:tav tm="0">
                                          <p:val>
                                            <p:strVal val="ppt_y"/>
                                          </p:val>
                                        </p:tav>
                                        <p:tav tm="100000">
                                          <p:val>
                                            <p:strVal val="1+ppt_h/2"/>
                                          </p:val>
                                        </p:tav>
                                      </p:tavLst>
                                    </p:anim>
                                    <p:set>
                                      <p:cBhvr>
                                        <p:cTn id="63" dur="1" fill="hold">
                                          <p:stCondLst>
                                            <p:cond delay="999"/>
                                          </p:stCondLst>
                                        </p:cTn>
                                        <p:tgtEl>
                                          <p:spTgt spid="10"/>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1000"/>
                                        <p:tgtEl>
                                          <p:spTgt spid="7"/>
                                        </p:tgtEl>
                                        <p:attrNameLst>
                                          <p:attrName>ppt_x</p:attrName>
                                        </p:attrNameLst>
                                      </p:cBhvr>
                                      <p:tavLst>
                                        <p:tav tm="0">
                                          <p:val>
                                            <p:strVal val="ppt_x"/>
                                          </p:val>
                                        </p:tav>
                                        <p:tav tm="100000">
                                          <p:val>
                                            <p:strVal val="ppt_x"/>
                                          </p:val>
                                        </p:tav>
                                      </p:tavLst>
                                    </p:anim>
                                    <p:anim calcmode="lin" valueType="num">
                                      <p:cBhvr additive="base">
                                        <p:cTn id="66" dur="1000"/>
                                        <p:tgtEl>
                                          <p:spTgt spid="7"/>
                                        </p:tgtEl>
                                        <p:attrNameLst>
                                          <p:attrName>ppt_y</p:attrName>
                                        </p:attrNameLst>
                                      </p:cBhvr>
                                      <p:tavLst>
                                        <p:tav tm="0">
                                          <p:val>
                                            <p:strVal val="ppt_y"/>
                                          </p:val>
                                        </p:tav>
                                        <p:tav tm="100000">
                                          <p:val>
                                            <p:strVal val="1+ppt_h/2"/>
                                          </p:val>
                                        </p:tav>
                                      </p:tavLst>
                                    </p:anim>
                                    <p:set>
                                      <p:cBhvr>
                                        <p:cTn id="67" dur="1" fill="hold">
                                          <p:stCondLst>
                                            <p:cond delay="9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1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10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1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repeatCount="indefinite" fill="hold" grpId="0" nodeType="clickEffect">
                                  <p:stCondLst>
                                    <p:cond delay="0"/>
                                  </p:stCondLst>
                                  <p:endCondLst>
                                    <p:cond evt="onNext" delay="0">
                                      <p:tgtEl>
                                        <p:sldTgt/>
                                      </p:tgtEl>
                                    </p:cond>
                                  </p:end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1000"/>
                                        <p:tgtEl>
                                          <p:spTgt spid="3"/>
                                        </p:tgtEl>
                                      </p:cBhvr>
                                    </p:animEffect>
                                  </p:childTnLst>
                                </p:cTn>
                              </p:par>
                              <p:par>
                                <p:cTn id="88" presetID="22" presetClass="entr" presetSubtype="4" repeatCount="indefinite" fill="hold" grpId="0" nodeType="withEffect">
                                  <p:stCondLst>
                                    <p:cond delay="0"/>
                                  </p:stCondLst>
                                  <p:endCondLst>
                                    <p:cond evt="onNext" delay="0">
                                      <p:tgtEl>
                                        <p:sldTgt/>
                                      </p:tgtEl>
                                    </p:cond>
                                  </p:end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P spid="6" grpId="1"/>
      <p:bldP spid="7" grpId="0"/>
      <p:bldP spid="7" grpId="1"/>
      <p:bldP spid="8" grpId="0"/>
      <p:bldP spid="8" grpId="1"/>
      <p:bldP spid="9" grpId="0"/>
      <p:bldP spid="9" grpId="1"/>
      <p:bldP spid="10" grpId="0"/>
      <p:bldP spid="10" grpId="1"/>
      <p:bldP spid="11" grpId="0" animBg="1"/>
      <p:bldP spid="12" grpId="0" animBg="1"/>
      <p:bldP spid="13" grpId="0" animBg="1"/>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20762"/>
          </a:xfrm>
          <a:solidFill>
            <a:schemeClr val="accent6">
              <a:lumMod val="40000"/>
              <a:lumOff val="60000"/>
            </a:schemeClr>
          </a:solidFill>
          <a:ln w="28575">
            <a:solidFill>
              <a:srgbClr val="FF0000"/>
            </a:solidFill>
          </a:ln>
        </p:spPr>
        <p:txBody>
          <a:bodyPr>
            <a:noAutofit/>
          </a:bodyPr>
          <a:lstStyle/>
          <a:p>
            <a:r>
              <a:rPr lang="bn-IN" sz="6600" b="1" dirty="0">
                <a:solidFill>
                  <a:srgbClr val="C00000"/>
                </a:solidFill>
                <a:effectLst>
                  <a:outerShdw blurRad="38100" dist="38100" dir="2700000" algn="tl">
                    <a:srgbClr val="000000">
                      <a:alpha val="43137"/>
                    </a:srgbClr>
                  </a:outerShdw>
                </a:effectLst>
              </a:rPr>
              <a:t>একক কাজ </a:t>
            </a:r>
            <a:endParaRPr lang="en-US" sz="6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828800"/>
                <a:ext cx="4038600" cy="3657600"/>
              </a:xfrm>
              <a:solidFill>
                <a:schemeClr val="bg2">
                  <a:lumMod val="90000"/>
                </a:schemeClr>
              </a:solidFill>
              <a:ln w="28575">
                <a:solidFill>
                  <a:srgbClr val="00B050"/>
                </a:solidFill>
              </a:ln>
            </p:spPr>
            <p:txBody>
              <a:bodyPr>
                <a:noAutofit/>
              </a:bodyPr>
              <a:lstStyle/>
              <a:p>
                <a:pPr marL="0" indent="0">
                  <a:buNone/>
                </a:pPr>
                <a:r>
                  <a:rPr lang="bn-IN" sz="3600" b="1" dirty="0" smtClean="0">
                    <a:solidFill>
                      <a:srgbClr val="002060"/>
                    </a:solidFill>
                    <a:effectLst>
                      <a:outerShdw blurRad="38100" dist="38100" dir="2700000" algn="tl">
                        <a:srgbClr val="000000">
                          <a:alpha val="43137"/>
                        </a:srgbClr>
                      </a:outerShdw>
                    </a:effectLst>
                  </a:rPr>
                  <a:t>ধারাবাহিক অনুপাতে প্রকাশ করঃ </a:t>
                </a:r>
              </a:p>
              <a:p>
                <a:pPr marL="0" indent="0">
                  <a:buNone/>
                </a:pPr>
                <a:r>
                  <a:rPr lang="bn-IN" sz="3600" b="1" dirty="0">
                    <a:solidFill>
                      <a:srgbClr val="002060"/>
                    </a:solidFill>
                    <a:effectLst>
                      <a:outerShdw blurRad="38100" dist="38100" dir="2700000" algn="tl">
                        <a:srgbClr val="000000">
                          <a:alpha val="43137"/>
                        </a:srgbClr>
                      </a:outerShdw>
                    </a:effectLst>
                  </a:rPr>
                  <a:t>১। ১২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১৭ এবং ৫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১২ </a:t>
                </a:r>
              </a:p>
              <a:p>
                <a:pPr marL="0" indent="0">
                  <a:buNone/>
                </a:pPr>
                <a:r>
                  <a:rPr lang="bn-IN" sz="3600" b="1" dirty="0">
                    <a:solidFill>
                      <a:srgbClr val="002060"/>
                    </a:solidFill>
                    <a:effectLst>
                      <a:outerShdw blurRad="38100" dist="38100" dir="2700000" algn="tl">
                        <a:srgbClr val="000000">
                          <a:alpha val="43137"/>
                        </a:srgbClr>
                      </a:outerShdw>
                    </a:effectLst>
                  </a:rPr>
                  <a:t>২। ২৩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১১ এবং ৭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১৩ </a:t>
                </a:r>
              </a:p>
              <a:p>
                <a:pPr marL="0" indent="0">
                  <a:buNone/>
                </a:pPr>
                <a:r>
                  <a:rPr lang="bn-IN" sz="3600" b="1" dirty="0">
                    <a:solidFill>
                      <a:srgbClr val="002060"/>
                    </a:solidFill>
                    <a:effectLst>
                      <a:outerShdw blurRad="38100" dist="38100" dir="2700000" algn="tl">
                        <a:srgbClr val="000000">
                          <a:alpha val="43137"/>
                        </a:srgbClr>
                      </a:outerShdw>
                    </a:effectLst>
                  </a:rPr>
                  <a:t>৩। ৫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৮ এবং ১২ </a:t>
                </a:r>
                <a14:m>
                  <m:oMath xmlns:m="http://schemas.openxmlformats.org/officeDocument/2006/math">
                    <m:r>
                      <a:rPr lang="bn-IN" sz="3600" b="1" i="1">
                        <a:solidFill>
                          <a:srgbClr val="002060"/>
                        </a:solidFill>
                        <a:effectLst>
                          <a:outerShdw blurRad="38100" dist="38100" dir="2700000" algn="tl">
                            <a:srgbClr val="000000">
                              <a:alpha val="43137"/>
                            </a:srgbClr>
                          </a:outerShdw>
                        </a:effectLst>
                        <a:latin typeface="Cambria Math"/>
                        <a:ea typeface="Cambria Math"/>
                      </a:rPr>
                      <m:t>∶</m:t>
                    </m:r>
                  </m:oMath>
                </a14:m>
                <a:r>
                  <a:rPr lang="bn-IN" sz="3600" b="1" dirty="0">
                    <a:solidFill>
                      <a:srgbClr val="002060"/>
                    </a:solidFill>
                    <a:effectLst>
                      <a:outerShdw blurRad="38100" dist="38100" dir="2700000" algn="tl">
                        <a:srgbClr val="000000">
                          <a:alpha val="43137"/>
                        </a:srgbClr>
                      </a:outerShdw>
                    </a:effectLst>
                  </a:rPr>
                  <a:t> ১৭ </a:t>
                </a:r>
                <a:endParaRPr lang="en-US" sz="3600" b="1" dirty="0">
                  <a:solidFill>
                    <a:srgbClr val="002060"/>
                  </a:solidFill>
                  <a:effectLst>
                    <a:outerShdw blurRad="38100" dist="38100" dir="2700000" algn="tl">
                      <a:srgbClr val="000000">
                        <a:alpha val="43137"/>
                      </a:srgbClr>
                    </a:outerShdw>
                  </a:effectLst>
                </a:endParaRPr>
              </a:p>
              <a:p>
                <a:pPr marL="0" indent="0">
                  <a:buNone/>
                </a:pPr>
                <a:endParaRPr lang="en-US" sz="3600" b="1" dirty="0">
                  <a:solidFill>
                    <a:srgbClr val="00206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828800"/>
                <a:ext cx="4038600" cy="3657600"/>
              </a:xfrm>
              <a:blipFill rotWithShape="1">
                <a:blip r:embed="rId2"/>
                <a:stretch>
                  <a:fillRect l="-4491" t="-2314" r="-5240"/>
                </a:stretch>
              </a:blipFill>
              <a:ln w="28575">
                <a:solidFill>
                  <a:srgbClr val="00B050"/>
                </a:solidFill>
              </a:ln>
            </p:spPr>
            <p:txBody>
              <a:bodyPr/>
              <a:lstStyle/>
              <a:p>
                <a:r>
                  <a:rPr lang="en-US">
                    <a:noFill/>
                  </a:rPr>
                  <a:t> </a:t>
                </a:r>
              </a:p>
            </p:txBody>
          </p:sp>
        </mc:Fallback>
      </mc:AlternateContent>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194009"/>
            <a:ext cx="3902909" cy="29271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244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mrul Ahmed">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547</Words>
  <Application>Microsoft Office PowerPoint</Application>
  <PresentationFormat>On-screen Show (4:3)</PresentationFormat>
  <Paragraphs>95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স্বাগতম </vt:lpstr>
      <vt:lpstr>শিক্ষক পরিচিতি </vt:lpstr>
      <vt:lpstr>পাঠ পরিচিতি </vt:lpstr>
      <vt:lpstr>নিচের ছবিগুলো লক্ষ করিঃ </vt:lpstr>
      <vt:lpstr>পাঠ শিরোনাম </vt:lpstr>
      <vt:lpstr>শিখনফল </vt:lpstr>
      <vt:lpstr>বহুরাশিক অনুপাত </vt:lpstr>
      <vt:lpstr>ধারাবাহিক অনুপাত </vt:lpstr>
      <vt:lpstr>একক কাজ </vt:lpstr>
      <vt:lpstr>সমানুপাত </vt:lpstr>
      <vt:lpstr>৪র্থ সমানুপাতের ক্ষেত্রে </vt:lpstr>
      <vt:lpstr>PowerPoint Presentation</vt:lpstr>
      <vt:lpstr>ক্রমিক সমানুপাত </vt:lpstr>
      <vt:lpstr>জোড়ায় কাজ </vt:lpstr>
      <vt:lpstr>মূল্যায়ন </vt:lpstr>
      <vt:lpstr>বাড়ির কাজ </vt:lpstr>
      <vt:lpstr>সবাইকে ধন্যবাদ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শিখনফল </dc:title>
  <dc:creator>Kamrul Ahmed</dc:creator>
  <cp:lastModifiedBy>SDG</cp:lastModifiedBy>
  <cp:revision>75</cp:revision>
  <dcterms:created xsi:type="dcterms:W3CDTF">2006-08-16T00:00:00Z</dcterms:created>
  <dcterms:modified xsi:type="dcterms:W3CDTF">2020-07-19T01:12:49Z</dcterms:modified>
</cp:coreProperties>
</file>