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4" r:id="rId12"/>
    <p:sldId id="267" r:id="rId13"/>
    <p:sldId id="268" r:id="rId14"/>
    <p:sldId id="269" r:id="rId15"/>
    <p:sldId id="270" r:id="rId16"/>
    <p:sldId id="271" r:id="rId17"/>
    <p:sldId id="273" r:id="rId18"/>
    <p:sldId id="274" r:id="rId19"/>
    <p:sldId id="276" r:id="rId20"/>
    <p:sldId id="277" r:id="rId21"/>
    <p:sldId id="27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BDFBCC"/>
    <a:srgbClr val="FFFF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9C1C58-7A04-49DA-91C6-8EA010E8CFB7}" type="datetimeFigureOut">
              <a:rPr lang="en-US" smtClean="0"/>
              <a:pPr/>
              <a:t>6/7/2020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A3EEF-4D2E-48AD-B9F8-ABEF3A4CCB62}" type="slidenum">
              <a:rPr lang="en-US" smtClean="0"/>
              <a:pPr/>
              <a:t>‹#›</a:t>
            </a:fld>
            <a:endParaRPr lang="en-US"/>
          </a:p>
        </p:txBody>
      </p:sp>
    </p:spTree>
  </p:cSld>
  <p:clrMapOvr>
    <a:masterClrMapping/>
  </p:clrMapOvr>
  <p:transition spd="slow">
    <p:zoom dir="in"/>
    <p:sndAc>
      <p:stSnd>
        <p:snd r:embed="rId1" name="chimes.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C1C58-7A04-49DA-91C6-8EA010E8CFB7}" type="datetimeFigureOut">
              <a:rPr lang="en-US" smtClean="0"/>
              <a:pPr/>
              <a:t>6/7/2020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A3EEF-4D2E-48AD-B9F8-ABEF3A4CCB62}" type="slidenum">
              <a:rPr lang="en-US" smtClean="0"/>
              <a:pPr/>
              <a:t>‹#›</a:t>
            </a:fld>
            <a:endParaRPr lang="en-US"/>
          </a:p>
        </p:txBody>
      </p:sp>
    </p:spTree>
  </p:cSld>
  <p:clrMapOvr>
    <a:masterClrMapping/>
  </p:clrMapOvr>
  <p:transition spd="slow">
    <p:zoom dir="in"/>
    <p:sndAc>
      <p:stSnd>
        <p:snd r:embed="rId1" name="chimes.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C1C58-7A04-49DA-91C6-8EA010E8CFB7}" type="datetimeFigureOut">
              <a:rPr lang="en-US" smtClean="0"/>
              <a:pPr/>
              <a:t>6/7/2020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A3EEF-4D2E-48AD-B9F8-ABEF3A4CCB62}" type="slidenum">
              <a:rPr lang="en-US" smtClean="0"/>
              <a:pPr/>
              <a:t>‹#›</a:t>
            </a:fld>
            <a:endParaRPr lang="en-US"/>
          </a:p>
        </p:txBody>
      </p:sp>
    </p:spTree>
  </p:cSld>
  <p:clrMapOvr>
    <a:masterClrMapping/>
  </p:clrMapOvr>
  <p:transition spd="slow">
    <p:zoom dir="in"/>
    <p:sndAc>
      <p:stSnd>
        <p:snd r:embed="rId1" name="chimes.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C1C58-7A04-49DA-91C6-8EA010E8CFB7}" type="datetimeFigureOut">
              <a:rPr lang="en-US" smtClean="0"/>
              <a:pPr/>
              <a:t>6/7/2020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A3EEF-4D2E-48AD-B9F8-ABEF3A4CCB62}" type="slidenum">
              <a:rPr lang="en-US" smtClean="0"/>
              <a:pPr/>
              <a:t>‹#›</a:t>
            </a:fld>
            <a:endParaRPr lang="en-US"/>
          </a:p>
        </p:txBody>
      </p:sp>
    </p:spTree>
  </p:cSld>
  <p:clrMapOvr>
    <a:masterClrMapping/>
  </p:clrMapOvr>
  <p:transition spd="slow">
    <p:zoom dir="in"/>
    <p:sndAc>
      <p:stSnd>
        <p:snd r:embed="rId1" name="chimes.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9C1C58-7A04-49DA-91C6-8EA010E8CFB7}" type="datetimeFigureOut">
              <a:rPr lang="en-US" smtClean="0"/>
              <a:pPr/>
              <a:t>6/7/2020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A3EEF-4D2E-48AD-B9F8-ABEF3A4CCB62}" type="slidenum">
              <a:rPr lang="en-US" smtClean="0"/>
              <a:pPr/>
              <a:t>‹#›</a:t>
            </a:fld>
            <a:endParaRPr lang="en-US"/>
          </a:p>
        </p:txBody>
      </p:sp>
    </p:spTree>
  </p:cSld>
  <p:clrMapOvr>
    <a:masterClrMapping/>
  </p:clrMapOvr>
  <p:transition spd="slow">
    <p:zoom dir="in"/>
    <p:sndAc>
      <p:stSnd>
        <p:snd r:embed="rId1" name="chimes.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9C1C58-7A04-49DA-91C6-8EA010E8CFB7}" type="datetimeFigureOut">
              <a:rPr lang="en-US" smtClean="0"/>
              <a:pPr/>
              <a:t>6/7/2020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8A3EEF-4D2E-48AD-B9F8-ABEF3A4CCB62}" type="slidenum">
              <a:rPr lang="en-US" smtClean="0"/>
              <a:pPr/>
              <a:t>‹#›</a:t>
            </a:fld>
            <a:endParaRPr lang="en-US"/>
          </a:p>
        </p:txBody>
      </p:sp>
    </p:spTree>
  </p:cSld>
  <p:clrMapOvr>
    <a:masterClrMapping/>
  </p:clrMapOvr>
  <p:transition spd="slow">
    <p:zoom dir="in"/>
    <p:sndAc>
      <p:stSnd>
        <p:snd r:embed="rId1" name="chimes.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9C1C58-7A04-49DA-91C6-8EA010E8CFB7}" type="datetimeFigureOut">
              <a:rPr lang="en-US" smtClean="0"/>
              <a:pPr/>
              <a:t>6/7/2020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8A3EEF-4D2E-48AD-B9F8-ABEF3A4CCB62}" type="slidenum">
              <a:rPr lang="en-US" smtClean="0"/>
              <a:pPr/>
              <a:t>‹#›</a:t>
            </a:fld>
            <a:endParaRPr lang="en-US"/>
          </a:p>
        </p:txBody>
      </p:sp>
    </p:spTree>
  </p:cSld>
  <p:clrMapOvr>
    <a:masterClrMapping/>
  </p:clrMapOvr>
  <p:transition spd="slow">
    <p:zoom dir="in"/>
    <p:sndAc>
      <p:stSnd>
        <p:snd r:embed="rId1" name="chimes.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9C1C58-7A04-49DA-91C6-8EA010E8CFB7}" type="datetimeFigureOut">
              <a:rPr lang="en-US" smtClean="0"/>
              <a:pPr/>
              <a:t>6/7/2020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8A3EEF-4D2E-48AD-B9F8-ABEF3A4CCB62}" type="slidenum">
              <a:rPr lang="en-US" smtClean="0"/>
              <a:pPr/>
              <a:t>‹#›</a:t>
            </a:fld>
            <a:endParaRPr lang="en-US"/>
          </a:p>
        </p:txBody>
      </p:sp>
    </p:spTree>
  </p:cSld>
  <p:clrMapOvr>
    <a:masterClrMapping/>
  </p:clrMapOvr>
  <p:transition spd="slow">
    <p:zoom dir="in"/>
    <p:sndAc>
      <p:stSnd>
        <p:snd r:embed="rId1" name="chimes.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9C1C58-7A04-49DA-91C6-8EA010E8CFB7}" type="datetimeFigureOut">
              <a:rPr lang="en-US" smtClean="0"/>
              <a:pPr/>
              <a:t>6/7/2020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8A3EEF-4D2E-48AD-B9F8-ABEF3A4CCB62}" type="slidenum">
              <a:rPr lang="en-US" smtClean="0"/>
              <a:pPr/>
              <a:t>‹#›</a:t>
            </a:fld>
            <a:endParaRPr lang="en-US"/>
          </a:p>
        </p:txBody>
      </p:sp>
    </p:spTree>
  </p:cSld>
  <p:clrMapOvr>
    <a:masterClrMapping/>
  </p:clrMapOvr>
  <p:transition spd="slow">
    <p:zoom dir="in"/>
    <p:sndAc>
      <p:stSnd>
        <p:snd r:embed="rId1" name="chimes.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C1C58-7A04-49DA-91C6-8EA010E8CFB7}" type="datetimeFigureOut">
              <a:rPr lang="en-US" smtClean="0"/>
              <a:pPr/>
              <a:t>6/7/2020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8A3EEF-4D2E-48AD-B9F8-ABEF3A4CCB62}" type="slidenum">
              <a:rPr lang="en-US" smtClean="0"/>
              <a:pPr/>
              <a:t>‹#›</a:t>
            </a:fld>
            <a:endParaRPr lang="en-US"/>
          </a:p>
        </p:txBody>
      </p:sp>
    </p:spTree>
  </p:cSld>
  <p:clrMapOvr>
    <a:masterClrMapping/>
  </p:clrMapOvr>
  <p:transition spd="slow">
    <p:zoom dir="in"/>
    <p:sndAc>
      <p:stSnd>
        <p:snd r:embed="rId1" name="chimes.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C1C58-7A04-49DA-91C6-8EA010E8CFB7}" type="datetimeFigureOut">
              <a:rPr lang="en-US" smtClean="0"/>
              <a:pPr/>
              <a:t>6/7/2020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8A3EEF-4D2E-48AD-B9F8-ABEF3A4CCB62}" type="slidenum">
              <a:rPr lang="en-US" smtClean="0"/>
              <a:pPr/>
              <a:t>‹#›</a:t>
            </a:fld>
            <a:endParaRPr lang="en-US"/>
          </a:p>
        </p:txBody>
      </p:sp>
    </p:spTree>
  </p:cSld>
  <p:clrMapOvr>
    <a:masterClrMapping/>
  </p:clrMapOvr>
  <p:transition spd="slow">
    <p:zoom dir="in"/>
    <p:sndAc>
      <p:stSnd>
        <p:snd r:embed="rId1" name="chimes.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9C1C58-7A04-49DA-91C6-8EA010E8CFB7}" type="datetimeFigureOut">
              <a:rPr lang="en-US" smtClean="0"/>
              <a:pPr/>
              <a:t>6/7/2020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8A3EEF-4D2E-48AD-B9F8-ABEF3A4CCB6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zoom dir="in"/>
    <p:sndAc>
      <p:stSnd>
        <p:snd r:embed="rId13" name="chimes.wav" builtIn="1"/>
      </p:stSnd>
    </p:sndAc>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81000"/>
            <a:ext cx="7162800" cy="1219199"/>
          </a:xfrm>
        </p:spPr>
        <p:style>
          <a:lnRef idx="0">
            <a:schemeClr val="accent1"/>
          </a:lnRef>
          <a:fillRef idx="3">
            <a:schemeClr val="accent1"/>
          </a:fillRef>
          <a:effectRef idx="3">
            <a:schemeClr val="accent1"/>
          </a:effectRef>
          <a:fontRef idx="minor">
            <a:schemeClr val="lt1"/>
          </a:fontRef>
        </p:style>
        <p:txBody>
          <a:bodyPr>
            <a:noAutofit/>
          </a:bodyPr>
          <a:lstStyle/>
          <a:p>
            <a:r>
              <a:rPr lang="en-US" sz="7200" dirty="0" err="1" smtClean="0">
                <a:latin typeface="NikoshBAN" pitchFamily="2" charset="0"/>
                <a:cs typeface="NikoshBAN" pitchFamily="2" charset="0"/>
              </a:rPr>
              <a:t>সবাইকে</a:t>
            </a:r>
            <a:r>
              <a:rPr lang="en-US" sz="7200" dirty="0" smtClean="0">
                <a:latin typeface="NikoshBAN" pitchFamily="2" charset="0"/>
                <a:cs typeface="NikoshBAN" pitchFamily="2" charset="0"/>
              </a:rPr>
              <a:t> </a:t>
            </a:r>
            <a:r>
              <a:rPr lang="en-US" sz="7200" dirty="0" err="1" smtClean="0">
                <a:latin typeface="NikoshBAN" pitchFamily="2" charset="0"/>
                <a:cs typeface="NikoshBAN" pitchFamily="2" charset="0"/>
              </a:rPr>
              <a:t>স্বাগতম</a:t>
            </a:r>
            <a:endParaRPr lang="en-US" sz="7200" dirty="0">
              <a:latin typeface="NikoshBAN" pitchFamily="2" charset="0"/>
              <a:cs typeface="NikoshBAN" pitchFamily="2" charset="0"/>
            </a:endParaRPr>
          </a:p>
        </p:txBody>
      </p:sp>
      <p:sp>
        <p:nvSpPr>
          <p:cNvPr id="3" name="Subtitle 2"/>
          <p:cNvSpPr>
            <a:spLocks noGrp="1"/>
          </p:cNvSpPr>
          <p:nvPr>
            <p:ph type="subTitle" idx="1"/>
          </p:nvPr>
        </p:nvSpPr>
        <p:spPr/>
        <p:txBody>
          <a:bodyPr/>
          <a:lstStyle/>
          <a:p>
            <a:r>
              <a:rPr lang="en-US" dirty="0" smtClean="0"/>
              <a:t> </a:t>
            </a:r>
            <a:endParaRPr lang="en-US" dirty="0"/>
          </a:p>
        </p:txBody>
      </p:sp>
      <p:pic>
        <p:nvPicPr>
          <p:cNvPr id="5" name="Picture 4" descr="felicity-mikellides-nB1A2WyrluI-unsplash.jpg"/>
          <p:cNvPicPr>
            <a:picLocks noChangeAspect="1"/>
          </p:cNvPicPr>
          <p:nvPr/>
        </p:nvPicPr>
        <p:blipFill>
          <a:blip r:embed="rId3" cstate="print"/>
          <a:stretch>
            <a:fillRect/>
          </a:stretch>
        </p:blipFill>
        <p:spPr>
          <a:xfrm>
            <a:off x="990600" y="1600200"/>
            <a:ext cx="7173310" cy="4953000"/>
          </a:xfrm>
          <a:prstGeom prst="rect">
            <a:avLst/>
          </a:prstGeom>
          <a:scene3d>
            <a:camera prst="orthographicFront"/>
            <a:lightRig rig="threePt" dir="t"/>
          </a:scene3d>
          <a:sp3d>
            <a:bevelT w="152400" h="50800" prst="softRound"/>
          </a:sp3d>
        </p:spPr>
      </p:pic>
    </p:spTree>
  </p:cSld>
  <p:clrMapOvr>
    <a:masterClrMapping/>
  </p:clrMapOvr>
  <p:transition spd="slow">
    <p:zoom dir="in"/>
    <p:sndAc>
      <p:stSnd>
        <p:snd r:embed="rId2" name="chimes.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752600"/>
            <a:ext cx="8610600" cy="3733800"/>
          </a:xfrm>
        </p:spPr>
        <p:style>
          <a:lnRef idx="0">
            <a:schemeClr val="accent4"/>
          </a:lnRef>
          <a:fillRef idx="3">
            <a:schemeClr val="accent4"/>
          </a:fillRef>
          <a:effectRef idx="3">
            <a:schemeClr val="accent4"/>
          </a:effectRef>
          <a:fontRef idx="minor">
            <a:schemeClr val="lt1"/>
          </a:fontRef>
        </p:style>
        <p:txBody>
          <a:bodyPr>
            <a:normAutofit fontScale="90000"/>
          </a:bodyPr>
          <a:lstStyle/>
          <a:p>
            <a:r>
              <a:rPr lang="bn-BD" dirty="0" smtClean="0">
                <a:latin typeface="NikoshBAN" pitchFamily="2" charset="0"/>
                <a:cs typeface="NikoshBAN" pitchFamily="2" charset="0"/>
              </a:rPr>
              <a:t>যে খতিয়ানে সম্পত্তি, দায় এবং স্বত্তাধিকার সম্পর্কিত সকল হিসাবসমুহ সংরক্ষণ করা হয় তাকে সাধারন খতিয়ান বলা হয়।সাধারন খতিয়ানের মধ্য হতে শুধু দেনাদার ও পাওনাদার হিসাব্দ্বয়কে মূল হিসাব নামে অভিহিত করা হয় কারণ দেনাদার ও পাওনাদার উভয় হিসাব দেনাদারবৃন্দ ও পাওনাদারবৃন্দের সমষ্টি। </a:t>
            </a:r>
            <a:endParaRPr lang="en-US" dirty="0"/>
          </a:p>
        </p:txBody>
      </p:sp>
      <p:sp>
        <p:nvSpPr>
          <p:cNvPr id="3" name="TextBox 2"/>
          <p:cNvSpPr txBox="1"/>
          <p:nvPr/>
        </p:nvSpPr>
        <p:spPr>
          <a:xfrm>
            <a:off x="2819400" y="533400"/>
            <a:ext cx="3962400" cy="923330"/>
          </a:xfrm>
          <a:prstGeom prst="rect">
            <a:avLst/>
          </a:prstGeo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bn-BD" sz="5400" dirty="0" smtClean="0">
                <a:solidFill>
                  <a:srgbClr val="FF0000"/>
                </a:solidFill>
                <a:latin typeface="NikoshBAN" pitchFamily="2" charset="0"/>
                <a:cs typeface="NikoshBAN" pitchFamily="2" charset="0"/>
              </a:rPr>
              <a:t>সাধারন খতিয়ানঃ</a:t>
            </a:r>
            <a:endParaRPr lang="en-US" sz="5400" dirty="0"/>
          </a:p>
        </p:txBody>
      </p:sp>
    </p:spTree>
  </p:cSld>
  <p:clrMapOvr>
    <a:masterClrMapping/>
  </p:clrMapOvr>
  <p:transition spd="slow">
    <p:zoom dir="in"/>
    <p:sndAc>
      <p:stSnd>
        <p:snd r:embed="rId2" name="chimes.wav" builtIn="1"/>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2133600"/>
            <a:ext cx="8610600" cy="3139321"/>
          </a:xfrm>
          <a:prstGeom prst="rect">
            <a:avLst/>
          </a:prstGeom>
        </p:spPr>
        <p:style>
          <a:lnRef idx="0">
            <a:schemeClr val="accent4"/>
          </a:lnRef>
          <a:fillRef idx="3">
            <a:schemeClr val="accent4"/>
          </a:fillRef>
          <a:effectRef idx="3">
            <a:schemeClr val="accent4"/>
          </a:effectRef>
          <a:fontRef idx="minor">
            <a:schemeClr val="lt1"/>
          </a:fontRef>
        </p:style>
        <p:txBody>
          <a:bodyPr wrap="square" rtlCol="0" anchor="ctr">
            <a:spAutoFit/>
          </a:bodyPr>
          <a:lstStyle/>
          <a:p>
            <a:r>
              <a:rPr lang="bn-BD" dirty="0" smtClean="0"/>
              <a:t> </a:t>
            </a:r>
            <a:endParaRPr lang="bn-BD" sz="3600" dirty="0" smtClean="0">
              <a:latin typeface="NikoshBAN" pitchFamily="2" charset="0"/>
              <a:cs typeface="NikoshBAN" pitchFamily="2" charset="0"/>
            </a:endParaRPr>
          </a:p>
          <a:p>
            <a:r>
              <a:rPr lang="bn-BD" sz="3600" dirty="0" smtClean="0">
                <a:latin typeface="NikoshBAN" pitchFamily="2" charset="0"/>
                <a:cs typeface="NikoshBAN" pitchFamily="2" charset="0"/>
              </a:rPr>
              <a:t>সাধারন খতিয়ানে সংক্ষিপ্তাকারে লিপিবদ্ধ একটি হিসাবের বিস্তারিত তথ্য জানার জন্য উক্ত হিসাবের সাথে সংশ্লিষ্ট প্রতিটি পক্ষের এক একটি স্বতন্ত্র হিসাবে যে খতিয়ানে লিপিবদ্ধ করা হয় তাকে সহকারী খতিয়ান বলে।এক্ষেত্রে প্রতিটি দেনাদার ও পাওনাদারের নামে আলাদা আলাদা খতিয়ান তৈরি করা হয়। </a:t>
            </a:r>
            <a:endParaRPr lang="en-US" sz="2000" dirty="0">
              <a:latin typeface="NikoshBAN" pitchFamily="2" charset="0"/>
              <a:cs typeface="NikoshBAN" pitchFamily="2" charset="0"/>
            </a:endParaRPr>
          </a:p>
        </p:txBody>
      </p:sp>
      <p:sp>
        <p:nvSpPr>
          <p:cNvPr id="4" name="TextBox 3"/>
          <p:cNvSpPr txBox="1"/>
          <p:nvPr/>
        </p:nvSpPr>
        <p:spPr>
          <a:xfrm>
            <a:off x="2286000" y="457200"/>
            <a:ext cx="4267200" cy="923330"/>
          </a:xfrm>
          <a:prstGeom prst="rect">
            <a:avLst/>
          </a:prstGeom>
          <a:solidFill>
            <a:schemeClr val="accent3">
              <a:lumMod val="60000"/>
              <a:lumOff val="40000"/>
            </a:schemeClr>
          </a:solidFill>
          <a:effectLst>
            <a:innerShdw blurRad="63500" dist="50800" dir="16200000">
              <a:prstClr val="black">
                <a:alpha val="50000"/>
              </a:prstClr>
            </a:innerShdw>
          </a:effectLst>
        </p:spPr>
        <p:txBody>
          <a:bodyPr wrap="square" rtlCol="0">
            <a:spAutoFit/>
          </a:bodyPr>
          <a:lstStyle/>
          <a:p>
            <a:r>
              <a:rPr lang="bn-BD" sz="5400" dirty="0" smtClean="0">
                <a:latin typeface="NikoshBAN" pitchFamily="2" charset="0"/>
                <a:cs typeface="NikoshBAN" pitchFamily="2" charset="0"/>
              </a:rPr>
              <a:t> </a:t>
            </a:r>
            <a:r>
              <a:rPr lang="bn-BD" sz="5400" b="1" dirty="0" smtClean="0">
                <a:solidFill>
                  <a:srgbClr val="FF0000"/>
                </a:solidFill>
                <a:latin typeface="NikoshBAN" pitchFamily="2" charset="0"/>
                <a:cs typeface="NikoshBAN" pitchFamily="2" charset="0"/>
              </a:rPr>
              <a:t>সহকারী খতিয়ান:</a:t>
            </a:r>
            <a:r>
              <a:rPr lang="bn-BD" sz="5400" dirty="0" smtClean="0">
                <a:latin typeface="NikoshBAN" pitchFamily="2" charset="0"/>
                <a:cs typeface="NikoshBAN" pitchFamily="2" charset="0"/>
              </a:rPr>
              <a:t> </a:t>
            </a:r>
            <a:endParaRPr lang="en-US" sz="5400" dirty="0"/>
          </a:p>
        </p:txBody>
      </p:sp>
    </p:spTree>
  </p:cSld>
  <p:clrMapOvr>
    <a:masterClrMapping/>
  </p:clrMapOvr>
  <p:transition spd="slow">
    <p:zoom dir="in"/>
    <p:sndAc>
      <p:stSnd>
        <p:snd r:embed="rId2" name="chimes.wav" builtIn="1"/>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6172200" cy="1477962"/>
          </a:xfrm>
        </p:spPr>
        <p:style>
          <a:lnRef idx="0">
            <a:schemeClr val="accent3"/>
          </a:lnRef>
          <a:fillRef idx="3">
            <a:schemeClr val="accent3"/>
          </a:fillRef>
          <a:effectRef idx="3">
            <a:schemeClr val="accent3"/>
          </a:effectRef>
          <a:fontRef idx="minor">
            <a:schemeClr val="lt1"/>
          </a:fontRef>
        </p:style>
        <p:txBody>
          <a:bodyPr>
            <a:noAutofit/>
          </a:bodyPr>
          <a:lstStyle/>
          <a:p>
            <a:r>
              <a:rPr lang="bn-BD" sz="9600" dirty="0" smtClean="0">
                <a:solidFill>
                  <a:srgbClr val="FF0000"/>
                </a:solidFill>
                <a:latin typeface="NikoshBAN" pitchFamily="2" charset="0"/>
                <a:cs typeface="NikoshBAN" pitchFamily="2" charset="0"/>
              </a:rPr>
              <a:t>T</a:t>
            </a:r>
            <a:r>
              <a:rPr lang="en-US" sz="9600" dirty="0" smtClean="0">
                <a:latin typeface="NikoshBAN" pitchFamily="2" charset="0"/>
                <a:cs typeface="NikoshBAN" pitchFamily="2" charset="0"/>
              </a:rPr>
              <a:t>   </a:t>
            </a:r>
            <a:r>
              <a:rPr lang="bn-BD" sz="9600" dirty="0" smtClean="0">
                <a:latin typeface="NikoshBAN" pitchFamily="2" charset="0"/>
                <a:cs typeface="NikoshBAN" pitchFamily="2" charset="0"/>
              </a:rPr>
              <a:t> </a:t>
            </a:r>
            <a:r>
              <a:rPr lang="en-US" sz="9600" dirty="0" err="1" smtClean="0">
                <a:latin typeface="NikoshBAN" pitchFamily="2" charset="0"/>
                <a:cs typeface="NikoshBAN" pitchFamily="2" charset="0"/>
              </a:rPr>
              <a:t>ছক</a:t>
            </a:r>
            <a:endParaRPr lang="en-US" sz="9600" dirty="0">
              <a:latin typeface="NikoshBAN" pitchFamily="2" charset="0"/>
              <a:cs typeface="NikoshBAN" pitchFamily="2" charset="0"/>
            </a:endParaRPr>
          </a:p>
        </p:txBody>
      </p:sp>
      <p:graphicFrame>
        <p:nvGraphicFramePr>
          <p:cNvPr id="3" name="Table 2"/>
          <p:cNvGraphicFramePr>
            <a:graphicFrameLocks noGrp="1"/>
          </p:cNvGraphicFramePr>
          <p:nvPr/>
        </p:nvGraphicFramePr>
        <p:xfrm>
          <a:off x="381000" y="2819400"/>
          <a:ext cx="8382000" cy="2133600"/>
        </p:xfrm>
        <a:graphic>
          <a:graphicData uri="http://schemas.openxmlformats.org/drawingml/2006/table">
            <a:tbl>
              <a:tblPr firstRow="1" bandRow="1">
                <a:effectLst>
                  <a:innerShdw blurRad="63500" dist="50800" dir="16200000">
                    <a:prstClr val="black">
                      <a:alpha val="50000"/>
                    </a:prstClr>
                  </a:innerShdw>
                </a:effectLst>
                <a:tableStyleId>{5C22544A-7EE6-4342-B048-85BDC9FD1C3A}</a:tableStyleId>
              </a:tblPr>
              <a:tblGrid>
                <a:gridCol w="776111"/>
                <a:gridCol w="1241778"/>
                <a:gridCol w="801511"/>
                <a:gridCol w="1371600"/>
                <a:gridCol w="853722"/>
                <a:gridCol w="1241778"/>
                <a:gridCol w="776111"/>
                <a:gridCol w="1319389"/>
              </a:tblGrid>
              <a:tr h="889000">
                <a:tc>
                  <a:txBody>
                    <a:bodyPr/>
                    <a:lstStyle/>
                    <a:p>
                      <a:r>
                        <a:rPr lang="bn-BD" sz="2400" baseline="0" dirty="0" smtClean="0">
                          <a:latin typeface="NikoshBAN" pitchFamily="2" charset="0"/>
                          <a:cs typeface="NikoshBAN" pitchFamily="2" charset="0"/>
                        </a:rPr>
                        <a:t>তারিখ</a:t>
                      </a:r>
                    </a:p>
                    <a:p>
                      <a:endParaRPr lang="bn-BD" baseline="0" dirty="0" smtClean="0">
                        <a:latin typeface="NikoshBAN" pitchFamily="2" charset="0"/>
                        <a:cs typeface="NikoshBAN" pitchFamily="2" charset="0"/>
                      </a:endParaRPr>
                    </a:p>
                  </a:txBody>
                  <a:tcPr>
                    <a:solidFill>
                      <a:srgbClr val="00B050"/>
                    </a:solidFill>
                  </a:tcPr>
                </a:tc>
                <a:tc>
                  <a:txBody>
                    <a:bodyPr/>
                    <a:lstStyle/>
                    <a:p>
                      <a:r>
                        <a:rPr lang="bn-BD" sz="2400" dirty="0" smtClean="0">
                          <a:latin typeface="NikoshBAN" pitchFamily="2" charset="0"/>
                          <a:cs typeface="NikoshBAN" pitchFamily="2" charset="0"/>
                        </a:rPr>
                        <a:t>বিবরণ</a:t>
                      </a:r>
                      <a:endParaRPr lang="en-US" sz="2400" dirty="0">
                        <a:latin typeface="NikoshBAN" pitchFamily="2" charset="0"/>
                        <a:cs typeface="NikoshBAN" pitchFamily="2" charset="0"/>
                      </a:endParaRPr>
                    </a:p>
                  </a:txBody>
                  <a:tcPr>
                    <a:solidFill>
                      <a:srgbClr val="00B050"/>
                    </a:solidFill>
                  </a:tcPr>
                </a:tc>
                <a:tc>
                  <a:txBody>
                    <a:bodyPr/>
                    <a:lstStyle/>
                    <a:p>
                      <a:r>
                        <a:rPr lang="bn-BD" sz="2400" dirty="0" smtClean="0">
                          <a:latin typeface="NikoshBAN" pitchFamily="2" charset="0"/>
                          <a:cs typeface="NikoshBAN" pitchFamily="2" charset="0"/>
                        </a:rPr>
                        <a:t>জাঃ</a:t>
                      </a:r>
                      <a:r>
                        <a:rPr lang="bn-BD" sz="2400" baseline="0" dirty="0" smtClean="0">
                          <a:latin typeface="NikoshBAN" pitchFamily="2" charset="0"/>
                          <a:cs typeface="NikoshBAN" pitchFamily="2" charset="0"/>
                        </a:rPr>
                        <a:t>পৃঃ </a:t>
                      </a:r>
                      <a:endParaRPr lang="en-US" sz="2400" dirty="0"/>
                    </a:p>
                  </a:txBody>
                  <a:tcPr>
                    <a:solidFill>
                      <a:srgbClr val="00B050"/>
                    </a:solidFill>
                  </a:tcPr>
                </a:tc>
                <a:tc>
                  <a:txBody>
                    <a:bodyPr/>
                    <a:lstStyle/>
                    <a:p>
                      <a:r>
                        <a:rPr lang="bn-BD" sz="2400" dirty="0" smtClean="0">
                          <a:latin typeface="NikoshBAN" pitchFamily="2" charset="0"/>
                          <a:cs typeface="NikoshBAN" pitchFamily="2" charset="0"/>
                        </a:rPr>
                        <a:t>   পরিমান</a:t>
                      </a:r>
                    </a:p>
                    <a:p>
                      <a:r>
                        <a:rPr lang="bn-BD" sz="2400" dirty="0" smtClean="0">
                          <a:latin typeface="NikoshBAN" pitchFamily="2" charset="0"/>
                          <a:cs typeface="NikoshBAN" pitchFamily="2" charset="0"/>
                        </a:rPr>
                        <a:t>     টাকা</a:t>
                      </a:r>
                      <a:r>
                        <a:rPr lang="bn-BD" sz="2400" baseline="0" dirty="0" smtClean="0">
                          <a:latin typeface="NikoshBAN" pitchFamily="2" charset="0"/>
                          <a:cs typeface="NikoshBAN" pitchFamily="2" charset="0"/>
                        </a:rPr>
                        <a:t> </a:t>
                      </a:r>
                      <a:endParaRPr lang="en-US" sz="2400" dirty="0">
                        <a:latin typeface="NikoshBAN" pitchFamily="2" charset="0"/>
                        <a:cs typeface="NikoshBAN" pitchFamily="2" charset="0"/>
                      </a:endParaRPr>
                    </a:p>
                  </a:txBody>
                  <a:tcPr>
                    <a:solidFill>
                      <a:srgbClr val="00B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sz="2400" baseline="0" dirty="0" smtClean="0">
                          <a:latin typeface="NikoshBAN" pitchFamily="2" charset="0"/>
                          <a:cs typeface="NikoshBAN" pitchFamily="2" charset="0"/>
                        </a:rPr>
                        <a:t> তারিখ</a:t>
                      </a:r>
                    </a:p>
                    <a:p>
                      <a:endParaRPr lang="en-US" dirty="0"/>
                    </a:p>
                  </a:txBody>
                  <a:tcPr>
                    <a:solidFill>
                      <a:srgbClr val="00B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dirty="0" smtClean="0">
                          <a:latin typeface="NikoshBAN" pitchFamily="2" charset="0"/>
                          <a:cs typeface="NikoshBAN" pitchFamily="2" charset="0"/>
                        </a:rPr>
                        <a:t>   </a:t>
                      </a:r>
                      <a:r>
                        <a:rPr lang="bn-BD" sz="2400" dirty="0" smtClean="0">
                          <a:latin typeface="NikoshBAN" pitchFamily="2" charset="0"/>
                          <a:cs typeface="NikoshBAN" pitchFamily="2" charset="0"/>
                        </a:rPr>
                        <a:t>বিবরণ</a:t>
                      </a:r>
                      <a:endParaRPr lang="en-US" sz="2400" dirty="0" smtClean="0">
                        <a:latin typeface="NikoshBAN" pitchFamily="2" charset="0"/>
                        <a:cs typeface="NikoshBAN" pitchFamily="2" charset="0"/>
                      </a:endParaRPr>
                    </a:p>
                    <a:p>
                      <a:endParaRPr lang="en-US" dirty="0"/>
                    </a:p>
                  </a:txBody>
                  <a:tcPr>
                    <a:solidFill>
                      <a:srgbClr val="00B050"/>
                    </a:solidFill>
                  </a:tcPr>
                </a:tc>
                <a:tc>
                  <a:txBody>
                    <a:bodyPr/>
                    <a:lstStyle/>
                    <a:p>
                      <a:r>
                        <a:rPr lang="bn-BD" sz="2400" dirty="0" smtClean="0">
                          <a:latin typeface="NikoshBAN" pitchFamily="2" charset="0"/>
                          <a:cs typeface="NikoshBAN" pitchFamily="2" charset="0"/>
                        </a:rPr>
                        <a:t>জাঃ</a:t>
                      </a:r>
                      <a:r>
                        <a:rPr lang="bn-BD" sz="2400" baseline="0" dirty="0" smtClean="0">
                          <a:latin typeface="NikoshBAN" pitchFamily="2" charset="0"/>
                          <a:cs typeface="NikoshBAN" pitchFamily="2" charset="0"/>
                        </a:rPr>
                        <a:t>পৃঃ</a:t>
                      </a:r>
                      <a:r>
                        <a:rPr lang="bn-BD" baseline="0" dirty="0" smtClean="0">
                          <a:latin typeface="NikoshBAN" pitchFamily="2" charset="0"/>
                          <a:cs typeface="NikoshBAN" pitchFamily="2" charset="0"/>
                        </a:rPr>
                        <a:t> </a:t>
                      </a:r>
                      <a:endParaRPr lang="en-US" dirty="0"/>
                    </a:p>
                  </a:txBody>
                  <a:tcPr>
                    <a:solidFill>
                      <a:srgbClr val="00B050"/>
                    </a:solidFill>
                  </a:tcPr>
                </a:tc>
                <a:tc>
                  <a:txBody>
                    <a:bodyPr/>
                    <a:lstStyle/>
                    <a:p>
                      <a:r>
                        <a:rPr lang="bn-BD" dirty="0" smtClean="0">
                          <a:latin typeface="NikoshBAN" pitchFamily="2" charset="0"/>
                          <a:cs typeface="NikoshBAN" pitchFamily="2" charset="0"/>
                        </a:rPr>
                        <a:t>    </a:t>
                      </a:r>
                      <a:r>
                        <a:rPr lang="bn-BD" sz="2400" dirty="0" smtClean="0">
                          <a:latin typeface="NikoshBAN" pitchFamily="2" charset="0"/>
                          <a:cs typeface="NikoshBAN" pitchFamily="2" charset="0"/>
                        </a:rPr>
                        <a:t>পরিমান</a:t>
                      </a:r>
                    </a:p>
                    <a:p>
                      <a:r>
                        <a:rPr lang="bn-BD" sz="2400" dirty="0" smtClean="0">
                          <a:latin typeface="NikoshBAN" pitchFamily="2" charset="0"/>
                          <a:cs typeface="NikoshBAN" pitchFamily="2" charset="0"/>
                        </a:rPr>
                        <a:t>     টাকা</a:t>
                      </a:r>
                      <a:endParaRPr lang="en-US" sz="2400" dirty="0"/>
                    </a:p>
                  </a:txBody>
                  <a:tcPr>
                    <a:solidFill>
                      <a:srgbClr val="00B050"/>
                    </a:solidFill>
                  </a:tcPr>
                </a:tc>
              </a:tr>
              <a:tr h="1244600">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Sld>
  <p:clrMapOvr>
    <a:masterClrMapping/>
  </p:clrMapOvr>
  <p:transition spd="slow">
    <p:zoom dir="in"/>
    <p:sndAc>
      <p:stSnd>
        <p:snd r:embed="rId2" name="chimes.wav" builtIn="1"/>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0">
            <a:schemeClr val="accent3"/>
          </a:lnRef>
          <a:fillRef idx="3">
            <a:schemeClr val="accent3"/>
          </a:fillRef>
          <a:effectRef idx="3">
            <a:schemeClr val="accent3"/>
          </a:effectRef>
          <a:fontRef idx="minor">
            <a:schemeClr val="lt1"/>
          </a:fontRef>
        </p:style>
        <p:txBody>
          <a:bodyPr>
            <a:normAutofit fontScale="90000"/>
          </a:bodyPr>
          <a:lstStyle/>
          <a:p>
            <a:r>
              <a:rPr lang="bn-BD" sz="4800" dirty="0" smtClean="0">
                <a:solidFill>
                  <a:srgbClr val="FF0000"/>
                </a:solidFill>
                <a:latin typeface="NikoshBAN" pitchFamily="2" charset="0"/>
                <a:cs typeface="NikoshBAN" pitchFamily="2" charset="0"/>
              </a:rPr>
              <a:t>কয়েকটি লেনদেনের হিসাবগুলি দেখে </a:t>
            </a:r>
            <a:r>
              <a:rPr lang="en-US" sz="4800" dirty="0" err="1" smtClean="0">
                <a:solidFill>
                  <a:srgbClr val="FF0000"/>
                </a:solidFill>
                <a:latin typeface="NikoshBAN" pitchFamily="2" charset="0"/>
                <a:cs typeface="NikoshBAN" pitchFamily="2" charset="0"/>
              </a:rPr>
              <a:t>নেওয়া</a:t>
            </a:r>
            <a:r>
              <a:rPr lang="en-US" sz="4800" dirty="0" smtClean="0">
                <a:solidFill>
                  <a:srgbClr val="FF0000"/>
                </a:solidFill>
                <a:latin typeface="NikoshBAN" pitchFamily="2" charset="0"/>
                <a:cs typeface="NikoshBAN" pitchFamily="2" charset="0"/>
              </a:rPr>
              <a:t> </a:t>
            </a:r>
            <a:r>
              <a:rPr lang="en-US" sz="4800" dirty="0" err="1" smtClean="0">
                <a:solidFill>
                  <a:srgbClr val="FF0000"/>
                </a:solidFill>
                <a:latin typeface="NikoshBAN" pitchFamily="2" charset="0"/>
                <a:cs typeface="NikoshBAN" pitchFamily="2" charset="0"/>
              </a:rPr>
              <a:t>যাক</a:t>
            </a:r>
            <a:r>
              <a:rPr lang="bn-BD" sz="4800" dirty="0" smtClean="0">
                <a:solidFill>
                  <a:srgbClr val="FF0000"/>
                </a:solidFill>
                <a:latin typeface="NikoshBAN" pitchFamily="2" charset="0"/>
                <a:cs typeface="NikoshBAN" pitchFamily="2" charset="0"/>
              </a:rPr>
              <a:t> </a:t>
            </a:r>
            <a:endParaRPr lang="en-US" sz="4800" dirty="0">
              <a:solidFill>
                <a:srgbClr val="FF0000"/>
              </a:solidFill>
              <a:latin typeface="NikoshBAN" pitchFamily="2" charset="0"/>
              <a:cs typeface="NikoshBAN" pitchFamily="2" charset="0"/>
            </a:endParaRPr>
          </a:p>
        </p:txBody>
      </p:sp>
      <p:sp>
        <p:nvSpPr>
          <p:cNvPr id="3" name="TextBox 2"/>
          <p:cNvSpPr txBox="1"/>
          <p:nvPr/>
        </p:nvSpPr>
        <p:spPr>
          <a:xfrm>
            <a:off x="228600" y="1828800"/>
            <a:ext cx="8686800" cy="353943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3">
            <a:schemeClr val="accent4"/>
          </a:fillRef>
          <a:effectRef idx="2">
            <a:schemeClr val="accent4"/>
          </a:effectRef>
          <a:fontRef idx="minor">
            <a:schemeClr val="lt1"/>
          </a:fontRef>
        </p:style>
        <p:txBody>
          <a:bodyPr wrap="square" rtlCol="0">
            <a:spAutoFit/>
          </a:bodyPr>
          <a:lstStyle/>
          <a:p>
            <a:r>
              <a:rPr lang="bn-BD" sz="3200" dirty="0" smtClean="0">
                <a:solidFill>
                  <a:schemeClr val="bg1"/>
                </a:solidFill>
                <a:latin typeface="NikoshBAN" pitchFamily="2" charset="0"/>
                <a:cs typeface="NikoshBAN" pitchFamily="2" charset="0"/>
              </a:rPr>
              <a:t>জনাব হুমায়ন সাহেব ২০২০ সালের জানুয়ারীর ১ তারিখে নগদ ৫০,০০০ টাকা নিয়ে তিনি তার ব্যবসায় শুরু করেন ।</a:t>
            </a:r>
          </a:p>
          <a:p>
            <a:r>
              <a:rPr lang="bn-BD" sz="3200" dirty="0" smtClean="0">
                <a:solidFill>
                  <a:schemeClr val="bg1"/>
                </a:solidFill>
                <a:latin typeface="NikoshBAN" pitchFamily="2" charset="0"/>
                <a:cs typeface="NikoshBAN" pitchFamily="2" charset="0"/>
              </a:rPr>
              <a:t>জানুয়ারী-৫,নগদে মাল ক্রয় করেন ৩০,০০০ টাকা ।</a:t>
            </a:r>
          </a:p>
          <a:p>
            <a:r>
              <a:rPr lang="bn-BD" sz="3200" dirty="0" smtClean="0">
                <a:solidFill>
                  <a:srgbClr val="FFFFFF"/>
                </a:solidFill>
                <a:latin typeface="NikoshBAN" pitchFamily="2" charset="0"/>
                <a:cs typeface="NikoshBAN" pitchFamily="2" charset="0"/>
              </a:rPr>
              <a:t>জানুয়ারী-১৫, নগদে মাল বিক্রয় করেন ৪০,০০০ টাকা ।</a:t>
            </a:r>
          </a:p>
          <a:p>
            <a:r>
              <a:rPr lang="bn-BD" sz="3200" dirty="0" smtClean="0">
                <a:latin typeface="NikoshBAN" pitchFamily="2" charset="0"/>
                <a:cs typeface="NikoshBAN" pitchFamily="2" charset="0"/>
              </a:rPr>
              <a:t>জানুয়ারী-২০, সাজুর নিকট মাল বিক্রয় ১০,০০০ টাকা ।</a:t>
            </a:r>
          </a:p>
          <a:p>
            <a:r>
              <a:rPr lang="bn-BD" sz="3200" dirty="0" smtClean="0">
                <a:latin typeface="NikoshBAN" pitchFamily="2" charset="0"/>
                <a:cs typeface="NikoshBAN" pitchFamily="2" charset="0"/>
              </a:rPr>
              <a:t>জানুয়ারী-৩১,কতিপয় কর্মচারীর বেতন প্রদান করা হলো ১২,০০০ টাকা ।</a:t>
            </a:r>
            <a:r>
              <a:rPr lang="bn-BD" sz="2800" dirty="0" smtClean="0">
                <a:latin typeface="NikoshBAN" pitchFamily="2" charset="0"/>
                <a:cs typeface="NikoshBAN" pitchFamily="2" charset="0"/>
              </a:rPr>
              <a:t> </a:t>
            </a:r>
            <a:endParaRPr lang="en-US" sz="2800" dirty="0">
              <a:latin typeface="NikoshBAN" pitchFamily="2" charset="0"/>
              <a:cs typeface="NikoshBAN" pitchFamily="2" charset="0"/>
            </a:endParaRPr>
          </a:p>
        </p:txBody>
      </p:sp>
    </p:spTree>
  </p:cSld>
  <p:clrMapOvr>
    <a:masterClrMapping/>
  </p:clrMapOvr>
  <p:transition spd="slow">
    <p:pull/>
    <p:sndAc>
      <p:stSnd>
        <p:snd r:embed="rId2" name="chimes.wav" builtIn="1"/>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638"/>
            <a:ext cx="7696200" cy="1020762"/>
          </a:xfrm>
          <a:ln/>
        </p:spPr>
        <p:style>
          <a:lnRef idx="0">
            <a:schemeClr val="accent4"/>
          </a:lnRef>
          <a:fillRef idx="3">
            <a:schemeClr val="accent4"/>
          </a:fillRef>
          <a:effectRef idx="3">
            <a:schemeClr val="accent4"/>
          </a:effectRef>
          <a:fontRef idx="minor">
            <a:schemeClr val="lt1"/>
          </a:fontRef>
        </p:style>
        <p:txBody>
          <a:bodyPr>
            <a:normAutofit fontScale="90000"/>
          </a:bodyPr>
          <a:lstStyle/>
          <a:p>
            <a:r>
              <a:rPr lang="bn-BD" sz="5400" dirty="0" smtClean="0">
                <a:solidFill>
                  <a:schemeClr val="accent6">
                    <a:lumMod val="40000"/>
                    <a:lumOff val="60000"/>
                  </a:schemeClr>
                </a:solidFill>
                <a:latin typeface="NikoshBAN" pitchFamily="2" charset="0"/>
                <a:cs typeface="NikoshBAN" pitchFamily="2" charset="0"/>
              </a:rPr>
              <a:t>উল্লেখিত লেনদেনগুলির হিসাব সমূহঃ</a:t>
            </a:r>
            <a:endParaRPr lang="en-US" sz="5400" dirty="0">
              <a:solidFill>
                <a:schemeClr val="accent6">
                  <a:lumMod val="40000"/>
                  <a:lumOff val="60000"/>
                </a:schemeClr>
              </a:solidFill>
              <a:latin typeface="NikoshBAN" pitchFamily="2" charset="0"/>
              <a:cs typeface="NikoshBAN" pitchFamily="2" charset="0"/>
            </a:endParaRPr>
          </a:p>
        </p:txBody>
      </p:sp>
      <p:graphicFrame>
        <p:nvGraphicFramePr>
          <p:cNvPr id="3" name="Table 2"/>
          <p:cNvGraphicFramePr>
            <a:graphicFrameLocks noGrp="1"/>
          </p:cNvGraphicFramePr>
          <p:nvPr/>
        </p:nvGraphicFramePr>
        <p:xfrm>
          <a:off x="685800" y="1524000"/>
          <a:ext cx="7772400" cy="4937760"/>
        </p:xfrm>
        <a:graphic>
          <a:graphicData uri="http://schemas.openxmlformats.org/drawingml/2006/table">
            <a:tbl>
              <a:tblPr firstRow="1" bandRow="1">
                <a:effectLst>
                  <a:outerShdw blurRad="50800" dist="38100" dir="10800000" algn="r" rotWithShape="0">
                    <a:prstClr val="black">
                      <a:alpha val="40000"/>
                    </a:prstClr>
                  </a:outerShdw>
                </a:effectLst>
                <a:tableStyleId>{5C22544A-7EE6-4342-B048-85BDC9FD1C3A}</a:tableStyleId>
              </a:tblPr>
              <a:tblGrid>
                <a:gridCol w="1295400"/>
                <a:gridCol w="2362200"/>
                <a:gridCol w="1005840"/>
                <a:gridCol w="1554480"/>
                <a:gridCol w="1554480"/>
              </a:tblGrid>
              <a:tr h="213360">
                <a:tc>
                  <a:txBody>
                    <a:bodyPr/>
                    <a:lstStyle/>
                    <a:p>
                      <a:r>
                        <a:rPr lang="bn-BD" sz="2400" dirty="0" smtClean="0">
                          <a:latin typeface="NikoshBAN" pitchFamily="2" charset="0"/>
                          <a:cs typeface="NikoshBAN" pitchFamily="2" charset="0"/>
                        </a:rPr>
                        <a:t>   তারিখ</a:t>
                      </a:r>
                      <a:endParaRPr lang="en-US" sz="2400" dirty="0">
                        <a:latin typeface="NikoshBAN" pitchFamily="2" charset="0"/>
                        <a:cs typeface="NikoshBAN" pitchFamily="2" charset="0"/>
                      </a:endParaRPr>
                    </a:p>
                  </a:txBody>
                  <a:tcPr/>
                </a:tc>
                <a:tc>
                  <a:txBody>
                    <a:bodyPr/>
                    <a:lstStyle/>
                    <a:p>
                      <a:r>
                        <a:rPr lang="bn-BD" sz="2400" dirty="0" smtClean="0">
                          <a:latin typeface="NikoshBAN" pitchFamily="2" charset="0"/>
                          <a:cs typeface="NikoshBAN" pitchFamily="2" charset="0"/>
                        </a:rPr>
                        <a:t>    হিসাবের নাম</a:t>
                      </a:r>
                      <a:endParaRPr lang="en-US" sz="2400" dirty="0">
                        <a:latin typeface="NikoshBAN" pitchFamily="2" charset="0"/>
                        <a:cs typeface="NikoshBAN" pitchFamily="2" charset="0"/>
                      </a:endParaRPr>
                    </a:p>
                  </a:txBody>
                  <a:tcPr/>
                </a:tc>
                <a:tc>
                  <a:txBody>
                    <a:bodyPr/>
                    <a:lstStyle/>
                    <a:p>
                      <a:r>
                        <a:rPr lang="bn-BD" sz="2400" dirty="0" smtClean="0">
                          <a:latin typeface="NikoshBAN" pitchFamily="2" charset="0"/>
                          <a:cs typeface="NikoshBAN" pitchFamily="2" charset="0"/>
                        </a:rPr>
                        <a:t> খঃপৃঃ</a:t>
                      </a:r>
                      <a:r>
                        <a:rPr lang="bn-BD" sz="2400" baseline="0" dirty="0" smtClean="0">
                          <a:latin typeface="NikoshBAN" pitchFamily="2" charset="0"/>
                          <a:cs typeface="NikoshBAN" pitchFamily="2" charset="0"/>
                        </a:rPr>
                        <a:t> </a:t>
                      </a:r>
                      <a:endParaRPr lang="en-US" sz="2400" dirty="0">
                        <a:latin typeface="NikoshBAN" pitchFamily="2" charset="0"/>
                        <a:cs typeface="NikoshBAN" pitchFamily="2" charset="0"/>
                      </a:endParaRPr>
                    </a:p>
                  </a:txBody>
                  <a:tcPr/>
                </a:tc>
                <a:tc>
                  <a:txBody>
                    <a:bodyPr/>
                    <a:lstStyle/>
                    <a:p>
                      <a:r>
                        <a:rPr lang="bn-BD" sz="2400" dirty="0" smtClean="0">
                          <a:latin typeface="NikoshBAN" pitchFamily="2" charset="0"/>
                          <a:cs typeface="NikoshBAN" pitchFamily="2" charset="0"/>
                        </a:rPr>
                        <a:t>   ডেবিট</a:t>
                      </a:r>
                      <a:r>
                        <a:rPr lang="bn-BD" sz="2400" baseline="0" dirty="0" smtClean="0">
                          <a:latin typeface="NikoshBAN" pitchFamily="2" charset="0"/>
                          <a:cs typeface="NikoshBAN" pitchFamily="2" charset="0"/>
                        </a:rPr>
                        <a:t> </a:t>
                      </a:r>
                    </a:p>
                    <a:p>
                      <a:r>
                        <a:rPr lang="bn-BD" sz="2400" baseline="0" dirty="0" smtClean="0">
                          <a:latin typeface="NikoshBAN" pitchFamily="2" charset="0"/>
                          <a:cs typeface="NikoshBAN" pitchFamily="2" charset="0"/>
                        </a:rPr>
                        <a:t>    টাকা </a:t>
                      </a:r>
                      <a:endParaRPr lang="en-US" sz="2400" dirty="0">
                        <a:latin typeface="NikoshBAN" pitchFamily="2" charset="0"/>
                        <a:cs typeface="NikoshBAN" pitchFamily="2" charset="0"/>
                      </a:endParaRPr>
                    </a:p>
                  </a:txBody>
                  <a:tcPr/>
                </a:tc>
                <a:tc>
                  <a:txBody>
                    <a:bodyPr/>
                    <a:lstStyle/>
                    <a:p>
                      <a:r>
                        <a:rPr lang="bn-BD" sz="2400" dirty="0" smtClean="0">
                          <a:latin typeface="NikoshBAN" pitchFamily="2" charset="0"/>
                          <a:cs typeface="NikoshBAN" pitchFamily="2" charset="0"/>
                        </a:rPr>
                        <a:t>    ক্রেডিট </a:t>
                      </a:r>
                    </a:p>
                    <a:p>
                      <a:r>
                        <a:rPr lang="bn-BD" sz="2400" dirty="0" smtClean="0">
                          <a:latin typeface="NikoshBAN" pitchFamily="2" charset="0"/>
                          <a:cs typeface="NikoshBAN" pitchFamily="2" charset="0"/>
                        </a:rPr>
                        <a:t>     টাকা </a:t>
                      </a:r>
                      <a:endParaRPr lang="en-US" sz="2400" dirty="0">
                        <a:latin typeface="NikoshBAN" pitchFamily="2" charset="0"/>
                        <a:cs typeface="NikoshBAN" pitchFamily="2" charset="0"/>
                      </a:endParaRPr>
                    </a:p>
                  </a:txBody>
                  <a:tcPr/>
                </a:tc>
              </a:tr>
              <a:tr h="736600">
                <a:tc>
                  <a:txBody>
                    <a:bodyPr/>
                    <a:lstStyle/>
                    <a:p>
                      <a:r>
                        <a:rPr lang="bn-BD" sz="2400" dirty="0" smtClean="0">
                          <a:latin typeface="NikoshBAN" pitchFamily="2" charset="0"/>
                          <a:cs typeface="NikoshBAN" pitchFamily="2" charset="0"/>
                        </a:rPr>
                        <a:t>২০২০</a:t>
                      </a:r>
                    </a:p>
                    <a:p>
                      <a:r>
                        <a:rPr lang="bn-BD" sz="2400" dirty="0" smtClean="0">
                          <a:latin typeface="NikoshBAN" pitchFamily="2" charset="0"/>
                          <a:cs typeface="NikoshBAN" pitchFamily="2" charset="0"/>
                        </a:rPr>
                        <a:t>জানু-১</a:t>
                      </a:r>
                      <a:r>
                        <a:rPr lang="bn-BD" sz="2400" baseline="0" dirty="0" smtClean="0">
                          <a:latin typeface="NikoshBAN" pitchFamily="2" charset="0"/>
                          <a:cs typeface="NikoshBAN" pitchFamily="2" charset="0"/>
                        </a:rPr>
                        <a:t> </a:t>
                      </a:r>
                      <a:endParaRPr lang="en-US" sz="2400" dirty="0">
                        <a:latin typeface="NikoshBAN" pitchFamily="2" charset="0"/>
                        <a:cs typeface="NikoshBAN" pitchFamily="2" charset="0"/>
                      </a:endParaRPr>
                    </a:p>
                  </a:txBody>
                  <a:tcPr>
                    <a:solidFill>
                      <a:srgbClr val="BDFBCC"/>
                    </a:solidFill>
                  </a:tcPr>
                </a:tc>
                <a:tc>
                  <a:txBody>
                    <a:bodyPr/>
                    <a:lstStyle/>
                    <a:p>
                      <a:r>
                        <a:rPr lang="bn-BD" sz="2400" dirty="0" smtClean="0">
                          <a:latin typeface="NikoshBAN" pitchFamily="2" charset="0"/>
                          <a:cs typeface="NikoshBAN" pitchFamily="2" charset="0"/>
                        </a:rPr>
                        <a:t>নগদান হিঃ ডেবিট</a:t>
                      </a:r>
                    </a:p>
                    <a:p>
                      <a:r>
                        <a:rPr lang="bn-BD" sz="2400" dirty="0" smtClean="0">
                          <a:latin typeface="NikoshBAN" pitchFamily="2" charset="0"/>
                          <a:cs typeface="NikoshBAN" pitchFamily="2" charset="0"/>
                        </a:rPr>
                        <a:t>মূলধন হিঃ ক্রেডিট</a:t>
                      </a:r>
                      <a:endParaRPr lang="en-US" sz="2400" dirty="0">
                        <a:latin typeface="NikoshBAN" pitchFamily="2" charset="0"/>
                        <a:cs typeface="NikoshBAN" pitchFamily="2" charset="0"/>
                      </a:endParaRPr>
                    </a:p>
                  </a:txBody>
                  <a:tcPr>
                    <a:solidFill>
                      <a:srgbClr val="BDFBCC"/>
                    </a:solidFill>
                  </a:tcPr>
                </a:tc>
                <a:tc>
                  <a:txBody>
                    <a:bodyPr/>
                    <a:lstStyle/>
                    <a:p>
                      <a:endParaRPr lang="en-US" dirty="0"/>
                    </a:p>
                  </a:txBody>
                  <a:tcPr>
                    <a:solidFill>
                      <a:srgbClr val="BDFBCC"/>
                    </a:solidFill>
                  </a:tcPr>
                </a:tc>
                <a:tc>
                  <a:txBody>
                    <a:bodyPr/>
                    <a:lstStyle/>
                    <a:p>
                      <a:r>
                        <a:rPr lang="bn-BD" sz="2400" dirty="0" smtClean="0">
                          <a:latin typeface="NikoshBAN" pitchFamily="2" charset="0"/>
                          <a:cs typeface="NikoshBAN" pitchFamily="2" charset="0"/>
                        </a:rPr>
                        <a:t>৫০</a:t>
                      </a:r>
                      <a:r>
                        <a:rPr lang="bn-BD" sz="2400" baseline="0" dirty="0" smtClean="0">
                          <a:latin typeface="NikoshBAN" pitchFamily="2" charset="0"/>
                          <a:cs typeface="NikoshBAN" pitchFamily="2" charset="0"/>
                        </a:rPr>
                        <a:t>,০০০ </a:t>
                      </a:r>
                      <a:endParaRPr lang="en-US" sz="2400" dirty="0">
                        <a:latin typeface="NikoshBAN" pitchFamily="2" charset="0"/>
                        <a:cs typeface="NikoshBAN" pitchFamily="2" charset="0"/>
                      </a:endParaRPr>
                    </a:p>
                  </a:txBody>
                  <a:tcPr>
                    <a:solidFill>
                      <a:srgbClr val="BDFBCC"/>
                    </a:solidFill>
                  </a:tcPr>
                </a:tc>
                <a:tc>
                  <a:txBody>
                    <a:bodyPr/>
                    <a:lstStyle/>
                    <a:p>
                      <a:endParaRPr lang="bn-BD" sz="2400" dirty="0" smtClean="0"/>
                    </a:p>
                    <a:p>
                      <a:r>
                        <a:rPr lang="bn-BD" sz="2400" dirty="0" smtClean="0">
                          <a:latin typeface="NikoshBAN" pitchFamily="2" charset="0"/>
                          <a:cs typeface="NikoshBAN" pitchFamily="2" charset="0"/>
                        </a:rPr>
                        <a:t>৫০,০০০</a:t>
                      </a:r>
                      <a:endParaRPr lang="en-US" sz="2400" dirty="0">
                        <a:latin typeface="NikoshBAN" pitchFamily="2" charset="0"/>
                        <a:cs typeface="NikoshBAN" pitchFamily="2" charset="0"/>
                      </a:endParaRPr>
                    </a:p>
                  </a:txBody>
                  <a:tcPr>
                    <a:solidFill>
                      <a:srgbClr val="BDFBCC"/>
                    </a:solidFill>
                  </a:tcPr>
                </a:tc>
              </a:tr>
              <a:tr h="736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sz="2400" dirty="0" smtClean="0">
                          <a:latin typeface="NikoshBAN" pitchFamily="2" charset="0"/>
                          <a:cs typeface="NikoshBAN" pitchFamily="2" charset="0"/>
                        </a:rPr>
                        <a:t>জানু-৫</a:t>
                      </a:r>
                      <a:endParaRPr lang="en-US" sz="2400" dirty="0" smtClean="0">
                        <a:latin typeface="NikoshBAN" pitchFamily="2" charset="0"/>
                        <a:cs typeface="NikoshBAN" pitchFamily="2" charset="0"/>
                      </a:endParaRPr>
                    </a:p>
                  </a:txBody>
                  <a:tcPr>
                    <a:solidFill>
                      <a:srgbClr val="FFFF00"/>
                    </a:solidFill>
                  </a:tcPr>
                </a:tc>
                <a:tc>
                  <a:txBody>
                    <a:bodyPr/>
                    <a:lstStyle/>
                    <a:p>
                      <a:r>
                        <a:rPr lang="bn-BD" sz="2400" dirty="0" smtClean="0">
                          <a:latin typeface="NikoshBAN" pitchFamily="2" charset="0"/>
                          <a:cs typeface="NikoshBAN" pitchFamily="2" charset="0"/>
                        </a:rPr>
                        <a:t>ক্রয় হিঃ ডেবিট</a:t>
                      </a:r>
                    </a:p>
                    <a:p>
                      <a:r>
                        <a:rPr lang="bn-BD" sz="2400" dirty="0" smtClean="0">
                          <a:latin typeface="NikoshBAN" pitchFamily="2" charset="0"/>
                          <a:cs typeface="NikoshBAN" pitchFamily="2" charset="0"/>
                        </a:rPr>
                        <a:t>নগদান হিঃ ক্রেডিট</a:t>
                      </a:r>
                      <a:endParaRPr lang="en-US" sz="2400" dirty="0">
                        <a:latin typeface="NikoshBAN" pitchFamily="2" charset="0"/>
                        <a:cs typeface="NikoshBAN" pitchFamily="2" charset="0"/>
                      </a:endParaRPr>
                    </a:p>
                  </a:txBody>
                  <a:tcPr>
                    <a:solidFill>
                      <a:srgbClr val="FFFF00"/>
                    </a:solidFill>
                  </a:tcPr>
                </a:tc>
                <a:tc>
                  <a:txBody>
                    <a:bodyPr/>
                    <a:lstStyle/>
                    <a:p>
                      <a:endParaRPr lang="en-US" dirty="0"/>
                    </a:p>
                  </a:txBody>
                  <a:tcPr>
                    <a:solidFill>
                      <a:srgbClr val="FFFF00"/>
                    </a:solidFill>
                  </a:tcPr>
                </a:tc>
                <a:tc>
                  <a:txBody>
                    <a:bodyPr/>
                    <a:lstStyle/>
                    <a:p>
                      <a:r>
                        <a:rPr lang="bn-BD" sz="2400" dirty="0" smtClean="0">
                          <a:latin typeface="NikoshBAN" pitchFamily="2" charset="0"/>
                          <a:cs typeface="NikoshBAN" pitchFamily="2" charset="0"/>
                        </a:rPr>
                        <a:t>৩০,০০০</a:t>
                      </a:r>
                      <a:endParaRPr lang="en-US" sz="2400" dirty="0">
                        <a:latin typeface="NikoshBAN" pitchFamily="2" charset="0"/>
                        <a:cs typeface="NikoshBAN" pitchFamily="2" charset="0"/>
                      </a:endParaRPr>
                    </a:p>
                  </a:txBody>
                  <a:tcPr>
                    <a:solidFill>
                      <a:srgbClr val="FFFF00"/>
                    </a:solidFill>
                  </a:tcPr>
                </a:tc>
                <a:tc>
                  <a:txBody>
                    <a:bodyPr/>
                    <a:lstStyle/>
                    <a:p>
                      <a:endParaRPr lang="bn-BD" sz="2400" dirty="0" smtClean="0"/>
                    </a:p>
                    <a:p>
                      <a:r>
                        <a:rPr lang="bn-BD" sz="2400" dirty="0" smtClean="0">
                          <a:latin typeface="NikoshBAN" pitchFamily="2" charset="0"/>
                          <a:cs typeface="NikoshBAN" pitchFamily="2" charset="0"/>
                        </a:rPr>
                        <a:t>৩০,০০০</a:t>
                      </a:r>
                      <a:endParaRPr lang="en-US" sz="2400" dirty="0">
                        <a:latin typeface="NikoshBAN" pitchFamily="2" charset="0"/>
                        <a:cs typeface="NikoshBAN" pitchFamily="2" charset="0"/>
                      </a:endParaRPr>
                    </a:p>
                  </a:txBody>
                  <a:tcPr>
                    <a:solidFill>
                      <a:srgbClr val="FFFF00"/>
                    </a:solidFill>
                  </a:tcPr>
                </a:tc>
              </a:tr>
              <a:tr h="736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sz="2400" dirty="0" smtClean="0">
                          <a:latin typeface="NikoshBAN" pitchFamily="2" charset="0"/>
                          <a:cs typeface="NikoshBAN" pitchFamily="2" charset="0"/>
                        </a:rPr>
                        <a:t>জানু-১৫</a:t>
                      </a:r>
                      <a:endParaRPr lang="en-US" sz="2400" dirty="0" smtClean="0">
                        <a:latin typeface="NikoshBAN" pitchFamily="2" charset="0"/>
                        <a:cs typeface="NikoshBAN" pitchFamily="2" charset="0"/>
                      </a:endParaRPr>
                    </a:p>
                    <a:p>
                      <a:endParaRPr lang="en-US" sz="2400" dirty="0">
                        <a:latin typeface="NikoshBAN" pitchFamily="2" charset="0"/>
                        <a:cs typeface="NikoshBAN" pitchFamily="2" charset="0"/>
                      </a:endParaRPr>
                    </a:p>
                  </a:txBody>
                  <a:tcPr>
                    <a:solidFill>
                      <a:schemeClr val="tx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sz="2400" dirty="0" smtClean="0"/>
                        <a:t> </a:t>
                      </a:r>
                      <a:r>
                        <a:rPr lang="bn-BD" sz="2400" dirty="0" smtClean="0">
                          <a:latin typeface="NikoshBAN" pitchFamily="2" charset="0"/>
                          <a:cs typeface="NikoshBAN" pitchFamily="2" charset="0"/>
                        </a:rPr>
                        <a:t>নগদান হিঃ ডেবিট</a:t>
                      </a:r>
                    </a:p>
                    <a:p>
                      <a:pPr marL="0" marR="0" indent="0" algn="l" defTabSz="914400" rtl="0" eaLnBrk="1" fontAlgn="auto" latinLnBrk="0" hangingPunct="1">
                        <a:lnSpc>
                          <a:spcPct val="100000"/>
                        </a:lnSpc>
                        <a:spcBef>
                          <a:spcPts val="0"/>
                        </a:spcBef>
                        <a:spcAft>
                          <a:spcPts val="0"/>
                        </a:spcAft>
                        <a:buClrTx/>
                        <a:buSzTx/>
                        <a:buFontTx/>
                        <a:buNone/>
                        <a:tabLst/>
                        <a:defRPr/>
                      </a:pPr>
                      <a:r>
                        <a:rPr lang="bn-BD" sz="2400" dirty="0" smtClean="0">
                          <a:latin typeface="NikoshBAN" pitchFamily="2" charset="0"/>
                          <a:cs typeface="NikoshBAN" pitchFamily="2" charset="0"/>
                        </a:rPr>
                        <a:t>বিক্রয় হিঃ ক্রেডিট</a:t>
                      </a:r>
                    </a:p>
                  </a:txBody>
                  <a:tcPr>
                    <a:solidFill>
                      <a:schemeClr val="tx2">
                        <a:lumMod val="40000"/>
                        <a:lumOff val="60000"/>
                      </a:schemeClr>
                    </a:solidFill>
                  </a:tcPr>
                </a:tc>
                <a:tc>
                  <a:txBody>
                    <a:bodyPr/>
                    <a:lstStyle/>
                    <a:p>
                      <a:endParaRPr lang="en-US" sz="2400" dirty="0"/>
                    </a:p>
                  </a:txBody>
                  <a:tcPr>
                    <a:solidFill>
                      <a:schemeClr val="tx2">
                        <a:lumMod val="40000"/>
                        <a:lumOff val="60000"/>
                      </a:schemeClr>
                    </a:solidFill>
                  </a:tcPr>
                </a:tc>
                <a:tc>
                  <a:txBody>
                    <a:bodyPr/>
                    <a:lstStyle/>
                    <a:p>
                      <a:r>
                        <a:rPr lang="bn-BD" sz="2400" dirty="0" smtClean="0">
                          <a:latin typeface="NikoshBAN" pitchFamily="2" charset="0"/>
                          <a:cs typeface="NikoshBAN" pitchFamily="2" charset="0"/>
                        </a:rPr>
                        <a:t>৪০,০০০</a:t>
                      </a:r>
                      <a:endParaRPr lang="en-US" sz="2400" dirty="0">
                        <a:latin typeface="NikoshBAN" pitchFamily="2" charset="0"/>
                        <a:cs typeface="NikoshBAN" pitchFamily="2" charset="0"/>
                      </a:endParaRPr>
                    </a:p>
                  </a:txBody>
                  <a:tcPr>
                    <a:solidFill>
                      <a:schemeClr val="tx2">
                        <a:lumMod val="40000"/>
                        <a:lumOff val="60000"/>
                      </a:schemeClr>
                    </a:solidFill>
                  </a:tcPr>
                </a:tc>
                <a:tc>
                  <a:txBody>
                    <a:bodyPr/>
                    <a:lstStyle/>
                    <a:p>
                      <a:endParaRPr lang="bn-BD" sz="2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bn-BD" sz="2400" dirty="0" smtClean="0">
                          <a:latin typeface="NikoshBAN" pitchFamily="2" charset="0"/>
                          <a:cs typeface="NikoshBAN" pitchFamily="2" charset="0"/>
                        </a:rPr>
                        <a:t>৪০,০০০ </a:t>
                      </a:r>
                      <a:endParaRPr lang="en-US" sz="2400" dirty="0" smtClean="0">
                        <a:latin typeface="NikoshBAN" pitchFamily="2" charset="0"/>
                        <a:cs typeface="NikoshBAN" pitchFamily="2" charset="0"/>
                      </a:endParaRPr>
                    </a:p>
                  </a:txBody>
                  <a:tcPr>
                    <a:solidFill>
                      <a:schemeClr val="tx2">
                        <a:lumMod val="40000"/>
                        <a:lumOff val="60000"/>
                      </a:schemeClr>
                    </a:solidFill>
                  </a:tcPr>
                </a:tc>
              </a:tr>
              <a:tr h="736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sz="2400" dirty="0" smtClean="0">
                          <a:latin typeface="NikoshBAN" pitchFamily="2" charset="0"/>
                          <a:cs typeface="NikoshBAN" pitchFamily="2" charset="0"/>
                        </a:rPr>
                        <a:t>জানু-২০</a:t>
                      </a:r>
                      <a:endParaRPr lang="en-US" sz="2400" dirty="0" smtClean="0">
                        <a:latin typeface="NikoshBAN" pitchFamily="2" charset="0"/>
                        <a:cs typeface="NikoshBAN" pitchFamily="2" charset="0"/>
                      </a:endParaRPr>
                    </a:p>
                  </a:txBody>
                  <a:tcPr>
                    <a:solidFill>
                      <a:schemeClr val="accent6">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sz="2400" dirty="0" smtClean="0"/>
                        <a:t> </a:t>
                      </a:r>
                      <a:r>
                        <a:rPr lang="bn-BD" sz="2400" dirty="0" smtClean="0">
                          <a:latin typeface="NikoshBAN" pitchFamily="2" charset="0"/>
                          <a:cs typeface="NikoshBAN" pitchFamily="2" charset="0"/>
                        </a:rPr>
                        <a:t>সাজু</a:t>
                      </a:r>
                      <a:r>
                        <a:rPr lang="bn-BD" sz="2400" baseline="0" dirty="0" smtClean="0">
                          <a:latin typeface="NikoshBAN" pitchFamily="2" charset="0"/>
                          <a:cs typeface="NikoshBAN" pitchFamily="2" charset="0"/>
                        </a:rPr>
                        <a:t> </a:t>
                      </a:r>
                      <a:r>
                        <a:rPr lang="bn-BD" sz="2400" dirty="0" smtClean="0">
                          <a:latin typeface="NikoshBAN" pitchFamily="2" charset="0"/>
                          <a:cs typeface="NikoshBAN" pitchFamily="2" charset="0"/>
                        </a:rPr>
                        <a:t> হিঃ ডেবিট</a:t>
                      </a:r>
                    </a:p>
                    <a:p>
                      <a:pPr marL="0" marR="0" indent="0" algn="l" defTabSz="914400" rtl="0" eaLnBrk="1" fontAlgn="auto" latinLnBrk="0" hangingPunct="1">
                        <a:lnSpc>
                          <a:spcPct val="100000"/>
                        </a:lnSpc>
                        <a:spcBef>
                          <a:spcPts val="0"/>
                        </a:spcBef>
                        <a:spcAft>
                          <a:spcPts val="0"/>
                        </a:spcAft>
                        <a:buClrTx/>
                        <a:buSzTx/>
                        <a:buFontTx/>
                        <a:buNone/>
                        <a:tabLst/>
                        <a:defRPr/>
                      </a:pPr>
                      <a:r>
                        <a:rPr lang="bn-BD" sz="2400" dirty="0" smtClean="0">
                          <a:latin typeface="NikoshBAN" pitchFamily="2" charset="0"/>
                          <a:cs typeface="NikoshBAN" pitchFamily="2" charset="0"/>
                        </a:rPr>
                        <a:t>বিক্রয় হিঃ ক্রেডিট</a:t>
                      </a:r>
                    </a:p>
                  </a:txBody>
                  <a:tcPr>
                    <a:solidFill>
                      <a:schemeClr val="accent6">
                        <a:lumMod val="75000"/>
                      </a:schemeClr>
                    </a:solidFill>
                  </a:tcPr>
                </a:tc>
                <a:tc>
                  <a:txBody>
                    <a:bodyPr/>
                    <a:lstStyle/>
                    <a:p>
                      <a:endParaRPr lang="en-US" sz="2400" dirty="0"/>
                    </a:p>
                  </a:txBody>
                  <a:tcPr>
                    <a:solidFill>
                      <a:schemeClr val="accent6">
                        <a:lumMod val="75000"/>
                      </a:schemeClr>
                    </a:solidFill>
                  </a:tcPr>
                </a:tc>
                <a:tc>
                  <a:txBody>
                    <a:bodyPr/>
                    <a:lstStyle/>
                    <a:p>
                      <a:r>
                        <a:rPr lang="bn-BD" sz="2400" dirty="0" smtClean="0">
                          <a:latin typeface="NikoshBAN" pitchFamily="2" charset="0"/>
                          <a:cs typeface="NikoshBAN" pitchFamily="2" charset="0"/>
                        </a:rPr>
                        <a:t>১০,০০০</a:t>
                      </a:r>
                      <a:endParaRPr lang="en-US" sz="2400" dirty="0">
                        <a:latin typeface="NikoshBAN" pitchFamily="2" charset="0"/>
                        <a:cs typeface="NikoshBAN" pitchFamily="2" charset="0"/>
                      </a:endParaRPr>
                    </a:p>
                  </a:txBody>
                  <a:tcPr>
                    <a:solidFill>
                      <a:schemeClr val="accent6">
                        <a:lumMod val="75000"/>
                      </a:schemeClr>
                    </a:solidFill>
                  </a:tcPr>
                </a:tc>
                <a:tc>
                  <a:txBody>
                    <a:bodyPr/>
                    <a:lstStyle/>
                    <a:p>
                      <a:endParaRPr lang="bn-BD" sz="2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bn-BD" sz="2400" dirty="0" smtClean="0">
                          <a:latin typeface="NikoshBAN" pitchFamily="2" charset="0"/>
                          <a:cs typeface="NikoshBAN" pitchFamily="2" charset="0"/>
                        </a:rPr>
                        <a:t>১০,০০০ </a:t>
                      </a:r>
                      <a:endParaRPr lang="en-US" sz="2400" dirty="0" smtClean="0">
                        <a:latin typeface="NikoshBAN" pitchFamily="2" charset="0"/>
                        <a:cs typeface="NikoshBAN" pitchFamily="2" charset="0"/>
                      </a:endParaRPr>
                    </a:p>
                  </a:txBody>
                  <a:tcPr>
                    <a:solidFill>
                      <a:schemeClr val="accent6">
                        <a:lumMod val="75000"/>
                      </a:schemeClr>
                    </a:solidFill>
                  </a:tcPr>
                </a:tc>
              </a:tr>
              <a:tr h="736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sz="2400" dirty="0" smtClean="0">
                          <a:latin typeface="NikoshBAN" pitchFamily="2" charset="0"/>
                          <a:cs typeface="NikoshBAN" pitchFamily="2" charset="0"/>
                        </a:rPr>
                        <a:t>জানু-৩১</a:t>
                      </a:r>
                      <a:r>
                        <a:rPr lang="bn-BD" sz="2400" baseline="0" dirty="0" smtClean="0">
                          <a:latin typeface="NikoshBAN" pitchFamily="2" charset="0"/>
                          <a:cs typeface="NikoshBAN" pitchFamily="2" charset="0"/>
                        </a:rPr>
                        <a:t> </a:t>
                      </a:r>
                      <a:endParaRPr lang="en-US" sz="2400" dirty="0" smtClean="0">
                        <a:latin typeface="NikoshBAN" pitchFamily="2" charset="0"/>
                        <a:cs typeface="NikoshBAN" pitchFamily="2" charset="0"/>
                      </a:endParaRPr>
                    </a:p>
                  </a:txBody>
                  <a:tcPr>
                    <a:solidFill>
                      <a:schemeClr val="accent2">
                        <a:lumMod val="40000"/>
                        <a:lumOff val="60000"/>
                      </a:schemeClr>
                    </a:solidFill>
                  </a:tcPr>
                </a:tc>
                <a:tc>
                  <a:txBody>
                    <a:bodyPr/>
                    <a:lstStyle/>
                    <a:p>
                      <a:r>
                        <a:rPr lang="bn-BD" sz="2400" dirty="0" smtClean="0">
                          <a:latin typeface="NikoshBAN" pitchFamily="2" charset="0"/>
                          <a:cs typeface="NikoshBAN" pitchFamily="2" charset="0"/>
                        </a:rPr>
                        <a:t>বেতন হিঃ ডেবিট</a:t>
                      </a:r>
                    </a:p>
                    <a:p>
                      <a:r>
                        <a:rPr lang="bn-BD" sz="2400" dirty="0" smtClean="0">
                          <a:latin typeface="NikoshBAN" pitchFamily="2" charset="0"/>
                          <a:cs typeface="NikoshBAN" pitchFamily="2" charset="0"/>
                        </a:rPr>
                        <a:t>নগদান হিঃ ক্রেডিট</a:t>
                      </a:r>
                      <a:endParaRPr lang="en-US" sz="2400" dirty="0">
                        <a:latin typeface="NikoshBAN" pitchFamily="2" charset="0"/>
                        <a:cs typeface="NikoshBAN" pitchFamily="2" charset="0"/>
                      </a:endParaRPr>
                    </a:p>
                  </a:txBody>
                  <a:tcPr>
                    <a:solidFill>
                      <a:schemeClr val="accent2">
                        <a:lumMod val="40000"/>
                        <a:lumOff val="60000"/>
                      </a:schemeClr>
                    </a:solidFill>
                  </a:tcPr>
                </a:tc>
                <a:tc>
                  <a:txBody>
                    <a:bodyPr/>
                    <a:lstStyle/>
                    <a:p>
                      <a:endParaRPr lang="en-US" dirty="0"/>
                    </a:p>
                  </a:txBody>
                  <a:tcPr>
                    <a:solidFill>
                      <a:schemeClr val="accent2">
                        <a:lumMod val="40000"/>
                        <a:lumOff val="60000"/>
                      </a:schemeClr>
                    </a:solidFill>
                  </a:tcPr>
                </a:tc>
                <a:tc>
                  <a:txBody>
                    <a:bodyPr/>
                    <a:lstStyle/>
                    <a:p>
                      <a:r>
                        <a:rPr lang="bn-BD" sz="2400" dirty="0" smtClean="0">
                          <a:latin typeface="NikoshBAN" pitchFamily="2" charset="0"/>
                          <a:cs typeface="NikoshBAN" pitchFamily="2" charset="0"/>
                        </a:rPr>
                        <a:t>১২,০০০</a:t>
                      </a:r>
                      <a:endParaRPr lang="en-US" sz="2400" dirty="0">
                        <a:latin typeface="NikoshBAN" pitchFamily="2" charset="0"/>
                        <a:cs typeface="NikoshBAN" pitchFamily="2" charset="0"/>
                      </a:endParaRPr>
                    </a:p>
                  </a:txBody>
                  <a:tcPr>
                    <a:solidFill>
                      <a:schemeClr val="accent2">
                        <a:lumMod val="40000"/>
                        <a:lumOff val="60000"/>
                      </a:schemeClr>
                    </a:solidFill>
                  </a:tcPr>
                </a:tc>
                <a:tc>
                  <a:txBody>
                    <a:bodyPr/>
                    <a:lstStyle/>
                    <a:p>
                      <a:endParaRPr lang="bn-BD" sz="2400" dirty="0" smtClean="0"/>
                    </a:p>
                    <a:p>
                      <a:r>
                        <a:rPr lang="bn-BD" sz="2400" dirty="0" smtClean="0">
                          <a:latin typeface="NikoshBAN" pitchFamily="2" charset="0"/>
                          <a:cs typeface="NikoshBAN" pitchFamily="2" charset="0"/>
                        </a:rPr>
                        <a:t>১২,০০০</a:t>
                      </a:r>
                      <a:endParaRPr lang="en-US" sz="2400" dirty="0">
                        <a:latin typeface="NikoshBAN" pitchFamily="2" charset="0"/>
                        <a:cs typeface="NikoshBAN" pitchFamily="2" charset="0"/>
                      </a:endParaRPr>
                    </a:p>
                  </a:txBody>
                  <a:tcPr>
                    <a:solidFill>
                      <a:schemeClr val="accent2">
                        <a:lumMod val="40000"/>
                        <a:lumOff val="60000"/>
                      </a:schemeClr>
                    </a:solidFill>
                  </a:tcPr>
                </a:tc>
              </a:tr>
            </a:tbl>
          </a:graphicData>
        </a:graphic>
      </p:graphicFrame>
    </p:spTree>
  </p:cSld>
  <p:clrMapOvr>
    <a:masterClrMapping/>
  </p:clrMapOvr>
  <p:transition spd="slow">
    <p:zoom dir="in"/>
    <p:sndAc>
      <p:stSnd>
        <p:snd r:embed="rId2" name="chimes.wav" builtIn="1"/>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style>
          <a:lnRef idx="0">
            <a:schemeClr val="accent1"/>
          </a:lnRef>
          <a:fillRef idx="3">
            <a:schemeClr val="accent1"/>
          </a:fillRef>
          <a:effectRef idx="3">
            <a:schemeClr val="accent1"/>
          </a:effectRef>
          <a:fontRef idx="minor">
            <a:schemeClr val="lt1"/>
          </a:fontRef>
        </p:style>
        <p:txBody>
          <a:bodyPr>
            <a:noAutofit/>
          </a:bodyPr>
          <a:lstStyle/>
          <a:p>
            <a:r>
              <a:rPr lang="bn-BD" dirty="0" smtClean="0">
                <a:latin typeface="NikoshBAN" pitchFamily="2" charset="0"/>
                <a:cs typeface="NikoshBAN" pitchFamily="2" charset="0"/>
              </a:rPr>
              <a:t>এবার আমরা উক্ত লেনদেন গুলি </a:t>
            </a:r>
            <a:r>
              <a:rPr lang="bn-BD" dirty="0" smtClean="0">
                <a:solidFill>
                  <a:srgbClr val="FF0000"/>
                </a:solidFill>
                <a:latin typeface="NikoshBAN" pitchFamily="2" charset="0"/>
                <a:cs typeface="NikoshBAN" pitchFamily="2" charset="0"/>
              </a:rPr>
              <a:t>T</a:t>
            </a:r>
            <a:r>
              <a:rPr lang="bn-BD" dirty="0" smtClean="0">
                <a:latin typeface="NikoshBAN" pitchFamily="2" charset="0"/>
                <a:cs typeface="NikoshBAN" pitchFamily="2" charset="0"/>
              </a:rPr>
              <a:t> </a:t>
            </a:r>
            <a:r>
              <a:rPr lang="en-US" dirty="0" err="1" smtClean="0">
                <a:latin typeface="NikoshBAN" pitchFamily="2" charset="0"/>
                <a:cs typeface="NikoshBAN" pitchFamily="2" charset="0"/>
              </a:rPr>
              <a:t>ছকের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মাধ্যমে</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খতিয়ানে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স্থানান্তর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করি</a:t>
            </a:r>
            <a:endParaRPr lang="en-US" dirty="0">
              <a:latin typeface="NikoshBAN" pitchFamily="2" charset="0"/>
              <a:cs typeface="NikoshBAN" pitchFamily="2" charset="0"/>
            </a:endParaRPr>
          </a:p>
        </p:txBody>
      </p:sp>
      <p:graphicFrame>
        <p:nvGraphicFramePr>
          <p:cNvPr id="4" name="Table 3"/>
          <p:cNvGraphicFramePr>
            <a:graphicFrameLocks noGrp="1"/>
          </p:cNvGraphicFramePr>
          <p:nvPr/>
        </p:nvGraphicFramePr>
        <p:xfrm>
          <a:off x="381000" y="3505200"/>
          <a:ext cx="8382000" cy="2495006"/>
        </p:xfrm>
        <a:graphic>
          <a:graphicData uri="http://schemas.openxmlformats.org/drawingml/2006/table">
            <a:tbl>
              <a:tblPr firstRow="1" bandRow="1">
                <a:effectLst>
                  <a:innerShdw blurRad="63500" dist="50800" dir="16200000">
                    <a:prstClr val="black">
                      <a:alpha val="50000"/>
                    </a:prstClr>
                  </a:innerShdw>
                </a:effectLst>
                <a:tableStyleId>{5C22544A-7EE6-4342-B048-85BDC9FD1C3A}</a:tableStyleId>
              </a:tblPr>
              <a:tblGrid>
                <a:gridCol w="776111"/>
                <a:gridCol w="1509889"/>
                <a:gridCol w="685800"/>
                <a:gridCol w="1219200"/>
                <a:gridCol w="853722"/>
                <a:gridCol w="1508478"/>
                <a:gridCol w="609600"/>
                <a:gridCol w="1219200"/>
              </a:tblGrid>
              <a:tr h="940526">
                <a:tc>
                  <a:txBody>
                    <a:bodyPr/>
                    <a:lstStyle/>
                    <a:p>
                      <a:r>
                        <a:rPr lang="bn-BD" sz="2400" baseline="0" dirty="0" smtClean="0">
                          <a:latin typeface="NikoshBAN" pitchFamily="2" charset="0"/>
                          <a:cs typeface="NikoshBAN" pitchFamily="2" charset="0"/>
                        </a:rPr>
                        <a:t>তারিখ</a:t>
                      </a:r>
                    </a:p>
                    <a:p>
                      <a:endParaRPr lang="bn-BD" baseline="0" dirty="0" smtClean="0">
                        <a:latin typeface="NikoshBAN" pitchFamily="2" charset="0"/>
                        <a:cs typeface="NikoshBAN" pitchFamily="2" charset="0"/>
                      </a:endParaRPr>
                    </a:p>
                  </a:txBody>
                  <a:tcPr>
                    <a:solidFill>
                      <a:srgbClr val="00B050"/>
                    </a:solidFill>
                  </a:tcPr>
                </a:tc>
                <a:tc>
                  <a:txBody>
                    <a:bodyPr/>
                    <a:lstStyle/>
                    <a:p>
                      <a:r>
                        <a:rPr lang="bn-BD" sz="2400" dirty="0" smtClean="0">
                          <a:latin typeface="NikoshBAN" pitchFamily="2" charset="0"/>
                          <a:cs typeface="NikoshBAN" pitchFamily="2" charset="0"/>
                        </a:rPr>
                        <a:t>বিবরণ</a:t>
                      </a:r>
                      <a:endParaRPr lang="en-US" sz="2400" dirty="0">
                        <a:latin typeface="NikoshBAN" pitchFamily="2" charset="0"/>
                        <a:cs typeface="NikoshBAN" pitchFamily="2" charset="0"/>
                      </a:endParaRPr>
                    </a:p>
                  </a:txBody>
                  <a:tcPr>
                    <a:solidFill>
                      <a:srgbClr val="00B050"/>
                    </a:solidFill>
                  </a:tcPr>
                </a:tc>
                <a:tc>
                  <a:txBody>
                    <a:bodyPr/>
                    <a:lstStyle/>
                    <a:p>
                      <a:r>
                        <a:rPr lang="bn-BD" sz="2400" dirty="0" smtClean="0">
                          <a:latin typeface="NikoshBAN" pitchFamily="2" charset="0"/>
                          <a:cs typeface="NikoshBAN" pitchFamily="2" charset="0"/>
                        </a:rPr>
                        <a:t>জাঃ</a:t>
                      </a:r>
                      <a:r>
                        <a:rPr lang="bn-BD" sz="2400" baseline="0" dirty="0" smtClean="0">
                          <a:latin typeface="NikoshBAN" pitchFamily="2" charset="0"/>
                          <a:cs typeface="NikoshBAN" pitchFamily="2" charset="0"/>
                        </a:rPr>
                        <a:t>পৃঃ </a:t>
                      </a:r>
                      <a:endParaRPr lang="en-US" sz="2400" dirty="0"/>
                    </a:p>
                  </a:txBody>
                  <a:tcPr>
                    <a:solidFill>
                      <a:srgbClr val="00B050"/>
                    </a:solidFill>
                  </a:tcPr>
                </a:tc>
                <a:tc>
                  <a:txBody>
                    <a:bodyPr/>
                    <a:lstStyle/>
                    <a:p>
                      <a:r>
                        <a:rPr lang="bn-BD" sz="2400" dirty="0" smtClean="0">
                          <a:latin typeface="NikoshBAN" pitchFamily="2" charset="0"/>
                          <a:cs typeface="NikoshBAN" pitchFamily="2" charset="0"/>
                        </a:rPr>
                        <a:t>   পরিমান</a:t>
                      </a:r>
                    </a:p>
                    <a:p>
                      <a:r>
                        <a:rPr lang="bn-BD" sz="2400" dirty="0" smtClean="0">
                          <a:latin typeface="NikoshBAN" pitchFamily="2" charset="0"/>
                          <a:cs typeface="NikoshBAN" pitchFamily="2" charset="0"/>
                        </a:rPr>
                        <a:t>     টাকা</a:t>
                      </a:r>
                      <a:r>
                        <a:rPr lang="bn-BD" sz="2400" baseline="0" dirty="0" smtClean="0">
                          <a:latin typeface="NikoshBAN" pitchFamily="2" charset="0"/>
                          <a:cs typeface="NikoshBAN" pitchFamily="2" charset="0"/>
                        </a:rPr>
                        <a:t> </a:t>
                      </a:r>
                      <a:endParaRPr lang="en-US" sz="2400" dirty="0">
                        <a:latin typeface="NikoshBAN" pitchFamily="2" charset="0"/>
                        <a:cs typeface="NikoshBAN" pitchFamily="2" charset="0"/>
                      </a:endParaRPr>
                    </a:p>
                  </a:txBody>
                  <a:tcPr>
                    <a:solidFill>
                      <a:srgbClr val="00B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sz="2400" baseline="0" dirty="0" smtClean="0">
                          <a:latin typeface="NikoshBAN" pitchFamily="2" charset="0"/>
                          <a:cs typeface="NikoshBAN" pitchFamily="2" charset="0"/>
                        </a:rPr>
                        <a:t> তারিখ</a:t>
                      </a:r>
                    </a:p>
                    <a:p>
                      <a:endParaRPr lang="en-US" dirty="0"/>
                    </a:p>
                  </a:txBody>
                  <a:tcPr>
                    <a:solidFill>
                      <a:srgbClr val="00B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dirty="0" smtClean="0">
                          <a:latin typeface="NikoshBAN" pitchFamily="2" charset="0"/>
                          <a:cs typeface="NikoshBAN" pitchFamily="2" charset="0"/>
                        </a:rPr>
                        <a:t>   </a:t>
                      </a:r>
                      <a:r>
                        <a:rPr lang="bn-BD" sz="2400" dirty="0" smtClean="0">
                          <a:latin typeface="NikoshBAN" pitchFamily="2" charset="0"/>
                          <a:cs typeface="NikoshBAN" pitchFamily="2" charset="0"/>
                        </a:rPr>
                        <a:t>বিবরণ</a:t>
                      </a:r>
                      <a:endParaRPr lang="en-US" sz="2400" dirty="0" smtClean="0">
                        <a:latin typeface="NikoshBAN" pitchFamily="2" charset="0"/>
                        <a:cs typeface="NikoshBAN" pitchFamily="2" charset="0"/>
                      </a:endParaRPr>
                    </a:p>
                    <a:p>
                      <a:endParaRPr lang="en-US" dirty="0"/>
                    </a:p>
                  </a:txBody>
                  <a:tcPr>
                    <a:solidFill>
                      <a:srgbClr val="00B050"/>
                    </a:solidFill>
                  </a:tcPr>
                </a:tc>
                <a:tc>
                  <a:txBody>
                    <a:bodyPr/>
                    <a:lstStyle/>
                    <a:p>
                      <a:r>
                        <a:rPr lang="bn-BD" sz="2400" dirty="0" smtClean="0">
                          <a:latin typeface="NikoshBAN" pitchFamily="2" charset="0"/>
                          <a:cs typeface="NikoshBAN" pitchFamily="2" charset="0"/>
                        </a:rPr>
                        <a:t>জাঃ</a:t>
                      </a:r>
                      <a:r>
                        <a:rPr lang="bn-BD" sz="2400" baseline="0" dirty="0" smtClean="0">
                          <a:latin typeface="NikoshBAN" pitchFamily="2" charset="0"/>
                          <a:cs typeface="NikoshBAN" pitchFamily="2" charset="0"/>
                        </a:rPr>
                        <a:t>পৃঃ</a:t>
                      </a:r>
                      <a:r>
                        <a:rPr lang="bn-BD" baseline="0" dirty="0" smtClean="0">
                          <a:latin typeface="NikoshBAN" pitchFamily="2" charset="0"/>
                          <a:cs typeface="NikoshBAN" pitchFamily="2" charset="0"/>
                        </a:rPr>
                        <a:t> </a:t>
                      </a:r>
                      <a:endParaRPr lang="en-US" dirty="0"/>
                    </a:p>
                  </a:txBody>
                  <a:tcPr>
                    <a:solidFill>
                      <a:srgbClr val="00B050"/>
                    </a:solidFill>
                  </a:tcPr>
                </a:tc>
                <a:tc>
                  <a:txBody>
                    <a:bodyPr/>
                    <a:lstStyle/>
                    <a:p>
                      <a:r>
                        <a:rPr lang="bn-BD" dirty="0" smtClean="0">
                          <a:latin typeface="NikoshBAN" pitchFamily="2" charset="0"/>
                          <a:cs typeface="NikoshBAN" pitchFamily="2" charset="0"/>
                        </a:rPr>
                        <a:t>    </a:t>
                      </a:r>
                      <a:r>
                        <a:rPr lang="bn-BD" sz="2400" dirty="0" smtClean="0">
                          <a:latin typeface="NikoshBAN" pitchFamily="2" charset="0"/>
                          <a:cs typeface="NikoshBAN" pitchFamily="2" charset="0"/>
                        </a:rPr>
                        <a:t>পরিমান</a:t>
                      </a:r>
                    </a:p>
                    <a:p>
                      <a:r>
                        <a:rPr lang="bn-BD" sz="2400" dirty="0" smtClean="0">
                          <a:latin typeface="NikoshBAN" pitchFamily="2" charset="0"/>
                          <a:cs typeface="NikoshBAN" pitchFamily="2" charset="0"/>
                        </a:rPr>
                        <a:t>     টাকা</a:t>
                      </a:r>
                      <a:endParaRPr lang="en-US" sz="2400" dirty="0"/>
                    </a:p>
                  </a:txBody>
                  <a:tcPr>
                    <a:solidFill>
                      <a:srgbClr val="00B050"/>
                    </a:solidFill>
                  </a:tcPr>
                </a:tc>
              </a:tr>
              <a:tr h="1497874">
                <a:tc>
                  <a:txBody>
                    <a:bodyPr/>
                    <a:lstStyle/>
                    <a:p>
                      <a:r>
                        <a:rPr lang="bn-BD" sz="1600" dirty="0" smtClean="0">
                          <a:solidFill>
                            <a:srgbClr val="FF0000"/>
                          </a:solidFill>
                          <a:latin typeface="NikoshBAN" pitchFamily="2" charset="0"/>
                          <a:cs typeface="NikoshBAN" pitchFamily="2" charset="0"/>
                        </a:rPr>
                        <a:t> </a:t>
                      </a:r>
                      <a:r>
                        <a:rPr lang="en-US" sz="1600" dirty="0" smtClean="0">
                          <a:solidFill>
                            <a:srgbClr val="FF0000"/>
                          </a:solidFill>
                          <a:latin typeface="NikoshBAN" pitchFamily="2" charset="0"/>
                          <a:cs typeface="NikoshBAN" pitchFamily="2" charset="0"/>
                        </a:rPr>
                        <a:t>2020</a:t>
                      </a:r>
                    </a:p>
                    <a:p>
                      <a:r>
                        <a:rPr lang="bn-BD" sz="1600" dirty="0" smtClean="0">
                          <a:solidFill>
                            <a:srgbClr val="FF0000"/>
                          </a:solidFill>
                          <a:latin typeface="NikoshBAN" pitchFamily="2" charset="0"/>
                          <a:cs typeface="NikoshBAN" pitchFamily="2" charset="0"/>
                        </a:rPr>
                        <a:t>জানু-১ </a:t>
                      </a:r>
                    </a:p>
                    <a:p>
                      <a:r>
                        <a:rPr lang="bn-BD" sz="1600" dirty="0" smtClean="0">
                          <a:solidFill>
                            <a:srgbClr val="FF0000"/>
                          </a:solidFill>
                          <a:latin typeface="NikoshBAN" pitchFamily="2" charset="0"/>
                          <a:cs typeface="NikoshBAN" pitchFamily="2" charset="0"/>
                        </a:rPr>
                        <a:t>জানু-১৫</a:t>
                      </a:r>
                    </a:p>
                    <a:p>
                      <a:endParaRPr lang="bn-BD" sz="1600" dirty="0" smtClean="0">
                        <a:solidFill>
                          <a:srgbClr val="002060"/>
                        </a:solidFill>
                        <a:latin typeface="NikoshBAN" pitchFamily="2" charset="0"/>
                        <a:cs typeface="NikoshBAN" pitchFamily="2" charset="0"/>
                      </a:endParaRPr>
                    </a:p>
                    <a:p>
                      <a:endParaRPr lang="bn-BD" sz="1600" dirty="0">
                        <a:solidFill>
                          <a:srgbClr val="002060"/>
                        </a:solidFill>
                        <a:latin typeface="NikoshBAN" pitchFamily="2" charset="0"/>
                        <a:cs typeface="NikoshBAN" pitchFamily="2" charset="0"/>
                      </a:endParaRPr>
                    </a:p>
                    <a:p>
                      <a:r>
                        <a:rPr lang="bn-BD" sz="1600" dirty="0" smtClean="0">
                          <a:solidFill>
                            <a:srgbClr val="002060"/>
                          </a:solidFill>
                          <a:latin typeface="NikoshBAN" pitchFamily="2" charset="0"/>
                          <a:cs typeface="NikoshBAN" pitchFamily="2" charset="0"/>
                        </a:rPr>
                        <a:t>ফেব্রু-১</a:t>
                      </a:r>
                      <a:r>
                        <a:rPr lang="bn-BD" sz="1600" baseline="0" dirty="0" smtClean="0">
                          <a:solidFill>
                            <a:srgbClr val="002060"/>
                          </a:solidFill>
                          <a:latin typeface="NikoshBAN" pitchFamily="2" charset="0"/>
                          <a:cs typeface="NikoshBAN" pitchFamily="2" charset="0"/>
                        </a:rPr>
                        <a:t> </a:t>
                      </a:r>
                      <a:endParaRPr lang="bn-BD" sz="1600" dirty="0" smtClean="0">
                        <a:solidFill>
                          <a:srgbClr val="002060"/>
                        </a:solidFill>
                        <a:latin typeface="NikoshBAN" pitchFamily="2" charset="0"/>
                        <a:cs typeface="NikoshBAN" pitchFamily="2" charset="0"/>
                      </a:endParaRPr>
                    </a:p>
                  </a:txBody>
                  <a:tcPr>
                    <a:solidFill>
                      <a:schemeClr val="accent3">
                        <a:lumMod val="60000"/>
                        <a:lumOff val="40000"/>
                      </a:schemeClr>
                    </a:solidFill>
                  </a:tcPr>
                </a:tc>
                <a:tc>
                  <a:txBody>
                    <a:bodyPr/>
                    <a:lstStyle/>
                    <a:p>
                      <a:endParaRPr lang="en-US" sz="1600" dirty="0" smtClean="0">
                        <a:solidFill>
                          <a:srgbClr val="FF0000"/>
                        </a:solidFill>
                        <a:latin typeface="NikoshBAN" pitchFamily="2" charset="0"/>
                        <a:cs typeface="NikoshBAN" pitchFamily="2" charset="0"/>
                      </a:endParaRPr>
                    </a:p>
                    <a:p>
                      <a:r>
                        <a:rPr lang="bn-BD" sz="1600" dirty="0" smtClean="0">
                          <a:solidFill>
                            <a:srgbClr val="FF0000"/>
                          </a:solidFill>
                          <a:latin typeface="NikoshBAN" pitchFamily="2" charset="0"/>
                          <a:cs typeface="NikoshBAN" pitchFamily="2" charset="0"/>
                        </a:rPr>
                        <a:t>মূলধন</a:t>
                      </a:r>
                      <a:r>
                        <a:rPr lang="bn-BD" sz="1600" baseline="0" dirty="0" smtClean="0">
                          <a:solidFill>
                            <a:srgbClr val="FF0000"/>
                          </a:solidFill>
                          <a:latin typeface="NikoshBAN" pitchFamily="2" charset="0"/>
                          <a:cs typeface="NikoshBAN" pitchFamily="2" charset="0"/>
                        </a:rPr>
                        <a:t> হিঃ</a:t>
                      </a:r>
                    </a:p>
                    <a:p>
                      <a:r>
                        <a:rPr lang="bn-BD" sz="1600" baseline="0" dirty="0" smtClean="0">
                          <a:solidFill>
                            <a:srgbClr val="FF0000"/>
                          </a:solidFill>
                          <a:latin typeface="NikoshBAN" pitchFamily="2" charset="0"/>
                          <a:cs typeface="NikoshBAN" pitchFamily="2" charset="0"/>
                        </a:rPr>
                        <a:t>বিক্রয় হিঃ</a:t>
                      </a:r>
                    </a:p>
                    <a:p>
                      <a:endParaRPr lang="bn-BD" sz="1600" baseline="0" dirty="0" smtClean="0">
                        <a:solidFill>
                          <a:srgbClr val="FF0000"/>
                        </a:solidFill>
                        <a:latin typeface="NikoshBAN" pitchFamily="2" charset="0"/>
                        <a:cs typeface="NikoshBAN" pitchFamily="2" charset="0"/>
                      </a:endParaRPr>
                    </a:p>
                    <a:p>
                      <a:endParaRPr lang="bn-BD" sz="1600" dirty="0" smtClean="0">
                        <a:solidFill>
                          <a:srgbClr val="002060"/>
                        </a:solidFill>
                        <a:latin typeface="NikoshBAN" pitchFamily="2" charset="0"/>
                        <a:cs typeface="NikoshBAN" pitchFamily="2" charset="0"/>
                      </a:endParaRPr>
                    </a:p>
                    <a:p>
                      <a:r>
                        <a:rPr lang="bn-BD" sz="1600" dirty="0" smtClean="0">
                          <a:solidFill>
                            <a:srgbClr val="002060"/>
                          </a:solidFill>
                          <a:latin typeface="NikoshBAN" pitchFamily="2" charset="0"/>
                          <a:cs typeface="NikoshBAN" pitchFamily="2" charset="0"/>
                        </a:rPr>
                        <a:t>ব্যালেন্স বি/ডি</a:t>
                      </a:r>
                      <a:r>
                        <a:rPr lang="bn-BD" sz="1600" baseline="0" dirty="0" smtClean="0">
                          <a:solidFill>
                            <a:srgbClr val="002060"/>
                          </a:solidFill>
                          <a:latin typeface="NikoshBAN" pitchFamily="2" charset="0"/>
                          <a:cs typeface="NikoshBAN" pitchFamily="2" charset="0"/>
                        </a:rPr>
                        <a:t> </a:t>
                      </a:r>
                      <a:endParaRPr lang="en-US" sz="1600" dirty="0">
                        <a:solidFill>
                          <a:srgbClr val="002060"/>
                        </a:solidFill>
                        <a:latin typeface="NikoshBAN" pitchFamily="2" charset="0"/>
                        <a:cs typeface="NikoshBAN" pitchFamily="2" charset="0"/>
                      </a:endParaRPr>
                    </a:p>
                  </a:txBody>
                  <a:tcPr>
                    <a:solidFill>
                      <a:schemeClr val="accent3">
                        <a:lumMod val="60000"/>
                        <a:lumOff val="40000"/>
                      </a:schemeClr>
                    </a:solidFill>
                  </a:tcPr>
                </a:tc>
                <a:tc>
                  <a:txBody>
                    <a:bodyPr/>
                    <a:lstStyle/>
                    <a:p>
                      <a:endParaRPr lang="en-US" sz="1600" dirty="0">
                        <a:solidFill>
                          <a:srgbClr val="FF0000"/>
                        </a:solidFill>
                      </a:endParaRPr>
                    </a:p>
                  </a:txBody>
                  <a:tcPr>
                    <a:solidFill>
                      <a:schemeClr val="accent3">
                        <a:lumMod val="60000"/>
                        <a:lumOff val="40000"/>
                      </a:schemeClr>
                    </a:solidFill>
                  </a:tcPr>
                </a:tc>
                <a:tc>
                  <a:txBody>
                    <a:bodyPr/>
                    <a:lstStyle/>
                    <a:p>
                      <a:r>
                        <a:rPr lang="en-US" sz="1600" baseline="0" dirty="0" smtClean="0">
                          <a:solidFill>
                            <a:srgbClr val="FF0000"/>
                          </a:solidFill>
                          <a:latin typeface="NikoshBAN" pitchFamily="2" charset="0"/>
                          <a:cs typeface="NikoshBAN" pitchFamily="2" charset="0"/>
                        </a:rPr>
                        <a:t> </a:t>
                      </a:r>
                    </a:p>
                    <a:p>
                      <a:r>
                        <a:rPr lang="en-US" sz="1600" baseline="0" dirty="0" smtClean="0">
                          <a:solidFill>
                            <a:srgbClr val="FF0000"/>
                          </a:solidFill>
                          <a:latin typeface="NikoshBAN" pitchFamily="2" charset="0"/>
                          <a:cs typeface="NikoshBAN" pitchFamily="2" charset="0"/>
                        </a:rPr>
                        <a:t> </a:t>
                      </a:r>
                      <a:r>
                        <a:rPr lang="bn-BD" sz="1600" baseline="0" dirty="0" smtClean="0">
                          <a:solidFill>
                            <a:srgbClr val="FF0000"/>
                          </a:solidFill>
                          <a:latin typeface="NikoshBAN" pitchFamily="2" charset="0"/>
                          <a:cs typeface="NikoshBAN" pitchFamily="2" charset="0"/>
                        </a:rPr>
                        <a:t>   </a:t>
                      </a:r>
                      <a:r>
                        <a:rPr lang="bn-BD" sz="1600" dirty="0" smtClean="0">
                          <a:solidFill>
                            <a:srgbClr val="FF0000"/>
                          </a:solidFill>
                          <a:latin typeface="NikoshBAN" pitchFamily="2" charset="0"/>
                          <a:cs typeface="NikoshBAN" pitchFamily="2" charset="0"/>
                        </a:rPr>
                        <a:t>৫০,০০০</a:t>
                      </a:r>
                    </a:p>
                    <a:p>
                      <a:r>
                        <a:rPr lang="en-US" sz="1600" dirty="0" smtClean="0">
                          <a:solidFill>
                            <a:srgbClr val="FF0000"/>
                          </a:solidFill>
                          <a:latin typeface="NikoshBAN" pitchFamily="2" charset="0"/>
                          <a:cs typeface="NikoshBAN" pitchFamily="2" charset="0"/>
                        </a:rPr>
                        <a:t> </a:t>
                      </a:r>
                      <a:r>
                        <a:rPr lang="bn-BD" sz="1600" dirty="0" smtClean="0">
                          <a:solidFill>
                            <a:srgbClr val="FF0000"/>
                          </a:solidFill>
                          <a:latin typeface="NikoshBAN" pitchFamily="2" charset="0"/>
                          <a:cs typeface="NikoshBAN" pitchFamily="2" charset="0"/>
                        </a:rPr>
                        <a:t>   ৪০,০০০</a:t>
                      </a:r>
                      <a:r>
                        <a:rPr lang="bn-BD" sz="1600" baseline="0" dirty="0" smtClean="0">
                          <a:solidFill>
                            <a:srgbClr val="FF0000"/>
                          </a:solidFill>
                          <a:latin typeface="NikoshBAN" pitchFamily="2" charset="0"/>
                          <a:cs typeface="NikoshBAN" pitchFamily="2" charset="0"/>
                        </a:rPr>
                        <a:t> </a:t>
                      </a:r>
                    </a:p>
                    <a:p>
                      <a:endParaRPr lang="bn-BD" sz="1600" baseline="0" dirty="0" smtClean="0">
                        <a:solidFill>
                          <a:srgbClr val="FF0000"/>
                        </a:solidFill>
                        <a:latin typeface="NikoshBAN" pitchFamily="2" charset="0"/>
                        <a:cs typeface="NikoshBAN" pitchFamily="2" charset="0"/>
                      </a:endParaRPr>
                    </a:p>
                    <a:p>
                      <a:r>
                        <a:rPr lang="bn-BD" sz="1600" baseline="0" dirty="0" smtClean="0">
                          <a:solidFill>
                            <a:srgbClr val="FF0000"/>
                          </a:solidFill>
                          <a:latin typeface="NikoshBAN" pitchFamily="2" charset="0"/>
                          <a:cs typeface="NikoshBAN" pitchFamily="2" charset="0"/>
                        </a:rPr>
                        <a:t>   ৯০,০০০   </a:t>
                      </a:r>
                    </a:p>
                    <a:p>
                      <a:r>
                        <a:rPr lang="bn-BD" sz="1600" baseline="0" dirty="0" smtClean="0">
                          <a:solidFill>
                            <a:srgbClr val="3333FF"/>
                          </a:solidFill>
                          <a:latin typeface="NikoshBAN" pitchFamily="2" charset="0"/>
                          <a:cs typeface="NikoshBAN" pitchFamily="2" charset="0"/>
                        </a:rPr>
                        <a:t>   ৪৮,০০০ </a:t>
                      </a:r>
                      <a:endParaRPr lang="en-US" sz="1600" dirty="0">
                        <a:solidFill>
                          <a:srgbClr val="3333FF"/>
                        </a:solidFill>
                        <a:latin typeface="NikoshBAN" pitchFamily="2" charset="0"/>
                        <a:cs typeface="NikoshBAN" pitchFamily="2" charset="0"/>
                      </a:endParaRPr>
                    </a:p>
                  </a:txBody>
                  <a:tcPr>
                    <a:solidFill>
                      <a:schemeClr val="accent3">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sz="1600" dirty="0" smtClean="0">
                          <a:solidFill>
                            <a:srgbClr val="FF0000"/>
                          </a:solidFill>
                          <a:latin typeface="NikoshBAN" pitchFamily="2" charset="0"/>
                          <a:cs typeface="NikoshBAN" pitchFamily="2" charset="0"/>
                        </a:rPr>
                        <a:t>  </a:t>
                      </a:r>
                      <a:r>
                        <a:rPr lang="en-US" sz="1600" dirty="0" smtClean="0">
                          <a:solidFill>
                            <a:srgbClr val="FF0000"/>
                          </a:solidFill>
                          <a:latin typeface="NikoshBAN" pitchFamily="2" charset="0"/>
                          <a:cs typeface="NikoshBAN" pitchFamily="2" charset="0"/>
                        </a:rPr>
                        <a:t>2020</a:t>
                      </a:r>
                      <a:endParaRPr lang="bn-BD" sz="1600" dirty="0" smtClean="0">
                        <a:solidFill>
                          <a:srgbClr val="FF0000"/>
                        </a:solidFill>
                        <a:latin typeface="NikoshBAN" pitchFamily="2" charset="0"/>
                        <a:cs typeface="NikoshBAN"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bn-BD" sz="1600" dirty="0" smtClean="0">
                          <a:solidFill>
                            <a:srgbClr val="FF0000"/>
                          </a:solidFill>
                          <a:latin typeface="NikoshBAN" pitchFamily="2" charset="0"/>
                          <a:cs typeface="NikoshBAN" pitchFamily="2" charset="0"/>
                        </a:rPr>
                        <a:t> জানু- ৫</a:t>
                      </a:r>
                      <a:endParaRPr lang="en-US" sz="1600" dirty="0" smtClean="0">
                        <a:solidFill>
                          <a:srgbClr val="FF0000"/>
                        </a:solidFill>
                        <a:latin typeface="NikoshBAN" pitchFamily="2" charset="0"/>
                        <a:cs typeface="NikoshBAN"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bn-BD" sz="1600" dirty="0" smtClean="0">
                          <a:solidFill>
                            <a:srgbClr val="FF0000"/>
                          </a:solidFill>
                          <a:latin typeface="NikoshBAN" pitchFamily="2" charset="0"/>
                          <a:cs typeface="NikoshBAN" pitchFamily="2" charset="0"/>
                        </a:rPr>
                        <a:t> জানু-</a:t>
                      </a:r>
                      <a:r>
                        <a:rPr lang="en-US" sz="1600" dirty="0" smtClean="0">
                          <a:solidFill>
                            <a:srgbClr val="FF0000"/>
                          </a:solidFill>
                          <a:latin typeface="NikoshBAN" pitchFamily="2" charset="0"/>
                          <a:cs typeface="NikoshBAN" pitchFamily="2" charset="0"/>
                        </a:rPr>
                        <a:t>31</a:t>
                      </a:r>
                    </a:p>
                    <a:p>
                      <a:pPr marL="0" marR="0" indent="0" algn="l" defTabSz="914400" rtl="0" eaLnBrk="1" fontAlgn="auto" latinLnBrk="0" hangingPunct="1">
                        <a:lnSpc>
                          <a:spcPct val="100000"/>
                        </a:lnSpc>
                        <a:spcBef>
                          <a:spcPts val="0"/>
                        </a:spcBef>
                        <a:spcAft>
                          <a:spcPts val="0"/>
                        </a:spcAft>
                        <a:buClrTx/>
                        <a:buSzTx/>
                        <a:buFontTx/>
                        <a:buNone/>
                        <a:tabLst/>
                        <a:defRPr/>
                      </a:pPr>
                      <a:r>
                        <a:rPr lang="bn-BD" sz="1600" dirty="0" smtClean="0">
                          <a:solidFill>
                            <a:srgbClr val="FF0000"/>
                          </a:solidFill>
                          <a:latin typeface="NikoshBAN" pitchFamily="2" charset="0"/>
                          <a:cs typeface="NikoshBAN" pitchFamily="2" charset="0"/>
                        </a:rPr>
                        <a:t> </a:t>
                      </a:r>
                      <a:r>
                        <a:rPr lang="bn-BD" sz="1600" dirty="0" smtClean="0">
                          <a:solidFill>
                            <a:srgbClr val="002060"/>
                          </a:solidFill>
                          <a:latin typeface="NikoshBAN" pitchFamily="2" charset="0"/>
                          <a:cs typeface="NikoshBAN" pitchFamily="2" charset="0"/>
                        </a:rPr>
                        <a:t>জানু-</a:t>
                      </a:r>
                      <a:r>
                        <a:rPr lang="en-US" sz="1600" dirty="0" smtClean="0">
                          <a:solidFill>
                            <a:srgbClr val="002060"/>
                          </a:solidFill>
                          <a:latin typeface="NikoshBAN" pitchFamily="2" charset="0"/>
                          <a:cs typeface="NikoshBAN" pitchFamily="2" charset="0"/>
                        </a:rPr>
                        <a:t>31</a:t>
                      </a:r>
                    </a:p>
                    <a:p>
                      <a:pPr marL="0" marR="0" indent="0" algn="l" defTabSz="914400" rtl="0" eaLnBrk="1" fontAlgn="auto" latinLnBrk="0" hangingPunct="1">
                        <a:lnSpc>
                          <a:spcPct val="100000"/>
                        </a:lnSpc>
                        <a:spcBef>
                          <a:spcPts val="0"/>
                        </a:spcBef>
                        <a:spcAft>
                          <a:spcPts val="0"/>
                        </a:spcAft>
                        <a:buClrTx/>
                        <a:buSzTx/>
                        <a:buFontTx/>
                        <a:buNone/>
                        <a:tabLst/>
                        <a:defRPr/>
                      </a:pPr>
                      <a:endParaRPr lang="bn-BD" sz="1600" dirty="0" smtClean="0">
                        <a:solidFill>
                          <a:srgbClr val="FF0000"/>
                        </a:solidFill>
                        <a:latin typeface="NikoshBAN" pitchFamily="2" charset="0"/>
                        <a:cs typeface="NikoshBAN" pitchFamily="2" charset="0"/>
                      </a:endParaRPr>
                    </a:p>
                    <a:p>
                      <a:endParaRPr lang="en-US" sz="1600" dirty="0">
                        <a:solidFill>
                          <a:srgbClr val="FF0000"/>
                        </a:solidFill>
                      </a:endParaRPr>
                    </a:p>
                  </a:txBody>
                  <a:tcPr>
                    <a:solidFill>
                      <a:schemeClr val="accent3">
                        <a:lumMod val="60000"/>
                        <a:lumOff val="40000"/>
                      </a:schemeClr>
                    </a:solidFill>
                  </a:tcPr>
                </a:tc>
                <a:tc>
                  <a:txBody>
                    <a:bodyPr/>
                    <a:lstStyle/>
                    <a:p>
                      <a:endParaRPr lang="bn-BD" sz="1600" dirty="0" smtClean="0">
                        <a:solidFill>
                          <a:srgbClr val="FF0000"/>
                        </a:solidFill>
                        <a:latin typeface="NikoshBAN" pitchFamily="2" charset="0"/>
                        <a:cs typeface="NikoshBAN" pitchFamily="2" charset="0"/>
                      </a:endParaRPr>
                    </a:p>
                    <a:p>
                      <a:r>
                        <a:rPr lang="bn-BD" sz="1600" dirty="0" smtClean="0">
                          <a:solidFill>
                            <a:srgbClr val="FF0000"/>
                          </a:solidFill>
                          <a:latin typeface="NikoshBAN" pitchFamily="2" charset="0"/>
                          <a:cs typeface="NikoshBAN" pitchFamily="2" charset="0"/>
                        </a:rPr>
                        <a:t>ক্রয়</a:t>
                      </a:r>
                      <a:r>
                        <a:rPr lang="bn-BD" sz="1600" baseline="0" dirty="0" smtClean="0">
                          <a:solidFill>
                            <a:srgbClr val="FF0000"/>
                          </a:solidFill>
                          <a:latin typeface="NikoshBAN" pitchFamily="2" charset="0"/>
                          <a:cs typeface="NikoshBAN" pitchFamily="2" charset="0"/>
                        </a:rPr>
                        <a:t> হিঃ</a:t>
                      </a:r>
                      <a:endParaRPr lang="en-US" sz="1600" dirty="0" smtClean="0">
                        <a:solidFill>
                          <a:srgbClr val="FF0000"/>
                        </a:solidFill>
                        <a:latin typeface="NikoshBAN" pitchFamily="2" charset="0"/>
                        <a:cs typeface="NikoshBAN" pitchFamily="2" charset="0"/>
                      </a:endParaRPr>
                    </a:p>
                    <a:p>
                      <a:r>
                        <a:rPr lang="en-US" sz="1600" dirty="0" err="1" smtClean="0">
                          <a:solidFill>
                            <a:srgbClr val="FF0000"/>
                          </a:solidFill>
                          <a:latin typeface="NikoshBAN" pitchFamily="2" charset="0"/>
                          <a:cs typeface="NikoshBAN" pitchFamily="2" charset="0"/>
                        </a:rPr>
                        <a:t>বেতন</a:t>
                      </a:r>
                      <a:r>
                        <a:rPr lang="en-US" sz="1600" baseline="0" dirty="0" smtClean="0">
                          <a:solidFill>
                            <a:srgbClr val="FF0000"/>
                          </a:solidFill>
                          <a:latin typeface="NikoshBAN" pitchFamily="2" charset="0"/>
                          <a:cs typeface="NikoshBAN" pitchFamily="2" charset="0"/>
                        </a:rPr>
                        <a:t> </a:t>
                      </a:r>
                      <a:r>
                        <a:rPr lang="en-US" sz="1600" baseline="0" dirty="0" err="1" smtClean="0">
                          <a:solidFill>
                            <a:srgbClr val="FF0000"/>
                          </a:solidFill>
                          <a:latin typeface="NikoshBAN" pitchFamily="2" charset="0"/>
                          <a:cs typeface="NikoshBAN" pitchFamily="2" charset="0"/>
                        </a:rPr>
                        <a:t>হিঃ</a:t>
                      </a:r>
                      <a:endParaRPr lang="en-US" sz="1600" baseline="0" dirty="0" smtClean="0">
                        <a:solidFill>
                          <a:srgbClr val="FF0000"/>
                        </a:solidFill>
                        <a:latin typeface="NikoshBAN" pitchFamily="2" charset="0"/>
                        <a:cs typeface="NikoshBAN" pitchFamily="2" charset="0"/>
                      </a:endParaRPr>
                    </a:p>
                    <a:p>
                      <a:r>
                        <a:rPr lang="en-US" sz="1600" baseline="0" dirty="0" err="1" smtClean="0">
                          <a:solidFill>
                            <a:srgbClr val="002060"/>
                          </a:solidFill>
                          <a:latin typeface="NikoshBAN" pitchFamily="2" charset="0"/>
                          <a:cs typeface="NikoshBAN" pitchFamily="2" charset="0"/>
                        </a:rPr>
                        <a:t>ব্যালেন্স</a:t>
                      </a:r>
                      <a:r>
                        <a:rPr lang="en-US" sz="1600" baseline="0" dirty="0" smtClean="0">
                          <a:solidFill>
                            <a:srgbClr val="002060"/>
                          </a:solidFill>
                          <a:latin typeface="NikoshBAN" pitchFamily="2" charset="0"/>
                          <a:cs typeface="NikoshBAN" pitchFamily="2" charset="0"/>
                        </a:rPr>
                        <a:t> </a:t>
                      </a:r>
                      <a:r>
                        <a:rPr lang="en-US" sz="1600" baseline="0" dirty="0" err="1" smtClean="0">
                          <a:solidFill>
                            <a:srgbClr val="002060"/>
                          </a:solidFill>
                          <a:latin typeface="NikoshBAN" pitchFamily="2" charset="0"/>
                          <a:cs typeface="NikoshBAN" pitchFamily="2" charset="0"/>
                        </a:rPr>
                        <a:t>সি</a:t>
                      </a:r>
                      <a:r>
                        <a:rPr lang="en-US" sz="1600" baseline="0" dirty="0" smtClean="0">
                          <a:solidFill>
                            <a:srgbClr val="002060"/>
                          </a:solidFill>
                          <a:latin typeface="NikoshBAN" pitchFamily="2" charset="0"/>
                          <a:cs typeface="NikoshBAN" pitchFamily="2" charset="0"/>
                        </a:rPr>
                        <a:t>/</a:t>
                      </a:r>
                      <a:r>
                        <a:rPr lang="en-US" sz="1600" baseline="0" dirty="0" err="1" smtClean="0">
                          <a:solidFill>
                            <a:srgbClr val="002060"/>
                          </a:solidFill>
                          <a:latin typeface="NikoshBAN" pitchFamily="2" charset="0"/>
                          <a:cs typeface="NikoshBAN" pitchFamily="2" charset="0"/>
                        </a:rPr>
                        <a:t>ডি</a:t>
                      </a:r>
                      <a:endParaRPr lang="en-US" sz="1600" dirty="0">
                        <a:solidFill>
                          <a:srgbClr val="002060"/>
                        </a:solidFill>
                        <a:latin typeface="NikoshBAN" pitchFamily="2" charset="0"/>
                        <a:cs typeface="NikoshBAN" pitchFamily="2" charset="0"/>
                      </a:endParaRPr>
                    </a:p>
                  </a:txBody>
                  <a:tcPr>
                    <a:solidFill>
                      <a:schemeClr val="accent3">
                        <a:lumMod val="60000"/>
                        <a:lumOff val="40000"/>
                      </a:schemeClr>
                    </a:solidFill>
                  </a:tcPr>
                </a:tc>
                <a:tc>
                  <a:txBody>
                    <a:bodyPr/>
                    <a:lstStyle/>
                    <a:p>
                      <a:endParaRPr lang="en-US" sz="1600" dirty="0">
                        <a:solidFill>
                          <a:srgbClr val="FF0000"/>
                        </a:solidFill>
                      </a:endParaRPr>
                    </a:p>
                  </a:txBody>
                  <a:tcPr>
                    <a:solidFill>
                      <a:schemeClr val="accent3">
                        <a:lumMod val="60000"/>
                        <a:lumOff val="40000"/>
                      </a:schemeClr>
                    </a:solidFill>
                  </a:tcPr>
                </a:tc>
                <a:tc>
                  <a:txBody>
                    <a:bodyPr/>
                    <a:lstStyle/>
                    <a:p>
                      <a:r>
                        <a:rPr lang="bn-BD" sz="1600" dirty="0" smtClean="0">
                          <a:solidFill>
                            <a:srgbClr val="FF0000"/>
                          </a:solidFill>
                        </a:rPr>
                        <a:t>  </a:t>
                      </a:r>
                    </a:p>
                    <a:p>
                      <a:r>
                        <a:rPr lang="bn-BD" sz="1600" dirty="0" smtClean="0">
                          <a:solidFill>
                            <a:srgbClr val="FF0000"/>
                          </a:solidFill>
                          <a:latin typeface="NikoshBAN" pitchFamily="2" charset="0"/>
                          <a:cs typeface="NikoshBAN" pitchFamily="2" charset="0"/>
                        </a:rPr>
                        <a:t>   ৩০,০০০</a:t>
                      </a:r>
                      <a:r>
                        <a:rPr lang="bn-BD" sz="1600" baseline="0" dirty="0" smtClean="0">
                          <a:solidFill>
                            <a:srgbClr val="FF0000"/>
                          </a:solidFill>
                          <a:latin typeface="NikoshBAN" pitchFamily="2" charset="0"/>
                          <a:cs typeface="NikoshBAN" pitchFamily="2" charset="0"/>
                        </a:rPr>
                        <a:t> </a:t>
                      </a:r>
                      <a:endParaRPr lang="en-US" sz="1600" dirty="0" smtClean="0">
                        <a:solidFill>
                          <a:srgbClr val="FF0000"/>
                        </a:solidFill>
                      </a:endParaRPr>
                    </a:p>
                    <a:p>
                      <a:r>
                        <a:rPr lang="bn-BD" sz="1600" dirty="0" smtClean="0">
                          <a:solidFill>
                            <a:srgbClr val="FF0000"/>
                          </a:solidFill>
                          <a:latin typeface="NikoshBAN" pitchFamily="2" charset="0"/>
                          <a:cs typeface="NikoshBAN" pitchFamily="2" charset="0"/>
                        </a:rPr>
                        <a:t>   </a:t>
                      </a:r>
                      <a:r>
                        <a:rPr lang="en-US" sz="1600" dirty="0" smtClean="0">
                          <a:solidFill>
                            <a:srgbClr val="FF0000"/>
                          </a:solidFill>
                          <a:latin typeface="NikoshBAN" pitchFamily="2" charset="0"/>
                          <a:cs typeface="NikoshBAN" pitchFamily="2" charset="0"/>
                        </a:rPr>
                        <a:t>১২,০০০</a:t>
                      </a:r>
                    </a:p>
                    <a:p>
                      <a:r>
                        <a:rPr lang="bn-BD" sz="1600" dirty="0" smtClean="0">
                          <a:solidFill>
                            <a:srgbClr val="FF0000"/>
                          </a:solidFill>
                          <a:latin typeface="NikoshBAN" pitchFamily="2" charset="0"/>
                          <a:cs typeface="NikoshBAN" pitchFamily="2" charset="0"/>
                        </a:rPr>
                        <a:t>  </a:t>
                      </a:r>
                      <a:r>
                        <a:rPr lang="bn-BD" sz="1600" dirty="0" smtClean="0">
                          <a:solidFill>
                            <a:srgbClr val="3333FF"/>
                          </a:solidFill>
                          <a:latin typeface="NikoshBAN" pitchFamily="2" charset="0"/>
                          <a:cs typeface="NikoshBAN" pitchFamily="2" charset="0"/>
                        </a:rPr>
                        <a:t> ৪</a:t>
                      </a:r>
                      <a:r>
                        <a:rPr lang="en-US" sz="1600" dirty="0" smtClean="0">
                          <a:solidFill>
                            <a:srgbClr val="3333FF"/>
                          </a:solidFill>
                          <a:latin typeface="NikoshBAN" pitchFamily="2" charset="0"/>
                          <a:cs typeface="NikoshBAN" pitchFamily="2" charset="0"/>
                        </a:rPr>
                        <a:t>৮,০০০ </a:t>
                      </a:r>
                      <a:r>
                        <a:rPr lang="bn-BD" sz="1600" dirty="0" smtClean="0">
                          <a:solidFill>
                            <a:srgbClr val="3333FF"/>
                          </a:solidFill>
                          <a:latin typeface="NikoshBAN" pitchFamily="2" charset="0"/>
                          <a:cs typeface="NikoshBAN" pitchFamily="2" charset="0"/>
                        </a:rPr>
                        <a:t> </a:t>
                      </a:r>
                    </a:p>
                    <a:p>
                      <a:r>
                        <a:rPr lang="bn-BD" sz="1600" dirty="0" smtClean="0">
                          <a:solidFill>
                            <a:srgbClr val="FF0000"/>
                          </a:solidFill>
                          <a:latin typeface="NikoshBAN" pitchFamily="2" charset="0"/>
                          <a:cs typeface="NikoshBAN" pitchFamily="2" charset="0"/>
                        </a:rPr>
                        <a:t>   ৯০,০০০</a:t>
                      </a:r>
                      <a:endParaRPr lang="en-US" sz="1600" dirty="0">
                        <a:solidFill>
                          <a:srgbClr val="FF0000"/>
                        </a:solidFill>
                        <a:latin typeface="NikoshBAN" pitchFamily="2" charset="0"/>
                        <a:cs typeface="NikoshBAN" pitchFamily="2" charset="0"/>
                      </a:endParaRPr>
                    </a:p>
                  </a:txBody>
                  <a:tcPr>
                    <a:solidFill>
                      <a:schemeClr val="accent3">
                        <a:lumMod val="60000"/>
                        <a:lumOff val="40000"/>
                      </a:schemeClr>
                    </a:solidFill>
                  </a:tcPr>
                </a:tc>
              </a:tr>
            </a:tbl>
          </a:graphicData>
        </a:graphic>
      </p:graphicFrame>
      <p:sp>
        <p:nvSpPr>
          <p:cNvPr id="6" name="TextBox 5"/>
          <p:cNvSpPr txBox="1"/>
          <p:nvPr/>
        </p:nvSpPr>
        <p:spPr>
          <a:xfrm>
            <a:off x="3581400" y="2590800"/>
            <a:ext cx="1905000" cy="523220"/>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bn-BD" sz="2800" dirty="0" smtClean="0">
                <a:latin typeface="NikoshBAN" pitchFamily="2" charset="0"/>
                <a:cs typeface="NikoshBAN" pitchFamily="2" charset="0"/>
              </a:rPr>
              <a:t>নগদান হিসাব</a:t>
            </a:r>
            <a:endParaRPr lang="en-US" sz="2800" dirty="0">
              <a:latin typeface="NikoshBAN" pitchFamily="2" charset="0"/>
              <a:cs typeface="NikoshBAN" pitchFamily="2" charset="0"/>
            </a:endParaRPr>
          </a:p>
        </p:txBody>
      </p:sp>
      <p:sp>
        <p:nvSpPr>
          <p:cNvPr id="8" name="TextBox 7"/>
          <p:cNvSpPr txBox="1"/>
          <p:nvPr/>
        </p:nvSpPr>
        <p:spPr>
          <a:xfrm rot="10800000" flipV="1">
            <a:off x="381000" y="2895600"/>
            <a:ext cx="609600"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bn-BD" dirty="0" smtClean="0">
                <a:latin typeface="NikoshBAN" pitchFamily="2" charset="0"/>
                <a:cs typeface="NikoshBAN" pitchFamily="2" charset="0"/>
              </a:rPr>
              <a:t>ডেঃ </a:t>
            </a:r>
            <a:endParaRPr lang="en-US" dirty="0">
              <a:latin typeface="NikoshBAN" pitchFamily="2" charset="0"/>
              <a:cs typeface="NikoshBAN" pitchFamily="2" charset="0"/>
            </a:endParaRPr>
          </a:p>
        </p:txBody>
      </p:sp>
      <p:sp>
        <p:nvSpPr>
          <p:cNvPr id="9" name="TextBox 8"/>
          <p:cNvSpPr txBox="1"/>
          <p:nvPr/>
        </p:nvSpPr>
        <p:spPr>
          <a:xfrm>
            <a:off x="8077200" y="2895600"/>
            <a:ext cx="609600"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bn-BD" dirty="0" smtClean="0">
                <a:latin typeface="NikoshBAN" pitchFamily="2" charset="0"/>
                <a:cs typeface="NikoshBAN" pitchFamily="2" charset="0"/>
              </a:rPr>
              <a:t>ক্রেঃ   </a:t>
            </a:r>
            <a:endParaRPr lang="en-US" dirty="0">
              <a:latin typeface="NikoshBAN" pitchFamily="2" charset="0"/>
              <a:cs typeface="NikoshBAN" pitchFamily="2" charset="0"/>
            </a:endParaRPr>
          </a:p>
        </p:txBody>
      </p:sp>
      <p:cxnSp>
        <p:nvCxnSpPr>
          <p:cNvPr id="10" name="Straight Connector 9"/>
          <p:cNvCxnSpPr/>
          <p:nvPr/>
        </p:nvCxnSpPr>
        <p:spPr>
          <a:xfrm>
            <a:off x="3352800" y="5410200"/>
            <a:ext cx="1219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1" name="Straight Connector 10"/>
          <p:cNvCxnSpPr/>
          <p:nvPr/>
        </p:nvCxnSpPr>
        <p:spPr>
          <a:xfrm>
            <a:off x="7543800" y="5486400"/>
            <a:ext cx="1219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2" name="Straight Connector 11"/>
          <p:cNvCxnSpPr/>
          <p:nvPr/>
        </p:nvCxnSpPr>
        <p:spPr>
          <a:xfrm>
            <a:off x="3352800" y="5638800"/>
            <a:ext cx="1219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21" name="Straight Connector 20"/>
          <p:cNvCxnSpPr/>
          <p:nvPr/>
        </p:nvCxnSpPr>
        <p:spPr>
          <a:xfrm>
            <a:off x="7543800" y="5791200"/>
            <a:ext cx="1219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22" name="Straight Connector 21"/>
          <p:cNvCxnSpPr/>
          <p:nvPr/>
        </p:nvCxnSpPr>
        <p:spPr>
          <a:xfrm>
            <a:off x="3352800" y="5715000"/>
            <a:ext cx="1219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23" name="Straight Connector 22"/>
          <p:cNvCxnSpPr/>
          <p:nvPr/>
        </p:nvCxnSpPr>
        <p:spPr>
          <a:xfrm>
            <a:off x="7543800" y="5715000"/>
            <a:ext cx="1219200" cy="1588"/>
          </a:xfrm>
          <a:prstGeom prst="line">
            <a:avLst/>
          </a:prstGeom>
        </p:spPr>
        <p:style>
          <a:lnRef idx="2">
            <a:schemeClr val="accent2"/>
          </a:lnRef>
          <a:fillRef idx="0">
            <a:schemeClr val="accent2"/>
          </a:fillRef>
          <a:effectRef idx="1">
            <a:schemeClr val="accent2"/>
          </a:effectRef>
          <a:fontRef idx="minor">
            <a:schemeClr val="tx1"/>
          </a:fontRef>
        </p:style>
      </p:cxnSp>
    </p:spTree>
  </p:cSld>
  <p:clrMapOvr>
    <a:masterClrMapping/>
  </p:clrMapOvr>
  <p:transition spd="slow">
    <p:zoom dir="in"/>
    <p:sndAc>
      <p:stSnd>
        <p:snd r:embed="rId2" name="chimes.wav" builtIn="1"/>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152400"/>
            <a:ext cx="2590800" cy="609600"/>
          </a:xfrm>
        </p:spPr>
        <p:style>
          <a:lnRef idx="0">
            <a:schemeClr val="accent2"/>
          </a:lnRef>
          <a:fillRef idx="3">
            <a:schemeClr val="accent2"/>
          </a:fillRef>
          <a:effectRef idx="3">
            <a:schemeClr val="accent2"/>
          </a:effectRef>
          <a:fontRef idx="minor">
            <a:schemeClr val="lt1"/>
          </a:fontRef>
        </p:style>
        <p:txBody>
          <a:bodyPr>
            <a:normAutofit/>
          </a:bodyPr>
          <a:lstStyle/>
          <a:p>
            <a:r>
              <a:rPr lang="bn-BD" sz="2800" dirty="0" smtClean="0">
                <a:latin typeface="NikoshBAN" pitchFamily="2" charset="0"/>
                <a:cs typeface="NikoshBAN" pitchFamily="2" charset="0"/>
              </a:rPr>
              <a:t>মূলধন হিসাব </a:t>
            </a:r>
            <a:endParaRPr lang="en-US" sz="2800" dirty="0">
              <a:latin typeface="NikoshBAN" pitchFamily="2" charset="0"/>
              <a:cs typeface="NikoshBAN" pitchFamily="2" charset="0"/>
            </a:endParaRPr>
          </a:p>
        </p:txBody>
      </p:sp>
      <p:graphicFrame>
        <p:nvGraphicFramePr>
          <p:cNvPr id="3" name="Table 2"/>
          <p:cNvGraphicFramePr>
            <a:graphicFrameLocks noGrp="1"/>
          </p:cNvGraphicFramePr>
          <p:nvPr/>
        </p:nvGraphicFramePr>
        <p:xfrm>
          <a:off x="381000" y="914400"/>
          <a:ext cx="8382000" cy="2438400"/>
        </p:xfrm>
        <a:graphic>
          <a:graphicData uri="http://schemas.openxmlformats.org/drawingml/2006/table">
            <a:tbl>
              <a:tblPr firstRow="1" bandRow="1">
                <a:effectLst>
                  <a:innerShdw blurRad="63500" dist="50800" dir="16200000">
                    <a:prstClr val="black">
                      <a:alpha val="50000"/>
                    </a:prstClr>
                  </a:innerShdw>
                </a:effectLst>
                <a:tableStyleId>{5C22544A-7EE6-4342-B048-85BDC9FD1C3A}</a:tableStyleId>
              </a:tblPr>
              <a:tblGrid>
                <a:gridCol w="776111"/>
                <a:gridCol w="1509889"/>
                <a:gridCol w="685800"/>
                <a:gridCol w="1219200"/>
                <a:gridCol w="853722"/>
                <a:gridCol w="1508478"/>
                <a:gridCol w="609600"/>
                <a:gridCol w="1219200"/>
              </a:tblGrid>
              <a:tr h="940526">
                <a:tc>
                  <a:txBody>
                    <a:bodyPr/>
                    <a:lstStyle/>
                    <a:p>
                      <a:r>
                        <a:rPr lang="bn-BD" sz="2400" baseline="0" dirty="0" smtClean="0">
                          <a:latin typeface="NikoshBAN" pitchFamily="2" charset="0"/>
                          <a:cs typeface="NikoshBAN" pitchFamily="2" charset="0"/>
                        </a:rPr>
                        <a:t>তারিখ</a:t>
                      </a:r>
                    </a:p>
                    <a:p>
                      <a:endParaRPr lang="bn-BD" baseline="0" dirty="0" smtClean="0">
                        <a:latin typeface="NikoshBAN" pitchFamily="2" charset="0"/>
                        <a:cs typeface="NikoshBAN" pitchFamily="2" charset="0"/>
                      </a:endParaRPr>
                    </a:p>
                  </a:txBody>
                  <a:tcPr>
                    <a:solidFill>
                      <a:srgbClr val="00B050"/>
                    </a:solidFill>
                  </a:tcPr>
                </a:tc>
                <a:tc>
                  <a:txBody>
                    <a:bodyPr/>
                    <a:lstStyle/>
                    <a:p>
                      <a:r>
                        <a:rPr lang="bn-BD" sz="2400" dirty="0" smtClean="0">
                          <a:latin typeface="NikoshBAN" pitchFamily="2" charset="0"/>
                          <a:cs typeface="NikoshBAN" pitchFamily="2" charset="0"/>
                        </a:rPr>
                        <a:t>বিবরণ</a:t>
                      </a:r>
                      <a:endParaRPr lang="en-US" sz="2400" dirty="0">
                        <a:latin typeface="NikoshBAN" pitchFamily="2" charset="0"/>
                        <a:cs typeface="NikoshBAN" pitchFamily="2" charset="0"/>
                      </a:endParaRPr>
                    </a:p>
                  </a:txBody>
                  <a:tcPr>
                    <a:solidFill>
                      <a:srgbClr val="00B050"/>
                    </a:solidFill>
                  </a:tcPr>
                </a:tc>
                <a:tc>
                  <a:txBody>
                    <a:bodyPr/>
                    <a:lstStyle/>
                    <a:p>
                      <a:r>
                        <a:rPr lang="bn-BD" sz="2400" dirty="0" smtClean="0">
                          <a:latin typeface="NikoshBAN" pitchFamily="2" charset="0"/>
                          <a:cs typeface="NikoshBAN" pitchFamily="2" charset="0"/>
                        </a:rPr>
                        <a:t>জাঃ</a:t>
                      </a:r>
                      <a:r>
                        <a:rPr lang="bn-BD" sz="2400" baseline="0" dirty="0" smtClean="0">
                          <a:latin typeface="NikoshBAN" pitchFamily="2" charset="0"/>
                          <a:cs typeface="NikoshBAN" pitchFamily="2" charset="0"/>
                        </a:rPr>
                        <a:t>পৃঃ </a:t>
                      </a:r>
                      <a:endParaRPr lang="en-US" sz="2400" dirty="0"/>
                    </a:p>
                  </a:txBody>
                  <a:tcPr>
                    <a:solidFill>
                      <a:srgbClr val="00B050"/>
                    </a:solidFill>
                  </a:tcPr>
                </a:tc>
                <a:tc>
                  <a:txBody>
                    <a:bodyPr/>
                    <a:lstStyle/>
                    <a:p>
                      <a:r>
                        <a:rPr lang="bn-BD" sz="2400" dirty="0" smtClean="0">
                          <a:latin typeface="NikoshBAN" pitchFamily="2" charset="0"/>
                          <a:cs typeface="NikoshBAN" pitchFamily="2" charset="0"/>
                        </a:rPr>
                        <a:t>   পরিমান</a:t>
                      </a:r>
                    </a:p>
                    <a:p>
                      <a:r>
                        <a:rPr lang="bn-BD" sz="2400" dirty="0" smtClean="0">
                          <a:latin typeface="NikoshBAN" pitchFamily="2" charset="0"/>
                          <a:cs typeface="NikoshBAN" pitchFamily="2" charset="0"/>
                        </a:rPr>
                        <a:t>     টাকা</a:t>
                      </a:r>
                      <a:r>
                        <a:rPr lang="bn-BD" sz="2400" baseline="0" dirty="0" smtClean="0">
                          <a:latin typeface="NikoshBAN" pitchFamily="2" charset="0"/>
                          <a:cs typeface="NikoshBAN" pitchFamily="2" charset="0"/>
                        </a:rPr>
                        <a:t> </a:t>
                      </a:r>
                      <a:endParaRPr lang="en-US" sz="2400" dirty="0">
                        <a:latin typeface="NikoshBAN" pitchFamily="2" charset="0"/>
                        <a:cs typeface="NikoshBAN" pitchFamily="2" charset="0"/>
                      </a:endParaRPr>
                    </a:p>
                  </a:txBody>
                  <a:tcPr>
                    <a:solidFill>
                      <a:srgbClr val="00B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sz="2400" baseline="0" dirty="0" smtClean="0">
                          <a:latin typeface="NikoshBAN" pitchFamily="2" charset="0"/>
                          <a:cs typeface="NikoshBAN" pitchFamily="2" charset="0"/>
                        </a:rPr>
                        <a:t> তারিখ</a:t>
                      </a:r>
                    </a:p>
                    <a:p>
                      <a:endParaRPr lang="en-US" dirty="0"/>
                    </a:p>
                  </a:txBody>
                  <a:tcPr>
                    <a:solidFill>
                      <a:srgbClr val="00B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dirty="0" smtClean="0">
                          <a:latin typeface="NikoshBAN" pitchFamily="2" charset="0"/>
                          <a:cs typeface="NikoshBAN" pitchFamily="2" charset="0"/>
                        </a:rPr>
                        <a:t>   </a:t>
                      </a:r>
                      <a:r>
                        <a:rPr lang="bn-BD" sz="2400" dirty="0" smtClean="0">
                          <a:latin typeface="NikoshBAN" pitchFamily="2" charset="0"/>
                          <a:cs typeface="NikoshBAN" pitchFamily="2" charset="0"/>
                        </a:rPr>
                        <a:t>বিবরণ</a:t>
                      </a:r>
                      <a:endParaRPr lang="en-US" sz="2400" dirty="0" smtClean="0">
                        <a:latin typeface="NikoshBAN" pitchFamily="2" charset="0"/>
                        <a:cs typeface="NikoshBAN" pitchFamily="2" charset="0"/>
                      </a:endParaRPr>
                    </a:p>
                    <a:p>
                      <a:endParaRPr lang="en-US" dirty="0"/>
                    </a:p>
                  </a:txBody>
                  <a:tcPr>
                    <a:solidFill>
                      <a:srgbClr val="00B050"/>
                    </a:solidFill>
                  </a:tcPr>
                </a:tc>
                <a:tc>
                  <a:txBody>
                    <a:bodyPr/>
                    <a:lstStyle/>
                    <a:p>
                      <a:r>
                        <a:rPr lang="bn-BD" sz="2400" dirty="0" smtClean="0">
                          <a:latin typeface="NikoshBAN" pitchFamily="2" charset="0"/>
                          <a:cs typeface="NikoshBAN" pitchFamily="2" charset="0"/>
                        </a:rPr>
                        <a:t>জাঃ</a:t>
                      </a:r>
                      <a:r>
                        <a:rPr lang="bn-BD" sz="2400" baseline="0" dirty="0" smtClean="0">
                          <a:latin typeface="NikoshBAN" pitchFamily="2" charset="0"/>
                          <a:cs typeface="NikoshBAN" pitchFamily="2" charset="0"/>
                        </a:rPr>
                        <a:t>পৃঃ</a:t>
                      </a:r>
                      <a:r>
                        <a:rPr lang="bn-BD" baseline="0" dirty="0" smtClean="0">
                          <a:latin typeface="NikoshBAN" pitchFamily="2" charset="0"/>
                          <a:cs typeface="NikoshBAN" pitchFamily="2" charset="0"/>
                        </a:rPr>
                        <a:t> </a:t>
                      </a:r>
                      <a:endParaRPr lang="en-US" dirty="0"/>
                    </a:p>
                  </a:txBody>
                  <a:tcPr>
                    <a:solidFill>
                      <a:srgbClr val="00B050"/>
                    </a:solidFill>
                  </a:tcPr>
                </a:tc>
                <a:tc>
                  <a:txBody>
                    <a:bodyPr/>
                    <a:lstStyle/>
                    <a:p>
                      <a:r>
                        <a:rPr lang="bn-BD" dirty="0" smtClean="0">
                          <a:latin typeface="NikoshBAN" pitchFamily="2" charset="0"/>
                          <a:cs typeface="NikoshBAN" pitchFamily="2" charset="0"/>
                        </a:rPr>
                        <a:t>    </a:t>
                      </a:r>
                      <a:r>
                        <a:rPr lang="bn-BD" sz="2400" dirty="0" smtClean="0">
                          <a:latin typeface="NikoshBAN" pitchFamily="2" charset="0"/>
                          <a:cs typeface="NikoshBAN" pitchFamily="2" charset="0"/>
                        </a:rPr>
                        <a:t>পরিমান</a:t>
                      </a:r>
                    </a:p>
                    <a:p>
                      <a:r>
                        <a:rPr lang="bn-BD" sz="2400" dirty="0" smtClean="0">
                          <a:latin typeface="NikoshBAN" pitchFamily="2" charset="0"/>
                          <a:cs typeface="NikoshBAN" pitchFamily="2" charset="0"/>
                        </a:rPr>
                        <a:t>     টাকা</a:t>
                      </a:r>
                      <a:endParaRPr lang="en-US" sz="2400" dirty="0"/>
                    </a:p>
                  </a:txBody>
                  <a:tcPr>
                    <a:solidFill>
                      <a:srgbClr val="00B050"/>
                    </a:solidFill>
                  </a:tcPr>
                </a:tc>
              </a:tr>
              <a:tr h="1497874">
                <a:tc>
                  <a:txBody>
                    <a:bodyPr/>
                    <a:lstStyle/>
                    <a:p>
                      <a:r>
                        <a:rPr lang="bn-BD" sz="1600" dirty="0" smtClean="0">
                          <a:solidFill>
                            <a:srgbClr val="FF0000"/>
                          </a:solidFill>
                          <a:latin typeface="NikoshBAN" pitchFamily="2" charset="0"/>
                          <a:cs typeface="NikoshBAN" pitchFamily="2" charset="0"/>
                        </a:rPr>
                        <a:t> </a:t>
                      </a:r>
                      <a:r>
                        <a:rPr lang="en-US" sz="1600" dirty="0" smtClean="0">
                          <a:solidFill>
                            <a:srgbClr val="FF0000"/>
                          </a:solidFill>
                          <a:latin typeface="NikoshBAN" pitchFamily="2" charset="0"/>
                          <a:cs typeface="NikoshBAN" pitchFamily="2" charset="0"/>
                        </a:rPr>
                        <a:t>2020</a:t>
                      </a:r>
                    </a:p>
                    <a:p>
                      <a:r>
                        <a:rPr lang="bn-BD" sz="1600" b="1" baseline="0" dirty="0" smtClean="0">
                          <a:solidFill>
                            <a:srgbClr val="3333FF"/>
                          </a:solidFill>
                          <a:latin typeface="NikoshBAN" pitchFamily="2" charset="0"/>
                          <a:cs typeface="NikoshBAN" pitchFamily="2" charset="0"/>
                        </a:rPr>
                        <a:t> জানু-৩১</a:t>
                      </a:r>
                      <a:endParaRPr lang="bn-BD" sz="1600" b="1" dirty="0" smtClean="0">
                        <a:solidFill>
                          <a:srgbClr val="3333FF"/>
                        </a:solidFill>
                        <a:latin typeface="NikoshBAN" pitchFamily="2" charset="0"/>
                        <a:cs typeface="NikoshBAN" pitchFamily="2" charset="0"/>
                      </a:endParaRPr>
                    </a:p>
                  </a:txBody>
                  <a:tcPr>
                    <a:solidFill>
                      <a:schemeClr val="accent3">
                        <a:lumMod val="60000"/>
                        <a:lumOff val="40000"/>
                      </a:schemeClr>
                    </a:solidFill>
                  </a:tcPr>
                </a:tc>
                <a:tc>
                  <a:txBody>
                    <a:bodyPr/>
                    <a:lstStyle/>
                    <a:p>
                      <a:endParaRPr lang="bn-BD" sz="1600" dirty="0" smtClean="0">
                        <a:solidFill>
                          <a:srgbClr val="FF0000"/>
                        </a:solidFill>
                        <a:latin typeface="NikoshBAN" pitchFamily="2" charset="0"/>
                        <a:cs typeface="NikoshBAN" pitchFamily="2" charset="0"/>
                      </a:endParaRPr>
                    </a:p>
                    <a:p>
                      <a:r>
                        <a:rPr lang="bn-BD" sz="1600" b="1" dirty="0" smtClean="0">
                          <a:solidFill>
                            <a:srgbClr val="0070C0"/>
                          </a:solidFill>
                          <a:latin typeface="NikoshBAN" pitchFamily="2" charset="0"/>
                          <a:cs typeface="NikoshBAN" pitchFamily="2" charset="0"/>
                        </a:rPr>
                        <a:t>ব্যালেন্স সি/ডি</a:t>
                      </a:r>
                      <a:r>
                        <a:rPr lang="bn-BD" sz="1600" b="1" baseline="0" dirty="0" smtClean="0">
                          <a:solidFill>
                            <a:srgbClr val="0070C0"/>
                          </a:solidFill>
                          <a:latin typeface="NikoshBAN" pitchFamily="2" charset="0"/>
                          <a:cs typeface="NikoshBAN" pitchFamily="2" charset="0"/>
                        </a:rPr>
                        <a:t> </a:t>
                      </a:r>
                      <a:endParaRPr lang="en-US" sz="1600" b="1" dirty="0" smtClean="0">
                        <a:solidFill>
                          <a:srgbClr val="0070C0"/>
                        </a:solidFill>
                        <a:latin typeface="NikoshBAN" pitchFamily="2" charset="0"/>
                        <a:cs typeface="NikoshBAN" pitchFamily="2" charset="0"/>
                      </a:endParaRPr>
                    </a:p>
                    <a:p>
                      <a:endParaRPr lang="en-US" sz="1600" dirty="0">
                        <a:solidFill>
                          <a:srgbClr val="002060"/>
                        </a:solidFill>
                        <a:latin typeface="NikoshBAN" pitchFamily="2" charset="0"/>
                        <a:cs typeface="NikoshBAN" pitchFamily="2" charset="0"/>
                      </a:endParaRPr>
                    </a:p>
                  </a:txBody>
                  <a:tcPr>
                    <a:solidFill>
                      <a:schemeClr val="accent3">
                        <a:lumMod val="60000"/>
                        <a:lumOff val="40000"/>
                      </a:schemeClr>
                    </a:solidFill>
                  </a:tcPr>
                </a:tc>
                <a:tc>
                  <a:txBody>
                    <a:bodyPr/>
                    <a:lstStyle/>
                    <a:p>
                      <a:endParaRPr lang="en-US" sz="1600" dirty="0">
                        <a:solidFill>
                          <a:srgbClr val="FF0000"/>
                        </a:solidFill>
                      </a:endParaRPr>
                    </a:p>
                  </a:txBody>
                  <a:tcPr>
                    <a:solidFill>
                      <a:schemeClr val="accent3">
                        <a:lumMod val="60000"/>
                        <a:lumOff val="40000"/>
                      </a:schemeClr>
                    </a:solidFill>
                  </a:tcPr>
                </a:tc>
                <a:tc>
                  <a:txBody>
                    <a:bodyPr/>
                    <a:lstStyle/>
                    <a:p>
                      <a:r>
                        <a:rPr lang="en-US" sz="1600" baseline="0" dirty="0" smtClean="0">
                          <a:solidFill>
                            <a:srgbClr val="FF0000"/>
                          </a:solidFill>
                          <a:latin typeface="NikoshBAN" pitchFamily="2" charset="0"/>
                          <a:cs typeface="NikoshBAN" pitchFamily="2" charset="0"/>
                        </a:rPr>
                        <a:t> </a:t>
                      </a:r>
                    </a:p>
                    <a:p>
                      <a:r>
                        <a:rPr lang="en-US" sz="1600" b="1" baseline="0" dirty="0" smtClean="0">
                          <a:solidFill>
                            <a:srgbClr val="FF0000"/>
                          </a:solidFill>
                          <a:latin typeface="NikoshBAN" pitchFamily="2" charset="0"/>
                          <a:cs typeface="NikoshBAN" pitchFamily="2" charset="0"/>
                        </a:rPr>
                        <a:t> </a:t>
                      </a:r>
                      <a:r>
                        <a:rPr lang="bn-BD" sz="1600" b="1" baseline="0" dirty="0" smtClean="0">
                          <a:solidFill>
                            <a:srgbClr val="FF0000"/>
                          </a:solidFill>
                          <a:latin typeface="NikoshBAN" pitchFamily="2" charset="0"/>
                          <a:cs typeface="NikoshBAN" pitchFamily="2" charset="0"/>
                        </a:rPr>
                        <a:t>   </a:t>
                      </a:r>
                      <a:r>
                        <a:rPr lang="bn-BD" sz="1600" b="1" baseline="0" dirty="0" smtClean="0">
                          <a:solidFill>
                            <a:srgbClr val="3333FF"/>
                          </a:solidFill>
                          <a:latin typeface="NikoshBAN" pitchFamily="2" charset="0"/>
                          <a:cs typeface="NikoshBAN" pitchFamily="2" charset="0"/>
                        </a:rPr>
                        <a:t>৫০,০০০</a:t>
                      </a:r>
                    </a:p>
                    <a:p>
                      <a:r>
                        <a:rPr lang="bn-BD" sz="1600" baseline="0" dirty="0" smtClean="0">
                          <a:solidFill>
                            <a:srgbClr val="FF0000"/>
                          </a:solidFill>
                          <a:latin typeface="NikoshBAN" pitchFamily="2" charset="0"/>
                          <a:cs typeface="NikoshBAN" pitchFamily="2" charset="0"/>
                        </a:rPr>
                        <a:t>    ৫০০০০ </a:t>
                      </a:r>
                    </a:p>
                    <a:p>
                      <a:r>
                        <a:rPr lang="bn-BD" sz="1600" baseline="0" dirty="0" smtClean="0">
                          <a:solidFill>
                            <a:srgbClr val="FF0000"/>
                          </a:solidFill>
                          <a:latin typeface="NikoshBAN" pitchFamily="2" charset="0"/>
                          <a:cs typeface="NikoshBAN" pitchFamily="2" charset="0"/>
                        </a:rPr>
                        <a:t>   </a:t>
                      </a:r>
                    </a:p>
                  </a:txBody>
                  <a:tcPr>
                    <a:solidFill>
                      <a:schemeClr val="accent3">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sz="1600" dirty="0" smtClean="0">
                          <a:solidFill>
                            <a:srgbClr val="FF0000"/>
                          </a:solidFill>
                          <a:latin typeface="NikoshBAN" pitchFamily="2" charset="0"/>
                          <a:cs typeface="NikoshBAN" pitchFamily="2" charset="0"/>
                        </a:rPr>
                        <a:t>  </a:t>
                      </a:r>
                      <a:r>
                        <a:rPr lang="en-US" sz="1600" dirty="0" smtClean="0">
                          <a:solidFill>
                            <a:srgbClr val="FF0000"/>
                          </a:solidFill>
                          <a:latin typeface="NikoshBAN" pitchFamily="2" charset="0"/>
                          <a:cs typeface="NikoshBAN" pitchFamily="2" charset="0"/>
                        </a:rPr>
                        <a:t>2020</a:t>
                      </a:r>
                    </a:p>
                    <a:p>
                      <a:pPr marL="0" marR="0" indent="0" algn="l" defTabSz="914400" rtl="0" eaLnBrk="1" fontAlgn="auto" latinLnBrk="0" hangingPunct="1">
                        <a:lnSpc>
                          <a:spcPct val="100000"/>
                        </a:lnSpc>
                        <a:spcBef>
                          <a:spcPts val="0"/>
                        </a:spcBef>
                        <a:spcAft>
                          <a:spcPts val="0"/>
                        </a:spcAft>
                        <a:buClrTx/>
                        <a:buSzTx/>
                        <a:buFontTx/>
                        <a:buNone/>
                        <a:tabLst/>
                        <a:defRPr/>
                      </a:pPr>
                      <a:r>
                        <a:rPr lang="bn-BD" sz="1600" dirty="0" smtClean="0">
                          <a:solidFill>
                            <a:srgbClr val="FF0000"/>
                          </a:solidFill>
                          <a:latin typeface="NikoshBAN" pitchFamily="2" charset="0"/>
                          <a:cs typeface="NikoshBAN" pitchFamily="2" charset="0"/>
                        </a:rPr>
                        <a:t> জানু- ১</a:t>
                      </a:r>
                    </a:p>
                    <a:p>
                      <a:endParaRPr lang="bn-BD" sz="1600" dirty="0" smtClean="0">
                        <a:solidFill>
                          <a:srgbClr val="FF0000"/>
                        </a:solidFill>
                      </a:endParaRPr>
                    </a:p>
                    <a:p>
                      <a:r>
                        <a:rPr lang="bn-BD" sz="1600" b="1" dirty="0" smtClean="0">
                          <a:solidFill>
                            <a:srgbClr val="3333FF"/>
                          </a:solidFill>
                          <a:latin typeface="NikoshBAN" pitchFamily="2" charset="0"/>
                          <a:cs typeface="NikoshBAN" pitchFamily="2" charset="0"/>
                        </a:rPr>
                        <a:t>ফেব্রে-১</a:t>
                      </a:r>
                      <a:r>
                        <a:rPr lang="bn-BD" sz="1600" b="1" dirty="0" smtClean="0">
                          <a:solidFill>
                            <a:srgbClr val="FF0000"/>
                          </a:solidFill>
                        </a:rPr>
                        <a:t> </a:t>
                      </a:r>
                      <a:endParaRPr lang="en-US" sz="1600" b="1" dirty="0">
                        <a:solidFill>
                          <a:srgbClr val="FF0000"/>
                        </a:solidFill>
                      </a:endParaRPr>
                    </a:p>
                  </a:txBody>
                  <a:tcPr>
                    <a:solidFill>
                      <a:schemeClr val="accent3">
                        <a:lumMod val="60000"/>
                        <a:lumOff val="40000"/>
                      </a:schemeClr>
                    </a:solidFill>
                  </a:tcPr>
                </a:tc>
                <a:tc>
                  <a:txBody>
                    <a:bodyPr/>
                    <a:lstStyle/>
                    <a:p>
                      <a:endParaRPr lang="bn-BD" sz="1600"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bn-BD" sz="1600" baseline="0" dirty="0" smtClean="0">
                          <a:solidFill>
                            <a:srgbClr val="FF0000"/>
                          </a:solidFill>
                          <a:latin typeface="NikoshBAN" pitchFamily="2" charset="0"/>
                          <a:cs typeface="NikoshBAN" pitchFamily="2" charset="0"/>
                        </a:rPr>
                        <a:t>নগদান হিসাব</a:t>
                      </a:r>
                      <a:endParaRPr lang="en-US" sz="1600" dirty="0" smtClean="0">
                        <a:solidFill>
                          <a:srgbClr val="FF0000"/>
                        </a:solidFill>
                        <a:latin typeface="NikoshBAN" pitchFamily="2" charset="0"/>
                        <a:cs typeface="NikoshBAN" pitchFamily="2" charset="0"/>
                      </a:endParaRPr>
                    </a:p>
                    <a:p>
                      <a:r>
                        <a:rPr lang="bn-BD" sz="1600" dirty="0" smtClean="0">
                          <a:solidFill>
                            <a:srgbClr val="FF0000"/>
                          </a:solidFill>
                          <a:latin typeface="NikoshBAN" pitchFamily="2" charset="0"/>
                          <a:cs typeface="NikoshBAN" pitchFamily="2" charset="0"/>
                        </a:rPr>
                        <a:t> </a:t>
                      </a:r>
                    </a:p>
                    <a:p>
                      <a:r>
                        <a:rPr lang="bn-BD" sz="1600" b="1" dirty="0" smtClean="0">
                          <a:solidFill>
                            <a:srgbClr val="3333FF"/>
                          </a:solidFill>
                          <a:latin typeface="NikoshBAN" pitchFamily="2" charset="0"/>
                          <a:cs typeface="NikoshBAN" pitchFamily="2" charset="0"/>
                        </a:rPr>
                        <a:t>ব্যালেন্স বি/ডি </a:t>
                      </a:r>
                      <a:endParaRPr lang="en-US" sz="1600" b="1" dirty="0" smtClean="0">
                        <a:solidFill>
                          <a:srgbClr val="3333FF"/>
                        </a:solidFill>
                        <a:latin typeface="NikoshBAN" pitchFamily="2" charset="0"/>
                        <a:cs typeface="NikoshBAN" pitchFamily="2" charset="0"/>
                      </a:endParaRPr>
                    </a:p>
                  </a:txBody>
                  <a:tcPr>
                    <a:solidFill>
                      <a:schemeClr val="accent3">
                        <a:lumMod val="60000"/>
                        <a:lumOff val="40000"/>
                      </a:schemeClr>
                    </a:solidFill>
                  </a:tcPr>
                </a:tc>
                <a:tc>
                  <a:txBody>
                    <a:bodyPr/>
                    <a:lstStyle/>
                    <a:p>
                      <a:endParaRPr lang="en-US" sz="1600" dirty="0">
                        <a:solidFill>
                          <a:srgbClr val="FF0000"/>
                        </a:solidFill>
                      </a:endParaRPr>
                    </a:p>
                  </a:txBody>
                  <a:tcPr>
                    <a:solidFill>
                      <a:schemeClr val="accent3">
                        <a:lumMod val="60000"/>
                        <a:lumOff val="40000"/>
                      </a:schemeClr>
                    </a:solidFill>
                  </a:tcPr>
                </a:tc>
                <a:tc>
                  <a:txBody>
                    <a:bodyPr/>
                    <a:lstStyle/>
                    <a:p>
                      <a:endParaRPr lang="bn-BD" sz="1600" dirty="0" smtClean="0">
                        <a:solidFill>
                          <a:srgbClr val="FF0000"/>
                        </a:solidFill>
                      </a:endParaRPr>
                    </a:p>
                    <a:p>
                      <a:r>
                        <a:rPr lang="bn-BD" sz="1600" baseline="0" dirty="0" smtClean="0">
                          <a:solidFill>
                            <a:srgbClr val="FF0000"/>
                          </a:solidFill>
                          <a:latin typeface="NikoshBAN" pitchFamily="2" charset="0"/>
                          <a:cs typeface="NikoshBAN" pitchFamily="2" charset="0"/>
                        </a:rPr>
                        <a:t>   ৫০,০০০ </a:t>
                      </a:r>
                    </a:p>
                    <a:p>
                      <a:r>
                        <a:rPr lang="bn-BD" sz="1600" baseline="0" dirty="0" smtClean="0">
                          <a:solidFill>
                            <a:srgbClr val="FF0000"/>
                          </a:solidFill>
                          <a:latin typeface="NikoshBAN" pitchFamily="2" charset="0"/>
                          <a:cs typeface="NikoshBAN" pitchFamily="2" charset="0"/>
                        </a:rPr>
                        <a:t>   ৫০,০০০</a:t>
                      </a:r>
                    </a:p>
                    <a:p>
                      <a:r>
                        <a:rPr lang="bn-BD" sz="1600" b="1" baseline="0" dirty="0" smtClean="0">
                          <a:solidFill>
                            <a:srgbClr val="3333FF"/>
                          </a:solidFill>
                          <a:latin typeface="NikoshBAN" pitchFamily="2" charset="0"/>
                          <a:cs typeface="NikoshBAN" pitchFamily="2" charset="0"/>
                        </a:rPr>
                        <a:t>  ৫০,০০০</a:t>
                      </a:r>
                      <a:endParaRPr lang="en-US" sz="1600" b="1" dirty="0" smtClean="0">
                        <a:solidFill>
                          <a:srgbClr val="3333FF"/>
                        </a:solidFill>
                      </a:endParaRPr>
                    </a:p>
                  </a:txBody>
                  <a:tcPr>
                    <a:solidFill>
                      <a:schemeClr val="accent3">
                        <a:lumMod val="60000"/>
                        <a:lumOff val="40000"/>
                      </a:schemeClr>
                    </a:solidFill>
                  </a:tcPr>
                </a:tc>
              </a:tr>
            </a:tbl>
          </a:graphicData>
        </a:graphic>
      </p:graphicFrame>
      <p:sp>
        <p:nvSpPr>
          <p:cNvPr id="4" name="TextBox 3"/>
          <p:cNvSpPr txBox="1"/>
          <p:nvPr/>
        </p:nvSpPr>
        <p:spPr>
          <a:xfrm rot="10800000" flipV="1">
            <a:off x="381000" y="381000"/>
            <a:ext cx="609600"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bn-BD" dirty="0" smtClean="0">
                <a:latin typeface="NikoshBAN" pitchFamily="2" charset="0"/>
                <a:cs typeface="NikoshBAN" pitchFamily="2" charset="0"/>
              </a:rPr>
              <a:t>ডেঃ </a:t>
            </a:r>
            <a:endParaRPr lang="en-US" dirty="0">
              <a:latin typeface="NikoshBAN" pitchFamily="2" charset="0"/>
              <a:cs typeface="NikoshBAN" pitchFamily="2" charset="0"/>
            </a:endParaRPr>
          </a:p>
        </p:txBody>
      </p:sp>
      <p:sp>
        <p:nvSpPr>
          <p:cNvPr id="5" name="TextBox 4"/>
          <p:cNvSpPr txBox="1"/>
          <p:nvPr/>
        </p:nvSpPr>
        <p:spPr>
          <a:xfrm>
            <a:off x="8077200" y="381000"/>
            <a:ext cx="609600"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bn-BD" dirty="0" smtClean="0">
                <a:latin typeface="NikoshBAN" pitchFamily="2" charset="0"/>
                <a:cs typeface="NikoshBAN" pitchFamily="2" charset="0"/>
              </a:rPr>
              <a:t>ক্রেঃ   </a:t>
            </a:r>
            <a:endParaRPr lang="en-US" dirty="0">
              <a:latin typeface="NikoshBAN" pitchFamily="2" charset="0"/>
              <a:cs typeface="NikoshBAN" pitchFamily="2" charset="0"/>
            </a:endParaRPr>
          </a:p>
        </p:txBody>
      </p:sp>
      <p:cxnSp>
        <p:nvCxnSpPr>
          <p:cNvPr id="7" name="Straight Connector 6"/>
          <p:cNvCxnSpPr/>
          <p:nvPr/>
        </p:nvCxnSpPr>
        <p:spPr>
          <a:xfrm>
            <a:off x="7543800" y="2362200"/>
            <a:ext cx="11430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8" name="Straight Connector 7"/>
          <p:cNvCxnSpPr/>
          <p:nvPr/>
        </p:nvCxnSpPr>
        <p:spPr>
          <a:xfrm>
            <a:off x="7543800" y="2590800"/>
            <a:ext cx="1219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0" name="Straight Connector 9"/>
          <p:cNvCxnSpPr/>
          <p:nvPr/>
        </p:nvCxnSpPr>
        <p:spPr>
          <a:xfrm>
            <a:off x="7543800" y="2667000"/>
            <a:ext cx="1219200" cy="1588"/>
          </a:xfrm>
          <a:prstGeom prst="line">
            <a:avLst/>
          </a:prstGeom>
        </p:spPr>
        <p:style>
          <a:lnRef idx="1">
            <a:schemeClr val="accent2"/>
          </a:lnRef>
          <a:fillRef idx="0">
            <a:schemeClr val="accent2"/>
          </a:fillRef>
          <a:effectRef idx="0">
            <a:schemeClr val="accent2"/>
          </a:effectRef>
          <a:fontRef idx="minor">
            <a:schemeClr val="tx1"/>
          </a:fontRef>
        </p:style>
      </p:cxnSp>
      <p:cxnSp>
        <p:nvCxnSpPr>
          <p:cNvPr id="12" name="Straight Connector 11"/>
          <p:cNvCxnSpPr/>
          <p:nvPr/>
        </p:nvCxnSpPr>
        <p:spPr>
          <a:xfrm>
            <a:off x="3352800" y="2362200"/>
            <a:ext cx="11430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3" name="Straight Connector 12"/>
          <p:cNvCxnSpPr/>
          <p:nvPr/>
        </p:nvCxnSpPr>
        <p:spPr>
          <a:xfrm>
            <a:off x="3352800" y="2590800"/>
            <a:ext cx="11430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4" name="Straight Connector 13"/>
          <p:cNvCxnSpPr/>
          <p:nvPr/>
        </p:nvCxnSpPr>
        <p:spPr>
          <a:xfrm>
            <a:off x="3352800" y="2667000"/>
            <a:ext cx="1143000" cy="1588"/>
          </a:xfrm>
          <a:prstGeom prst="line">
            <a:avLst/>
          </a:prstGeom>
        </p:spPr>
        <p:style>
          <a:lnRef idx="2">
            <a:schemeClr val="accent2"/>
          </a:lnRef>
          <a:fillRef idx="0">
            <a:schemeClr val="accent2"/>
          </a:fillRef>
          <a:effectRef idx="1">
            <a:schemeClr val="accent2"/>
          </a:effectRef>
          <a:fontRef idx="minor">
            <a:schemeClr val="tx1"/>
          </a:fontRef>
        </p:style>
      </p:cxnSp>
      <p:graphicFrame>
        <p:nvGraphicFramePr>
          <p:cNvPr id="18" name="Table 17"/>
          <p:cNvGraphicFramePr>
            <a:graphicFrameLocks noGrp="1"/>
          </p:cNvGraphicFramePr>
          <p:nvPr/>
        </p:nvGraphicFramePr>
        <p:xfrm>
          <a:off x="304800" y="4191000"/>
          <a:ext cx="8382000" cy="2495006"/>
        </p:xfrm>
        <a:graphic>
          <a:graphicData uri="http://schemas.openxmlformats.org/drawingml/2006/table">
            <a:tbl>
              <a:tblPr firstRow="1" bandRow="1">
                <a:effectLst>
                  <a:innerShdw blurRad="63500" dist="50800" dir="16200000">
                    <a:prstClr val="black">
                      <a:alpha val="50000"/>
                    </a:prstClr>
                  </a:innerShdw>
                </a:effectLst>
                <a:tableStyleId>{5C22544A-7EE6-4342-B048-85BDC9FD1C3A}</a:tableStyleId>
              </a:tblPr>
              <a:tblGrid>
                <a:gridCol w="776111"/>
                <a:gridCol w="1509889"/>
                <a:gridCol w="685800"/>
                <a:gridCol w="1219200"/>
                <a:gridCol w="853722"/>
                <a:gridCol w="1432278"/>
                <a:gridCol w="609600"/>
                <a:gridCol w="1295400"/>
              </a:tblGrid>
              <a:tr h="940526">
                <a:tc>
                  <a:txBody>
                    <a:bodyPr/>
                    <a:lstStyle/>
                    <a:p>
                      <a:r>
                        <a:rPr lang="bn-BD" sz="2400" baseline="0" dirty="0" smtClean="0">
                          <a:latin typeface="NikoshBAN" pitchFamily="2" charset="0"/>
                          <a:cs typeface="NikoshBAN" pitchFamily="2" charset="0"/>
                        </a:rPr>
                        <a:t>তারিখ</a:t>
                      </a:r>
                    </a:p>
                    <a:p>
                      <a:endParaRPr lang="bn-BD" baseline="0" dirty="0" smtClean="0">
                        <a:latin typeface="NikoshBAN" pitchFamily="2" charset="0"/>
                        <a:cs typeface="NikoshBAN" pitchFamily="2" charset="0"/>
                      </a:endParaRPr>
                    </a:p>
                  </a:txBody>
                  <a:tcPr>
                    <a:solidFill>
                      <a:srgbClr val="00B050"/>
                    </a:solidFill>
                  </a:tcPr>
                </a:tc>
                <a:tc>
                  <a:txBody>
                    <a:bodyPr/>
                    <a:lstStyle/>
                    <a:p>
                      <a:r>
                        <a:rPr lang="bn-BD" sz="2400" dirty="0" smtClean="0">
                          <a:latin typeface="NikoshBAN" pitchFamily="2" charset="0"/>
                          <a:cs typeface="NikoshBAN" pitchFamily="2" charset="0"/>
                        </a:rPr>
                        <a:t>বিবরণ</a:t>
                      </a:r>
                      <a:endParaRPr lang="en-US" sz="2400" dirty="0">
                        <a:latin typeface="NikoshBAN" pitchFamily="2" charset="0"/>
                        <a:cs typeface="NikoshBAN" pitchFamily="2" charset="0"/>
                      </a:endParaRPr>
                    </a:p>
                  </a:txBody>
                  <a:tcPr>
                    <a:solidFill>
                      <a:srgbClr val="00B050"/>
                    </a:solidFill>
                  </a:tcPr>
                </a:tc>
                <a:tc>
                  <a:txBody>
                    <a:bodyPr/>
                    <a:lstStyle/>
                    <a:p>
                      <a:r>
                        <a:rPr lang="bn-BD" sz="2400" dirty="0" smtClean="0">
                          <a:latin typeface="NikoshBAN" pitchFamily="2" charset="0"/>
                          <a:cs typeface="NikoshBAN" pitchFamily="2" charset="0"/>
                        </a:rPr>
                        <a:t>জাঃ</a:t>
                      </a:r>
                      <a:r>
                        <a:rPr lang="bn-BD" sz="2400" baseline="0" dirty="0" smtClean="0">
                          <a:latin typeface="NikoshBAN" pitchFamily="2" charset="0"/>
                          <a:cs typeface="NikoshBAN" pitchFamily="2" charset="0"/>
                        </a:rPr>
                        <a:t>পৃঃ </a:t>
                      </a:r>
                      <a:endParaRPr lang="en-US" sz="2400" dirty="0"/>
                    </a:p>
                  </a:txBody>
                  <a:tcPr>
                    <a:solidFill>
                      <a:srgbClr val="00B050"/>
                    </a:solidFill>
                  </a:tcPr>
                </a:tc>
                <a:tc>
                  <a:txBody>
                    <a:bodyPr/>
                    <a:lstStyle/>
                    <a:p>
                      <a:r>
                        <a:rPr lang="bn-BD" sz="2400" dirty="0" smtClean="0">
                          <a:latin typeface="NikoshBAN" pitchFamily="2" charset="0"/>
                          <a:cs typeface="NikoshBAN" pitchFamily="2" charset="0"/>
                        </a:rPr>
                        <a:t>   পরিমান</a:t>
                      </a:r>
                    </a:p>
                    <a:p>
                      <a:r>
                        <a:rPr lang="bn-BD" sz="2400" dirty="0" smtClean="0">
                          <a:latin typeface="NikoshBAN" pitchFamily="2" charset="0"/>
                          <a:cs typeface="NikoshBAN" pitchFamily="2" charset="0"/>
                        </a:rPr>
                        <a:t>     টাকা</a:t>
                      </a:r>
                      <a:r>
                        <a:rPr lang="bn-BD" sz="2400" baseline="0" dirty="0" smtClean="0">
                          <a:latin typeface="NikoshBAN" pitchFamily="2" charset="0"/>
                          <a:cs typeface="NikoshBAN" pitchFamily="2" charset="0"/>
                        </a:rPr>
                        <a:t> </a:t>
                      </a:r>
                      <a:endParaRPr lang="en-US" sz="2400" dirty="0">
                        <a:latin typeface="NikoshBAN" pitchFamily="2" charset="0"/>
                        <a:cs typeface="NikoshBAN" pitchFamily="2" charset="0"/>
                      </a:endParaRPr>
                    </a:p>
                  </a:txBody>
                  <a:tcPr>
                    <a:solidFill>
                      <a:srgbClr val="00B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sz="2400" baseline="0" dirty="0" smtClean="0">
                          <a:latin typeface="NikoshBAN" pitchFamily="2" charset="0"/>
                          <a:cs typeface="NikoshBAN" pitchFamily="2" charset="0"/>
                        </a:rPr>
                        <a:t> তারিখ</a:t>
                      </a:r>
                    </a:p>
                    <a:p>
                      <a:endParaRPr lang="en-US" dirty="0"/>
                    </a:p>
                  </a:txBody>
                  <a:tcPr>
                    <a:solidFill>
                      <a:srgbClr val="00B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dirty="0" smtClean="0">
                          <a:latin typeface="NikoshBAN" pitchFamily="2" charset="0"/>
                          <a:cs typeface="NikoshBAN" pitchFamily="2" charset="0"/>
                        </a:rPr>
                        <a:t>   </a:t>
                      </a:r>
                      <a:r>
                        <a:rPr lang="bn-BD" sz="2400" dirty="0" smtClean="0">
                          <a:latin typeface="NikoshBAN" pitchFamily="2" charset="0"/>
                          <a:cs typeface="NikoshBAN" pitchFamily="2" charset="0"/>
                        </a:rPr>
                        <a:t>বিবরণ</a:t>
                      </a:r>
                      <a:endParaRPr lang="en-US" sz="2400" dirty="0" smtClean="0">
                        <a:latin typeface="NikoshBAN" pitchFamily="2" charset="0"/>
                        <a:cs typeface="NikoshBAN" pitchFamily="2" charset="0"/>
                      </a:endParaRPr>
                    </a:p>
                    <a:p>
                      <a:endParaRPr lang="en-US" dirty="0"/>
                    </a:p>
                  </a:txBody>
                  <a:tcPr>
                    <a:solidFill>
                      <a:srgbClr val="00B050"/>
                    </a:solidFill>
                  </a:tcPr>
                </a:tc>
                <a:tc>
                  <a:txBody>
                    <a:bodyPr/>
                    <a:lstStyle/>
                    <a:p>
                      <a:r>
                        <a:rPr lang="bn-BD" sz="2400" dirty="0" smtClean="0">
                          <a:latin typeface="NikoshBAN" pitchFamily="2" charset="0"/>
                          <a:cs typeface="NikoshBAN" pitchFamily="2" charset="0"/>
                        </a:rPr>
                        <a:t>জাঃ</a:t>
                      </a:r>
                      <a:r>
                        <a:rPr lang="bn-BD" sz="2400" baseline="0" dirty="0" smtClean="0">
                          <a:latin typeface="NikoshBAN" pitchFamily="2" charset="0"/>
                          <a:cs typeface="NikoshBAN" pitchFamily="2" charset="0"/>
                        </a:rPr>
                        <a:t>পৃঃ</a:t>
                      </a:r>
                      <a:r>
                        <a:rPr lang="bn-BD" baseline="0" dirty="0" smtClean="0">
                          <a:latin typeface="NikoshBAN" pitchFamily="2" charset="0"/>
                          <a:cs typeface="NikoshBAN" pitchFamily="2" charset="0"/>
                        </a:rPr>
                        <a:t> </a:t>
                      </a:r>
                      <a:endParaRPr lang="en-US" dirty="0"/>
                    </a:p>
                  </a:txBody>
                  <a:tcPr>
                    <a:solidFill>
                      <a:srgbClr val="00B050"/>
                    </a:solidFill>
                  </a:tcPr>
                </a:tc>
                <a:tc>
                  <a:txBody>
                    <a:bodyPr/>
                    <a:lstStyle/>
                    <a:p>
                      <a:r>
                        <a:rPr lang="bn-BD" dirty="0" smtClean="0">
                          <a:latin typeface="NikoshBAN" pitchFamily="2" charset="0"/>
                          <a:cs typeface="NikoshBAN" pitchFamily="2" charset="0"/>
                        </a:rPr>
                        <a:t>    </a:t>
                      </a:r>
                      <a:r>
                        <a:rPr lang="bn-BD" sz="2400" dirty="0" smtClean="0">
                          <a:latin typeface="NikoshBAN" pitchFamily="2" charset="0"/>
                          <a:cs typeface="NikoshBAN" pitchFamily="2" charset="0"/>
                        </a:rPr>
                        <a:t>পরিমান</a:t>
                      </a:r>
                    </a:p>
                    <a:p>
                      <a:r>
                        <a:rPr lang="bn-BD" sz="2400" dirty="0" smtClean="0">
                          <a:latin typeface="NikoshBAN" pitchFamily="2" charset="0"/>
                          <a:cs typeface="NikoshBAN" pitchFamily="2" charset="0"/>
                        </a:rPr>
                        <a:t>     টাকা</a:t>
                      </a:r>
                      <a:endParaRPr lang="en-US" sz="2400" dirty="0"/>
                    </a:p>
                  </a:txBody>
                  <a:tcPr>
                    <a:solidFill>
                      <a:srgbClr val="00B050"/>
                    </a:solidFill>
                  </a:tcPr>
                </a:tc>
              </a:tr>
              <a:tr h="1497874">
                <a:tc>
                  <a:txBody>
                    <a:bodyPr/>
                    <a:lstStyle/>
                    <a:p>
                      <a:r>
                        <a:rPr lang="bn-BD" sz="1600" dirty="0" smtClean="0">
                          <a:solidFill>
                            <a:srgbClr val="FF0000"/>
                          </a:solidFill>
                          <a:latin typeface="NikoshBAN" pitchFamily="2" charset="0"/>
                          <a:cs typeface="NikoshBAN" pitchFamily="2" charset="0"/>
                        </a:rPr>
                        <a:t> </a:t>
                      </a:r>
                      <a:r>
                        <a:rPr lang="en-US" sz="1600" dirty="0" smtClean="0">
                          <a:solidFill>
                            <a:srgbClr val="FF0000"/>
                          </a:solidFill>
                          <a:latin typeface="NikoshBAN" pitchFamily="2" charset="0"/>
                          <a:cs typeface="NikoshBAN" pitchFamily="2" charset="0"/>
                        </a:rPr>
                        <a:t>2020</a:t>
                      </a:r>
                    </a:p>
                    <a:p>
                      <a:r>
                        <a:rPr lang="bn-BD" sz="1600" baseline="0" dirty="0" smtClean="0">
                          <a:solidFill>
                            <a:srgbClr val="FF0000"/>
                          </a:solidFill>
                          <a:latin typeface="NikoshBAN" pitchFamily="2" charset="0"/>
                          <a:cs typeface="NikoshBAN" pitchFamily="2" charset="0"/>
                        </a:rPr>
                        <a:t> জানু-৫</a:t>
                      </a:r>
                    </a:p>
                    <a:p>
                      <a:endParaRPr lang="bn-BD" sz="1600" baseline="0" dirty="0" smtClean="0">
                        <a:solidFill>
                          <a:srgbClr val="002060"/>
                        </a:solidFill>
                        <a:latin typeface="NikoshBAN" pitchFamily="2" charset="0"/>
                        <a:cs typeface="NikoshBAN" pitchFamily="2" charset="0"/>
                      </a:endParaRPr>
                    </a:p>
                    <a:p>
                      <a:endParaRPr lang="bn-BD" sz="1600" b="1" baseline="0" dirty="0" smtClean="0">
                        <a:solidFill>
                          <a:srgbClr val="002060"/>
                        </a:solidFill>
                        <a:latin typeface="NikoshBAN" pitchFamily="2" charset="0"/>
                        <a:cs typeface="NikoshBAN"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bn-BD" sz="1600" b="1" dirty="0" smtClean="0">
                          <a:solidFill>
                            <a:srgbClr val="3333FF"/>
                          </a:solidFill>
                          <a:latin typeface="NikoshBAN" pitchFamily="2" charset="0"/>
                          <a:cs typeface="NikoshBAN" pitchFamily="2" charset="0"/>
                        </a:rPr>
                        <a:t>ফেব্রে-১</a:t>
                      </a:r>
                      <a:r>
                        <a:rPr lang="bn-BD" sz="1600" b="1" dirty="0" smtClean="0">
                          <a:solidFill>
                            <a:srgbClr val="FF0000"/>
                          </a:solidFill>
                        </a:rPr>
                        <a:t> </a:t>
                      </a:r>
                      <a:endParaRPr lang="en-US" sz="1600" b="1" dirty="0" smtClean="0">
                        <a:solidFill>
                          <a:srgbClr val="FF0000"/>
                        </a:solidFill>
                      </a:endParaRPr>
                    </a:p>
                    <a:p>
                      <a:endParaRPr lang="bn-BD" sz="1600" dirty="0" smtClean="0">
                        <a:solidFill>
                          <a:srgbClr val="002060"/>
                        </a:solidFill>
                        <a:latin typeface="NikoshBAN" pitchFamily="2" charset="0"/>
                        <a:cs typeface="NikoshBAN" pitchFamily="2" charset="0"/>
                      </a:endParaRPr>
                    </a:p>
                  </a:txBody>
                  <a:tcPr>
                    <a:solidFill>
                      <a:schemeClr val="accent3">
                        <a:lumMod val="60000"/>
                        <a:lumOff val="40000"/>
                      </a:schemeClr>
                    </a:solidFill>
                  </a:tcPr>
                </a:tc>
                <a:tc>
                  <a:txBody>
                    <a:bodyPr/>
                    <a:lstStyle/>
                    <a:p>
                      <a:endParaRPr lang="bn-BD" sz="1600" dirty="0" smtClean="0">
                        <a:solidFill>
                          <a:srgbClr val="FF0000"/>
                        </a:solidFill>
                        <a:latin typeface="NikoshBAN" pitchFamily="2" charset="0"/>
                        <a:cs typeface="NikoshBAN" pitchFamily="2" charset="0"/>
                      </a:endParaRPr>
                    </a:p>
                    <a:p>
                      <a:r>
                        <a:rPr lang="bn-BD" sz="1600" dirty="0" smtClean="0">
                          <a:solidFill>
                            <a:srgbClr val="FF0000"/>
                          </a:solidFill>
                          <a:latin typeface="NikoshBAN" pitchFamily="2" charset="0"/>
                          <a:cs typeface="NikoshBAN" pitchFamily="2" charset="0"/>
                        </a:rPr>
                        <a:t>নগদান হিসাব </a:t>
                      </a:r>
                    </a:p>
                    <a:p>
                      <a:endParaRPr lang="bn-BD" sz="1600" dirty="0" smtClean="0">
                        <a:solidFill>
                          <a:srgbClr val="FF0000"/>
                        </a:solidFill>
                        <a:latin typeface="NikoshBAN" pitchFamily="2" charset="0"/>
                        <a:cs typeface="NikoshBAN" pitchFamily="2" charset="0"/>
                      </a:endParaRPr>
                    </a:p>
                    <a:p>
                      <a:endParaRPr lang="bn-BD" sz="1600" dirty="0" smtClean="0">
                        <a:solidFill>
                          <a:srgbClr val="FF0000"/>
                        </a:solidFill>
                        <a:latin typeface="NikoshBAN" pitchFamily="2" charset="0"/>
                        <a:cs typeface="NikoshBAN"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bn-BD" sz="1600" dirty="0" smtClean="0">
                          <a:solidFill>
                            <a:srgbClr val="FF0000"/>
                          </a:solidFill>
                          <a:latin typeface="NikoshBAN" pitchFamily="2" charset="0"/>
                          <a:cs typeface="NikoshBAN" pitchFamily="2" charset="0"/>
                        </a:rPr>
                        <a:t> </a:t>
                      </a:r>
                      <a:r>
                        <a:rPr lang="bn-BD" sz="1600" b="1" dirty="0" smtClean="0">
                          <a:solidFill>
                            <a:srgbClr val="3333FF"/>
                          </a:solidFill>
                          <a:latin typeface="NikoshBAN" pitchFamily="2" charset="0"/>
                          <a:cs typeface="NikoshBAN" pitchFamily="2" charset="0"/>
                        </a:rPr>
                        <a:t>ব্যালেন্স বি</a:t>
                      </a:r>
                      <a:r>
                        <a:rPr lang="bn-BD" sz="1600" b="1" baseline="0" dirty="0" smtClean="0">
                          <a:solidFill>
                            <a:srgbClr val="3333FF"/>
                          </a:solidFill>
                          <a:latin typeface="NikoshBAN" pitchFamily="2" charset="0"/>
                          <a:cs typeface="NikoshBAN" pitchFamily="2" charset="0"/>
                        </a:rPr>
                        <a:t> </a:t>
                      </a:r>
                      <a:r>
                        <a:rPr lang="bn-BD" sz="1600" b="1" dirty="0" smtClean="0">
                          <a:solidFill>
                            <a:srgbClr val="3333FF"/>
                          </a:solidFill>
                          <a:latin typeface="NikoshBAN" pitchFamily="2" charset="0"/>
                          <a:cs typeface="NikoshBAN" pitchFamily="2" charset="0"/>
                        </a:rPr>
                        <a:t>/ডি </a:t>
                      </a:r>
                      <a:endParaRPr lang="en-US" sz="1600" b="1" dirty="0" smtClean="0">
                        <a:solidFill>
                          <a:srgbClr val="3333FF"/>
                        </a:solidFill>
                        <a:latin typeface="NikoshBAN" pitchFamily="2" charset="0"/>
                        <a:cs typeface="NikoshBAN" pitchFamily="2" charset="0"/>
                      </a:endParaRPr>
                    </a:p>
                    <a:p>
                      <a:endParaRPr lang="en-US" sz="1600" dirty="0">
                        <a:solidFill>
                          <a:srgbClr val="002060"/>
                        </a:solidFill>
                        <a:latin typeface="NikoshBAN" pitchFamily="2" charset="0"/>
                        <a:cs typeface="NikoshBAN" pitchFamily="2" charset="0"/>
                      </a:endParaRPr>
                    </a:p>
                  </a:txBody>
                  <a:tcPr>
                    <a:solidFill>
                      <a:schemeClr val="accent3">
                        <a:lumMod val="60000"/>
                        <a:lumOff val="40000"/>
                      </a:schemeClr>
                    </a:solidFill>
                  </a:tcPr>
                </a:tc>
                <a:tc>
                  <a:txBody>
                    <a:bodyPr/>
                    <a:lstStyle/>
                    <a:p>
                      <a:endParaRPr lang="en-US" sz="1600" dirty="0">
                        <a:solidFill>
                          <a:srgbClr val="FF0000"/>
                        </a:solidFill>
                      </a:endParaRPr>
                    </a:p>
                  </a:txBody>
                  <a:tcPr>
                    <a:solidFill>
                      <a:schemeClr val="accent3">
                        <a:lumMod val="60000"/>
                        <a:lumOff val="40000"/>
                      </a:schemeClr>
                    </a:solidFill>
                  </a:tcPr>
                </a:tc>
                <a:tc>
                  <a:txBody>
                    <a:bodyPr/>
                    <a:lstStyle/>
                    <a:p>
                      <a:r>
                        <a:rPr lang="en-US" sz="1600" baseline="0" dirty="0" smtClean="0">
                          <a:solidFill>
                            <a:srgbClr val="FF0000"/>
                          </a:solidFill>
                          <a:latin typeface="NikoshBAN" pitchFamily="2" charset="0"/>
                          <a:cs typeface="NikoshBAN" pitchFamily="2" charset="0"/>
                        </a:rPr>
                        <a:t> </a:t>
                      </a:r>
                    </a:p>
                    <a:p>
                      <a:r>
                        <a:rPr lang="en-US" sz="1600" baseline="0" dirty="0" smtClean="0">
                          <a:solidFill>
                            <a:srgbClr val="FF0000"/>
                          </a:solidFill>
                          <a:latin typeface="NikoshBAN" pitchFamily="2" charset="0"/>
                          <a:cs typeface="NikoshBAN" pitchFamily="2" charset="0"/>
                        </a:rPr>
                        <a:t> </a:t>
                      </a:r>
                      <a:r>
                        <a:rPr lang="bn-BD" sz="1600" baseline="0" dirty="0" smtClean="0">
                          <a:solidFill>
                            <a:srgbClr val="FF0000"/>
                          </a:solidFill>
                          <a:latin typeface="NikoshBAN" pitchFamily="2" charset="0"/>
                          <a:cs typeface="NikoshBAN" pitchFamily="2" charset="0"/>
                        </a:rPr>
                        <a:t>   ৩০,০০০ </a:t>
                      </a:r>
                    </a:p>
                    <a:p>
                      <a:r>
                        <a:rPr lang="bn-BD" sz="1600" baseline="0" dirty="0" smtClean="0">
                          <a:solidFill>
                            <a:srgbClr val="FF0000"/>
                          </a:solidFill>
                          <a:latin typeface="NikoshBAN" pitchFamily="2" charset="0"/>
                          <a:cs typeface="NikoshBAN" pitchFamily="2" charset="0"/>
                        </a:rPr>
                        <a:t>    ৩০,০০০</a:t>
                      </a:r>
                    </a:p>
                    <a:p>
                      <a:endParaRPr lang="bn-BD" sz="1600" baseline="0" dirty="0" smtClean="0">
                        <a:solidFill>
                          <a:srgbClr val="FF0000"/>
                        </a:solidFill>
                        <a:latin typeface="NikoshBAN" pitchFamily="2" charset="0"/>
                        <a:cs typeface="NikoshBAN" pitchFamily="2" charset="0"/>
                      </a:endParaRPr>
                    </a:p>
                    <a:p>
                      <a:r>
                        <a:rPr lang="bn-BD" sz="1600" baseline="0" dirty="0" smtClean="0">
                          <a:solidFill>
                            <a:srgbClr val="FF0000"/>
                          </a:solidFill>
                          <a:latin typeface="NikoshBAN" pitchFamily="2" charset="0"/>
                          <a:cs typeface="NikoshBAN" pitchFamily="2" charset="0"/>
                        </a:rPr>
                        <a:t>    </a:t>
                      </a:r>
                      <a:r>
                        <a:rPr lang="bn-BD" sz="1600" b="1" baseline="0" dirty="0" smtClean="0">
                          <a:solidFill>
                            <a:srgbClr val="3333FF"/>
                          </a:solidFill>
                          <a:latin typeface="NikoshBAN" pitchFamily="2" charset="0"/>
                          <a:cs typeface="NikoshBAN" pitchFamily="2" charset="0"/>
                        </a:rPr>
                        <a:t> ৩০,০০০ </a:t>
                      </a:r>
                    </a:p>
                  </a:txBody>
                  <a:tcPr>
                    <a:solidFill>
                      <a:schemeClr val="accent3">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sz="1600" dirty="0" smtClean="0">
                          <a:solidFill>
                            <a:srgbClr val="FF0000"/>
                          </a:solidFill>
                          <a:latin typeface="NikoshBAN" pitchFamily="2" charset="0"/>
                          <a:cs typeface="NikoshBAN" pitchFamily="2" charset="0"/>
                        </a:rPr>
                        <a:t>  </a:t>
                      </a:r>
                      <a:r>
                        <a:rPr lang="en-US" sz="1600" dirty="0" smtClean="0">
                          <a:solidFill>
                            <a:srgbClr val="FF0000"/>
                          </a:solidFill>
                          <a:latin typeface="NikoshBAN" pitchFamily="2" charset="0"/>
                          <a:cs typeface="NikoshBAN" pitchFamily="2" charset="0"/>
                        </a:rPr>
                        <a:t>2020</a:t>
                      </a:r>
                    </a:p>
                    <a:p>
                      <a:pPr marL="0" marR="0" indent="0" algn="l" defTabSz="914400" rtl="0" eaLnBrk="1" fontAlgn="auto" latinLnBrk="0" hangingPunct="1">
                        <a:lnSpc>
                          <a:spcPct val="100000"/>
                        </a:lnSpc>
                        <a:spcBef>
                          <a:spcPts val="0"/>
                        </a:spcBef>
                        <a:spcAft>
                          <a:spcPts val="0"/>
                        </a:spcAft>
                        <a:buClrTx/>
                        <a:buSzTx/>
                        <a:buFontTx/>
                        <a:buNone/>
                        <a:tabLst/>
                        <a:defRPr/>
                      </a:pPr>
                      <a:r>
                        <a:rPr lang="bn-BD" sz="1600" dirty="0" smtClean="0">
                          <a:solidFill>
                            <a:srgbClr val="FF0000"/>
                          </a:solidFill>
                          <a:latin typeface="NikoshBAN" pitchFamily="2" charset="0"/>
                          <a:cs typeface="NikoshBAN" pitchFamily="2" charset="0"/>
                        </a:rPr>
                        <a:t> </a:t>
                      </a:r>
                      <a:r>
                        <a:rPr lang="bn-BD" sz="1600" b="1" dirty="0" smtClean="0">
                          <a:solidFill>
                            <a:srgbClr val="3333FF"/>
                          </a:solidFill>
                          <a:latin typeface="NikoshBAN" pitchFamily="2" charset="0"/>
                          <a:cs typeface="NikoshBAN" pitchFamily="2" charset="0"/>
                        </a:rPr>
                        <a:t>জানু-৩১</a:t>
                      </a:r>
                    </a:p>
                    <a:p>
                      <a:r>
                        <a:rPr lang="bn-BD" sz="1600" dirty="0" smtClean="0">
                          <a:solidFill>
                            <a:srgbClr val="FF0000"/>
                          </a:solidFill>
                        </a:rPr>
                        <a:t> </a:t>
                      </a:r>
                    </a:p>
                  </a:txBody>
                  <a:tcPr>
                    <a:solidFill>
                      <a:schemeClr val="accent3">
                        <a:lumMod val="60000"/>
                        <a:lumOff val="40000"/>
                      </a:schemeClr>
                    </a:solidFill>
                  </a:tcPr>
                </a:tc>
                <a:tc>
                  <a:txBody>
                    <a:bodyPr/>
                    <a:lstStyle/>
                    <a:p>
                      <a:endParaRPr lang="bn-BD" sz="1600" dirty="0" smtClean="0">
                        <a:solidFill>
                          <a:srgbClr val="FF0000"/>
                        </a:solidFill>
                      </a:endParaRPr>
                    </a:p>
                    <a:p>
                      <a:r>
                        <a:rPr lang="bn-BD" sz="1600" dirty="0" smtClean="0">
                          <a:solidFill>
                            <a:srgbClr val="FF0000"/>
                          </a:solidFill>
                          <a:latin typeface="NikoshBAN" pitchFamily="2" charset="0"/>
                          <a:cs typeface="NikoshBAN" pitchFamily="2" charset="0"/>
                        </a:rPr>
                        <a:t> </a:t>
                      </a:r>
                      <a:r>
                        <a:rPr lang="bn-BD" sz="1600" b="1" dirty="0" smtClean="0">
                          <a:solidFill>
                            <a:srgbClr val="3333FF"/>
                          </a:solidFill>
                          <a:latin typeface="NikoshBAN" pitchFamily="2" charset="0"/>
                          <a:cs typeface="NikoshBAN" pitchFamily="2" charset="0"/>
                        </a:rPr>
                        <a:t>ব্যালেন্স সি</a:t>
                      </a:r>
                      <a:r>
                        <a:rPr lang="bn-BD" sz="1600" b="1" baseline="0" dirty="0" smtClean="0">
                          <a:solidFill>
                            <a:srgbClr val="3333FF"/>
                          </a:solidFill>
                          <a:latin typeface="NikoshBAN" pitchFamily="2" charset="0"/>
                          <a:cs typeface="NikoshBAN" pitchFamily="2" charset="0"/>
                        </a:rPr>
                        <a:t> </a:t>
                      </a:r>
                      <a:r>
                        <a:rPr lang="bn-BD" sz="1600" b="1" dirty="0" smtClean="0">
                          <a:solidFill>
                            <a:srgbClr val="3333FF"/>
                          </a:solidFill>
                          <a:latin typeface="NikoshBAN" pitchFamily="2" charset="0"/>
                          <a:cs typeface="NikoshBAN" pitchFamily="2" charset="0"/>
                        </a:rPr>
                        <a:t>/ডি </a:t>
                      </a:r>
                      <a:endParaRPr lang="en-US" sz="1600" b="1" dirty="0" smtClean="0">
                        <a:solidFill>
                          <a:srgbClr val="3333FF"/>
                        </a:solidFill>
                        <a:latin typeface="NikoshBAN" pitchFamily="2" charset="0"/>
                        <a:cs typeface="NikoshBAN" pitchFamily="2" charset="0"/>
                      </a:endParaRPr>
                    </a:p>
                  </a:txBody>
                  <a:tcPr>
                    <a:solidFill>
                      <a:schemeClr val="accent3">
                        <a:lumMod val="60000"/>
                        <a:lumOff val="40000"/>
                      </a:schemeClr>
                    </a:solidFill>
                  </a:tcPr>
                </a:tc>
                <a:tc>
                  <a:txBody>
                    <a:bodyPr/>
                    <a:lstStyle/>
                    <a:p>
                      <a:endParaRPr lang="en-US" sz="1600" dirty="0">
                        <a:solidFill>
                          <a:srgbClr val="FF0000"/>
                        </a:solidFill>
                      </a:endParaRPr>
                    </a:p>
                  </a:txBody>
                  <a:tcPr>
                    <a:solidFill>
                      <a:schemeClr val="accent3">
                        <a:lumMod val="60000"/>
                        <a:lumOff val="40000"/>
                      </a:schemeClr>
                    </a:solidFill>
                  </a:tcPr>
                </a:tc>
                <a:tc>
                  <a:txBody>
                    <a:bodyPr/>
                    <a:lstStyle/>
                    <a:p>
                      <a:endParaRPr lang="bn-BD" sz="1600" b="1" dirty="0" smtClean="0">
                        <a:solidFill>
                          <a:srgbClr val="3333FF"/>
                        </a:solidFill>
                      </a:endParaRPr>
                    </a:p>
                    <a:p>
                      <a:r>
                        <a:rPr lang="bn-BD" sz="1600" b="1" dirty="0" smtClean="0">
                          <a:solidFill>
                            <a:srgbClr val="3333FF"/>
                          </a:solidFill>
                          <a:latin typeface="NikoshBAN" pitchFamily="2" charset="0"/>
                          <a:cs typeface="NikoshBAN" pitchFamily="2" charset="0"/>
                        </a:rPr>
                        <a:t>    ৩০,০০০</a:t>
                      </a:r>
                      <a:r>
                        <a:rPr lang="bn-BD" sz="1600" b="1" baseline="0" dirty="0" smtClean="0">
                          <a:solidFill>
                            <a:srgbClr val="3333FF"/>
                          </a:solidFill>
                          <a:latin typeface="NikoshBAN" pitchFamily="2" charset="0"/>
                          <a:cs typeface="NikoshBAN" pitchFamily="2" charset="0"/>
                        </a:rPr>
                        <a:t> </a:t>
                      </a:r>
                    </a:p>
                    <a:p>
                      <a:r>
                        <a:rPr lang="bn-BD" sz="1600" baseline="0" dirty="0" smtClean="0">
                          <a:solidFill>
                            <a:srgbClr val="FF0000"/>
                          </a:solidFill>
                          <a:latin typeface="NikoshBAN" pitchFamily="2" charset="0"/>
                          <a:cs typeface="NikoshBAN" pitchFamily="2" charset="0"/>
                        </a:rPr>
                        <a:t>    ৩০,০০০ </a:t>
                      </a:r>
                      <a:endParaRPr lang="bn-BD" sz="1600" dirty="0" smtClean="0">
                        <a:solidFill>
                          <a:srgbClr val="FF0000"/>
                        </a:solidFill>
                        <a:latin typeface="NikoshBAN" pitchFamily="2" charset="0"/>
                        <a:cs typeface="NikoshBAN" pitchFamily="2" charset="0"/>
                      </a:endParaRPr>
                    </a:p>
                  </a:txBody>
                  <a:tcPr>
                    <a:solidFill>
                      <a:schemeClr val="accent3">
                        <a:lumMod val="60000"/>
                        <a:lumOff val="40000"/>
                      </a:schemeClr>
                    </a:solidFill>
                  </a:tcPr>
                </a:tc>
              </a:tr>
            </a:tbl>
          </a:graphicData>
        </a:graphic>
      </p:graphicFrame>
      <p:sp>
        <p:nvSpPr>
          <p:cNvPr id="19" name="TextBox 18"/>
          <p:cNvSpPr txBox="1"/>
          <p:nvPr/>
        </p:nvSpPr>
        <p:spPr>
          <a:xfrm rot="10800000" flipV="1">
            <a:off x="381000" y="3733800"/>
            <a:ext cx="609600"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bn-BD" dirty="0" smtClean="0">
                <a:latin typeface="NikoshBAN" pitchFamily="2" charset="0"/>
                <a:cs typeface="NikoshBAN" pitchFamily="2" charset="0"/>
              </a:rPr>
              <a:t>ডেঃ </a:t>
            </a:r>
            <a:endParaRPr lang="en-US" dirty="0">
              <a:latin typeface="NikoshBAN" pitchFamily="2" charset="0"/>
              <a:cs typeface="NikoshBAN" pitchFamily="2" charset="0"/>
            </a:endParaRPr>
          </a:p>
        </p:txBody>
      </p:sp>
      <p:sp>
        <p:nvSpPr>
          <p:cNvPr id="20" name="TextBox 19"/>
          <p:cNvSpPr txBox="1"/>
          <p:nvPr/>
        </p:nvSpPr>
        <p:spPr>
          <a:xfrm>
            <a:off x="8001000" y="3733800"/>
            <a:ext cx="609600"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bn-BD" dirty="0" smtClean="0">
                <a:latin typeface="NikoshBAN" pitchFamily="2" charset="0"/>
                <a:cs typeface="NikoshBAN" pitchFamily="2" charset="0"/>
              </a:rPr>
              <a:t>ক্রেঃ   </a:t>
            </a:r>
            <a:endParaRPr lang="en-US" dirty="0">
              <a:latin typeface="NikoshBAN" pitchFamily="2" charset="0"/>
              <a:cs typeface="NikoshBAN" pitchFamily="2" charset="0"/>
            </a:endParaRPr>
          </a:p>
        </p:txBody>
      </p:sp>
      <p:sp>
        <p:nvSpPr>
          <p:cNvPr id="21" name="Title 1"/>
          <p:cNvSpPr txBox="1">
            <a:spLocks/>
          </p:cNvSpPr>
          <p:nvPr/>
        </p:nvSpPr>
        <p:spPr>
          <a:xfrm>
            <a:off x="3200400" y="3505200"/>
            <a:ext cx="2590800" cy="609600"/>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bn-BD" sz="2800" dirty="0" smtClean="0">
                <a:latin typeface="NikoshBAN" pitchFamily="2" charset="0"/>
                <a:cs typeface="NikoshBAN" pitchFamily="2" charset="0"/>
              </a:rPr>
              <a:t>ক্রয় </a:t>
            </a:r>
            <a:r>
              <a:rPr kumimoji="0" lang="bn-BD" sz="2800" b="0" i="0" u="none" strike="noStrike" kern="1200" cap="none" spc="0" normalizeH="0" baseline="0" noProof="0" dirty="0" smtClean="0">
                <a:ln>
                  <a:noFill/>
                </a:ln>
                <a:solidFill>
                  <a:schemeClr val="lt1"/>
                </a:solidFill>
                <a:effectLst/>
                <a:uLnTx/>
                <a:uFillTx/>
                <a:latin typeface="NikoshBAN" pitchFamily="2" charset="0"/>
                <a:ea typeface="+mn-ea"/>
                <a:cs typeface="NikoshBAN" pitchFamily="2" charset="0"/>
              </a:rPr>
              <a:t>হিসাব </a:t>
            </a:r>
            <a:endParaRPr kumimoji="0" lang="en-US" sz="2800" b="0" i="0" u="none" strike="noStrike" kern="1200" cap="none" spc="0" normalizeH="0" baseline="0" noProof="0" dirty="0">
              <a:ln>
                <a:noFill/>
              </a:ln>
              <a:solidFill>
                <a:schemeClr val="lt1"/>
              </a:solidFill>
              <a:effectLst/>
              <a:uLnTx/>
              <a:uFillTx/>
              <a:latin typeface="NikoshBAN" pitchFamily="2" charset="0"/>
              <a:ea typeface="+mn-ea"/>
              <a:cs typeface="NikoshBAN" pitchFamily="2" charset="0"/>
            </a:endParaRPr>
          </a:p>
        </p:txBody>
      </p:sp>
      <p:cxnSp>
        <p:nvCxnSpPr>
          <p:cNvPr id="24" name="Straight Connector 23"/>
          <p:cNvCxnSpPr/>
          <p:nvPr/>
        </p:nvCxnSpPr>
        <p:spPr>
          <a:xfrm>
            <a:off x="7543800" y="2667000"/>
            <a:ext cx="1219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27" name="Straight Connector 26"/>
          <p:cNvCxnSpPr/>
          <p:nvPr/>
        </p:nvCxnSpPr>
        <p:spPr>
          <a:xfrm>
            <a:off x="7391400" y="5638800"/>
            <a:ext cx="12954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29" name="Straight Connector 28"/>
          <p:cNvCxnSpPr/>
          <p:nvPr/>
        </p:nvCxnSpPr>
        <p:spPr>
          <a:xfrm>
            <a:off x="3276600" y="5638800"/>
            <a:ext cx="1219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30" name="Straight Connector 29"/>
          <p:cNvCxnSpPr/>
          <p:nvPr/>
        </p:nvCxnSpPr>
        <p:spPr>
          <a:xfrm>
            <a:off x="7391400" y="5943600"/>
            <a:ext cx="12954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31" name="Straight Connector 30"/>
          <p:cNvCxnSpPr/>
          <p:nvPr/>
        </p:nvCxnSpPr>
        <p:spPr>
          <a:xfrm>
            <a:off x="7391400" y="6019800"/>
            <a:ext cx="12954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32" name="Straight Connector 31"/>
          <p:cNvCxnSpPr/>
          <p:nvPr/>
        </p:nvCxnSpPr>
        <p:spPr>
          <a:xfrm>
            <a:off x="3276600" y="5943600"/>
            <a:ext cx="1219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33" name="Straight Connector 32"/>
          <p:cNvCxnSpPr/>
          <p:nvPr/>
        </p:nvCxnSpPr>
        <p:spPr>
          <a:xfrm>
            <a:off x="3276600" y="6019800"/>
            <a:ext cx="1219200" cy="1588"/>
          </a:xfrm>
          <a:prstGeom prst="line">
            <a:avLst/>
          </a:prstGeom>
        </p:spPr>
        <p:style>
          <a:lnRef idx="2">
            <a:schemeClr val="accent2"/>
          </a:lnRef>
          <a:fillRef idx="0">
            <a:schemeClr val="accent2"/>
          </a:fillRef>
          <a:effectRef idx="1">
            <a:schemeClr val="accent2"/>
          </a:effectRef>
          <a:fontRef idx="minor">
            <a:schemeClr val="tx1"/>
          </a:fontRef>
        </p:style>
      </p:cxnSp>
    </p:spTree>
  </p:cSld>
  <p:clrMapOvr>
    <a:masterClrMapping/>
  </p:clrMapOvr>
  <p:transition spd="slow">
    <p:zoom dir="in"/>
    <p:sndAc>
      <p:stSnd>
        <p:snd r:embed="rId2" name="chimes.wav" builtIn="1"/>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152400"/>
            <a:ext cx="2590800" cy="609600"/>
          </a:xfrm>
        </p:spPr>
        <p:style>
          <a:lnRef idx="0">
            <a:schemeClr val="accent2"/>
          </a:lnRef>
          <a:fillRef idx="3">
            <a:schemeClr val="accent2"/>
          </a:fillRef>
          <a:effectRef idx="3">
            <a:schemeClr val="accent2"/>
          </a:effectRef>
          <a:fontRef idx="minor">
            <a:schemeClr val="lt1"/>
          </a:fontRef>
        </p:style>
        <p:txBody>
          <a:bodyPr>
            <a:normAutofit/>
          </a:bodyPr>
          <a:lstStyle/>
          <a:p>
            <a:r>
              <a:rPr lang="bn-BD" sz="2800" dirty="0" smtClean="0">
                <a:latin typeface="NikoshBAN" pitchFamily="2" charset="0"/>
                <a:cs typeface="NikoshBAN" pitchFamily="2" charset="0"/>
              </a:rPr>
              <a:t>বিক্রয় হিসাব </a:t>
            </a:r>
            <a:endParaRPr lang="en-US" sz="2800" dirty="0">
              <a:latin typeface="NikoshBAN" pitchFamily="2" charset="0"/>
              <a:cs typeface="NikoshBAN" pitchFamily="2" charset="0"/>
            </a:endParaRPr>
          </a:p>
        </p:txBody>
      </p:sp>
      <p:graphicFrame>
        <p:nvGraphicFramePr>
          <p:cNvPr id="3" name="Table 2"/>
          <p:cNvGraphicFramePr>
            <a:graphicFrameLocks noGrp="1"/>
          </p:cNvGraphicFramePr>
          <p:nvPr/>
        </p:nvGraphicFramePr>
        <p:xfrm>
          <a:off x="381000" y="914400"/>
          <a:ext cx="8382000" cy="2495006"/>
        </p:xfrm>
        <a:graphic>
          <a:graphicData uri="http://schemas.openxmlformats.org/drawingml/2006/table">
            <a:tbl>
              <a:tblPr firstRow="1" bandRow="1">
                <a:effectLst>
                  <a:innerShdw blurRad="63500" dist="50800" dir="16200000">
                    <a:prstClr val="black">
                      <a:alpha val="50000"/>
                    </a:prstClr>
                  </a:innerShdw>
                </a:effectLst>
                <a:tableStyleId>{5C22544A-7EE6-4342-B048-85BDC9FD1C3A}</a:tableStyleId>
              </a:tblPr>
              <a:tblGrid>
                <a:gridCol w="776111"/>
                <a:gridCol w="1509889"/>
                <a:gridCol w="685800"/>
                <a:gridCol w="1219200"/>
                <a:gridCol w="853722"/>
                <a:gridCol w="1508478"/>
                <a:gridCol w="609600"/>
                <a:gridCol w="1219200"/>
              </a:tblGrid>
              <a:tr h="940526">
                <a:tc>
                  <a:txBody>
                    <a:bodyPr/>
                    <a:lstStyle/>
                    <a:p>
                      <a:r>
                        <a:rPr lang="bn-BD" sz="2400" baseline="0" dirty="0" smtClean="0">
                          <a:latin typeface="NikoshBAN" pitchFamily="2" charset="0"/>
                          <a:cs typeface="NikoshBAN" pitchFamily="2" charset="0"/>
                        </a:rPr>
                        <a:t>তারিখ</a:t>
                      </a:r>
                    </a:p>
                    <a:p>
                      <a:endParaRPr lang="bn-BD" baseline="0" dirty="0" smtClean="0">
                        <a:latin typeface="NikoshBAN" pitchFamily="2" charset="0"/>
                        <a:cs typeface="NikoshBAN" pitchFamily="2" charset="0"/>
                      </a:endParaRPr>
                    </a:p>
                  </a:txBody>
                  <a:tcPr>
                    <a:solidFill>
                      <a:srgbClr val="00B050"/>
                    </a:solidFill>
                  </a:tcPr>
                </a:tc>
                <a:tc>
                  <a:txBody>
                    <a:bodyPr/>
                    <a:lstStyle/>
                    <a:p>
                      <a:r>
                        <a:rPr lang="bn-BD" sz="2400" dirty="0" smtClean="0">
                          <a:latin typeface="NikoshBAN" pitchFamily="2" charset="0"/>
                          <a:cs typeface="NikoshBAN" pitchFamily="2" charset="0"/>
                        </a:rPr>
                        <a:t>বিবরণ</a:t>
                      </a:r>
                      <a:endParaRPr lang="en-US" sz="2400" dirty="0">
                        <a:latin typeface="NikoshBAN" pitchFamily="2" charset="0"/>
                        <a:cs typeface="NikoshBAN" pitchFamily="2" charset="0"/>
                      </a:endParaRPr>
                    </a:p>
                  </a:txBody>
                  <a:tcPr>
                    <a:solidFill>
                      <a:srgbClr val="00B050"/>
                    </a:solidFill>
                  </a:tcPr>
                </a:tc>
                <a:tc>
                  <a:txBody>
                    <a:bodyPr/>
                    <a:lstStyle/>
                    <a:p>
                      <a:r>
                        <a:rPr lang="bn-BD" sz="2400" dirty="0" smtClean="0">
                          <a:latin typeface="NikoshBAN" pitchFamily="2" charset="0"/>
                          <a:cs typeface="NikoshBAN" pitchFamily="2" charset="0"/>
                        </a:rPr>
                        <a:t>জাঃ</a:t>
                      </a:r>
                      <a:r>
                        <a:rPr lang="bn-BD" sz="2400" baseline="0" dirty="0" smtClean="0">
                          <a:latin typeface="NikoshBAN" pitchFamily="2" charset="0"/>
                          <a:cs typeface="NikoshBAN" pitchFamily="2" charset="0"/>
                        </a:rPr>
                        <a:t>পৃঃ </a:t>
                      </a:r>
                      <a:endParaRPr lang="en-US" sz="2400" dirty="0"/>
                    </a:p>
                  </a:txBody>
                  <a:tcPr>
                    <a:solidFill>
                      <a:srgbClr val="00B050"/>
                    </a:solidFill>
                  </a:tcPr>
                </a:tc>
                <a:tc>
                  <a:txBody>
                    <a:bodyPr/>
                    <a:lstStyle/>
                    <a:p>
                      <a:r>
                        <a:rPr lang="bn-BD" sz="2400" dirty="0" smtClean="0">
                          <a:latin typeface="NikoshBAN" pitchFamily="2" charset="0"/>
                          <a:cs typeface="NikoshBAN" pitchFamily="2" charset="0"/>
                        </a:rPr>
                        <a:t>   পরিমান</a:t>
                      </a:r>
                    </a:p>
                    <a:p>
                      <a:r>
                        <a:rPr lang="bn-BD" sz="2400" dirty="0" smtClean="0">
                          <a:latin typeface="NikoshBAN" pitchFamily="2" charset="0"/>
                          <a:cs typeface="NikoshBAN" pitchFamily="2" charset="0"/>
                        </a:rPr>
                        <a:t>     টাকা</a:t>
                      </a:r>
                      <a:r>
                        <a:rPr lang="bn-BD" sz="2400" baseline="0" dirty="0" smtClean="0">
                          <a:latin typeface="NikoshBAN" pitchFamily="2" charset="0"/>
                          <a:cs typeface="NikoshBAN" pitchFamily="2" charset="0"/>
                        </a:rPr>
                        <a:t> </a:t>
                      </a:r>
                      <a:endParaRPr lang="en-US" sz="2400" dirty="0">
                        <a:latin typeface="NikoshBAN" pitchFamily="2" charset="0"/>
                        <a:cs typeface="NikoshBAN" pitchFamily="2" charset="0"/>
                      </a:endParaRPr>
                    </a:p>
                  </a:txBody>
                  <a:tcPr>
                    <a:solidFill>
                      <a:srgbClr val="00B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sz="2400" baseline="0" dirty="0" smtClean="0">
                          <a:latin typeface="NikoshBAN" pitchFamily="2" charset="0"/>
                          <a:cs typeface="NikoshBAN" pitchFamily="2" charset="0"/>
                        </a:rPr>
                        <a:t> তারিখ</a:t>
                      </a:r>
                    </a:p>
                    <a:p>
                      <a:endParaRPr lang="en-US" dirty="0"/>
                    </a:p>
                  </a:txBody>
                  <a:tcPr>
                    <a:solidFill>
                      <a:srgbClr val="00B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dirty="0" smtClean="0">
                          <a:latin typeface="NikoshBAN" pitchFamily="2" charset="0"/>
                          <a:cs typeface="NikoshBAN" pitchFamily="2" charset="0"/>
                        </a:rPr>
                        <a:t>   </a:t>
                      </a:r>
                      <a:r>
                        <a:rPr lang="bn-BD" sz="2400" dirty="0" smtClean="0">
                          <a:latin typeface="NikoshBAN" pitchFamily="2" charset="0"/>
                          <a:cs typeface="NikoshBAN" pitchFamily="2" charset="0"/>
                        </a:rPr>
                        <a:t>বিবরণ</a:t>
                      </a:r>
                      <a:endParaRPr lang="en-US" sz="2400" dirty="0" smtClean="0">
                        <a:latin typeface="NikoshBAN" pitchFamily="2" charset="0"/>
                        <a:cs typeface="NikoshBAN" pitchFamily="2" charset="0"/>
                      </a:endParaRPr>
                    </a:p>
                    <a:p>
                      <a:endParaRPr lang="en-US" dirty="0"/>
                    </a:p>
                  </a:txBody>
                  <a:tcPr>
                    <a:solidFill>
                      <a:srgbClr val="00B050"/>
                    </a:solidFill>
                  </a:tcPr>
                </a:tc>
                <a:tc>
                  <a:txBody>
                    <a:bodyPr/>
                    <a:lstStyle/>
                    <a:p>
                      <a:r>
                        <a:rPr lang="bn-BD" sz="2400" dirty="0" smtClean="0">
                          <a:latin typeface="NikoshBAN" pitchFamily="2" charset="0"/>
                          <a:cs typeface="NikoshBAN" pitchFamily="2" charset="0"/>
                        </a:rPr>
                        <a:t>জাঃ</a:t>
                      </a:r>
                      <a:r>
                        <a:rPr lang="bn-BD" sz="2400" baseline="0" dirty="0" smtClean="0">
                          <a:latin typeface="NikoshBAN" pitchFamily="2" charset="0"/>
                          <a:cs typeface="NikoshBAN" pitchFamily="2" charset="0"/>
                        </a:rPr>
                        <a:t>পৃঃ</a:t>
                      </a:r>
                      <a:r>
                        <a:rPr lang="bn-BD" baseline="0" dirty="0" smtClean="0">
                          <a:latin typeface="NikoshBAN" pitchFamily="2" charset="0"/>
                          <a:cs typeface="NikoshBAN" pitchFamily="2" charset="0"/>
                        </a:rPr>
                        <a:t> </a:t>
                      </a:r>
                      <a:endParaRPr lang="en-US" dirty="0"/>
                    </a:p>
                  </a:txBody>
                  <a:tcPr>
                    <a:solidFill>
                      <a:srgbClr val="00B050"/>
                    </a:solidFill>
                  </a:tcPr>
                </a:tc>
                <a:tc>
                  <a:txBody>
                    <a:bodyPr/>
                    <a:lstStyle/>
                    <a:p>
                      <a:r>
                        <a:rPr lang="bn-BD" dirty="0" smtClean="0">
                          <a:latin typeface="NikoshBAN" pitchFamily="2" charset="0"/>
                          <a:cs typeface="NikoshBAN" pitchFamily="2" charset="0"/>
                        </a:rPr>
                        <a:t>    </a:t>
                      </a:r>
                      <a:r>
                        <a:rPr lang="bn-BD" sz="2400" dirty="0" smtClean="0">
                          <a:latin typeface="NikoshBAN" pitchFamily="2" charset="0"/>
                          <a:cs typeface="NikoshBAN" pitchFamily="2" charset="0"/>
                        </a:rPr>
                        <a:t>পরিমান</a:t>
                      </a:r>
                    </a:p>
                    <a:p>
                      <a:r>
                        <a:rPr lang="bn-BD" sz="2400" dirty="0" smtClean="0">
                          <a:latin typeface="NikoshBAN" pitchFamily="2" charset="0"/>
                          <a:cs typeface="NikoshBAN" pitchFamily="2" charset="0"/>
                        </a:rPr>
                        <a:t>     টাকা</a:t>
                      </a:r>
                      <a:endParaRPr lang="en-US" sz="2400" dirty="0"/>
                    </a:p>
                  </a:txBody>
                  <a:tcPr>
                    <a:solidFill>
                      <a:srgbClr val="00B050"/>
                    </a:solidFill>
                  </a:tcPr>
                </a:tc>
              </a:tr>
              <a:tr h="1497874">
                <a:tc>
                  <a:txBody>
                    <a:bodyPr/>
                    <a:lstStyle/>
                    <a:p>
                      <a:r>
                        <a:rPr lang="bn-BD" sz="1600" dirty="0" smtClean="0">
                          <a:solidFill>
                            <a:srgbClr val="FF0000"/>
                          </a:solidFill>
                          <a:latin typeface="NikoshBAN" pitchFamily="2" charset="0"/>
                          <a:cs typeface="NikoshBAN" pitchFamily="2" charset="0"/>
                        </a:rPr>
                        <a:t> </a:t>
                      </a:r>
                      <a:r>
                        <a:rPr lang="en-US" sz="1600" dirty="0" smtClean="0">
                          <a:solidFill>
                            <a:srgbClr val="FF0000"/>
                          </a:solidFill>
                          <a:latin typeface="NikoshBAN" pitchFamily="2" charset="0"/>
                          <a:cs typeface="NikoshBAN" pitchFamily="2" charset="0"/>
                        </a:rPr>
                        <a:t>2020</a:t>
                      </a:r>
                    </a:p>
                    <a:p>
                      <a:r>
                        <a:rPr lang="bn-BD" sz="1600" b="1" baseline="0" dirty="0" smtClean="0">
                          <a:solidFill>
                            <a:srgbClr val="3333FF"/>
                          </a:solidFill>
                          <a:latin typeface="NikoshBAN" pitchFamily="2" charset="0"/>
                          <a:cs typeface="NikoshBAN" pitchFamily="2" charset="0"/>
                        </a:rPr>
                        <a:t> জানু-৩১</a:t>
                      </a:r>
                      <a:endParaRPr lang="bn-BD" sz="1600" b="1" dirty="0" smtClean="0">
                        <a:solidFill>
                          <a:srgbClr val="3333FF"/>
                        </a:solidFill>
                        <a:latin typeface="NikoshBAN" pitchFamily="2" charset="0"/>
                        <a:cs typeface="NikoshBAN" pitchFamily="2" charset="0"/>
                      </a:endParaRPr>
                    </a:p>
                  </a:txBody>
                  <a:tcPr>
                    <a:solidFill>
                      <a:schemeClr val="accent3">
                        <a:lumMod val="60000"/>
                        <a:lumOff val="40000"/>
                      </a:schemeClr>
                    </a:solidFill>
                  </a:tcPr>
                </a:tc>
                <a:tc>
                  <a:txBody>
                    <a:bodyPr/>
                    <a:lstStyle/>
                    <a:p>
                      <a:endParaRPr lang="bn-BD" sz="1600" dirty="0" smtClean="0">
                        <a:solidFill>
                          <a:srgbClr val="FF0000"/>
                        </a:solidFill>
                        <a:latin typeface="NikoshBAN" pitchFamily="2" charset="0"/>
                        <a:cs typeface="NikoshBAN" pitchFamily="2" charset="0"/>
                      </a:endParaRPr>
                    </a:p>
                    <a:p>
                      <a:r>
                        <a:rPr lang="bn-BD" sz="1600" b="1" dirty="0" smtClean="0">
                          <a:solidFill>
                            <a:srgbClr val="0070C0"/>
                          </a:solidFill>
                          <a:latin typeface="NikoshBAN" pitchFamily="2" charset="0"/>
                          <a:cs typeface="NikoshBAN" pitchFamily="2" charset="0"/>
                        </a:rPr>
                        <a:t>ব্যালেন্স সি/ডি</a:t>
                      </a:r>
                      <a:r>
                        <a:rPr lang="bn-BD" sz="1600" b="1" baseline="0" dirty="0" smtClean="0">
                          <a:solidFill>
                            <a:srgbClr val="0070C0"/>
                          </a:solidFill>
                          <a:latin typeface="NikoshBAN" pitchFamily="2" charset="0"/>
                          <a:cs typeface="NikoshBAN" pitchFamily="2" charset="0"/>
                        </a:rPr>
                        <a:t> </a:t>
                      </a:r>
                      <a:endParaRPr lang="en-US" sz="1600" b="1" dirty="0" smtClean="0">
                        <a:solidFill>
                          <a:srgbClr val="0070C0"/>
                        </a:solidFill>
                        <a:latin typeface="NikoshBAN" pitchFamily="2" charset="0"/>
                        <a:cs typeface="NikoshBAN" pitchFamily="2" charset="0"/>
                      </a:endParaRPr>
                    </a:p>
                    <a:p>
                      <a:endParaRPr lang="en-US" sz="1600" dirty="0">
                        <a:solidFill>
                          <a:srgbClr val="002060"/>
                        </a:solidFill>
                        <a:latin typeface="NikoshBAN" pitchFamily="2" charset="0"/>
                        <a:cs typeface="NikoshBAN" pitchFamily="2" charset="0"/>
                      </a:endParaRPr>
                    </a:p>
                  </a:txBody>
                  <a:tcPr>
                    <a:solidFill>
                      <a:schemeClr val="accent3">
                        <a:lumMod val="60000"/>
                        <a:lumOff val="40000"/>
                      </a:schemeClr>
                    </a:solidFill>
                  </a:tcPr>
                </a:tc>
                <a:tc>
                  <a:txBody>
                    <a:bodyPr/>
                    <a:lstStyle/>
                    <a:p>
                      <a:endParaRPr lang="en-US" sz="1600" dirty="0">
                        <a:solidFill>
                          <a:srgbClr val="FF0000"/>
                        </a:solidFill>
                      </a:endParaRPr>
                    </a:p>
                  </a:txBody>
                  <a:tcPr>
                    <a:solidFill>
                      <a:schemeClr val="accent3">
                        <a:lumMod val="60000"/>
                        <a:lumOff val="40000"/>
                      </a:schemeClr>
                    </a:solidFill>
                  </a:tcPr>
                </a:tc>
                <a:tc>
                  <a:txBody>
                    <a:bodyPr/>
                    <a:lstStyle/>
                    <a:p>
                      <a:r>
                        <a:rPr lang="en-US" sz="1600" baseline="0" dirty="0" smtClean="0">
                          <a:solidFill>
                            <a:srgbClr val="FF0000"/>
                          </a:solidFill>
                          <a:latin typeface="NikoshBAN" pitchFamily="2" charset="0"/>
                          <a:cs typeface="NikoshBAN" pitchFamily="2" charset="0"/>
                        </a:rPr>
                        <a:t> </a:t>
                      </a:r>
                    </a:p>
                    <a:p>
                      <a:r>
                        <a:rPr lang="en-US" sz="1600" baseline="0" dirty="0" smtClean="0">
                          <a:solidFill>
                            <a:srgbClr val="FF0000"/>
                          </a:solidFill>
                          <a:latin typeface="NikoshBAN" pitchFamily="2" charset="0"/>
                          <a:cs typeface="NikoshBAN" pitchFamily="2" charset="0"/>
                        </a:rPr>
                        <a:t> </a:t>
                      </a:r>
                      <a:r>
                        <a:rPr lang="bn-BD" sz="1600" baseline="0" dirty="0" smtClean="0">
                          <a:solidFill>
                            <a:srgbClr val="FF0000"/>
                          </a:solidFill>
                          <a:latin typeface="NikoshBAN" pitchFamily="2" charset="0"/>
                          <a:cs typeface="NikoshBAN" pitchFamily="2" charset="0"/>
                        </a:rPr>
                        <a:t>  </a:t>
                      </a:r>
                      <a:r>
                        <a:rPr lang="bn-BD" sz="1600" b="1" baseline="0" dirty="0" smtClean="0">
                          <a:solidFill>
                            <a:srgbClr val="FF0000"/>
                          </a:solidFill>
                          <a:latin typeface="NikoshBAN" pitchFamily="2" charset="0"/>
                          <a:cs typeface="NikoshBAN" pitchFamily="2" charset="0"/>
                        </a:rPr>
                        <a:t> </a:t>
                      </a:r>
                      <a:r>
                        <a:rPr lang="bn-BD" sz="1600" b="1" baseline="0" dirty="0" smtClean="0">
                          <a:solidFill>
                            <a:srgbClr val="3333FF"/>
                          </a:solidFill>
                          <a:latin typeface="NikoshBAN" pitchFamily="2" charset="0"/>
                          <a:cs typeface="NikoshBAN" pitchFamily="2" charset="0"/>
                        </a:rPr>
                        <a:t>৫০,০০০</a:t>
                      </a:r>
                    </a:p>
                    <a:p>
                      <a:endParaRPr lang="bn-BD" sz="1600" baseline="0" dirty="0" smtClean="0">
                        <a:solidFill>
                          <a:srgbClr val="3333FF"/>
                        </a:solidFill>
                        <a:latin typeface="NikoshBAN" pitchFamily="2" charset="0"/>
                        <a:cs typeface="NikoshBAN" pitchFamily="2" charset="0"/>
                      </a:endParaRPr>
                    </a:p>
                    <a:p>
                      <a:r>
                        <a:rPr lang="bn-BD" sz="1600" baseline="0" dirty="0" smtClean="0">
                          <a:solidFill>
                            <a:srgbClr val="FF0000"/>
                          </a:solidFill>
                          <a:latin typeface="NikoshBAN" pitchFamily="2" charset="0"/>
                          <a:cs typeface="NikoshBAN" pitchFamily="2" charset="0"/>
                        </a:rPr>
                        <a:t>    ৫০০০০ </a:t>
                      </a:r>
                    </a:p>
                    <a:p>
                      <a:r>
                        <a:rPr lang="bn-BD" sz="1600" baseline="0" dirty="0" smtClean="0">
                          <a:solidFill>
                            <a:srgbClr val="FF0000"/>
                          </a:solidFill>
                          <a:latin typeface="NikoshBAN" pitchFamily="2" charset="0"/>
                          <a:cs typeface="NikoshBAN" pitchFamily="2" charset="0"/>
                        </a:rPr>
                        <a:t>   </a:t>
                      </a:r>
                    </a:p>
                  </a:txBody>
                  <a:tcPr>
                    <a:solidFill>
                      <a:schemeClr val="accent3">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sz="1600" dirty="0" smtClean="0">
                          <a:solidFill>
                            <a:srgbClr val="FF0000"/>
                          </a:solidFill>
                          <a:latin typeface="NikoshBAN" pitchFamily="2" charset="0"/>
                          <a:cs typeface="NikoshBAN" pitchFamily="2" charset="0"/>
                        </a:rPr>
                        <a:t>  </a:t>
                      </a:r>
                      <a:r>
                        <a:rPr lang="en-US" sz="1600" dirty="0" smtClean="0">
                          <a:solidFill>
                            <a:srgbClr val="FF0000"/>
                          </a:solidFill>
                          <a:latin typeface="NikoshBAN" pitchFamily="2" charset="0"/>
                          <a:cs typeface="NikoshBAN" pitchFamily="2" charset="0"/>
                        </a:rPr>
                        <a:t>2020</a:t>
                      </a:r>
                    </a:p>
                    <a:p>
                      <a:pPr marL="0" marR="0" indent="0" algn="l" defTabSz="914400" rtl="0" eaLnBrk="1" fontAlgn="auto" latinLnBrk="0" hangingPunct="1">
                        <a:lnSpc>
                          <a:spcPct val="100000"/>
                        </a:lnSpc>
                        <a:spcBef>
                          <a:spcPts val="0"/>
                        </a:spcBef>
                        <a:spcAft>
                          <a:spcPts val="0"/>
                        </a:spcAft>
                        <a:buClrTx/>
                        <a:buSzTx/>
                        <a:buFontTx/>
                        <a:buNone/>
                        <a:tabLst/>
                        <a:defRPr/>
                      </a:pPr>
                      <a:r>
                        <a:rPr lang="bn-BD" sz="1600" dirty="0" smtClean="0">
                          <a:solidFill>
                            <a:srgbClr val="FF0000"/>
                          </a:solidFill>
                          <a:latin typeface="NikoshBAN" pitchFamily="2" charset="0"/>
                          <a:cs typeface="NikoshBAN" pitchFamily="2" charset="0"/>
                        </a:rPr>
                        <a:t> জানু- ১৫</a:t>
                      </a:r>
                    </a:p>
                    <a:p>
                      <a:pPr marL="0" marR="0" indent="0" algn="l" defTabSz="914400" rtl="0" eaLnBrk="1" fontAlgn="auto" latinLnBrk="0" hangingPunct="1">
                        <a:lnSpc>
                          <a:spcPct val="100000"/>
                        </a:lnSpc>
                        <a:spcBef>
                          <a:spcPts val="0"/>
                        </a:spcBef>
                        <a:spcAft>
                          <a:spcPts val="0"/>
                        </a:spcAft>
                        <a:buClrTx/>
                        <a:buSzTx/>
                        <a:buFontTx/>
                        <a:buNone/>
                        <a:tabLst/>
                        <a:defRPr/>
                      </a:pPr>
                      <a:r>
                        <a:rPr lang="bn-BD" sz="1600" dirty="0" smtClean="0">
                          <a:solidFill>
                            <a:srgbClr val="FF0000"/>
                          </a:solidFill>
                          <a:latin typeface="NikoshBAN" pitchFamily="2" charset="0"/>
                          <a:cs typeface="NikoshBAN" pitchFamily="2" charset="0"/>
                        </a:rPr>
                        <a:t>জানু- ২০</a:t>
                      </a:r>
                    </a:p>
                    <a:p>
                      <a:endParaRPr lang="bn-BD" sz="1600" dirty="0" smtClean="0">
                        <a:solidFill>
                          <a:srgbClr val="FF0000"/>
                        </a:solidFill>
                      </a:endParaRPr>
                    </a:p>
                    <a:p>
                      <a:endParaRPr lang="bn-BD" sz="1600" dirty="0" smtClean="0">
                        <a:solidFill>
                          <a:srgbClr val="3333FF"/>
                        </a:solidFill>
                        <a:latin typeface="NikoshBAN" pitchFamily="2" charset="0"/>
                        <a:cs typeface="NikoshBAN" pitchFamily="2" charset="0"/>
                      </a:endParaRPr>
                    </a:p>
                    <a:p>
                      <a:r>
                        <a:rPr lang="bn-BD" sz="1600" b="1" dirty="0" smtClean="0">
                          <a:solidFill>
                            <a:srgbClr val="3333FF"/>
                          </a:solidFill>
                          <a:latin typeface="NikoshBAN" pitchFamily="2" charset="0"/>
                          <a:cs typeface="NikoshBAN" pitchFamily="2" charset="0"/>
                        </a:rPr>
                        <a:t>ফেব্রে-১</a:t>
                      </a:r>
                      <a:r>
                        <a:rPr lang="bn-BD" sz="1600" b="1" dirty="0" smtClean="0">
                          <a:solidFill>
                            <a:srgbClr val="FF0000"/>
                          </a:solidFill>
                        </a:rPr>
                        <a:t> </a:t>
                      </a:r>
                      <a:endParaRPr lang="en-US" sz="1600" b="1" dirty="0">
                        <a:solidFill>
                          <a:srgbClr val="FF0000"/>
                        </a:solidFill>
                      </a:endParaRPr>
                    </a:p>
                  </a:txBody>
                  <a:tcPr>
                    <a:solidFill>
                      <a:schemeClr val="accent3">
                        <a:lumMod val="60000"/>
                        <a:lumOff val="40000"/>
                      </a:schemeClr>
                    </a:solidFill>
                  </a:tcPr>
                </a:tc>
                <a:tc>
                  <a:txBody>
                    <a:bodyPr/>
                    <a:lstStyle/>
                    <a:p>
                      <a:endParaRPr lang="bn-BD" sz="1600"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bn-BD" sz="1600" baseline="0" dirty="0" smtClean="0">
                          <a:solidFill>
                            <a:srgbClr val="FF0000"/>
                          </a:solidFill>
                          <a:latin typeface="NikoshBAN" pitchFamily="2" charset="0"/>
                          <a:cs typeface="NikoshBAN" pitchFamily="2" charset="0"/>
                        </a:rPr>
                        <a:t>নগদান হিসাব</a:t>
                      </a:r>
                      <a:endParaRPr lang="en-US" sz="1600" dirty="0" smtClean="0">
                        <a:solidFill>
                          <a:srgbClr val="FF0000"/>
                        </a:solidFill>
                        <a:latin typeface="NikoshBAN" pitchFamily="2" charset="0"/>
                        <a:cs typeface="NikoshBAN" pitchFamily="2" charset="0"/>
                      </a:endParaRPr>
                    </a:p>
                    <a:p>
                      <a:r>
                        <a:rPr lang="bn-BD" sz="1600" dirty="0" smtClean="0">
                          <a:solidFill>
                            <a:srgbClr val="FF0000"/>
                          </a:solidFill>
                          <a:latin typeface="NikoshBAN" pitchFamily="2" charset="0"/>
                          <a:cs typeface="NikoshBAN" pitchFamily="2" charset="0"/>
                        </a:rPr>
                        <a:t> সাজু হিসাব</a:t>
                      </a:r>
                    </a:p>
                    <a:p>
                      <a:endParaRPr lang="bn-BD" sz="1600" dirty="0" smtClean="0">
                        <a:solidFill>
                          <a:srgbClr val="FF0000"/>
                        </a:solidFill>
                        <a:latin typeface="NikoshBAN" pitchFamily="2" charset="0"/>
                        <a:cs typeface="NikoshBAN" pitchFamily="2" charset="0"/>
                      </a:endParaRPr>
                    </a:p>
                    <a:p>
                      <a:endParaRPr lang="bn-BD" sz="1600" dirty="0" smtClean="0">
                        <a:solidFill>
                          <a:srgbClr val="3333FF"/>
                        </a:solidFill>
                        <a:latin typeface="NikoshBAN" pitchFamily="2" charset="0"/>
                        <a:cs typeface="NikoshBAN" pitchFamily="2" charset="0"/>
                      </a:endParaRPr>
                    </a:p>
                    <a:p>
                      <a:r>
                        <a:rPr lang="bn-BD" sz="1600" b="1" dirty="0" smtClean="0">
                          <a:solidFill>
                            <a:srgbClr val="3333FF"/>
                          </a:solidFill>
                          <a:latin typeface="NikoshBAN" pitchFamily="2" charset="0"/>
                          <a:cs typeface="NikoshBAN" pitchFamily="2" charset="0"/>
                        </a:rPr>
                        <a:t>ব্যালেন্স বি/ডি </a:t>
                      </a:r>
                      <a:endParaRPr lang="en-US" sz="1600" b="1" dirty="0" smtClean="0">
                        <a:solidFill>
                          <a:srgbClr val="3333FF"/>
                        </a:solidFill>
                        <a:latin typeface="NikoshBAN" pitchFamily="2" charset="0"/>
                        <a:cs typeface="NikoshBAN" pitchFamily="2" charset="0"/>
                      </a:endParaRPr>
                    </a:p>
                  </a:txBody>
                  <a:tcPr>
                    <a:solidFill>
                      <a:schemeClr val="accent3">
                        <a:lumMod val="60000"/>
                        <a:lumOff val="40000"/>
                      </a:schemeClr>
                    </a:solidFill>
                  </a:tcPr>
                </a:tc>
                <a:tc>
                  <a:txBody>
                    <a:bodyPr/>
                    <a:lstStyle/>
                    <a:p>
                      <a:endParaRPr lang="en-US" sz="1600" dirty="0">
                        <a:solidFill>
                          <a:srgbClr val="FF0000"/>
                        </a:solidFill>
                      </a:endParaRPr>
                    </a:p>
                  </a:txBody>
                  <a:tcPr>
                    <a:solidFill>
                      <a:schemeClr val="accent3">
                        <a:lumMod val="60000"/>
                        <a:lumOff val="40000"/>
                      </a:schemeClr>
                    </a:solidFill>
                  </a:tcPr>
                </a:tc>
                <a:tc>
                  <a:txBody>
                    <a:bodyPr/>
                    <a:lstStyle/>
                    <a:p>
                      <a:endParaRPr lang="bn-BD" sz="1600" dirty="0" smtClean="0">
                        <a:solidFill>
                          <a:srgbClr val="FF0000"/>
                        </a:solidFill>
                      </a:endParaRPr>
                    </a:p>
                    <a:p>
                      <a:r>
                        <a:rPr lang="bn-BD" sz="1600" baseline="0" dirty="0" smtClean="0">
                          <a:solidFill>
                            <a:srgbClr val="FF0000"/>
                          </a:solidFill>
                          <a:latin typeface="NikoshBAN" pitchFamily="2" charset="0"/>
                          <a:cs typeface="NikoshBAN" pitchFamily="2" charset="0"/>
                        </a:rPr>
                        <a:t>     ৪০,০০০ </a:t>
                      </a:r>
                    </a:p>
                    <a:p>
                      <a:r>
                        <a:rPr lang="bn-BD" sz="1600" baseline="0" dirty="0" smtClean="0">
                          <a:solidFill>
                            <a:srgbClr val="FF0000"/>
                          </a:solidFill>
                          <a:latin typeface="NikoshBAN" pitchFamily="2" charset="0"/>
                          <a:cs typeface="NikoshBAN" pitchFamily="2" charset="0"/>
                        </a:rPr>
                        <a:t>     ১০,০০০ </a:t>
                      </a:r>
                    </a:p>
                    <a:p>
                      <a:r>
                        <a:rPr lang="bn-BD" sz="1600" baseline="0" dirty="0" smtClean="0">
                          <a:solidFill>
                            <a:srgbClr val="FF0000"/>
                          </a:solidFill>
                          <a:latin typeface="NikoshBAN" pitchFamily="2" charset="0"/>
                          <a:cs typeface="NikoshBAN" pitchFamily="2" charset="0"/>
                        </a:rPr>
                        <a:t>     ৫০,০০০</a:t>
                      </a:r>
                    </a:p>
                    <a:p>
                      <a:r>
                        <a:rPr lang="bn-BD" sz="1600" baseline="0" dirty="0" smtClean="0">
                          <a:solidFill>
                            <a:srgbClr val="3333FF"/>
                          </a:solidFill>
                          <a:latin typeface="NikoshBAN" pitchFamily="2" charset="0"/>
                          <a:cs typeface="NikoshBAN" pitchFamily="2" charset="0"/>
                        </a:rPr>
                        <a:t>  </a:t>
                      </a:r>
                    </a:p>
                    <a:p>
                      <a:r>
                        <a:rPr lang="bn-BD" sz="1600" b="1" baseline="0" dirty="0" smtClean="0">
                          <a:solidFill>
                            <a:srgbClr val="3333FF"/>
                          </a:solidFill>
                          <a:latin typeface="NikoshBAN" pitchFamily="2" charset="0"/>
                          <a:cs typeface="NikoshBAN" pitchFamily="2" charset="0"/>
                        </a:rPr>
                        <a:t>     ৫০,০০০</a:t>
                      </a:r>
                      <a:endParaRPr lang="en-US" sz="1600" b="1" dirty="0" smtClean="0">
                        <a:solidFill>
                          <a:srgbClr val="3333FF"/>
                        </a:solidFill>
                      </a:endParaRPr>
                    </a:p>
                  </a:txBody>
                  <a:tcPr>
                    <a:solidFill>
                      <a:schemeClr val="accent3">
                        <a:lumMod val="60000"/>
                        <a:lumOff val="40000"/>
                      </a:schemeClr>
                    </a:solidFill>
                  </a:tcPr>
                </a:tc>
              </a:tr>
            </a:tbl>
          </a:graphicData>
        </a:graphic>
      </p:graphicFrame>
      <p:sp>
        <p:nvSpPr>
          <p:cNvPr id="4" name="TextBox 3"/>
          <p:cNvSpPr txBox="1"/>
          <p:nvPr/>
        </p:nvSpPr>
        <p:spPr>
          <a:xfrm rot="10800000" flipV="1">
            <a:off x="381000" y="381000"/>
            <a:ext cx="609600"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bn-BD" dirty="0" smtClean="0">
                <a:latin typeface="NikoshBAN" pitchFamily="2" charset="0"/>
                <a:cs typeface="NikoshBAN" pitchFamily="2" charset="0"/>
              </a:rPr>
              <a:t>ডেঃ </a:t>
            </a:r>
            <a:endParaRPr lang="en-US" dirty="0">
              <a:latin typeface="NikoshBAN" pitchFamily="2" charset="0"/>
              <a:cs typeface="NikoshBAN" pitchFamily="2" charset="0"/>
            </a:endParaRPr>
          </a:p>
        </p:txBody>
      </p:sp>
      <p:sp>
        <p:nvSpPr>
          <p:cNvPr id="5" name="TextBox 4"/>
          <p:cNvSpPr txBox="1"/>
          <p:nvPr/>
        </p:nvSpPr>
        <p:spPr>
          <a:xfrm>
            <a:off x="8077200" y="381000"/>
            <a:ext cx="609600"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bn-BD" dirty="0" smtClean="0">
                <a:latin typeface="NikoshBAN" pitchFamily="2" charset="0"/>
                <a:cs typeface="NikoshBAN" pitchFamily="2" charset="0"/>
              </a:rPr>
              <a:t>ক্রেঃ   </a:t>
            </a:r>
            <a:endParaRPr lang="en-US" dirty="0">
              <a:latin typeface="NikoshBAN" pitchFamily="2" charset="0"/>
              <a:cs typeface="NikoshBAN" pitchFamily="2" charset="0"/>
            </a:endParaRPr>
          </a:p>
        </p:txBody>
      </p:sp>
      <p:cxnSp>
        <p:nvCxnSpPr>
          <p:cNvPr id="7" name="Straight Connector 6"/>
          <p:cNvCxnSpPr/>
          <p:nvPr/>
        </p:nvCxnSpPr>
        <p:spPr>
          <a:xfrm>
            <a:off x="7543800" y="2895600"/>
            <a:ext cx="1219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8" name="Straight Connector 7"/>
          <p:cNvCxnSpPr/>
          <p:nvPr/>
        </p:nvCxnSpPr>
        <p:spPr>
          <a:xfrm>
            <a:off x="7543800" y="2971800"/>
            <a:ext cx="1219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0" name="Straight Connector 9"/>
          <p:cNvCxnSpPr/>
          <p:nvPr/>
        </p:nvCxnSpPr>
        <p:spPr>
          <a:xfrm>
            <a:off x="7543800" y="2590800"/>
            <a:ext cx="1219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2" name="Straight Connector 11"/>
          <p:cNvCxnSpPr/>
          <p:nvPr/>
        </p:nvCxnSpPr>
        <p:spPr>
          <a:xfrm>
            <a:off x="3352800" y="2971800"/>
            <a:ext cx="11430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3" name="Straight Connector 12"/>
          <p:cNvCxnSpPr/>
          <p:nvPr/>
        </p:nvCxnSpPr>
        <p:spPr>
          <a:xfrm>
            <a:off x="3352800" y="2590800"/>
            <a:ext cx="11430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4" name="Straight Connector 13"/>
          <p:cNvCxnSpPr/>
          <p:nvPr/>
        </p:nvCxnSpPr>
        <p:spPr>
          <a:xfrm>
            <a:off x="3352800" y="2895600"/>
            <a:ext cx="1143000" cy="1588"/>
          </a:xfrm>
          <a:prstGeom prst="line">
            <a:avLst/>
          </a:prstGeom>
        </p:spPr>
        <p:style>
          <a:lnRef idx="2">
            <a:schemeClr val="accent2"/>
          </a:lnRef>
          <a:fillRef idx="0">
            <a:schemeClr val="accent2"/>
          </a:fillRef>
          <a:effectRef idx="1">
            <a:schemeClr val="accent2"/>
          </a:effectRef>
          <a:fontRef idx="minor">
            <a:schemeClr val="tx1"/>
          </a:fontRef>
        </p:style>
      </p:cxnSp>
      <p:graphicFrame>
        <p:nvGraphicFramePr>
          <p:cNvPr id="18" name="Table 17"/>
          <p:cNvGraphicFramePr>
            <a:graphicFrameLocks noGrp="1"/>
          </p:cNvGraphicFramePr>
          <p:nvPr/>
        </p:nvGraphicFramePr>
        <p:xfrm>
          <a:off x="304800" y="4191000"/>
          <a:ext cx="8382000" cy="2495006"/>
        </p:xfrm>
        <a:graphic>
          <a:graphicData uri="http://schemas.openxmlformats.org/drawingml/2006/table">
            <a:tbl>
              <a:tblPr firstRow="1" bandRow="1">
                <a:effectLst>
                  <a:innerShdw blurRad="63500" dist="50800" dir="16200000">
                    <a:prstClr val="black">
                      <a:alpha val="50000"/>
                    </a:prstClr>
                  </a:innerShdw>
                </a:effectLst>
                <a:tableStyleId>{5C22544A-7EE6-4342-B048-85BDC9FD1C3A}</a:tableStyleId>
              </a:tblPr>
              <a:tblGrid>
                <a:gridCol w="776111"/>
                <a:gridCol w="1509889"/>
                <a:gridCol w="685800"/>
                <a:gridCol w="1219200"/>
                <a:gridCol w="853722"/>
                <a:gridCol w="1432278"/>
                <a:gridCol w="609600"/>
                <a:gridCol w="1295400"/>
              </a:tblGrid>
              <a:tr h="940526">
                <a:tc>
                  <a:txBody>
                    <a:bodyPr/>
                    <a:lstStyle/>
                    <a:p>
                      <a:r>
                        <a:rPr lang="bn-BD" sz="2400" baseline="0" dirty="0" smtClean="0">
                          <a:latin typeface="NikoshBAN" pitchFamily="2" charset="0"/>
                          <a:cs typeface="NikoshBAN" pitchFamily="2" charset="0"/>
                        </a:rPr>
                        <a:t>তারিখ</a:t>
                      </a:r>
                    </a:p>
                    <a:p>
                      <a:endParaRPr lang="bn-BD" baseline="0" dirty="0" smtClean="0">
                        <a:latin typeface="NikoshBAN" pitchFamily="2" charset="0"/>
                        <a:cs typeface="NikoshBAN" pitchFamily="2" charset="0"/>
                      </a:endParaRPr>
                    </a:p>
                  </a:txBody>
                  <a:tcPr>
                    <a:solidFill>
                      <a:srgbClr val="00B050"/>
                    </a:solidFill>
                  </a:tcPr>
                </a:tc>
                <a:tc>
                  <a:txBody>
                    <a:bodyPr/>
                    <a:lstStyle/>
                    <a:p>
                      <a:r>
                        <a:rPr lang="bn-BD" sz="2400" dirty="0" smtClean="0">
                          <a:latin typeface="NikoshBAN" pitchFamily="2" charset="0"/>
                          <a:cs typeface="NikoshBAN" pitchFamily="2" charset="0"/>
                        </a:rPr>
                        <a:t>বিবরণ</a:t>
                      </a:r>
                      <a:endParaRPr lang="en-US" sz="2400" dirty="0">
                        <a:latin typeface="NikoshBAN" pitchFamily="2" charset="0"/>
                        <a:cs typeface="NikoshBAN" pitchFamily="2" charset="0"/>
                      </a:endParaRPr>
                    </a:p>
                  </a:txBody>
                  <a:tcPr>
                    <a:solidFill>
                      <a:srgbClr val="00B050"/>
                    </a:solidFill>
                  </a:tcPr>
                </a:tc>
                <a:tc>
                  <a:txBody>
                    <a:bodyPr/>
                    <a:lstStyle/>
                    <a:p>
                      <a:r>
                        <a:rPr lang="bn-BD" sz="2400" dirty="0" smtClean="0">
                          <a:latin typeface="NikoshBAN" pitchFamily="2" charset="0"/>
                          <a:cs typeface="NikoshBAN" pitchFamily="2" charset="0"/>
                        </a:rPr>
                        <a:t>জাঃ</a:t>
                      </a:r>
                      <a:r>
                        <a:rPr lang="bn-BD" sz="2400" baseline="0" dirty="0" smtClean="0">
                          <a:latin typeface="NikoshBAN" pitchFamily="2" charset="0"/>
                          <a:cs typeface="NikoshBAN" pitchFamily="2" charset="0"/>
                        </a:rPr>
                        <a:t>পৃঃ </a:t>
                      </a:r>
                      <a:endParaRPr lang="en-US" sz="2400" dirty="0"/>
                    </a:p>
                  </a:txBody>
                  <a:tcPr>
                    <a:solidFill>
                      <a:srgbClr val="00B050"/>
                    </a:solidFill>
                  </a:tcPr>
                </a:tc>
                <a:tc>
                  <a:txBody>
                    <a:bodyPr/>
                    <a:lstStyle/>
                    <a:p>
                      <a:r>
                        <a:rPr lang="bn-BD" sz="2400" dirty="0" smtClean="0">
                          <a:latin typeface="NikoshBAN" pitchFamily="2" charset="0"/>
                          <a:cs typeface="NikoshBAN" pitchFamily="2" charset="0"/>
                        </a:rPr>
                        <a:t>   পরিমান</a:t>
                      </a:r>
                    </a:p>
                    <a:p>
                      <a:r>
                        <a:rPr lang="bn-BD" sz="2400" dirty="0" smtClean="0">
                          <a:latin typeface="NikoshBAN" pitchFamily="2" charset="0"/>
                          <a:cs typeface="NikoshBAN" pitchFamily="2" charset="0"/>
                        </a:rPr>
                        <a:t>     টাকা</a:t>
                      </a:r>
                      <a:r>
                        <a:rPr lang="bn-BD" sz="2400" baseline="0" dirty="0" smtClean="0">
                          <a:latin typeface="NikoshBAN" pitchFamily="2" charset="0"/>
                          <a:cs typeface="NikoshBAN" pitchFamily="2" charset="0"/>
                        </a:rPr>
                        <a:t> </a:t>
                      </a:r>
                      <a:endParaRPr lang="en-US" sz="2400" dirty="0">
                        <a:latin typeface="NikoshBAN" pitchFamily="2" charset="0"/>
                        <a:cs typeface="NikoshBAN" pitchFamily="2" charset="0"/>
                      </a:endParaRPr>
                    </a:p>
                  </a:txBody>
                  <a:tcPr>
                    <a:solidFill>
                      <a:srgbClr val="00B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sz="2400" baseline="0" dirty="0" smtClean="0">
                          <a:latin typeface="NikoshBAN" pitchFamily="2" charset="0"/>
                          <a:cs typeface="NikoshBAN" pitchFamily="2" charset="0"/>
                        </a:rPr>
                        <a:t> তারিখ</a:t>
                      </a:r>
                    </a:p>
                    <a:p>
                      <a:endParaRPr lang="en-US" dirty="0"/>
                    </a:p>
                  </a:txBody>
                  <a:tcPr>
                    <a:solidFill>
                      <a:srgbClr val="00B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dirty="0" smtClean="0">
                          <a:latin typeface="NikoshBAN" pitchFamily="2" charset="0"/>
                          <a:cs typeface="NikoshBAN" pitchFamily="2" charset="0"/>
                        </a:rPr>
                        <a:t>   </a:t>
                      </a:r>
                      <a:r>
                        <a:rPr lang="bn-BD" sz="2400" dirty="0" smtClean="0">
                          <a:latin typeface="NikoshBAN" pitchFamily="2" charset="0"/>
                          <a:cs typeface="NikoshBAN" pitchFamily="2" charset="0"/>
                        </a:rPr>
                        <a:t>বিবরণ</a:t>
                      </a:r>
                      <a:endParaRPr lang="en-US" sz="2400" dirty="0" smtClean="0">
                        <a:latin typeface="NikoshBAN" pitchFamily="2" charset="0"/>
                        <a:cs typeface="NikoshBAN" pitchFamily="2" charset="0"/>
                      </a:endParaRPr>
                    </a:p>
                    <a:p>
                      <a:endParaRPr lang="en-US" dirty="0"/>
                    </a:p>
                  </a:txBody>
                  <a:tcPr>
                    <a:solidFill>
                      <a:srgbClr val="00B050"/>
                    </a:solidFill>
                  </a:tcPr>
                </a:tc>
                <a:tc>
                  <a:txBody>
                    <a:bodyPr/>
                    <a:lstStyle/>
                    <a:p>
                      <a:r>
                        <a:rPr lang="bn-BD" sz="2400" dirty="0" smtClean="0">
                          <a:latin typeface="NikoshBAN" pitchFamily="2" charset="0"/>
                          <a:cs typeface="NikoshBAN" pitchFamily="2" charset="0"/>
                        </a:rPr>
                        <a:t>জাঃ</a:t>
                      </a:r>
                      <a:r>
                        <a:rPr lang="bn-BD" sz="2400" baseline="0" dirty="0" smtClean="0">
                          <a:latin typeface="NikoshBAN" pitchFamily="2" charset="0"/>
                          <a:cs typeface="NikoshBAN" pitchFamily="2" charset="0"/>
                        </a:rPr>
                        <a:t>পৃঃ</a:t>
                      </a:r>
                      <a:r>
                        <a:rPr lang="bn-BD" baseline="0" dirty="0" smtClean="0">
                          <a:latin typeface="NikoshBAN" pitchFamily="2" charset="0"/>
                          <a:cs typeface="NikoshBAN" pitchFamily="2" charset="0"/>
                        </a:rPr>
                        <a:t> </a:t>
                      </a:r>
                      <a:endParaRPr lang="en-US" dirty="0"/>
                    </a:p>
                  </a:txBody>
                  <a:tcPr>
                    <a:solidFill>
                      <a:srgbClr val="00B050"/>
                    </a:solidFill>
                  </a:tcPr>
                </a:tc>
                <a:tc>
                  <a:txBody>
                    <a:bodyPr/>
                    <a:lstStyle/>
                    <a:p>
                      <a:r>
                        <a:rPr lang="bn-BD" dirty="0" smtClean="0">
                          <a:latin typeface="NikoshBAN" pitchFamily="2" charset="0"/>
                          <a:cs typeface="NikoshBAN" pitchFamily="2" charset="0"/>
                        </a:rPr>
                        <a:t>    </a:t>
                      </a:r>
                      <a:r>
                        <a:rPr lang="bn-BD" sz="2400" dirty="0" smtClean="0">
                          <a:latin typeface="NikoshBAN" pitchFamily="2" charset="0"/>
                          <a:cs typeface="NikoshBAN" pitchFamily="2" charset="0"/>
                        </a:rPr>
                        <a:t>পরিমান</a:t>
                      </a:r>
                    </a:p>
                    <a:p>
                      <a:r>
                        <a:rPr lang="bn-BD" sz="2400" dirty="0" smtClean="0">
                          <a:latin typeface="NikoshBAN" pitchFamily="2" charset="0"/>
                          <a:cs typeface="NikoshBAN" pitchFamily="2" charset="0"/>
                        </a:rPr>
                        <a:t>     টাকা</a:t>
                      </a:r>
                      <a:endParaRPr lang="en-US" sz="2400" dirty="0"/>
                    </a:p>
                  </a:txBody>
                  <a:tcPr>
                    <a:solidFill>
                      <a:srgbClr val="00B050"/>
                    </a:solidFill>
                  </a:tcPr>
                </a:tc>
              </a:tr>
              <a:tr h="1497874">
                <a:tc>
                  <a:txBody>
                    <a:bodyPr/>
                    <a:lstStyle/>
                    <a:p>
                      <a:r>
                        <a:rPr lang="bn-BD" sz="1600" dirty="0" smtClean="0">
                          <a:solidFill>
                            <a:srgbClr val="FF0000"/>
                          </a:solidFill>
                          <a:latin typeface="NikoshBAN" pitchFamily="2" charset="0"/>
                          <a:cs typeface="NikoshBAN" pitchFamily="2" charset="0"/>
                        </a:rPr>
                        <a:t> </a:t>
                      </a:r>
                      <a:r>
                        <a:rPr lang="en-US" sz="1600" dirty="0" smtClean="0">
                          <a:solidFill>
                            <a:srgbClr val="FF0000"/>
                          </a:solidFill>
                          <a:latin typeface="NikoshBAN" pitchFamily="2" charset="0"/>
                          <a:cs typeface="NikoshBAN" pitchFamily="2" charset="0"/>
                        </a:rPr>
                        <a:t>2020</a:t>
                      </a:r>
                    </a:p>
                    <a:p>
                      <a:r>
                        <a:rPr lang="bn-BD" sz="1600" baseline="0" dirty="0" smtClean="0">
                          <a:solidFill>
                            <a:srgbClr val="FF0000"/>
                          </a:solidFill>
                          <a:latin typeface="NikoshBAN" pitchFamily="2" charset="0"/>
                          <a:cs typeface="NikoshBAN" pitchFamily="2" charset="0"/>
                        </a:rPr>
                        <a:t> জানু-৫</a:t>
                      </a:r>
                    </a:p>
                    <a:p>
                      <a:endParaRPr lang="bn-BD" sz="1600" baseline="0" dirty="0" smtClean="0">
                        <a:solidFill>
                          <a:srgbClr val="002060"/>
                        </a:solidFill>
                        <a:latin typeface="NikoshBAN" pitchFamily="2" charset="0"/>
                        <a:cs typeface="NikoshBAN" pitchFamily="2" charset="0"/>
                      </a:endParaRPr>
                    </a:p>
                    <a:p>
                      <a:endParaRPr lang="bn-BD" sz="1600" baseline="0" dirty="0" smtClean="0">
                        <a:solidFill>
                          <a:srgbClr val="002060"/>
                        </a:solidFill>
                        <a:latin typeface="NikoshBAN" pitchFamily="2" charset="0"/>
                        <a:cs typeface="NikoshBAN"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bn-BD" sz="1600" b="1" dirty="0" smtClean="0">
                          <a:solidFill>
                            <a:srgbClr val="3333FF"/>
                          </a:solidFill>
                          <a:latin typeface="NikoshBAN" pitchFamily="2" charset="0"/>
                          <a:cs typeface="NikoshBAN" pitchFamily="2" charset="0"/>
                        </a:rPr>
                        <a:t>ফেব্রে-১</a:t>
                      </a:r>
                      <a:r>
                        <a:rPr lang="bn-BD" sz="1600" dirty="0" smtClean="0">
                          <a:solidFill>
                            <a:srgbClr val="FF0000"/>
                          </a:solidFill>
                        </a:rPr>
                        <a:t> </a:t>
                      </a:r>
                      <a:endParaRPr lang="en-US" sz="1600" dirty="0" smtClean="0">
                        <a:solidFill>
                          <a:srgbClr val="FF0000"/>
                        </a:solidFill>
                      </a:endParaRPr>
                    </a:p>
                    <a:p>
                      <a:endParaRPr lang="bn-BD" sz="1600" dirty="0" smtClean="0">
                        <a:solidFill>
                          <a:srgbClr val="002060"/>
                        </a:solidFill>
                        <a:latin typeface="NikoshBAN" pitchFamily="2" charset="0"/>
                        <a:cs typeface="NikoshBAN" pitchFamily="2" charset="0"/>
                      </a:endParaRPr>
                    </a:p>
                  </a:txBody>
                  <a:tcPr>
                    <a:solidFill>
                      <a:schemeClr val="accent3">
                        <a:lumMod val="60000"/>
                        <a:lumOff val="40000"/>
                      </a:schemeClr>
                    </a:solidFill>
                  </a:tcPr>
                </a:tc>
                <a:tc>
                  <a:txBody>
                    <a:bodyPr/>
                    <a:lstStyle/>
                    <a:p>
                      <a:endParaRPr lang="bn-BD" sz="1600" dirty="0" smtClean="0">
                        <a:solidFill>
                          <a:srgbClr val="FF0000"/>
                        </a:solidFill>
                        <a:latin typeface="NikoshBAN" pitchFamily="2" charset="0"/>
                        <a:cs typeface="NikoshBAN" pitchFamily="2" charset="0"/>
                      </a:endParaRPr>
                    </a:p>
                    <a:p>
                      <a:r>
                        <a:rPr lang="bn-BD" sz="1600" dirty="0" smtClean="0">
                          <a:solidFill>
                            <a:srgbClr val="FF0000"/>
                          </a:solidFill>
                          <a:latin typeface="NikoshBAN" pitchFamily="2" charset="0"/>
                          <a:cs typeface="NikoshBAN" pitchFamily="2" charset="0"/>
                        </a:rPr>
                        <a:t>নগদান হিসাব </a:t>
                      </a:r>
                    </a:p>
                    <a:p>
                      <a:endParaRPr lang="bn-BD" sz="1600" dirty="0" smtClean="0">
                        <a:solidFill>
                          <a:srgbClr val="FF0000"/>
                        </a:solidFill>
                        <a:latin typeface="NikoshBAN" pitchFamily="2" charset="0"/>
                        <a:cs typeface="NikoshBAN" pitchFamily="2" charset="0"/>
                      </a:endParaRPr>
                    </a:p>
                    <a:p>
                      <a:endParaRPr lang="bn-BD" sz="1600" dirty="0" smtClean="0">
                        <a:solidFill>
                          <a:srgbClr val="FF0000"/>
                        </a:solidFill>
                        <a:latin typeface="NikoshBAN" pitchFamily="2" charset="0"/>
                        <a:cs typeface="NikoshBAN"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bn-BD" sz="1600" dirty="0" smtClean="0">
                          <a:solidFill>
                            <a:srgbClr val="FF0000"/>
                          </a:solidFill>
                          <a:latin typeface="NikoshBAN" pitchFamily="2" charset="0"/>
                          <a:cs typeface="NikoshBAN" pitchFamily="2" charset="0"/>
                        </a:rPr>
                        <a:t> </a:t>
                      </a:r>
                      <a:r>
                        <a:rPr lang="bn-BD" sz="1600" b="1" dirty="0" smtClean="0">
                          <a:solidFill>
                            <a:srgbClr val="3333FF"/>
                          </a:solidFill>
                          <a:latin typeface="NikoshBAN" pitchFamily="2" charset="0"/>
                          <a:cs typeface="NikoshBAN" pitchFamily="2" charset="0"/>
                        </a:rPr>
                        <a:t>ব্যালেন্স বি</a:t>
                      </a:r>
                      <a:r>
                        <a:rPr lang="bn-BD" sz="1600" b="1" baseline="0" dirty="0" smtClean="0">
                          <a:solidFill>
                            <a:srgbClr val="3333FF"/>
                          </a:solidFill>
                          <a:latin typeface="NikoshBAN" pitchFamily="2" charset="0"/>
                          <a:cs typeface="NikoshBAN" pitchFamily="2" charset="0"/>
                        </a:rPr>
                        <a:t> </a:t>
                      </a:r>
                      <a:r>
                        <a:rPr lang="bn-BD" sz="1600" b="1" dirty="0" smtClean="0">
                          <a:solidFill>
                            <a:srgbClr val="3333FF"/>
                          </a:solidFill>
                          <a:latin typeface="NikoshBAN" pitchFamily="2" charset="0"/>
                          <a:cs typeface="NikoshBAN" pitchFamily="2" charset="0"/>
                        </a:rPr>
                        <a:t>/ডি </a:t>
                      </a:r>
                      <a:endParaRPr lang="en-US" sz="1600" b="1" dirty="0" smtClean="0">
                        <a:solidFill>
                          <a:srgbClr val="3333FF"/>
                        </a:solidFill>
                        <a:latin typeface="NikoshBAN" pitchFamily="2" charset="0"/>
                        <a:cs typeface="NikoshBAN" pitchFamily="2" charset="0"/>
                      </a:endParaRPr>
                    </a:p>
                    <a:p>
                      <a:endParaRPr lang="en-US" sz="1600" dirty="0">
                        <a:solidFill>
                          <a:srgbClr val="002060"/>
                        </a:solidFill>
                        <a:latin typeface="NikoshBAN" pitchFamily="2" charset="0"/>
                        <a:cs typeface="NikoshBAN" pitchFamily="2" charset="0"/>
                      </a:endParaRPr>
                    </a:p>
                  </a:txBody>
                  <a:tcPr>
                    <a:solidFill>
                      <a:schemeClr val="accent3">
                        <a:lumMod val="60000"/>
                        <a:lumOff val="40000"/>
                      </a:schemeClr>
                    </a:solidFill>
                  </a:tcPr>
                </a:tc>
                <a:tc>
                  <a:txBody>
                    <a:bodyPr/>
                    <a:lstStyle/>
                    <a:p>
                      <a:endParaRPr lang="en-US" sz="1600" dirty="0">
                        <a:solidFill>
                          <a:srgbClr val="FF0000"/>
                        </a:solidFill>
                      </a:endParaRPr>
                    </a:p>
                  </a:txBody>
                  <a:tcPr>
                    <a:solidFill>
                      <a:schemeClr val="accent3">
                        <a:lumMod val="60000"/>
                        <a:lumOff val="40000"/>
                      </a:schemeClr>
                    </a:solidFill>
                  </a:tcPr>
                </a:tc>
                <a:tc>
                  <a:txBody>
                    <a:bodyPr/>
                    <a:lstStyle/>
                    <a:p>
                      <a:r>
                        <a:rPr lang="en-US" sz="1600" baseline="0" dirty="0" smtClean="0">
                          <a:solidFill>
                            <a:srgbClr val="FF0000"/>
                          </a:solidFill>
                          <a:latin typeface="NikoshBAN" pitchFamily="2" charset="0"/>
                          <a:cs typeface="NikoshBAN" pitchFamily="2" charset="0"/>
                        </a:rPr>
                        <a:t> </a:t>
                      </a:r>
                    </a:p>
                    <a:p>
                      <a:r>
                        <a:rPr lang="en-US" sz="1600" baseline="0" dirty="0" smtClean="0">
                          <a:solidFill>
                            <a:srgbClr val="FF0000"/>
                          </a:solidFill>
                          <a:latin typeface="NikoshBAN" pitchFamily="2" charset="0"/>
                          <a:cs typeface="NikoshBAN" pitchFamily="2" charset="0"/>
                        </a:rPr>
                        <a:t> </a:t>
                      </a:r>
                      <a:r>
                        <a:rPr lang="bn-BD" sz="1600" baseline="0" dirty="0" smtClean="0">
                          <a:solidFill>
                            <a:srgbClr val="FF0000"/>
                          </a:solidFill>
                          <a:latin typeface="NikoshBAN" pitchFamily="2" charset="0"/>
                          <a:cs typeface="NikoshBAN" pitchFamily="2" charset="0"/>
                        </a:rPr>
                        <a:t>   ১২,০০০ </a:t>
                      </a:r>
                    </a:p>
                    <a:p>
                      <a:r>
                        <a:rPr lang="bn-BD" sz="1600" baseline="0" dirty="0" smtClean="0">
                          <a:solidFill>
                            <a:srgbClr val="FF0000"/>
                          </a:solidFill>
                          <a:latin typeface="NikoshBAN" pitchFamily="2" charset="0"/>
                          <a:cs typeface="NikoshBAN" pitchFamily="2" charset="0"/>
                        </a:rPr>
                        <a:t>    ১২,০০০</a:t>
                      </a:r>
                    </a:p>
                    <a:p>
                      <a:endParaRPr lang="bn-BD" sz="1600" baseline="0" dirty="0" smtClean="0">
                        <a:solidFill>
                          <a:srgbClr val="FF0000"/>
                        </a:solidFill>
                        <a:latin typeface="NikoshBAN" pitchFamily="2" charset="0"/>
                        <a:cs typeface="NikoshBAN" pitchFamily="2" charset="0"/>
                      </a:endParaRPr>
                    </a:p>
                    <a:p>
                      <a:r>
                        <a:rPr lang="bn-BD" sz="1600" b="1" baseline="0" dirty="0" smtClean="0">
                          <a:solidFill>
                            <a:srgbClr val="FF0000"/>
                          </a:solidFill>
                          <a:latin typeface="NikoshBAN" pitchFamily="2" charset="0"/>
                          <a:cs typeface="NikoshBAN" pitchFamily="2" charset="0"/>
                        </a:rPr>
                        <a:t>     ১২,০০০ </a:t>
                      </a:r>
                    </a:p>
                  </a:txBody>
                  <a:tcPr>
                    <a:solidFill>
                      <a:schemeClr val="accent3">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sz="1600" dirty="0" smtClean="0">
                          <a:solidFill>
                            <a:srgbClr val="FF0000"/>
                          </a:solidFill>
                          <a:latin typeface="NikoshBAN" pitchFamily="2" charset="0"/>
                          <a:cs typeface="NikoshBAN" pitchFamily="2" charset="0"/>
                        </a:rPr>
                        <a:t>  </a:t>
                      </a:r>
                      <a:r>
                        <a:rPr lang="en-US" sz="1600" dirty="0" smtClean="0">
                          <a:solidFill>
                            <a:srgbClr val="FF0000"/>
                          </a:solidFill>
                          <a:latin typeface="NikoshBAN" pitchFamily="2" charset="0"/>
                          <a:cs typeface="NikoshBAN" pitchFamily="2" charset="0"/>
                        </a:rPr>
                        <a:t>2020</a:t>
                      </a:r>
                    </a:p>
                    <a:p>
                      <a:pPr marL="0" marR="0" indent="0" algn="l" defTabSz="914400" rtl="0" eaLnBrk="1" fontAlgn="auto" latinLnBrk="0" hangingPunct="1">
                        <a:lnSpc>
                          <a:spcPct val="100000"/>
                        </a:lnSpc>
                        <a:spcBef>
                          <a:spcPts val="0"/>
                        </a:spcBef>
                        <a:spcAft>
                          <a:spcPts val="0"/>
                        </a:spcAft>
                        <a:buClrTx/>
                        <a:buSzTx/>
                        <a:buFontTx/>
                        <a:buNone/>
                        <a:tabLst/>
                        <a:defRPr/>
                      </a:pPr>
                      <a:r>
                        <a:rPr lang="bn-BD" sz="1600" b="1" dirty="0" smtClean="0">
                          <a:solidFill>
                            <a:srgbClr val="3333FF"/>
                          </a:solidFill>
                          <a:latin typeface="NikoshBAN" pitchFamily="2" charset="0"/>
                          <a:cs typeface="NikoshBAN" pitchFamily="2" charset="0"/>
                        </a:rPr>
                        <a:t> জানু-৩১</a:t>
                      </a:r>
                    </a:p>
                    <a:p>
                      <a:r>
                        <a:rPr lang="bn-BD" sz="1600" dirty="0" smtClean="0">
                          <a:solidFill>
                            <a:srgbClr val="FF0000"/>
                          </a:solidFill>
                        </a:rPr>
                        <a:t> </a:t>
                      </a:r>
                    </a:p>
                  </a:txBody>
                  <a:tcPr>
                    <a:solidFill>
                      <a:schemeClr val="accent3">
                        <a:lumMod val="60000"/>
                        <a:lumOff val="40000"/>
                      </a:schemeClr>
                    </a:solidFill>
                  </a:tcPr>
                </a:tc>
                <a:tc>
                  <a:txBody>
                    <a:bodyPr/>
                    <a:lstStyle/>
                    <a:p>
                      <a:endParaRPr lang="bn-BD" sz="1600" dirty="0" smtClean="0">
                        <a:solidFill>
                          <a:srgbClr val="FF0000"/>
                        </a:solidFill>
                      </a:endParaRPr>
                    </a:p>
                    <a:p>
                      <a:r>
                        <a:rPr lang="bn-BD" sz="1600" dirty="0" smtClean="0">
                          <a:solidFill>
                            <a:srgbClr val="FF0000"/>
                          </a:solidFill>
                          <a:latin typeface="NikoshBAN" pitchFamily="2" charset="0"/>
                          <a:cs typeface="NikoshBAN" pitchFamily="2" charset="0"/>
                        </a:rPr>
                        <a:t> </a:t>
                      </a:r>
                      <a:r>
                        <a:rPr lang="bn-BD" sz="1600" b="1" dirty="0" smtClean="0">
                          <a:solidFill>
                            <a:srgbClr val="3333FF"/>
                          </a:solidFill>
                          <a:latin typeface="NikoshBAN" pitchFamily="2" charset="0"/>
                          <a:cs typeface="NikoshBAN" pitchFamily="2" charset="0"/>
                        </a:rPr>
                        <a:t>ব্যালেন্স সি</a:t>
                      </a:r>
                      <a:r>
                        <a:rPr lang="bn-BD" sz="1600" b="1" baseline="0" dirty="0" smtClean="0">
                          <a:solidFill>
                            <a:srgbClr val="3333FF"/>
                          </a:solidFill>
                          <a:latin typeface="NikoshBAN" pitchFamily="2" charset="0"/>
                          <a:cs typeface="NikoshBAN" pitchFamily="2" charset="0"/>
                        </a:rPr>
                        <a:t> </a:t>
                      </a:r>
                      <a:r>
                        <a:rPr lang="bn-BD" sz="1600" b="1" dirty="0" smtClean="0">
                          <a:solidFill>
                            <a:srgbClr val="3333FF"/>
                          </a:solidFill>
                          <a:latin typeface="NikoshBAN" pitchFamily="2" charset="0"/>
                          <a:cs typeface="NikoshBAN" pitchFamily="2" charset="0"/>
                        </a:rPr>
                        <a:t>/ডি </a:t>
                      </a:r>
                      <a:endParaRPr lang="en-US" sz="1600" b="1" dirty="0" smtClean="0">
                        <a:solidFill>
                          <a:srgbClr val="3333FF"/>
                        </a:solidFill>
                        <a:latin typeface="NikoshBAN" pitchFamily="2" charset="0"/>
                        <a:cs typeface="NikoshBAN" pitchFamily="2" charset="0"/>
                      </a:endParaRPr>
                    </a:p>
                  </a:txBody>
                  <a:tcPr>
                    <a:solidFill>
                      <a:schemeClr val="accent3">
                        <a:lumMod val="60000"/>
                        <a:lumOff val="40000"/>
                      </a:schemeClr>
                    </a:solidFill>
                  </a:tcPr>
                </a:tc>
                <a:tc>
                  <a:txBody>
                    <a:bodyPr/>
                    <a:lstStyle/>
                    <a:p>
                      <a:endParaRPr lang="en-US" sz="1600" dirty="0">
                        <a:solidFill>
                          <a:srgbClr val="FF0000"/>
                        </a:solidFill>
                      </a:endParaRPr>
                    </a:p>
                  </a:txBody>
                  <a:tcPr>
                    <a:solidFill>
                      <a:schemeClr val="accent3">
                        <a:lumMod val="60000"/>
                        <a:lumOff val="40000"/>
                      </a:schemeClr>
                    </a:solidFill>
                  </a:tcPr>
                </a:tc>
                <a:tc>
                  <a:txBody>
                    <a:bodyPr/>
                    <a:lstStyle/>
                    <a:p>
                      <a:endParaRPr lang="bn-BD" sz="1600" dirty="0" smtClean="0">
                        <a:solidFill>
                          <a:srgbClr val="FF0000"/>
                        </a:solidFill>
                      </a:endParaRPr>
                    </a:p>
                    <a:p>
                      <a:r>
                        <a:rPr lang="bn-BD" sz="1600" dirty="0" smtClean="0">
                          <a:solidFill>
                            <a:srgbClr val="FF0000"/>
                          </a:solidFill>
                          <a:latin typeface="NikoshBAN" pitchFamily="2" charset="0"/>
                          <a:cs typeface="NikoshBAN" pitchFamily="2" charset="0"/>
                        </a:rPr>
                        <a:t>   </a:t>
                      </a:r>
                      <a:r>
                        <a:rPr lang="bn-BD" sz="1600" b="1" i="1" dirty="0" smtClean="0">
                          <a:solidFill>
                            <a:srgbClr val="FF0000"/>
                          </a:solidFill>
                          <a:latin typeface="NikoshBAN" pitchFamily="2" charset="0"/>
                          <a:cs typeface="NikoshBAN" pitchFamily="2" charset="0"/>
                        </a:rPr>
                        <a:t> ১২,০০০</a:t>
                      </a:r>
                      <a:r>
                        <a:rPr lang="bn-BD" sz="1600" b="1" i="1" baseline="0" dirty="0" smtClean="0">
                          <a:solidFill>
                            <a:srgbClr val="FF0000"/>
                          </a:solidFill>
                          <a:latin typeface="NikoshBAN" pitchFamily="2" charset="0"/>
                          <a:cs typeface="NikoshBAN" pitchFamily="2" charset="0"/>
                        </a:rPr>
                        <a:t> </a:t>
                      </a:r>
                    </a:p>
                    <a:p>
                      <a:r>
                        <a:rPr lang="bn-BD" sz="1600" baseline="0" dirty="0" smtClean="0">
                          <a:solidFill>
                            <a:srgbClr val="FF0000"/>
                          </a:solidFill>
                          <a:latin typeface="NikoshBAN" pitchFamily="2" charset="0"/>
                          <a:cs typeface="NikoshBAN" pitchFamily="2" charset="0"/>
                        </a:rPr>
                        <a:t>    ১২,০০০ </a:t>
                      </a:r>
                      <a:endParaRPr lang="bn-BD" sz="1600" dirty="0" smtClean="0">
                        <a:solidFill>
                          <a:srgbClr val="FF0000"/>
                        </a:solidFill>
                        <a:latin typeface="NikoshBAN" pitchFamily="2" charset="0"/>
                        <a:cs typeface="NikoshBAN" pitchFamily="2" charset="0"/>
                      </a:endParaRPr>
                    </a:p>
                  </a:txBody>
                  <a:tcPr>
                    <a:solidFill>
                      <a:schemeClr val="accent3">
                        <a:lumMod val="60000"/>
                        <a:lumOff val="40000"/>
                      </a:schemeClr>
                    </a:solidFill>
                  </a:tcPr>
                </a:tc>
              </a:tr>
            </a:tbl>
          </a:graphicData>
        </a:graphic>
      </p:graphicFrame>
      <p:sp>
        <p:nvSpPr>
          <p:cNvPr id="19" name="TextBox 18"/>
          <p:cNvSpPr txBox="1"/>
          <p:nvPr/>
        </p:nvSpPr>
        <p:spPr>
          <a:xfrm rot="10800000" flipV="1">
            <a:off x="381000" y="3733800"/>
            <a:ext cx="609600"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bn-BD" dirty="0" smtClean="0">
                <a:latin typeface="NikoshBAN" pitchFamily="2" charset="0"/>
                <a:cs typeface="NikoshBAN" pitchFamily="2" charset="0"/>
              </a:rPr>
              <a:t>ডেঃ </a:t>
            </a:r>
            <a:endParaRPr lang="en-US" dirty="0">
              <a:latin typeface="NikoshBAN" pitchFamily="2" charset="0"/>
              <a:cs typeface="NikoshBAN" pitchFamily="2" charset="0"/>
            </a:endParaRPr>
          </a:p>
        </p:txBody>
      </p:sp>
      <p:sp>
        <p:nvSpPr>
          <p:cNvPr id="20" name="TextBox 19"/>
          <p:cNvSpPr txBox="1"/>
          <p:nvPr/>
        </p:nvSpPr>
        <p:spPr>
          <a:xfrm>
            <a:off x="8001000" y="3733800"/>
            <a:ext cx="609600"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bn-BD" dirty="0" smtClean="0">
                <a:latin typeface="NikoshBAN" pitchFamily="2" charset="0"/>
                <a:cs typeface="NikoshBAN" pitchFamily="2" charset="0"/>
              </a:rPr>
              <a:t>ক্রেঃ   </a:t>
            </a:r>
            <a:endParaRPr lang="en-US" dirty="0">
              <a:latin typeface="NikoshBAN" pitchFamily="2" charset="0"/>
              <a:cs typeface="NikoshBAN" pitchFamily="2" charset="0"/>
            </a:endParaRPr>
          </a:p>
        </p:txBody>
      </p:sp>
      <p:sp>
        <p:nvSpPr>
          <p:cNvPr id="21" name="Title 1"/>
          <p:cNvSpPr txBox="1">
            <a:spLocks/>
          </p:cNvSpPr>
          <p:nvPr/>
        </p:nvSpPr>
        <p:spPr>
          <a:xfrm>
            <a:off x="3200400" y="3505200"/>
            <a:ext cx="2590800" cy="609600"/>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bn-BD" sz="2800" dirty="0" smtClean="0">
                <a:latin typeface="NikoshBAN" pitchFamily="2" charset="0"/>
                <a:cs typeface="NikoshBAN" pitchFamily="2" charset="0"/>
              </a:rPr>
              <a:t>বেতন </a:t>
            </a:r>
            <a:r>
              <a:rPr kumimoji="0" lang="bn-BD" sz="2800" b="0" i="0" u="none" strike="noStrike" kern="1200" cap="none" spc="0" normalizeH="0" baseline="0" noProof="0" dirty="0" smtClean="0">
                <a:ln>
                  <a:noFill/>
                </a:ln>
                <a:solidFill>
                  <a:schemeClr val="lt1"/>
                </a:solidFill>
                <a:effectLst/>
                <a:uLnTx/>
                <a:uFillTx/>
                <a:latin typeface="NikoshBAN" pitchFamily="2" charset="0"/>
                <a:ea typeface="+mn-ea"/>
                <a:cs typeface="NikoshBAN" pitchFamily="2" charset="0"/>
              </a:rPr>
              <a:t>হিসাব </a:t>
            </a:r>
            <a:endParaRPr kumimoji="0" lang="en-US" sz="2800" b="0" i="0" u="none" strike="noStrike" kern="1200" cap="none" spc="0" normalizeH="0" baseline="0" noProof="0" dirty="0">
              <a:ln>
                <a:noFill/>
              </a:ln>
              <a:solidFill>
                <a:schemeClr val="lt1"/>
              </a:solidFill>
              <a:effectLst/>
              <a:uLnTx/>
              <a:uFillTx/>
              <a:latin typeface="NikoshBAN" pitchFamily="2" charset="0"/>
              <a:ea typeface="+mn-ea"/>
              <a:cs typeface="NikoshBAN" pitchFamily="2" charset="0"/>
            </a:endParaRPr>
          </a:p>
        </p:txBody>
      </p:sp>
      <p:cxnSp>
        <p:nvCxnSpPr>
          <p:cNvPr id="27" name="Straight Connector 26"/>
          <p:cNvCxnSpPr/>
          <p:nvPr/>
        </p:nvCxnSpPr>
        <p:spPr>
          <a:xfrm>
            <a:off x="7391400" y="5638800"/>
            <a:ext cx="12954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29" name="Straight Connector 28"/>
          <p:cNvCxnSpPr/>
          <p:nvPr/>
        </p:nvCxnSpPr>
        <p:spPr>
          <a:xfrm>
            <a:off x="3276600" y="5638800"/>
            <a:ext cx="1219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30" name="Straight Connector 29"/>
          <p:cNvCxnSpPr/>
          <p:nvPr/>
        </p:nvCxnSpPr>
        <p:spPr>
          <a:xfrm>
            <a:off x="7391400" y="5943600"/>
            <a:ext cx="12954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31" name="Straight Connector 30"/>
          <p:cNvCxnSpPr/>
          <p:nvPr/>
        </p:nvCxnSpPr>
        <p:spPr>
          <a:xfrm>
            <a:off x="7391400" y="6019800"/>
            <a:ext cx="12954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32" name="Straight Connector 31"/>
          <p:cNvCxnSpPr/>
          <p:nvPr/>
        </p:nvCxnSpPr>
        <p:spPr>
          <a:xfrm>
            <a:off x="3276600" y="5943600"/>
            <a:ext cx="1219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33" name="Straight Connector 32"/>
          <p:cNvCxnSpPr/>
          <p:nvPr/>
        </p:nvCxnSpPr>
        <p:spPr>
          <a:xfrm>
            <a:off x="3276600" y="6019800"/>
            <a:ext cx="1219200" cy="1588"/>
          </a:xfrm>
          <a:prstGeom prst="line">
            <a:avLst/>
          </a:prstGeom>
        </p:spPr>
        <p:style>
          <a:lnRef idx="2">
            <a:schemeClr val="accent2"/>
          </a:lnRef>
          <a:fillRef idx="0">
            <a:schemeClr val="accent2"/>
          </a:fillRef>
          <a:effectRef idx="1">
            <a:schemeClr val="accent2"/>
          </a:effectRef>
          <a:fontRef idx="minor">
            <a:schemeClr val="tx1"/>
          </a:fontRef>
        </p:style>
      </p:cxnSp>
    </p:spTree>
  </p:cSld>
  <p:clrMapOvr>
    <a:masterClrMapping/>
  </p:clrMapOvr>
  <p:transition spd="slow">
    <p:zoom dir="in"/>
    <p:sndAc>
      <p:stSnd>
        <p:snd r:embed="rId2" name="chimes.wav" builtIn="1"/>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52400"/>
            <a:ext cx="5715000" cy="1249362"/>
          </a:xfrm>
        </p:spPr>
        <p:style>
          <a:lnRef idx="0">
            <a:schemeClr val="accent2"/>
          </a:lnRef>
          <a:fillRef idx="3">
            <a:schemeClr val="accent2"/>
          </a:fillRef>
          <a:effectRef idx="3">
            <a:schemeClr val="accent2"/>
          </a:effectRef>
          <a:fontRef idx="minor">
            <a:schemeClr val="lt1"/>
          </a:fontRef>
        </p:style>
        <p:txBody>
          <a:bodyPr>
            <a:normAutofit/>
          </a:bodyPr>
          <a:lstStyle/>
          <a:p>
            <a:r>
              <a:rPr lang="en-US" sz="6000" dirty="0" err="1" smtClean="0">
                <a:latin typeface="NikoshBAN" pitchFamily="2" charset="0"/>
                <a:cs typeface="NikoshBAN" pitchFamily="2" charset="0"/>
              </a:rPr>
              <a:t>দলগত</a:t>
            </a:r>
            <a:r>
              <a:rPr lang="en-US" sz="6000" dirty="0" smtClean="0">
                <a:latin typeface="NikoshBAN" pitchFamily="2" charset="0"/>
                <a:cs typeface="NikoshBAN" pitchFamily="2" charset="0"/>
              </a:rPr>
              <a:t> </a:t>
            </a:r>
            <a:r>
              <a:rPr lang="en-US" sz="6000" dirty="0" err="1" smtClean="0">
                <a:latin typeface="NikoshBAN" pitchFamily="2" charset="0"/>
                <a:cs typeface="NikoshBAN" pitchFamily="2" charset="0"/>
              </a:rPr>
              <a:t>কাজ</a:t>
            </a:r>
            <a:endParaRPr lang="en-US" sz="6000" dirty="0">
              <a:latin typeface="NikoshBAN" pitchFamily="2" charset="0"/>
              <a:cs typeface="NikoshBAN" pitchFamily="2" charset="0"/>
            </a:endParaRPr>
          </a:p>
        </p:txBody>
      </p:sp>
      <p:sp>
        <p:nvSpPr>
          <p:cNvPr id="3" name="TextBox 2"/>
          <p:cNvSpPr txBox="1"/>
          <p:nvPr/>
        </p:nvSpPr>
        <p:spPr>
          <a:xfrm>
            <a:off x="457200" y="1524001"/>
            <a:ext cx="8229600" cy="4031873"/>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US" sz="3200" dirty="0" smtClean="0">
                <a:latin typeface="NikoshBAN" pitchFamily="2" charset="0"/>
                <a:cs typeface="NikoshBAN" pitchFamily="2" charset="0"/>
              </a:rPr>
              <a:t>২০২০ </a:t>
            </a:r>
            <a:r>
              <a:rPr lang="en-US" sz="3200" dirty="0" err="1" smtClean="0">
                <a:latin typeface="NikoshBAN" pitchFamily="2" charset="0"/>
                <a:cs typeface="NikoshBAN" pitchFamily="2" charset="0"/>
              </a:rPr>
              <a:t>সালের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জানুয়ারীর</a:t>
            </a:r>
            <a:r>
              <a:rPr lang="en-US" sz="3200" dirty="0" smtClean="0">
                <a:latin typeface="NikoshBAN" pitchFamily="2" charset="0"/>
                <a:cs typeface="NikoshBAN" pitchFamily="2" charset="0"/>
              </a:rPr>
              <a:t> ১ </a:t>
            </a:r>
            <a:r>
              <a:rPr lang="en-US" sz="3200" dirty="0" err="1" smtClean="0">
                <a:latin typeface="NikoshBAN" pitchFamily="2" charset="0"/>
                <a:cs typeface="NikoshBAN" pitchFamily="2" charset="0"/>
              </a:rPr>
              <a:t>তারিখে</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জনাব</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নজরুল</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সাহেব</a:t>
            </a:r>
            <a:r>
              <a:rPr lang="en-US" sz="3200" dirty="0" smtClean="0">
                <a:latin typeface="NikoshBAN" pitchFamily="2" charset="0"/>
                <a:cs typeface="NikoshBAN" pitchFamily="2" charset="0"/>
              </a:rPr>
              <a:t> ৪০,০০০ </a:t>
            </a:r>
            <a:r>
              <a:rPr lang="en-US" sz="3200" dirty="0" err="1" smtClean="0">
                <a:latin typeface="NikoshBAN" pitchFamily="2" charset="0"/>
                <a:cs typeface="NikoshBAN" pitchFamily="2" charset="0"/>
              </a:rPr>
              <a:t>টাকার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ব্যাংক</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উদ্বৃত্ত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নিয়ে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তিনি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তার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ব্যাবসায়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শুরু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করেন</a:t>
            </a:r>
            <a:r>
              <a:rPr lang="en-US" sz="3200" dirty="0" smtClean="0">
                <a:latin typeface="NikoshBAN" pitchFamily="2" charset="0"/>
                <a:cs typeface="NikoshBAN" pitchFamily="2" charset="0"/>
              </a:rPr>
              <a:t>। </a:t>
            </a:r>
            <a:endParaRPr lang="bn-BD" sz="3200" dirty="0" smtClean="0">
              <a:latin typeface="NikoshBAN" pitchFamily="2" charset="0"/>
              <a:cs typeface="NikoshBAN" pitchFamily="2" charset="0"/>
            </a:endParaRPr>
          </a:p>
          <a:p>
            <a:r>
              <a:rPr lang="en-US" sz="3200" dirty="0" err="1" smtClean="0">
                <a:latin typeface="NikoshBAN" pitchFamily="2" charset="0"/>
                <a:cs typeface="NikoshBAN" pitchFamily="2" charset="0"/>
              </a:rPr>
              <a:t>উক্ত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মাসে</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তার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ব্যবসায়ের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অন্যান্য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লেনদেন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ছিল</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নি</a:t>
            </a:r>
            <a:r>
              <a:rPr lang="bn-BD" sz="3200" dirty="0" smtClean="0">
                <a:latin typeface="NikoshBAN" pitchFamily="2" charset="0"/>
                <a:cs typeface="NikoshBAN" pitchFamily="2" charset="0"/>
              </a:rPr>
              <a:t>ম্নরুপঃ </a:t>
            </a:r>
            <a:endParaRPr lang="en-US" sz="3200" dirty="0" smtClean="0">
              <a:latin typeface="NikoshBAN" pitchFamily="2" charset="0"/>
              <a:cs typeface="NikoshBAN" pitchFamily="2" charset="0"/>
            </a:endParaRPr>
          </a:p>
          <a:p>
            <a:r>
              <a:rPr lang="en-US" sz="3200" dirty="0" smtClean="0">
                <a:latin typeface="NikoshBAN" pitchFamily="2" charset="0"/>
                <a:cs typeface="NikoshBAN" pitchFamily="2" charset="0"/>
              </a:rPr>
              <a:t>জানু-৫,</a:t>
            </a:r>
            <a:r>
              <a:rPr lang="bn-BD" sz="3200" dirty="0" smtClean="0">
                <a:latin typeface="NikoshBAN" pitchFamily="2" charset="0"/>
                <a:cs typeface="NikoshBAN" pitchFamily="2" charset="0"/>
              </a:rPr>
              <a:t>  </a:t>
            </a:r>
            <a:r>
              <a:rPr lang="en-US" sz="3200" dirty="0" err="1" smtClean="0">
                <a:latin typeface="NikoshBAN" pitchFamily="2" charset="0"/>
                <a:cs typeface="NikoshBAN" pitchFamily="2" charset="0"/>
              </a:rPr>
              <a:t>ব্যাংক</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হতে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উত্তোলন</a:t>
            </a:r>
            <a:r>
              <a:rPr lang="en-US" sz="3200" dirty="0" smtClean="0">
                <a:latin typeface="NikoshBAN" pitchFamily="2" charset="0"/>
                <a:cs typeface="NikoshBAN" pitchFamily="2" charset="0"/>
              </a:rPr>
              <a:t> ৩০,০০০ </a:t>
            </a:r>
            <a:r>
              <a:rPr lang="en-US" sz="3200" dirty="0" err="1" smtClean="0">
                <a:latin typeface="NikoshBAN" pitchFamily="2" charset="0"/>
                <a:cs typeface="NikoshBAN" pitchFamily="2" charset="0"/>
              </a:rPr>
              <a:t>টাকা</a:t>
            </a:r>
            <a:r>
              <a:rPr lang="en-US" sz="3200" dirty="0" smtClean="0">
                <a:latin typeface="NikoshBAN" pitchFamily="2" charset="0"/>
                <a:cs typeface="NikoshBAN" pitchFamily="2" charset="0"/>
              </a:rPr>
              <a:t>।</a:t>
            </a:r>
          </a:p>
          <a:p>
            <a:r>
              <a:rPr lang="en-US" sz="3200" dirty="0" smtClean="0">
                <a:latin typeface="NikoshBAN" pitchFamily="2" charset="0"/>
                <a:cs typeface="NikoshBAN" pitchFamily="2" charset="0"/>
              </a:rPr>
              <a:t>জানু-১৫,চেকের </a:t>
            </a:r>
            <a:r>
              <a:rPr lang="en-US" sz="3200" dirty="0" err="1" smtClean="0">
                <a:latin typeface="NikoshBAN" pitchFamily="2" charset="0"/>
                <a:cs typeface="NikoshBAN" pitchFamily="2" charset="0"/>
              </a:rPr>
              <a:t>বিনিময়ে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মাল</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ক্রয়</a:t>
            </a:r>
            <a:r>
              <a:rPr lang="en-US" sz="3200" dirty="0" smtClean="0">
                <a:latin typeface="NikoshBAN" pitchFamily="2" charset="0"/>
                <a:cs typeface="NikoshBAN" pitchFamily="2" charset="0"/>
              </a:rPr>
              <a:t> ৬,০০০ </a:t>
            </a:r>
            <a:r>
              <a:rPr lang="en-US" sz="3200" dirty="0" err="1" smtClean="0">
                <a:latin typeface="NikoshBAN" pitchFamily="2" charset="0"/>
                <a:cs typeface="NikoshBAN" pitchFamily="2" charset="0"/>
              </a:rPr>
              <a:t>টাকা</a:t>
            </a:r>
            <a:r>
              <a:rPr lang="en-US" sz="3200" dirty="0" smtClean="0">
                <a:latin typeface="NikoshBAN" pitchFamily="2" charset="0"/>
                <a:cs typeface="NikoshBAN" pitchFamily="2" charset="0"/>
              </a:rPr>
              <a:t>।</a:t>
            </a:r>
          </a:p>
          <a:p>
            <a:r>
              <a:rPr lang="en-US" sz="3200" dirty="0" smtClean="0">
                <a:latin typeface="NikoshBAN" pitchFamily="2" charset="0"/>
                <a:cs typeface="NikoshBAN" pitchFamily="2" charset="0"/>
              </a:rPr>
              <a:t>জানু-২০,চেকের </a:t>
            </a:r>
            <a:r>
              <a:rPr lang="en-US" sz="3200" dirty="0" err="1" smtClean="0">
                <a:latin typeface="NikoshBAN" pitchFamily="2" charset="0"/>
                <a:cs typeface="NikoshBAN" pitchFamily="2" charset="0"/>
              </a:rPr>
              <a:t>বিনিময়ে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মাল</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বিক্রয়</a:t>
            </a:r>
            <a:r>
              <a:rPr lang="en-US" sz="3200" dirty="0" smtClean="0">
                <a:latin typeface="NikoshBAN" pitchFamily="2" charset="0"/>
                <a:cs typeface="NikoshBAN" pitchFamily="2" charset="0"/>
              </a:rPr>
              <a:t> ১০,০০০ </a:t>
            </a:r>
            <a:r>
              <a:rPr lang="en-US" sz="3200" dirty="0" err="1" smtClean="0">
                <a:latin typeface="NikoshBAN" pitchFamily="2" charset="0"/>
                <a:cs typeface="NikoshBAN" pitchFamily="2" charset="0"/>
              </a:rPr>
              <a:t>টাকা</a:t>
            </a:r>
            <a:r>
              <a:rPr lang="en-US" sz="3200" dirty="0" smtClean="0">
                <a:latin typeface="NikoshBAN" pitchFamily="2" charset="0"/>
                <a:cs typeface="NikoshBAN" pitchFamily="2" charset="0"/>
              </a:rPr>
              <a:t> ।</a:t>
            </a:r>
          </a:p>
          <a:p>
            <a:r>
              <a:rPr lang="en-US" sz="3200" dirty="0" smtClean="0">
                <a:latin typeface="NikoshBAN" pitchFamily="2" charset="0"/>
                <a:cs typeface="NikoshBAN" pitchFamily="2" charset="0"/>
              </a:rPr>
              <a:t>জানু-৩০,নগদে </a:t>
            </a:r>
            <a:r>
              <a:rPr lang="en-US" sz="3200" dirty="0" err="1" smtClean="0">
                <a:latin typeface="NikoshBAN" pitchFamily="2" charset="0"/>
                <a:cs typeface="NikoshBAN" pitchFamily="2" charset="0"/>
              </a:rPr>
              <a:t>বেতন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প্রদান</a:t>
            </a:r>
            <a:r>
              <a:rPr lang="en-US" sz="3200" dirty="0" smtClean="0">
                <a:latin typeface="NikoshBAN" pitchFamily="2" charset="0"/>
                <a:cs typeface="NikoshBAN" pitchFamily="2" charset="0"/>
              </a:rPr>
              <a:t> ৫,০০০ </a:t>
            </a:r>
            <a:r>
              <a:rPr lang="en-US" sz="3200" dirty="0" err="1" smtClean="0">
                <a:latin typeface="NikoshBAN" pitchFamily="2" charset="0"/>
                <a:cs typeface="NikoshBAN" pitchFamily="2" charset="0"/>
              </a:rPr>
              <a:t>টাকা</a:t>
            </a:r>
            <a:r>
              <a:rPr lang="en-US" sz="3200" dirty="0" smtClean="0">
                <a:latin typeface="NikoshBAN" pitchFamily="2" charset="0"/>
                <a:cs typeface="NikoshBAN" pitchFamily="2" charset="0"/>
              </a:rPr>
              <a:t>। </a:t>
            </a:r>
          </a:p>
          <a:p>
            <a:endParaRPr lang="en-US" sz="3200" dirty="0">
              <a:latin typeface="NikoshBAN" pitchFamily="2" charset="0"/>
              <a:cs typeface="NikoshBAN" pitchFamily="2" charset="0"/>
            </a:endParaRPr>
          </a:p>
        </p:txBody>
      </p:sp>
      <p:sp>
        <p:nvSpPr>
          <p:cNvPr id="4" name="TextBox 3"/>
          <p:cNvSpPr txBox="1"/>
          <p:nvPr/>
        </p:nvSpPr>
        <p:spPr>
          <a:xfrm>
            <a:off x="457200" y="5791200"/>
            <a:ext cx="8229600" cy="523220"/>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r>
              <a:rPr lang="bn-BD" sz="2800" dirty="0" smtClean="0">
                <a:latin typeface="NikoshBAN" pitchFamily="2" charset="0"/>
                <a:cs typeface="NikoshBAN" pitchFamily="2" charset="0"/>
              </a:rPr>
              <a:t>উপরোক্ত লেনদেনগুলি হতে ব্যাংক হিসাব ও নগদান হিসাব প্রস্তুত কর। </a:t>
            </a:r>
            <a:endParaRPr lang="en-US" sz="2800" dirty="0">
              <a:latin typeface="NikoshBAN" pitchFamily="2" charset="0"/>
              <a:cs typeface="NikoshBAN" pitchFamily="2" charset="0"/>
            </a:endParaRPr>
          </a:p>
        </p:txBody>
      </p:sp>
    </p:spTree>
  </p:cSld>
  <p:clrMapOvr>
    <a:masterClrMapping/>
  </p:clrMapOvr>
  <p:transition spd="slow">
    <p:zoom dir="in"/>
    <p:sndAc>
      <p:stSnd>
        <p:snd r:embed="rId2" name="chimes.wav" builtIn="1"/>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2800" y="4038600"/>
            <a:ext cx="2286000" cy="457200"/>
          </a:xfrm>
        </p:spPr>
        <p:style>
          <a:lnRef idx="0">
            <a:schemeClr val="accent2"/>
          </a:lnRef>
          <a:fillRef idx="3">
            <a:schemeClr val="accent2"/>
          </a:fillRef>
          <a:effectRef idx="3">
            <a:schemeClr val="accent2"/>
          </a:effectRef>
          <a:fontRef idx="minor">
            <a:schemeClr val="lt1"/>
          </a:fontRef>
        </p:style>
        <p:txBody>
          <a:bodyPr>
            <a:normAutofit fontScale="90000"/>
          </a:bodyPr>
          <a:lstStyle/>
          <a:p>
            <a:r>
              <a:rPr lang="bn-BD" sz="2800" dirty="0" smtClean="0">
                <a:latin typeface="NikoshBAN" pitchFamily="2" charset="0"/>
                <a:cs typeface="NikoshBAN" pitchFamily="2" charset="0"/>
              </a:rPr>
              <a:t>নগদান হিসাব </a:t>
            </a:r>
            <a:endParaRPr lang="en-US" sz="2800" dirty="0">
              <a:latin typeface="NikoshBAN" pitchFamily="2" charset="0"/>
              <a:cs typeface="NikoshBAN" pitchFamily="2" charset="0"/>
            </a:endParaRPr>
          </a:p>
        </p:txBody>
      </p:sp>
      <p:graphicFrame>
        <p:nvGraphicFramePr>
          <p:cNvPr id="3" name="Table 2"/>
          <p:cNvGraphicFramePr>
            <a:graphicFrameLocks noGrp="1"/>
          </p:cNvGraphicFramePr>
          <p:nvPr/>
        </p:nvGraphicFramePr>
        <p:xfrm>
          <a:off x="381000" y="1219200"/>
          <a:ext cx="8381999" cy="2809936"/>
        </p:xfrm>
        <a:graphic>
          <a:graphicData uri="http://schemas.openxmlformats.org/drawingml/2006/table">
            <a:tbl>
              <a:tblPr firstRow="1" bandRow="1">
                <a:effectLst>
                  <a:innerShdw blurRad="63500" dist="50800" dir="16200000">
                    <a:prstClr val="black">
                      <a:alpha val="50000"/>
                    </a:prstClr>
                  </a:innerShdw>
                </a:effectLst>
                <a:tableStyleId>{5C22544A-7EE6-4342-B048-85BDC9FD1C3A}</a:tableStyleId>
              </a:tblPr>
              <a:tblGrid>
                <a:gridCol w="776111"/>
                <a:gridCol w="1509888"/>
                <a:gridCol w="685800"/>
                <a:gridCol w="1219200"/>
                <a:gridCol w="853723"/>
                <a:gridCol w="1439463"/>
                <a:gridCol w="678614"/>
                <a:gridCol w="1219200"/>
              </a:tblGrid>
              <a:tr h="1011616">
                <a:tc>
                  <a:txBody>
                    <a:bodyPr/>
                    <a:lstStyle/>
                    <a:p>
                      <a:r>
                        <a:rPr lang="bn-BD" sz="2400" baseline="0" dirty="0" smtClean="0">
                          <a:latin typeface="NikoshBAN" pitchFamily="2" charset="0"/>
                          <a:cs typeface="NikoshBAN" pitchFamily="2" charset="0"/>
                        </a:rPr>
                        <a:t>তারিখ</a:t>
                      </a:r>
                    </a:p>
                    <a:p>
                      <a:endParaRPr lang="bn-BD" baseline="0" dirty="0" smtClean="0">
                        <a:latin typeface="NikoshBAN" pitchFamily="2" charset="0"/>
                        <a:cs typeface="NikoshBAN" pitchFamily="2" charset="0"/>
                      </a:endParaRPr>
                    </a:p>
                  </a:txBody>
                  <a:tcPr>
                    <a:solidFill>
                      <a:srgbClr val="00B050"/>
                    </a:solidFill>
                  </a:tcPr>
                </a:tc>
                <a:tc>
                  <a:txBody>
                    <a:bodyPr/>
                    <a:lstStyle/>
                    <a:p>
                      <a:r>
                        <a:rPr lang="bn-BD" sz="2400" dirty="0" smtClean="0">
                          <a:latin typeface="NikoshBAN" pitchFamily="2" charset="0"/>
                          <a:cs typeface="NikoshBAN" pitchFamily="2" charset="0"/>
                        </a:rPr>
                        <a:t>বিবরণ</a:t>
                      </a:r>
                      <a:endParaRPr lang="en-US" sz="2400" dirty="0">
                        <a:latin typeface="NikoshBAN" pitchFamily="2" charset="0"/>
                        <a:cs typeface="NikoshBAN" pitchFamily="2" charset="0"/>
                      </a:endParaRPr>
                    </a:p>
                  </a:txBody>
                  <a:tcPr>
                    <a:solidFill>
                      <a:srgbClr val="00B050"/>
                    </a:solidFill>
                  </a:tcPr>
                </a:tc>
                <a:tc>
                  <a:txBody>
                    <a:bodyPr/>
                    <a:lstStyle/>
                    <a:p>
                      <a:r>
                        <a:rPr lang="bn-BD" sz="2400" dirty="0" smtClean="0">
                          <a:latin typeface="NikoshBAN" pitchFamily="2" charset="0"/>
                          <a:cs typeface="NikoshBAN" pitchFamily="2" charset="0"/>
                        </a:rPr>
                        <a:t>জাঃ</a:t>
                      </a:r>
                      <a:r>
                        <a:rPr lang="bn-BD" sz="2400" baseline="0" dirty="0" smtClean="0">
                          <a:latin typeface="NikoshBAN" pitchFamily="2" charset="0"/>
                          <a:cs typeface="NikoshBAN" pitchFamily="2" charset="0"/>
                        </a:rPr>
                        <a:t>পৃঃ </a:t>
                      </a:r>
                      <a:endParaRPr lang="en-US" sz="2400" dirty="0"/>
                    </a:p>
                  </a:txBody>
                  <a:tcPr>
                    <a:solidFill>
                      <a:srgbClr val="00B050"/>
                    </a:solidFill>
                  </a:tcPr>
                </a:tc>
                <a:tc>
                  <a:txBody>
                    <a:bodyPr/>
                    <a:lstStyle/>
                    <a:p>
                      <a:r>
                        <a:rPr lang="bn-BD" sz="2400" dirty="0" smtClean="0">
                          <a:latin typeface="NikoshBAN" pitchFamily="2" charset="0"/>
                          <a:cs typeface="NikoshBAN" pitchFamily="2" charset="0"/>
                        </a:rPr>
                        <a:t>   পরিমান</a:t>
                      </a:r>
                    </a:p>
                    <a:p>
                      <a:r>
                        <a:rPr lang="bn-BD" sz="2400" dirty="0" smtClean="0">
                          <a:latin typeface="NikoshBAN" pitchFamily="2" charset="0"/>
                          <a:cs typeface="NikoshBAN" pitchFamily="2" charset="0"/>
                        </a:rPr>
                        <a:t>     টাকা</a:t>
                      </a:r>
                      <a:r>
                        <a:rPr lang="bn-BD" sz="2400" baseline="0" dirty="0" smtClean="0">
                          <a:latin typeface="NikoshBAN" pitchFamily="2" charset="0"/>
                          <a:cs typeface="NikoshBAN" pitchFamily="2" charset="0"/>
                        </a:rPr>
                        <a:t> </a:t>
                      </a:r>
                      <a:endParaRPr lang="en-US" sz="2400" dirty="0">
                        <a:latin typeface="NikoshBAN" pitchFamily="2" charset="0"/>
                        <a:cs typeface="NikoshBAN" pitchFamily="2" charset="0"/>
                      </a:endParaRPr>
                    </a:p>
                  </a:txBody>
                  <a:tcPr>
                    <a:solidFill>
                      <a:srgbClr val="00B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sz="2400" baseline="0" dirty="0" smtClean="0">
                          <a:latin typeface="NikoshBAN" pitchFamily="2" charset="0"/>
                          <a:cs typeface="NikoshBAN" pitchFamily="2" charset="0"/>
                        </a:rPr>
                        <a:t> তারিখ</a:t>
                      </a:r>
                    </a:p>
                    <a:p>
                      <a:endParaRPr lang="en-US" dirty="0"/>
                    </a:p>
                  </a:txBody>
                  <a:tcPr>
                    <a:solidFill>
                      <a:srgbClr val="00B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dirty="0" smtClean="0">
                          <a:latin typeface="NikoshBAN" pitchFamily="2" charset="0"/>
                          <a:cs typeface="NikoshBAN" pitchFamily="2" charset="0"/>
                        </a:rPr>
                        <a:t>   </a:t>
                      </a:r>
                      <a:r>
                        <a:rPr lang="bn-BD" sz="2400" dirty="0" smtClean="0">
                          <a:latin typeface="NikoshBAN" pitchFamily="2" charset="0"/>
                          <a:cs typeface="NikoshBAN" pitchFamily="2" charset="0"/>
                        </a:rPr>
                        <a:t>বিবরণ</a:t>
                      </a:r>
                      <a:endParaRPr lang="en-US" sz="2400" dirty="0" smtClean="0">
                        <a:latin typeface="NikoshBAN" pitchFamily="2" charset="0"/>
                        <a:cs typeface="NikoshBAN" pitchFamily="2" charset="0"/>
                      </a:endParaRPr>
                    </a:p>
                    <a:p>
                      <a:endParaRPr lang="en-US" dirty="0"/>
                    </a:p>
                  </a:txBody>
                  <a:tcPr>
                    <a:solidFill>
                      <a:srgbClr val="00B050"/>
                    </a:solidFill>
                  </a:tcPr>
                </a:tc>
                <a:tc>
                  <a:txBody>
                    <a:bodyPr/>
                    <a:lstStyle/>
                    <a:p>
                      <a:r>
                        <a:rPr lang="bn-BD" sz="2400" dirty="0" smtClean="0">
                          <a:latin typeface="NikoshBAN" pitchFamily="2" charset="0"/>
                          <a:cs typeface="NikoshBAN" pitchFamily="2" charset="0"/>
                        </a:rPr>
                        <a:t>জাঃ</a:t>
                      </a:r>
                      <a:r>
                        <a:rPr lang="bn-BD" sz="2400" baseline="0" dirty="0" smtClean="0">
                          <a:latin typeface="NikoshBAN" pitchFamily="2" charset="0"/>
                          <a:cs typeface="NikoshBAN" pitchFamily="2" charset="0"/>
                        </a:rPr>
                        <a:t>পৃঃ</a:t>
                      </a:r>
                      <a:r>
                        <a:rPr lang="bn-BD" baseline="0" dirty="0" smtClean="0">
                          <a:latin typeface="NikoshBAN" pitchFamily="2" charset="0"/>
                          <a:cs typeface="NikoshBAN" pitchFamily="2" charset="0"/>
                        </a:rPr>
                        <a:t> </a:t>
                      </a:r>
                      <a:endParaRPr lang="en-US" dirty="0"/>
                    </a:p>
                  </a:txBody>
                  <a:tcPr>
                    <a:solidFill>
                      <a:srgbClr val="00B050"/>
                    </a:solidFill>
                  </a:tcPr>
                </a:tc>
                <a:tc>
                  <a:txBody>
                    <a:bodyPr/>
                    <a:lstStyle/>
                    <a:p>
                      <a:r>
                        <a:rPr lang="bn-BD" dirty="0" smtClean="0">
                          <a:latin typeface="NikoshBAN" pitchFamily="2" charset="0"/>
                          <a:cs typeface="NikoshBAN" pitchFamily="2" charset="0"/>
                        </a:rPr>
                        <a:t>    </a:t>
                      </a:r>
                      <a:r>
                        <a:rPr lang="bn-BD" sz="2400" dirty="0" smtClean="0">
                          <a:latin typeface="NikoshBAN" pitchFamily="2" charset="0"/>
                          <a:cs typeface="NikoshBAN" pitchFamily="2" charset="0"/>
                        </a:rPr>
                        <a:t>পরিমান</a:t>
                      </a:r>
                    </a:p>
                    <a:p>
                      <a:r>
                        <a:rPr lang="bn-BD" sz="2400" dirty="0" smtClean="0">
                          <a:latin typeface="NikoshBAN" pitchFamily="2" charset="0"/>
                          <a:cs typeface="NikoshBAN" pitchFamily="2" charset="0"/>
                        </a:rPr>
                        <a:t>     টাকা</a:t>
                      </a:r>
                      <a:endParaRPr lang="en-US" sz="2400" dirty="0"/>
                    </a:p>
                  </a:txBody>
                  <a:tcPr>
                    <a:solidFill>
                      <a:srgbClr val="00B050"/>
                    </a:solidFill>
                  </a:tcPr>
                </a:tc>
              </a:tr>
              <a:tr h="1750032">
                <a:tc>
                  <a:txBody>
                    <a:bodyPr/>
                    <a:lstStyle/>
                    <a:p>
                      <a:r>
                        <a:rPr lang="bn-BD" sz="1600" dirty="0" smtClean="0">
                          <a:solidFill>
                            <a:srgbClr val="FF0000"/>
                          </a:solidFill>
                          <a:latin typeface="NikoshBAN" pitchFamily="2" charset="0"/>
                          <a:cs typeface="NikoshBAN" pitchFamily="2" charset="0"/>
                        </a:rPr>
                        <a:t> </a:t>
                      </a:r>
                      <a:r>
                        <a:rPr lang="en-US" sz="1600" dirty="0" smtClean="0">
                          <a:solidFill>
                            <a:srgbClr val="FF0000"/>
                          </a:solidFill>
                          <a:latin typeface="NikoshBAN" pitchFamily="2" charset="0"/>
                          <a:cs typeface="NikoshBAN" pitchFamily="2" charset="0"/>
                        </a:rPr>
                        <a:t>2020</a:t>
                      </a:r>
                    </a:p>
                    <a:p>
                      <a:r>
                        <a:rPr lang="bn-BD" sz="1600" baseline="0" dirty="0" smtClean="0">
                          <a:solidFill>
                            <a:srgbClr val="002060"/>
                          </a:solidFill>
                          <a:latin typeface="NikoshBAN" pitchFamily="2" charset="0"/>
                          <a:cs typeface="NikoshBAN" pitchFamily="2" charset="0"/>
                        </a:rPr>
                        <a:t> </a:t>
                      </a:r>
                      <a:r>
                        <a:rPr lang="bn-BD" sz="1600" baseline="0" dirty="0" smtClean="0">
                          <a:solidFill>
                            <a:srgbClr val="FF0000"/>
                          </a:solidFill>
                          <a:latin typeface="NikoshBAN" pitchFamily="2" charset="0"/>
                          <a:cs typeface="NikoshBAN" pitchFamily="2" charset="0"/>
                        </a:rPr>
                        <a:t>জানু-</a:t>
                      </a:r>
                      <a:r>
                        <a:rPr lang="en-US" sz="1600" baseline="0" dirty="0" smtClean="0">
                          <a:solidFill>
                            <a:srgbClr val="FF0000"/>
                          </a:solidFill>
                          <a:latin typeface="NikoshBAN" pitchFamily="2" charset="0"/>
                          <a:cs typeface="NikoshBAN" pitchFamily="2" charset="0"/>
                        </a:rPr>
                        <a:t>1</a:t>
                      </a:r>
                    </a:p>
                    <a:p>
                      <a:r>
                        <a:rPr lang="en-US" sz="1600" baseline="0" dirty="0" smtClean="0">
                          <a:solidFill>
                            <a:srgbClr val="FF0000"/>
                          </a:solidFill>
                          <a:latin typeface="NikoshBAN" pitchFamily="2" charset="0"/>
                          <a:cs typeface="NikoshBAN" pitchFamily="2" charset="0"/>
                        </a:rPr>
                        <a:t>জানু-২০,</a:t>
                      </a:r>
                      <a:endParaRPr lang="bn-BD" sz="1600" baseline="0" dirty="0" smtClean="0">
                        <a:solidFill>
                          <a:srgbClr val="FF0000"/>
                        </a:solidFill>
                        <a:latin typeface="NikoshBAN" pitchFamily="2" charset="0"/>
                        <a:cs typeface="NikoshBAN" pitchFamily="2" charset="0"/>
                      </a:endParaRPr>
                    </a:p>
                    <a:p>
                      <a:endParaRPr lang="bn-BD" sz="1600" baseline="0" dirty="0" smtClean="0">
                        <a:solidFill>
                          <a:srgbClr val="FF0000"/>
                        </a:solidFill>
                        <a:latin typeface="NikoshBAN" pitchFamily="2" charset="0"/>
                        <a:cs typeface="NikoshBAN" pitchFamily="2" charset="0"/>
                      </a:endParaRPr>
                    </a:p>
                    <a:p>
                      <a:endParaRPr lang="bn-BD" sz="1600" baseline="0" dirty="0" smtClean="0">
                        <a:solidFill>
                          <a:srgbClr val="FF0000"/>
                        </a:solidFill>
                        <a:latin typeface="NikoshBAN" pitchFamily="2" charset="0"/>
                        <a:cs typeface="NikoshBAN" pitchFamily="2" charset="0"/>
                      </a:endParaRPr>
                    </a:p>
                    <a:p>
                      <a:r>
                        <a:rPr lang="bn-BD" sz="1600" b="1" baseline="0" dirty="0" smtClean="0">
                          <a:solidFill>
                            <a:srgbClr val="3333FF"/>
                          </a:solidFill>
                          <a:latin typeface="NikoshBAN" pitchFamily="2" charset="0"/>
                          <a:cs typeface="NikoshBAN" pitchFamily="2" charset="0"/>
                        </a:rPr>
                        <a:t>ফেব্রু-১</a:t>
                      </a:r>
                      <a:endParaRPr lang="bn-BD" sz="1600" b="1" dirty="0" smtClean="0">
                        <a:solidFill>
                          <a:srgbClr val="3333FF"/>
                        </a:solidFill>
                        <a:latin typeface="NikoshBAN" pitchFamily="2" charset="0"/>
                        <a:cs typeface="NikoshBAN" pitchFamily="2" charset="0"/>
                      </a:endParaRPr>
                    </a:p>
                  </a:txBody>
                  <a:tcPr>
                    <a:solidFill>
                      <a:schemeClr val="accent3">
                        <a:lumMod val="60000"/>
                        <a:lumOff val="40000"/>
                      </a:schemeClr>
                    </a:solidFill>
                  </a:tcPr>
                </a:tc>
                <a:tc>
                  <a:txBody>
                    <a:bodyPr/>
                    <a:lstStyle/>
                    <a:p>
                      <a:endParaRPr lang="en-US" sz="1600" dirty="0" smtClean="0">
                        <a:solidFill>
                          <a:srgbClr val="FF0000"/>
                        </a:solidFill>
                        <a:latin typeface="NikoshBAN" pitchFamily="2" charset="0"/>
                        <a:cs typeface="NikoshBAN" pitchFamily="2" charset="0"/>
                      </a:endParaRPr>
                    </a:p>
                    <a:p>
                      <a:r>
                        <a:rPr lang="en-US" sz="1600" dirty="0" err="1" smtClean="0">
                          <a:solidFill>
                            <a:srgbClr val="FF0000"/>
                          </a:solidFill>
                          <a:latin typeface="NikoshBAN" pitchFamily="2" charset="0"/>
                          <a:cs typeface="NikoshBAN" pitchFamily="2" charset="0"/>
                        </a:rPr>
                        <a:t>মূলধন</a:t>
                      </a:r>
                      <a:r>
                        <a:rPr lang="en-US" sz="1600" baseline="0" dirty="0" smtClean="0">
                          <a:solidFill>
                            <a:srgbClr val="FF0000"/>
                          </a:solidFill>
                          <a:latin typeface="NikoshBAN" pitchFamily="2" charset="0"/>
                          <a:cs typeface="NikoshBAN" pitchFamily="2" charset="0"/>
                        </a:rPr>
                        <a:t> </a:t>
                      </a:r>
                      <a:r>
                        <a:rPr lang="en-US" sz="1600" baseline="0" dirty="0" err="1" smtClean="0">
                          <a:solidFill>
                            <a:srgbClr val="FF0000"/>
                          </a:solidFill>
                          <a:latin typeface="NikoshBAN" pitchFamily="2" charset="0"/>
                          <a:cs typeface="NikoshBAN" pitchFamily="2" charset="0"/>
                        </a:rPr>
                        <a:t>হিসাব</a:t>
                      </a:r>
                      <a:r>
                        <a:rPr lang="en-US" sz="1600" baseline="0" dirty="0" smtClean="0">
                          <a:solidFill>
                            <a:srgbClr val="FF0000"/>
                          </a:solidFill>
                          <a:latin typeface="NikoshBAN" pitchFamily="2" charset="0"/>
                          <a:cs typeface="NikoshBAN" pitchFamily="2" charset="0"/>
                        </a:rPr>
                        <a:t> </a:t>
                      </a:r>
                      <a:endParaRPr lang="bn-BD" sz="1600" dirty="0" smtClean="0">
                        <a:solidFill>
                          <a:srgbClr val="FF0000"/>
                        </a:solidFill>
                        <a:latin typeface="NikoshBAN" pitchFamily="2" charset="0"/>
                        <a:cs typeface="NikoshBAN" pitchFamily="2" charset="0"/>
                      </a:endParaRPr>
                    </a:p>
                    <a:p>
                      <a:r>
                        <a:rPr lang="en-US" sz="1600" dirty="0" err="1" smtClean="0">
                          <a:solidFill>
                            <a:srgbClr val="FF0000"/>
                          </a:solidFill>
                          <a:latin typeface="NikoshBAN" pitchFamily="2" charset="0"/>
                          <a:cs typeface="NikoshBAN" pitchFamily="2" charset="0"/>
                        </a:rPr>
                        <a:t>বিক্রয়</a:t>
                      </a:r>
                      <a:r>
                        <a:rPr lang="en-US" sz="1600" dirty="0" smtClean="0">
                          <a:solidFill>
                            <a:srgbClr val="FF0000"/>
                          </a:solidFill>
                          <a:latin typeface="NikoshBAN" pitchFamily="2" charset="0"/>
                          <a:cs typeface="NikoshBAN" pitchFamily="2" charset="0"/>
                        </a:rPr>
                        <a:t> </a:t>
                      </a:r>
                      <a:r>
                        <a:rPr lang="en-US" sz="1600" dirty="0" err="1" smtClean="0">
                          <a:solidFill>
                            <a:srgbClr val="FF0000"/>
                          </a:solidFill>
                          <a:latin typeface="NikoshBAN" pitchFamily="2" charset="0"/>
                          <a:cs typeface="NikoshBAN" pitchFamily="2" charset="0"/>
                        </a:rPr>
                        <a:t>হিসাব</a:t>
                      </a:r>
                      <a:endParaRPr lang="bn-BD" sz="1600" dirty="0" smtClean="0">
                        <a:solidFill>
                          <a:srgbClr val="FF0000"/>
                        </a:solidFill>
                        <a:latin typeface="NikoshBAN" pitchFamily="2" charset="0"/>
                        <a:cs typeface="NikoshBAN" pitchFamily="2" charset="0"/>
                      </a:endParaRPr>
                    </a:p>
                    <a:p>
                      <a:endParaRPr lang="bn-BD" sz="1600" dirty="0" smtClean="0">
                        <a:solidFill>
                          <a:srgbClr val="FF0000"/>
                        </a:solidFill>
                        <a:latin typeface="NikoshBAN" pitchFamily="2" charset="0"/>
                        <a:cs typeface="NikoshBAN" pitchFamily="2" charset="0"/>
                      </a:endParaRPr>
                    </a:p>
                    <a:p>
                      <a:endParaRPr lang="bn-BD" sz="1600" dirty="0" smtClean="0">
                        <a:solidFill>
                          <a:srgbClr val="FF0000"/>
                        </a:solidFill>
                        <a:latin typeface="NikoshBAN" pitchFamily="2" charset="0"/>
                        <a:cs typeface="NikoshBAN" pitchFamily="2" charset="0"/>
                      </a:endParaRPr>
                    </a:p>
                    <a:p>
                      <a:r>
                        <a:rPr lang="bn-BD" sz="1600" b="1" dirty="0" smtClean="0">
                          <a:solidFill>
                            <a:srgbClr val="3333FF"/>
                          </a:solidFill>
                          <a:latin typeface="NikoshBAN" pitchFamily="2" charset="0"/>
                          <a:cs typeface="NikoshBAN" pitchFamily="2" charset="0"/>
                        </a:rPr>
                        <a:t>ব্যালেন্স বি/ডি </a:t>
                      </a:r>
                      <a:endParaRPr lang="en-US" sz="1600" b="1" dirty="0">
                        <a:solidFill>
                          <a:srgbClr val="3333FF"/>
                        </a:solidFill>
                        <a:latin typeface="NikoshBAN" pitchFamily="2" charset="0"/>
                        <a:cs typeface="NikoshBAN" pitchFamily="2" charset="0"/>
                      </a:endParaRPr>
                    </a:p>
                  </a:txBody>
                  <a:tcPr>
                    <a:solidFill>
                      <a:schemeClr val="accent3">
                        <a:lumMod val="60000"/>
                        <a:lumOff val="40000"/>
                      </a:schemeClr>
                    </a:solidFill>
                  </a:tcPr>
                </a:tc>
                <a:tc>
                  <a:txBody>
                    <a:bodyPr/>
                    <a:lstStyle/>
                    <a:p>
                      <a:endParaRPr lang="en-US" sz="1600" dirty="0">
                        <a:solidFill>
                          <a:srgbClr val="FF0000"/>
                        </a:solidFill>
                      </a:endParaRPr>
                    </a:p>
                  </a:txBody>
                  <a:tcPr>
                    <a:solidFill>
                      <a:schemeClr val="accent3">
                        <a:lumMod val="60000"/>
                        <a:lumOff val="40000"/>
                      </a:schemeClr>
                    </a:solidFill>
                  </a:tcPr>
                </a:tc>
                <a:tc>
                  <a:txBody>
                    <a:bodyPr/>
                    <a:lstStyle/>
                    <a:p>
                      <a:r>
                        <a:rPr lang="en-US" sz="1600" baseline="0" dirty="0" smtClean="0">
                          <a:solidFill>
                            <a:srgbClr val="FF0000"/>
                          </a:solidFill>
                          <a:latin typeface="NikoshBAN" pitchFamily="2" charset="0"/>
                          <a:cs typeface="NikoshBAN" pitchFamily="2" charset="0"/>
                        </a:rPr>
                        <a:t> </a:t>
                      </a:r>
                    </a:p>
                    <a:p>
                      <a:r>
                        <a:rPr lang="en-US" sz="1600" baseline="0" dirty="0" smtClean="0">
                          <a:solidFill>
                            <a:srgbClr val="FF0000"/>
                          </a:solidFill>
                          <a:latin typeface="NikoshBAN" pitchFamily="2" charset="0"/>
                          <a:cs typeface="NikoshBAN" pitchFamily="2" charset="0"/>
                        </a:rPr>
                        <a:t>    ৪০,০০০ </a:t>
                      </a:r>
                      <a:endParaRPr lang="bn-BD" sz="1600" baseline="0" dirty="0" smtClean="0">
                        <a:solidFill>
                          <a:srgbClr val="FF0000"/>
                        </a:solidFill>
                        <a:latin typeface="NikoshBAN" pitchFamily="2" charset="0"/>
                        <a:cs typeface="NikoshBAN" pitchFamily="2" charset="0"/>
                      </a:endParaRPr>
                    </a:p>
                    <a:p>
                      <a:r>
                        <a:rPr lang="bn-BD" sz="1600" baseline="0" dirty="0" smtClean="0">
                          <a:solidFill>
                            <a:srgbClr val="FF0000"/>
                          </a:solidFill>
                          <a:latin typeface="NikoshBAN" pitchFamily="2" charset="0"/>
                          <a:cs typeface="NikoshBAN" pitchFamily="2" charset="0"/>
                        </a:rPr>
                        <a:t>    </a:t>
                      </a:r>
                      <a:r>
                        <a:rPr lang="en-US" sz="1600" baseline="0" dirty="0" smtClean="0">
                          <a:solidFill>
                            <a:srgbClr val="FF0000"/>
                          </a:solidFill>
                          <a:latin typeface="NikoshBAN" pitchFamily="2" charset="0"/>
                          <a:cs typeface="NikoshBAN" pitchFamily="2" charset="0"/>
                        </a:rPr>
                        <a:t>১০,০০০ </a:t>
                      </a:r>
                      <a:endParaRPr lang="bn-BD" sz="1600" baseline="0" dirty="0" smtClean="0">
                        <a:solidFill>
                          <a:srgbClr val="FF0000"/>
                        </a:solidFill>
                        <a:latin typeface="NikoshBAN" pitchFamily="2" charset="0"/>
                        <a:cs typeface="NikoshBAN" pitchFamily="2" charset="0"/>
                      </a:endParaRPr>
                    </a:p>
                    <a:p>
                      <a:endParaRPr lang="bn-BD" sz="1600" baseline="0" dirty="0" smtClean="0">
                        <a:solidFill>
                          <a:srgbClr val="FF0000"/>
                        </a:solidFill>
                        <a:latin typeface="NikoshBAN" pitchFamily="2" charset="0"/>
                        <a:cs typeface="NikoshBAN" pitchFamily="2" charset="0"/>
                      </a:endParaRPr>
                    </a:p>
                    <a:p>
                      <a:r>
                        <a:rPr lang="bn-BD" sz="1600" baseline="0" dirty="0" smtClean="0">
                          <a:solidFill>
                            <a:srgbClr val="FF0000"/>
                          </a:solidFill>
                          <a:latin typeface="NikoshBAN" pitchFamily="2" charset="0"/>
                          <a:cs typeface="NikoshBAN" pitchFamily="2" charset="0"/>
                        </a:rPr>
                        <a:t>    </a:t>
                      </a:r>
                      <a:r>
                        <a:rPr lang="bn-BD" sz="1600" baseline="0" dirty="0" smtClean="0">
                          <a:solidFill>
                            <a:srgbClr val="002060"/>
                          </a:solidFill>
                          <a:latin typeface="NikoshBAN" pitchFamily="2" charset="0"/>
                          <a:cs typeface="NikoshBAN" pitchFamily="2" charset="0"/>
                        </a:rPr>
                        <a:t>৫০,০০০</a:t>
                      </a:r>
                    </a:p>
                    <a:p>
                      <a:r>
                        <a:rPr lang="bn-BD" sz="1600" baseline="0" dirty="0" smtClean="0">
                          <a:solidFill>
                            <a:srgbClr val="3333FF"/>
                          </a:solidFill>
                          <a:latin typeface="NikoshBAN" pitchFamily="2" charset="0"/>
                          <a:cs typeface="NikoshBAN" pitchFamily="2" charset="0"/>
                        </a:rPr>
                        <a:t>   </a:t>
                      </a:r>
                      <a:r>
                        <a:rPr lang="bn-BD" sz="1600" b="1" baseline="0" dirty="0" smtClean="0">
                          <a:solidFill>
                            <a:srgbClr val="3333FF"/>
                          </a:solidFill>
                          <a:latin typeface="NikoshBAN" pitchFamily="2" charset="0"/>
                          <a:cs typeface="NikoshBAN" pitchFamily="2" charset="0"/>
                        </a:rPr>
                        <a:t> ১৪,০০০</a:t>
                      </a:r>
                      <a:r>
                        <a:rPr lang="bn-BD" sz="1600" b="1" baseline="0" dirty="0" smtClean="0">
                          <a:solidFill>
                            <a:srgbClr val="002060"/>
                          </a:solidFill>
                          <a:latin typeface="NikoshBAN" pitchFamily="2" charset="0"/>
                          <a:cs typeface="NikoshBAN" pitchFamily="2" charset="0"/>
                        </a:rPr>
                        <a:t> </a:t>
                      </a:r>
                    </a:p>
                    <a:p>
                      <a:r>
                        <a:rPr lang="bn-BD" sz="1600" baseline="0" dirty="0" smtClean="0">
                          <a:solidFill>
                            <a:srgbClr val="FF0000"/>
                          </a:solidFill>
                          <a:latin typeface="NikoshBAN" pitchFamily="2" charset="0"/>
                          <a:cs typeface="NikoshBAN" pitchFamily="2" charset="0"/>
                        </a:rPr>
                        <a:t>   </a:t>
                      </a:r>
                    </a:p>
                  </a:txBody>
                  <a:tcPr>
                    <a:solidFill>
                      <a:schemeClr val="accent3">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sz="1600" dirty="0" smtClean="0">
                          <a:solidFill>
                            <a:srgbClr val="FF0000"/>
                          </a:solidFill>
                          <a:latin typeface="NikoshBAN" pitchFamily="2" charset="0"/>
                          <a:cs typeface="NikoshBAN" pitchFamily="2" charset="0"/>
                        </a:rPr>
                        <a:t> </a:t>
                      </a:r>
                      <a:r>
                        <a:rPr lang="en-US" sz="1600" dirty="0" smtClean="0">
                          <a:solidFill>
                            <a:srgbClr val="FF0000"/>
                          </a:solidFill>
                          <a:latin typeface="NikoshBAN" pitchFamily="2" charset="0"/>
                          <a:cs typeface="NikoshBAN" pitchFamily="2" charset="0"/>
                        </a:rPr>
                        <a:t>2020</a:t>
                      </a:r>
                    </a:p>
                    <a:p>
                      <a:pPr marL="0" marR="0" indent="0" algn="l" defTabSz="914400" rtl="0" eaLnBrk="1" fontAlgn="auto" latinLnBrk="0" hangingPunct="1">
                        <a:lnSpc>
                          <a:spcPct val="100000"/>
                        </a:lnSpc>
                        <a:spcBef>
                          <a:spcPts val="0"/>
                        </a:spcBef>
                        <a:spcAft>
                          <a:spcPts val="0"/>
                        </a:spcAft>
                        <a:buClrTx/>
                        <a:buSzTx/>
                        <a:buFontTx/>
                        <a:buNone/>
                        <a:tabLst/>
                        <a:defRPr/>
                      </a:pPr>
                      <a:r>
                        <a:rPr lang="bn-BD" sz="1600" dirty="0" smtClean="0">
                          <a:solidFill>
                            <a:srgbClr val="FF0000"/>
                          </a:solidFill>
                          <a:latin typeface="NikoshBAN" pitchFamily="2" charset="0"/>
                          <a:cs typeface="NikoshBAN" pitchFamily="2" charset="0"/>
                        </a:rPr>
                        <a:t> জানু-</a:t>
                      </a:r>
                      <a:r>
                        <a:rPr lang="en-US" sz="1600" dirty="0" smtClean="0">
                          <a:solidFill>
                            <a:srgbClr val="FF0000"/>
                          </a:solidFill>
                          <a:latin typeface="NikoshBAN" pitchFamily="2" charset="0"/>
                          <a:cs typeface="NikoshBAN" pitchFamily="2" charset="0"/>
                        </a:rPr>
                        <a:t>৫</a:t>
                      </a:r>
                      <a:endParaRPr lang="bn-BD" sz="1600" dirty="0" smtClean="0">
                        <a:solidFill>
                          <a:srgbClr val="FF0000"/>
                        </a:solidFill>
                        <a:latin typeface="NikoshBAN" pitchFamily="2" charset="0"/>
                        <a:cs typeface="NikoshBAN"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bn-BD" sz="1600" dirty="0" smtClean="0">
                          <a:solidFill>
                            <a:srgbClr val="FF0000"/>
                          </a:solidFill>
                          <a:latin typeface="NikoshBAN" pitchFamily="2" charset="0"/>
                          <a:cs typeface="NikoshBAN" pitchFamily="2" charset="0"/>
                        </a:rPr>
                        <a:t>জানু-</a:t>
                      </a:r>
                      <a:r>
                        <a:rPr lang="en-US" sz="1600" dirty="0" smtClean="0">
                          <a:solidFill>
                            <a:srgbClr val="FF0000"/>
                          </a:solidFill>
                          <a:latin typeface="NikoshBAN" pitchFamily="2" charset="0"/>
                          <a:cs typeface="NikoshBAN" pitchFamily="2" charset="0"/>
                        </a:rPr>
                        <a:t>১৫</a:t>
                      </a:r>
                      <a:endParaRPr lang="bn-BD" sz="1600" dirty="0" smtClean="0">
                        <a:solidFill>
                          <a:srgbClr val="FF0000"/>
                        </a:solidFill>
                        <a:latin typeface="NikoshBAN" pitchFamily="2" charset="0"/>
                        <a:cs typeface="NikoshBAN" pitchFamily="2" charset="0"/>
                      </a:endParaRPr>
                    </a:p>
                    <a:p>
                      <a:r>
                        <a:rPr lang="bn-BD" sz="1600" b="1" dirty="0" smtClean="0">
                          <a:solidFill>
                            <a:srgbClr val="3333FF"/>
                          </a:solidFill>
                          <a:latin typeface="NikoshBAN" pitchFamily="2" charset="0"/>
                          <a:cs typeface="NikoshBAN" pitchFamily="2" charset="0"/>
                        </a:rPr>
                        <a:t>জানু-৩১</a:t>
                      </a:r>
                    </a:p>
                  </a:txBody>
                  <a:tcPr>
                    <a:solidFill>
                      <a:schemeClr val="accent3">
                        <a:lumMod val="60000"/>
                        <a:lumOff val="40000"/>
                      </a:schemeClr>
                    </a:solidFill>
                  </a:tcPr>
                </a:tc>
                <a:tc>
                  <a:txBody>
                    <a:bodyPr/>
                    <a:lstStyle/>
                    <a:p>
                      <a:endParaRPr lang="en-US" sz="1600" dirty="0" smtClean="0">
                        <a:solidFill>
                          <a:srgbClr val="FF0000"/>
                        </a:solidFill>
                      </a:endParaRPr>
                    </a:p>
                    <a:p>
                      <a:r>
                        <a:rPr lang="en-US" sz="1600" dirty="0" err="1" smtClean="0">
                          <a:solidFill>
                            <a:srgbClr val="FF0000"/>
                          </a:solidFill>
                          <a:latin typeface="NikoshBAN" pitchFamily="2" charset="0"/>
                          <a:cs typeface="NikoshBAN" pitchFamily="2" charset="0"/>
                        </a:rPr>
                        <a:t>নগদান</a:t>
                      </a:r>
                      <a:r>
                        <a:rPr lang="en-US" sz="1600" dirty="0" smtClean="0">
                          <a:solidFill>
                            <a:srgbClr val="FF0000"/>
                          </a:solidFill>
                          <a:latin typeface="NikoshBAN" pitchFamily="2" charset="0"/>
                          <a:cs typeface="NikoshBAN" pitchFamily="2" charset="0"/>
                        </a:rPr>
                        <a:t> </a:t>
                      </a:r>
                      <a:r>
                        <a:rPr lang="en-US" sz="1600" dirty="0" err="1" smtClean="0">
                          <a:solidFill>
                            <a:srgbClr val="FF0000"/>
                          </a:solidFill>
                          <a:latin typeface="NikoshBAN" pitchFamily="2" charset="0"/>
                          <a:cs typeface="NikoshBAN" pitchFamily="2" charset="0"/>
                        </a:rPr>
                        <a:t>হিসাব</a:t>
                      </a:r>
                      <a:r>
                        <a:rPr lang="en-US" sz="1600" dirty="0" smtClean="0">
                          <a:solidFill>
                            <a:srgbClr val="FF0000"/>
                          </a:solidFill>
                          <a:latin typeface="NikoshBAN" pitchFamily="2" charset="0"/>
                          <a:cs typeface="NikoshBAN" pitchFamily="2" charset="0"/>
                        </a:rPr>
                        <a:t> </a:t>
                      </a:r>
                      <a:endParaRPr lang="bn-BD" sz="1600" dirty="0" smtClean="0">
                        <a:solidFill>
                          <a:srgbClr val="FF0000"/>
                        </a:solidFill>
                        <a:latin typeface="NikoshBAN" pitchFamily="2" charset="0"/>
                        <a:cs typeface="NikoshBAN" pitchFamily="2" charset="0"/>
                      </a:endParaRPr>
                    </a:p>
                    <a:p>
                      <a:r>
                        <a:rPr lang="en-US" sz="1600" dirty="0" err="1" smtClean="0">
                          <a:solidFill>
                            <a:srgbClr val="FF0000"/>
                          </a:solidFill>
                          <a:latin typeface="NikoshBAN" pitchFamily="2" charset="0"/>
                          <a:cs typeface="NikoshBAN" pitchFamily="2" charset="0"/>
                        </a:rPr>
                        <a:t>ক্রয়</a:t>
                      </a:r>
                      <a:r>
                        <a:rPr lang="en-US" sz="1600" dirty="0" smtClean="0">
                          <a:solidFill>
                            <a:srgbClr val="FF0000"/>
                          </a:solidFill>
                          <a:latin typeface="NikoshBAN" pitchFamily="2" charset="0"/>
                          <a:cs typeface="NikoshBAN" pitchFamily="2" charset="0"/>
                        </a:rPr>
                        <a:t> </a:t>
                      </a:r>
                      <a:r>
                        <a:rPr lang="en-US" sz="1600" dirty="0" err="1" smtClean="0">
                          <a:solidFill>
                            <a:srgbClr val="FF0000"/>
                          </a:solidFill>
                          <a:latin typeface="NikoshBAN" pitchFamily="2" charset="0"/>
                          <a:cs typeface="NikoshBAN" pitchFamily="2" charset="0"/>
                        </a:rPr>
                        <a:t>হিসাব</a:t>
                      </a:r>
                      <a:endParaRPr lang="bn-BD" sz="1600" dirty="0" smtClean="0">
                        <a:solidFill>
                          <a:srgbClr val="FF0000"/>
                        </a:solidFill>
                        <a:latin typeface="NikoshBAN" pitchFamily="2" charset="0"/>
                        <a:cs typeface="NikoshBAN" pitchFamily="2" charset="0"/>
                      </a:endParaRPr>
                    </a:p>
                    <a:p>
                      <a:r>
                        <a:rPr lang="bn-BD" sz="1600" b="1" dirty="0" smtClean="0">
                          <a:solidFill>
                            <a:srgbClr val="3333FF"/>
                          </a:solidFill>
                          <a:latin typeface="NikoshBAN" pitchFamily="2" charset="0"/>
                          <a:cs typeface="NikoshBAN" pitchFamily="2" charset="0"/>
                        </a:rPr>
                        <a:t>ব্যালেন্স সি/ডি </a:t>
                      </a:r>
                    </a:p>
                  </a:txBody>
                  <a:tcPr>
                    <a:solidFill>
                      <a:schemeClr val="accent3">
                        <a:lumMod val="60000"/>
                        <a:lumOff val="40000"/>
                      </a:schemeClr>
                    </a:solidFill>
                  </a:tcPr>
                </a:tc>
                <a:tc>
                  <a:txBody>
                    <a:bodyPr/>
                    <a:lstStyle/>
                    <a:p>
                      <a:endParaRPr lang="en-US" sz="1600" dirty="0">
                        <a:solidFill>
                          <a:srgbClr val="FF0000"/>
                        </a:solidFill>
                      </a:endParaRPr>
                    </a:p>
                  </a:txBody>
                  <a:tcPr>
                    <a:solidFill>
                      <a:schemeClr val="accent3">
                        <a:lumMod val="60000"/>
                        <a:lumOff val="40000"/>
                      </a:schemeClr>
                    </a:solidFill>
                  </a:tcPr>
                </a:tc>
                <a:tc>
                  <a:txBody>
                    <a:bodyPr/>
                    <a:lstStyle/>
                    <a:p>
                      <a:endParaRPr lang="bn-BD" sz="1600" dirty="0" smtClean="0">
                        <a:solidFill>
                          <a:srgbClr val="FF0000"/>
                        </a:solidFill>
                      </a:endParaRPr>
                    </a:p>
                    <a:p>
                      <a:r>
                        <a:rPr lang="bn-BD" sz="1600" baseline="0" dirty="0" smtClean="0">
                          <a:solidFill>
                            <a:srgbClr val="FF0000"/>
                          </a:solidFill>
                          <a:latin typeface="NikoshBAN" pitchFamily="2" charset="0"/>
                          <a:cs typeface="NikoshBAN" pitchFamily="2" charset="0"/>
                        </a:rPr>
                        <a:t>   </a:t>
                      </a:r>
                      <a:r>
                        <a:rPr lang="en-US" sz="1600" baseline="0" dirty="0" smtClean="0">
                          <a:solidFill>
                            <a:srgbClr val="FF0000"/>
                          </a:solidFill>
                          <a:latin typeface="NikoshBAN" pitchFamily="2" charset="0"/>
                          <a:cs typeface="NikoshBAN" pitchFamily="2" charset="0"/>
                        </a:rPr>
                        <a:t>৩০,০০০ </a:t>
                      </a:r>
                      <a:r>
                        <a:rPr lang="bn-BD" sz="1600" baseline="0" dirty="0" smtClean="0">
                          <a:solidFill>
                            <a:srgbClr val="FF0000"/>
                          </a:solidFill>
                          <a:latin typeface="NikoshBAN" pitchFamily="2" charset="0"/>
                          <a:cs typeface="NikoshBAN" pitchFamily="2" charset="0"/>
                        </a:rPr>
                        <a:t>   </a:t>
                      </a:r>
                    </a:p>
                    <a:p>
                      <a:r>
                        <a:rPr lang="bn-BD" sz="1600" baseline="0" dirty="0" smtClean="0">
                          <a:solidFill>
                            <a:srgbClr val="FF0000"/>
                          </a:solidFill>
                          <a:latin typeface="NikoshBAN" pitchFamily="2" charset="0"/>
                          <a:cs typeface="NikoshBAN" pitchFamily="2" charset="0"/>
                        </a:rPr>
                        <a:t>     </a:t>
                      </a:r>
                      <a:r>
                        <a:rPr lang="en-US" sz="1600" baseline="0" dirty="0" smtClean="0">
                          <a:solidFill>
                            <a:srgbClr val="FF0000"/>
                          </a:solidFill>
                          <a:latin typeface="NikoshBAN" pitchFamily="2" charset="0"/>
                          <a:cs typeface="NikoshBAN" pitchFamily="2" charset="0"/>
                        </a:rPr>
                        <a:t>৬,০০০</a:t>
                      </a:r>
                      <a:endParaRPr lang="bn-BD" sz="1600" baseline="0" dirty="0" smtClean="0">
                        <a:solidFill>
                          <a:srgbClr val="FF0000"/>
                        </a:solidFill>
                        <a:latin typeface="NikoshBAN" pitchFamily="2" charset="0"/>
                        <a:cs typeface="NikoshBAN" pitchFamily="2" charset="0"/>
                      </a:endParaRPr>
                    </a:p>
                    <a:p>
                      <a:r>
                        <a:rPr lang="en-US" sz="1600" baseline="0" dirty="0" smtClean="0">
                          <a:solidFill>
                            <a:srgbClr val="3333FF"/>
                          </a:solidFill>
                          <a:latin typeface="NikoshBAN" pitchFamily="2" charset="0"/>
                          <a:cs typeface="NikoshBAN" pitchFamily="2" charset="0"/>
                        </a:rPr>
                        <a:t> </a:t>
                      </a:r>
                      <a:r>
                        <a:rPr lang="bn-BD" sz="1600" baseline="0" dirty="0" smtClean="0">
                          <a:solidFill>
                            <a:srgbClr val="3333FF"/>
                          </a:solidFill>
                          <a:latin typeface="NikoshBAN" pitchFamily="2" charset="0"/>
                          <a:cs typeface="NikoshBAN" pitchFamily="2" charset="0"/>
                        </a:rPr>
                        <a:t>   </a:t>
                      </a:r>
                      <a:r>
                        <a:rPr lang="bn-BD" sz="1600" b="1" baseline="0" dirty="0" smtClean="0">
                          <a:solidFill>
                            <a:srgbClr val="3333FF"/>
                          </a:solidFill>
                          <a:latin typeface="NikoshBAN" pitchFamily="2" charset="0"/>
                          <a:cs typeface="NikoshBAN" pitchFamily="2" charset="0"/>
                        </a:rPr>
                        <a:t> ১৪,০০০ </a:t>
                      </a:r>
                    </a:p>
                    <a:p>
                      <a:r>
                        <a:rPr lang="bn-BD" sz="1600" baseline="0" dirty="0" smtClean="0">
                          <a:solidFill>
                            <a:srgbClr val="002060"/>
                          </a:solidFill>
                          <a:latin typeface="NikoshBAN" pitchFamily="2" charset="0"/>
                          <a:cs typeface="NikoshBAN" pitchFamily="2" charset="0"/>
                        </a:rPr>
                        <a:t>     ৫০,০০০ </a:t>
                      </a:r>
                    </a:p>
                    <a:p>
                      <a:r>
                        <a:rPr lang="bn-BD" sz="1600" baseline="0" dirty="0" smtClean="0">
                          <a:solidFill>
                            <a:srgbClr val="3333FF"/>
                          </a:solidFill>
                          <a:latin typeface="NikoshBAN" pitchFamily="2" charset="0"/>
                          <a:cs typeface="NikoshBAN" pitchFamily="2" charset="0"/>
                        </a:rPr>
                        <a:t>  </a:t>
                      </a:r>
                    </a:p>
                  </a:txBody>
                  <a:tcPr>
                    <a:solidFill>
                      <a:schemeClr val="accent3">
                        <a:lumMod val="60000"/>
                        <a:lumOff val="40000"/>
                      </a:schemeClr>
                    </a:solidFill>
                  </a:tcPr>
                </a:tc>
              </a:tr>
            </a:tbl>
          </a:graphicData>
        </a:graphic>
      </p:graphicFrame>
      <p:sp>
        <p:nvSpPr>
          <p:cNvPr id="4" name="TextBox 3"/>
          <p:cNvSpPr txBox="1"/>
          <p:nvPr/>
        </p:nvSpPr>
        <p:spPr>
          <a:xfrm rot="10800000" flipV="1">
            <a:off x="381000" y="838200"/>
            <a:ext cx="609600"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bn-BD" dirty="0" smtClean="0">
                <a:latin typeface="NikoshBAN" pitchFamily="2" charset="0"/>
                <a:cs typeface="NikoshBAN" pitchFamily="2" charset="0"/>
              </a:rPr>
              <a:t>ডেঃ </a:t>
            </a:r>
            <a:endParaRPr lang="en-US" dirty="0">
              <a:latin typeface="NikoshBAN" pitchFamily="2" charset="0"/>
              <a:cs typeface="NikoshBAN" pitchFamily="2" charset="0"/>
            </a:endParaRPr>
          </a:p>
        </p:txBody>
      </p:sp>
      <p:sp>
        <p:nvSpPr>
          <p:cNvPr id="5" name="TextBox 4"/>
          <p:cNvSpPr txBox="1"/>
          <p:nvPr/>
        </p:nvSpPr>
        <p:spPr>
          <a:xfrm rot="10800000" flipV="1">
            <a:off x="8153400" y="838200"/>
            <a:ext cx="609600"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bn-BD" dirty="0" smtClean="0">
                <a:latin typeface="NikoshBAN" pitchFamily="2" charset="0"/>
                <a:cs typeface="NikoshBAN" pitchFamily="2" charset="0"/>
              </a:rPr>
              <a:t>ক্রেঃ   </a:t>
            </a:r>
            <a:endParaRPr lang="en-US" dirty="0">
              <a:latin typeface="NikoshBAN" pitchFamily="2" charset="0"/>
              <a:cs typeface="NikoshBAN" pitchFamily="2" charset="0"/>
            </a:endParaRPr>
          </a:p>
        </p:txBody>
      </p:sp>
      <p:cxnSp>
        <p:nvCxnSpPr>
          <p:cNvPr id="7" name="Straight Connector 6"/>
          <p:cNvCxnSpPr/>
          <p:nvPr/>
        </p:nvCxnSpPr>
        <p:spPr>
          <a:xfrm>
            <a:off x="7543800" y="3276600"/>
            <a:ext cx="1219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8" name="Straight Connector 7"/>
          <p:cNvCxnSpPr/>
          <p:nvPr/>
        </p:nvCxnSpPr>
        <p:spPr>
          <a:xfrm>
            <a:off x="7543800" y="3505200"/>
            <a:ext cx="1219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0" name="Straight Connector 9"/>
          <p:cNvCxnSpPr/>
          <p:nvPr/>
        </p:nvCxnSpPr>
        <p:spPr>
          <a:xfrm>
            <a:off x="7543800" y="3581400"/>
            <a:ext cx="1219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2" name="Straight Connector 11"/>
          <p:cNvCxnSpPr/>
          <p:nvPr/>
        </p:nvCxnSpPr>
        <p:spPr>
          <a:xfrm>
            <a:off x="3429000" y="3276600"/>
            <a:ext cx="11430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3" name="Straight Connector 12"/>
          <p:cNvCxnSpPr/>
          <p:nvPr/>
        </p:nvCxnSpPr>
        <p:spPr>
          <a:xfrm>
            <a:off x="3429000" y="3505200"/>
            <a:ext cx="11430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4" name="Straight Connector 13"/>
          <p:cNvCxnSpPr/>
          <p:nvPr/>
        </p:nvCxnSpPr>
        <p:spPr>
          <a:xfrm>
            <a:off x="3429000" y="3429000"/>
            <a:ext cx="1143000" cy="1588"/>
          </a:xfrm>
          <a:prstGeom prst="line">
            <a:avLst/>
          </a:prstGeom>
        </p:spPr>
        <p:style>
          <a:lnRef idx="2">
            <a:schemeClr val="accent2"/>
          </a:lnRef>
          <a:fillRef idx="0">
            <a:schemeClr val="accent2"/>
          </a:fillRef>
          <a:effectRef idx="1">
            <a:schemeClr val="accent2"/>
          </a:effectRef>
          <a:fontRef idx="minor">
            <a:schemeClr val="tx1"/>
          </a:fontRef>
        </p:style>
      </p:cxnSp>
      <p:graphicFrame>
        <p:nvGraphicFramePr>
          <p:cNvPr id="18" name="Table 17"/>
          <p:cNvGraphicFramePr>
            <a:graphicFrameLocks noGrp="1"/>
          </p:cNvGraphicFramePr>
          <p:nvPr/>
        </p:nvGraphicFramePr>
        <p:xfrm>
          <a:off x="381000" y="4495800"/>
          <a:ext cx="8382000" cy="2209800"/>
        </p:xfrm>
        <a:graphic>
          <a:graphicData uri="http://schemas.openxmlformats.org/drawingml/2006/table">
            <a:tbl>
              <a:tblPr firstRow="1" bandRow="1">
                <a:effectLst>
                  <a:innerShdw blurRad="63500" dist="50800" dir="16200000">
                    <a:prstClr val="black">
                      <a:alpha val="50000"/>
                    </a:prstClr>
                  </a:innerShdw>
                </a:effectLst>
                <a:tableStyleId>{5C22544A-7EE6-4342-B048-85BDC9FD1C3A}</a:tableStyleId>
              </a:tblPr>
              <a:tblGrid>
                <a:gridCol w="776111"/>
                <a:gridCol w="1509889"/>
                <a:gridCol w="685800"/>
                <a:gridCol w="1219200"/>
                <a:gridCol w="853722"/>
                <a:gridCol w="1432278"/>
                <a:gridCol w="609600"/>
                <a:gridCol w="1295400"/>
              </a:tblGrid>
              <a:tr h="852351">
                <a:tc>
                  <a:txBody>
                    <a:bodyPr/>
                    <a:lstStyle/>
                    <a:p>
                      <a:r>
                        <a:rPr lang="bn-BD" sz="2400" baseline="0" dirty="0" smtClean="0">
                          <a:latin typeface="NikoshBAN" pitchFamily="2" charset="0"/>
                          <a:cs typeface="NikoshBAN" pitchFamily="2" charset="0"/>
                        </a:rPr>
                        <a:t>তারিখ</a:t>
                      </a:r>
                    </a:p>
                    <a:p>
                      <a:endParaRPr lang="bn-BD" baseline="0" dirty="0" smtClean="0">
                        <a:latin typeface="NikoshBAN" pitchFamily="2" charset="0"/>
                        <a:cs typeface="NikoshBAN" pitchFamily="2" charset="0"/>
                      </a:endParaRPr>
                    </a:p>
                  </a:txBody>
                  <a:tcPr>
                    <a:solidFill>
                      <a:srgbClr val="00B050"/>
                    </a:solidFill>
                  </a:tcPr>
                </a:tc>
                <a:tc>
                  <a:txBody>
                    <a:bodyPr/>
                    <a:lstStyle/>
                    <a:p>
                      <a:r>
                        <a:rPr lang="bn-BD" sz="2400" dirty="0" smtClean="0">
                          <a:latin typeface="NikoshBAN" pitchFamily="2" charset="0"/>
                          <a:cs typeface="NikoshBAN" pitchFamily="2" charset="0"/>
                        </a:rPr>
                        <a:t>বিবরণ</a:t>
                      </a:r>
                      <a:endParaRPr lang="en-US" sz="2400" dirty="0">
                        <a:latin typeface="NikoshBAN" pitchFamily="2" charset="0"/>
                        <a:cs typeface="NikoshBAN" pitchFamily="2" charset="0"/>
                      </a:endParaRPr>
                    </a:p>
                  </a:txBody>
                  <a:tcPr>
                    <a:solidFill>
                      <a:srgbClr val="00B050"/>
                    </a:solidFill>
                  </a:tcPr>
                </a:tc>
                <a:tc>
                  <a:txBody>
                    <a:bodyPr/>
                    <a:lstStyle/>
                    <a:p>
                      <a:r>
                        <a:rPr lang="bn-BD" sz="2400" dirty="0" smtClean="0">
                          <a:latin typeface="NikoshBAN" pitchFamily="2" charset="0"/>
                          <a:cs typeface="NikoshBAN" pitchFamily="2" charset="0"/>
                        </a:rPr>
                        <a:t>জাঃ</a:t>
                      </a:r>
                      <a:r>
                        <a:rPr lang="bn-BD" sz="2400" baseline="0" dirty="0" smtClean="0">
                          <a:latin typeface="NikoshBAN" pitchFamily="2" charset="0"/>
                          <a:cs typeface="NikoshBAN" pitchFamily="2" charset="0"/>
                        </a:rPr>
                        <a:t>পৃঃ </a:t>
                      </a:r>
                      <a:endParaRPr lang="en-US" sz="2400" dirty="0"/>
                    </a:p>
                  </a:txBody>
                  <a:tcPr>
                    <a:solidFill>
                      <a:srgbClr val="00B050"/>
                    </a:solidFill>
                  </a:tcPr>
                </a:tc>
                <a:tc>
                  <a:txBody>
                    <a:bodyPr/>
                    <a:lstStyle/>
                    <a:p>
                      <a:r>
                        <a:rPr lang="bn-BD" sz="2400" dirty="0" smtClean="0">
                          <a:latin typeface="NikoshBAN" pitchFamily="2" charset="0"/>
                          <a:cs typeface="NikoshBAN" pitchFamily="2" charset="0"/>
                        </a:rPr>
                        <a:t>   পরিমান</a:t>
                      </a:r>
                    </a:p>
                    <a:p>
                      <a:r>
                        <a:rPr lang="bn-BD" sz="2400" dirty="0" smtClean="0">
                          <a:latin typeface="NikoshBAN" pitchFamily="2" charset="0"/>
                          <a:cs typeface="NikoshBAN" pitchFamily="2" charset="0"/>
                        </a:rPr>
                        <a:t>     টাকা</a:t>
                      </a:r>
                      <a:r>
                        <a:rPr lang="bn-BD" sz="2400" baseline="0" dirty="0" smtClean="0">
                          <a:latin typeface="NikoshBAN" pitchFamily="2" charset="0"/>
                          <a:cs typeface="NikoshBAN" pitchFamily="2" charset="0"/>
                        </a:rPr>
                        <a:t> </a:t>
                      </a:r>
                      <a:endParaRPr lang="en-US" sz="2400" dirty="0">
                        <a:latin typeface="NikoshBAN" pitchFamily="2" charset="0"/>
                        <a:cs typeface="NikoshBAN" pitchFamily="2" charset="0"/>
                      </a:endParaRPr>
                    </a:p>
                  </a:txBody>
                  <a:tcPr>
                    <a:solidFill>
                      <a:srgbClr val="00B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sz="2400" baseline="0" dirty="0" smtClean="0">
                          <a:latin typeface="NikoshBAN" pitchFamily="2" charset="0"/>
                          <a:cs typeface="NikoshBAN" pitchFamily="2" charset="0"/>
                        </a:rPr>
                        <a:t> তারিখ</a:t>
                      </a:r>
                    </a:p>
                    <a:p>
                      <a:endParaRPr lang="en-US" dirty="0"/>
                    </a:p>
                  </a:txBody>
                  <a:tcPr>
                    <a:solidFill>
                      <a:srgbClr val="00B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dirty="0" smtClean="0">
                          <a:latin typeface="NikoshBAN" pitchFamily="2" charset="0"/>
                          <a:cs typeface="NikoshBAN" pitchFamily="2" charset="0"/>
                        </a:rPr>
                        <a:t>   </a:t>
                      </a:r>
                      <a:r>
                        <a:rPr lang="bn-BD" sz="2400" dirty="0" smtClean="0">
                          <a:latin typeface="NikoshBAN" pitchFamily="2" charset="0"/>
                          <a:cs typeface="NikoshBAN" pitchFamily="2" charset="0"/>
                        </a:rPr>
                        <a:t>বিবরণ</a:t>
                      </a:r>
                      <a:endParaRPr lang="en-US" sz="2400" dirty="0" smtClean="0">
                        <a:latin typeface="NikoshBAN" pitchFamily="2" charset="0"/>
                        <a:cs typeface="NikoshBAN" pitchFamily="2" charset="0"/>
                      </a:endParaRPr>
                    </a:p>
                    <a:p>
                      <a:endParaRPr lang="en-US" dirty="0"/>
                    </a:p>
                  </a:txBody>
                  <a:tcPr>
                    <a:solidFill>
                      <a:srgbClr val="00B050"/>
                    </a:solidFill>
                  </a:tcPr>
                </a:tc>
                <a:tc>
                  <a:txBody>
                    <a:bodyPr/>
                    <a:lstStyle/>
                    <a:p>
                      <a:r>
                        <a:rPr lang="bn-BD" sz="2400" dirty="0" smtClean="0">
                          <a:latin typeface="NikoshBAN" pitchFamily="2" charset="0"/>
                          <a:cs typeface="NikoshBAN" pitchFamily="2" charset="0"/>
                        </a:rPr>
                        <a:t>জাঃ</a:t>
                      </a:r>
                      <a:r>
                        <a:rPr lang="bn-BD" sz="2400" baseline="0" dirty="0" smtClean="0">
                          <a:latin typeface="NikoshBAN" pitchFamily="2" charset="0"/>
                          <a:cs typeface="NikoshBAN" pitchFamily="2" charset="0"/>
                        </a:rPr>
                        <a:t>পৃঃ</a:t>
                      </a:r>
                      <a:r>
                        <a:rPr lang="bn-BD" baseline="0" dirty="0" smtClean="0">
                          <a:latin typeface="NikoshBAN" pitchFamily="2" charset="0"/>
                          <a:cs typeface="NikoshBAN" pitchFamily="2" charset="0"/>
                        </a:rPr>
                        <a:t> </a:t>
                      </a:r>
                      <a:endParaRPr lang="en-US" dirty="0"/>
                    </a:p>
                  </a:txBody>
                  <a:tcPr>
                    <a:solidFill>
                      <a:srgbClr val="00B050"/>
                    </a:solidFill>
                  </a:tcPr>
                </a:tc>
                <a:tc>
                  <a:txBody>
                    <a:bodyPr/>
                    <a:lstStyle/>
                    <a:p>
                      <a:r>
                        <a:rPr lang="bn-BD" dirty="0" smtClean="0">
                          <a:latin typeface="NikoshBAN" pitchFamily="2" charset="0"/>
                          <a:cs typeface="NikoshBAN" pitchFamily="2" charset="0"/>
                        </a:rPr>
                        <a:t>    </a:t>
                      </a:r>
                      <a:r>
                        <a:rPr lang="bn-BD" sz="2400" dirty="0" smtClean="0">
                          <a:latin typeface="NikoshBAN" pitchFamily="2" charset="0"/>
                          <a:cs typeface="NikoshBAN" pitchFamily="2" charset="0"/>
                        </a:rPr>
                        <a:t>পরিমান</a:t>
                      </a:r>
                    </a:p>
                    <a:p>
                      <a:r>
                        <a:rPr lang="bn-BD" sz="2400" dirty="0" smtClean="0">
                          <a:latin typeface="NikoshBAN" pitchFamily="2" charset="0"/>
                          <a:cs typeface="NikoshBAN" pitchFamily="2" charset="0"/>
                        </a:rPr>
                        <a:t>     টাকা</a:t>
                      </a:r>
                      <a:endParaRPr lang="en-US" sz="2400" dirty="0"/>
                    </a:p>
                  </a:txBody>
                  <a:tcPr>
                    <a:solidFill>
                      <a:srgbClr val="00B050"/>
                    </a:solidFill>
                  </a:tcPr>
                </a:tc>
              </a:tr>
              <a:tr h="1357449">
                <a:tc>
                  <a:txBody>
                    <a:bodyPr/>
                    <a:lstStyle/>
                    <a:p>
                      <a:r>
                        <a:rPr lang="bn-BD" sz="1600" dirty="0" smtClean="0">
                          <a:solidFill>
                            <a:srgbClr val="FF0000"/>
                          </a:solidFill>
                          <a:latin typeface="NikoshBAN" pitchFamily="2" charset="0"/>
                          <a:cs typeface="NikoshBAN" pitchFamily="2" charset="0"/>
                        </a:rPr>
                        <a:t> </a:t>
                      </a:r>
                      <a:r>
                        <a:rPr lang="en-US" sz="1600" dirty="0" smtClean="0">
                          <a:solidFill>
                            <a:srgbClr val="FF0000"/>
                          </a:solidFill>
                          <a:latin typeface="NikoshBAN" pitchFamily="2" charset="0"/>
                          <a:cs typeface="NikoshBAN" pitchFamily="2" charset="0"/>
                        </a:rPr>
                        <a:t>2020</a:t>
                      </a:r>
                    </a:p>
                    <a:p>
                      <a:r>
                        <a:rPr lang="bn-BD" sz="1600" baseline="0" dirty="0" smtClean="0">
                          <a:solidFill>
                            <a:srgbClr val="002060"/>
                          </a:solidFill>
                          <a:latin typeface="NikoshBAN" pitchFamily="2" charset="0"/>
                          <a:cs typeface="NikoshBAN" pitchFamily="2" charset="0"/>
                        </a:rPr>
                        <a:t> </a:t>
                      </a:r>
                      <a:r>
                        <a:rPr lang="bn-BD" sz="1600" baseline="0" dirty="0" smtClean="0">
                          <a:solidFill>
                            <a:srgbClr val="FF0000"/>
                          </a:solidFill>
                          <a:latin typeface="NikoshBAN" pitchFamily="2" charset="0"/>
                          <a:cs typeface="NikoshBAN" pitchFamily="2" charset="0"/>
                        </a:rPr>
                        <a:t>জানু-৫</a:t>
                      </a:r>
                    </a:p>
                    <a:p>
                      <a:endParaRPr lang="bn-BD" sz="1600" baseline="0" dirty="0" smtClean="0">
                        <a:solidFill>
                          <a:srgbClr val="002060"/>
                        </a:solidFill>
                        <a:latin typeface="NikoshBAN" pitchFamily="2" charset="0"/>
                        <a:cs typeface="NikoshBAN" pitchFamily="2" charset="0"/>
                      </a:endParaRPr>
                    </a:p>
                    <a:p>
                      <a:endParaRPr lang="bn-BD" sz="1600" baseline="0" dirty="0" smtClean="0">
                        <a:solidFill>
                          <a:srgbClr val="002060"/>
                        </a:solidFill>
                        <a:latin typeface="NikoshBAN" pitchFamily="2" charset="0"/>
                        <a:cs typeface="NikoshBAN" pitchFamily="2" charset="0"/>
                      </a:endParaRPr>
                    </a:p>
                    <a:p>
                      <a:r>
                        <a:rPr lang="bn-BD" sz="1600" b="1" dirty="0" smtClean="0">
                          <a:solidFill>
                            <a:srgbClr val="3333FF"/>
                          </a:solidFill>
                          <a:latin typeface="NikoshBAN" pitchFamily="2" charset="0"/>
                          <a:cs typeface="NikoshBAN" pitchFamily="2" charset="0"/>
                        </a:rPr>
                        <a:t>ফেব্রু-১</a:t>
                      </a:r>
                    </a:p>
                  </a:txBody>
                  <a:tcPr>
                    <a:solidFill>
                      <a:schemeClr val="accent3">
                        <a:lumMod val="60000"/>
                        <a:lumOff val="40000"/>
                      </a:schemeClr>
                    </a:solidFill>
                  </a:tcPr>
                </a:tc>
                <a:tc>
                  <a:txBody>
                    <a:bodyPr/>
                    <a:lstStyle/>
                    <a:p>
                      <a:endParaRPr lang="bn-BD" sz="1600" dirty="0" smtClean="0">
                        <a:solidFill>
                          <a:srgbClr val="FF0000"/>
                        </a:solidFill>
                        <a:latin typeface="NikoshBAN" pitchFamily="2" charset="0"/>
                        <a:cs typeface="NikoshBAN" pitchFamily="2" charset="0"/>
                      </a:endParaRPr>
                    </a:p>
                    <a:p>
                      <a:r>
                        <a:rPr lang="bn-BD" sz="1600" dirty="0" smtClean="0">
                          <a:solidFill>
                            <a:srgbClr val="FF0000"/>
                          </a:solidFill>
                          <a:latin typeface="NikoshBAN" pitchFamily="2" charset="0"/>
                          <a:cs typeface="NikoshBAN" pitchFamily="2" charset="0"/>
                        </a:rPr>
                        <a:t>ব্যাংক</a:t>
                      </a:r>
                      <a:r>
                        <a:rPr lang="bn-BD" sz="1600" baseline="0" dirty="0" smtClean="0">
                          <a:solidFill>
                            <a:srgbClr val="FF0000"/>
                          </a:solidFill>
                          <a:latin typeface="NikoshBAN" pitchFamily="2" charset="0"/>
                          <a:cs typeface="NikoshBAN" pitchFamily="2" charset="0"/>
                        </a:rPr>
                        <a:t> হিসাব</a:t>
                      </a:r>
                    </a:p>
                    <a:p>
                      <a:endParaRPr lang="bn-BD" sz="1600" baseline="0" dirty="0" smtClean="0">
                        <a:solidFill>
                          <a:srgbClr val="FF0000"/>
                        </a:solidFill>
                        <a:latin typeface="NikoshBAN" pitchFamily="2" charset="0"/>
                        <a:cs typeface="NikoshBAN" pitchFamily="2" charset="0"/>
                      </a:endParaRPr>
                    </a:p>
                    <a:p>
                      <a:endParaRPr lang="bn-BD" sz="1600" baseline="0" dirty="0" smtClean="0">
                        <a:solidFill>
                          <a:srgbClr val="FF0000"/>
                        </a:solidFill>
                        <a:latin typeface="NikoshBAN" pitchFamily="2" charset="0"/>
                        <a:cs typeface="NikoshBAN" pitchFamily="2" charset="0"/>
                      </a:endParaRPr>
                    </a:p>
                    <a:p>
                      <a:r>
                        <a:rPr lang="bn-BD" sz="1600" b="1" baseline="0" dirty="0" smtClean="0">
                          <a:solidFill>
                            <a:srgbClr val="3333FF"/>
                          </a:solidFill>
                          <a:latin typeface="NikoshBAN" pitchFamily="2" charset="0"/>
                          <a:cs typeface="NikoshBAN" pitchFamily="2" charset="0"/>
                        </a:rPr>
                        <a:t>ব্যালেন্স বি/ডি</a:t>
                      </a:r>
                      <a:endParaRPr lang="en-US" sz="1600" b="1" dirty="0">
                        <a:solidFill>
                          <a:srgbClr val="3333FF"/>
                        </a:solidFill>
                        <a:latin typeface="NikoshBAN" pitchFamily="2" charset="0"/>
                        <a:cs typeface="NikoshBAN" pitchFamily="2" charset="0"/>
                      </a:endParaRPr>
                    </a:p>
                  </a:txBody>
                  <a:tcPr>
                    <a:solidFill>
                      <a:schemeClr val="accent3">
                        <a:lumMod val="60000"/>
                        <a:lumOff val="40000"/>
                      </a:schemeClr>
                    </a:solidFill>
                  </a:tcPr>
                </a:tc>
                <a:tc>
                  <a:txBody>
                    <a:bodyPr/>
                    <a:lstStyle/>
                    <a:p>
                      <a:endParaRPr lang="en-US" sz="1600" dirty="0">
                        <a:solidFill>
                          <a:srgbClr val="FF0000"/>
                        </a:solidFill>
                      </a:endParaRPr>
                    </a:p>
                  </a:txBody>
                  <a:tcPr>
                    <a:solidFill>
                      <a:schemeClr val="accent3">
                        <a:lumMod val="60000"/>
                        <a:lumOff val="40000"/>
                      </a:schemeClr>
                    </a:solidFill>
                  </a:tcPr>
                </a:tc>
                <a:tc>
                  <a:txBody>
                    <a:bodyPr/>
                    <a:lstStyle/>
                    <a:p>
                      <a:endParaRPr lang="bn-BD" sz="1600" baseline="0" dirty="0" smtClean="0">
                        <a:solidFill>
                          <a:srgbClr val="FF0000"/>
                        </a:solidFill>
                        <a:latin typeface="NikoshBAN" pitchFamily="2" charset="0"/>
                        <a:cs typeface="NikoshBAN" pitchFamily="2" charset="0"/>
                      </a:endParaRPr>
                    </a:p>
                    <a:p>
                      <a:r>
                        <a:rPr lang="bn-BD" sz="1600" baseline="0" dirty="0" smtClean="0">
                          <a:solidFill>
                            <a:srgbClr val="FF0000"/>
                          </a:solidFill>
                          <a:latin typeface="NikoshBAN" pitchFamily="2" charset="0"/>
                          <a:cs typeface="NikoshBAN" pitchFamily="2" charset="0"/>
                        </a:rPr>
                        <a:t>     ৩০,০০০  </a:t>
                      </a:r>
                      <a:r>
                        <a:rPr lang="en-US" sz="1600" baseline="0" dirty="0" smtClean="0">
                          <a:solidFill>
                            <a:srgbClr val="FF0000"/>
                          </a:solidFill>
                          <a:latin typeface="NikoshBAN" pitchFamily="2" charset="0"/>
                          <a:cs typeface="NikoshBAN" pitchFamily="2" charset="0"/>
                        </a:rPr>
                        <a:t> </a:t>
                      </a:r>
                      <a:endParaRPr lang="bn-BD" sz="1600" baseline="0" dirty="0" smtClean="0">
                        <a:solidFill>
                          <a:srgbClr val="FF0000"/>
                        </a:solidFill>
                        <a:latin typeface="NikoshBAN" pitchFamily="2" charset="0"/>
                        <a:cs typeface="NikoshBAN" pitchFamily="2" charset="0"/>
                      </a:endParaRPr>
                    </a:p>
                    <a:p>
                      <a:endParaRPr lang="bn-BD" sz="1600" baseline="0" dirty="0" smtClean="0">
                        <a:solidFill>
                          <a:srgbClr val="FF0000"/>
                        </a:solidFill>
                        <a:latin typeface="NikoshBAN" pitchFamily="2" charset="0"/>
                        <a:cs typeface="NikoshBAN" pitchFamily="2" charset="0"/>
                      </a:endParaRPr>
                    </a:p>
                    <a:p>
                      <a:r>
                        <a:rPr lang="bn-BD" sz="1600" baseline="0" dirty="0" smtClean="0">
                          <a:solidFill>
                            <a:srgbClr val="FF0000"/>
                          </a:solidFill>
                          <a:latin typeface="NikoshBAN" pitchFamily="2" charset="0"/>
                          <a:cs typeface="NikoshBAN" pitchFamily="2" charset="0"/>
                        </a:rPr>
                        <a:t>     ৩০,০০০</a:t>
                      </a:r>
                    </a:p>
                    <a:p>
                      <a:r>
                        <a:rPr lang="bn-BD" sz="1600" baseline="0" dirty="0" smtClean="0">
                          <a:solidFill>
                            <a:srgbClr val="3333FF"/>
                          </a:solidFill>
                          <a:latin typeface="NikoshBAN" pitchFamily="2" charset="0"/>
                          <a:cs typeface="NikoshBAN" pitchFamily="2" charset="0"/>
                        </a:rPr>
                        <a:t>     </a:t>
                      </a:r>
                      <a:r>
                        <a:rPr lang="bn-BD" sz="1600" b="1" baseline="0" dirty="0" smtClean="0">
                          <a:solidFill>
                            <a:srgbClr val="3333FF"/>
                          </a:solidFill>
                          <a:latin typeface="NikoshBAN" pitchFamily="2" charset="0"/>
                          <a:cs typeface="NikoshBAN" pitchFamily="2" charset="0"/>
                        </a:rPr>
                        <a:t>২৫,০০০  </a:t>
                      </a:r>
                    </a:p>
                  </a:txBody>
                  <a:tcPr>
                    <a:solidFill>
                      <a:schemeClr val="accent3">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sz="1600" dirty="0" smtClean="0">
                          <a:solidFill>
                            <a:srgbClr val="FF0000"/>
                          </a:solidFill>
                          <a:latin typeface="NikoshBAN" pitchFamily="2" charset="0"/>
                          <a:cs typeface="NikoshBAN" pitchFamily="2" charset="0"/>
                        </a:rPr>
                        <a:t>  </a:t>
                      </a:r>
                      <a:r>
                        <a:rPr lang="en-US" sz="1600" dirty="0" smtClean="0">
                          <a:solidFill>
                            <a:srgbClr val="FF0000"/>
                          </a:solidFill>
                          <a:latin typeface="NikoshBAN" pitchFamily="2" charset="0"/>
                          <a:cs typeface="NikoshBAN" pitchFamily="2" charset="0"/>
                        </a:rPr>
                        <a:t>2020</a:t>
                      </a:r>
                    </a:p>
                    <a:p>
                      <a:pPr marL="0" marR="0" indent="0" algn="l" defTabSz="914400" rtl="0" eaLnBrk="1" fontAlgn="auto" latinLnBrk="0" hangingPunct="1">
                        <a:lnSpc>
                          <a:spcPct val="100000"/>
                        </a:lnSpc>
                        <a:spcBef>
                          <a:spcPts val="0"/>
                        </a:spcBef>
                        <a:spcAft>
                          <a:spcPts val="0"/>
                        </a:spcAft>
                        <a:buClrTx/>
                        <a:buSzTx/>
                        <a:buFontTx/>
                        <a:buNone/>
                        <a:tabLst/>
                        <a:defRPr/>
                      </a:pPr>
                      <a:r>
                        <a:rPr lang="bn-BD" sz="1600" dirty="0" smtClean="0">
                          <a:solidFill>
                            <a:srgbClr val="FF0000"/>
                          </a:solidFill>
                          <a:latin typeface="NikoshBAN" pitchFamily="2" charset="0"/>
                          <a:cs typeface="NikoshBAN" pitchFamily="2" charset="0"/>
                        </a:rPr>
                        <a:t> জানু-৩০</a:t>
                      </a:r>
                    </a:p>
                    <a:p>
                      <a:r>
                        <a:rPr lang="bn-BD" sz="1600" dirty="0" smtClean="0">
                          <a:solidFill>
                            <a:srgbClr val="FF0000"/>
                          </a:solidFill>
                        </a:rPr>
                        <a:t> </a:t>
                      </a:r>
                      <a:r>
                        <a:rPr lang="bn-BD" sz="1600" b="1" dirty="0" smtClean="0">
                          <a:solidFill>
                            <a:srgbClr val="3333FF"/>
                          </a:solidFill>
                          <a:latin typeface="NikoshBAN" pitchFamily="2" charset="0"/>
                          <a:cs typeface="NikoshBAN" pitchFamily="2" charset="0"/>
                        </a:rPr>
                        <a:t>জানু-৩১</a:t>
                      </a:r>
                      <a:endParaRPr lang="bn-BD" sz="1600" b="1" dirty="0" smtClean="0">
                        <a:solidFill>
                          <a:srgbClr val="3333FF"/>
                        </a:solidFill>
                      </a:endParaRPr>
                    </a:p>
                  </a:txBody>
                  <a:tcPr>
                    <a:solidFill>
                      <a:schemeClr val="accent3">
                        <a:lumMod val="60000"/>
                        <a:lumOff val="40000"/>
                      </a:schemeClr>
                    </a:solidFill>
                  </a:tcPr>
                </a:tc>
                <a:tc>
                  <a:txBody>
                    <a:bodyPr/>
                    <a:lstStyle/>
                    <a:p>
                      <a:endParaRPr lang="bn-BD" sz="1600" dirty="0" smtClean="0">
                        <a:solidFill>
                          <a:srgbClr val="FF0000"/>
                        </a:solidFill>
                      </a:endParaRPr>
                    </a:p>
                    <a:p>
                      <a:r>
                        <a:rPr lang="bn-BD" sz="1600" dirty="0" smtClean="0">
                          <a:solidFill>
                            <a:srgbClr val="FF0000"/>
                          </a:solidFill>
                          <a:latin typeface="NikoshBAN" pitchFamily="2" charset="0"/>
                          <a:cs typeface="NikoshBAN" pitchFamily="2" charset="0"/>
                        </a:rPr>
                        <a:t> বেতন হিসাব</a:t>
                      </a:r>
                    </a:p>
                    <a:p>
                      <a:r>
                        <a:rPr lang="bn-BD" sz="1600" b="1" dirty="0" smtClean="0">
                          <a:solidFill>
                            <a:srgbClr val="3333FF"/>
                          </a:solidFill>
                          <a:latin typeface="NikoshBAN" pitchFamily="2" charset="0"/>
                          <a:cs typeface="NikoshBAN" pitchFamily="2" charset="0"/>
                        </a:rPr>
                        <a:t>ব্যালেন্স</a:t>
                      </a:r>
                      <a:r>
                        <a:rPr lang="bn-BD" sz="1600" b="1" baseline="0" dirty="0" smtClean="0">
                          <a:solidFill>
                            <a:srgbClr val="3333FF"/>
                          </a:solidFill>
                          <a:latin typeface="NikoshBAN" pitchFamily="2" charset="0"/>
                          <a:cs typeface="NikoshBAN" pitchFamily="2" charset="0"/>
                        </a:rPr>
                        <a:t> সি/ডি </a:t>
                      </a:r>
                      <a:endParaRPr lang="en-US" sz="1600" b="1" dirty="0" smtClean="0">
                        <a:solidFill>
                          <a:srgbClr val="3333FF"/>
                        </a:solidFill>
                        <a:latin typeface="NikoshBAN" pitchFamily="2" charset="0"/>
                        <a:cs typeface="NikoshBAN" pitchFamily="2" charset="0"/>
                      </a:endParaRPr>
                    </a:p>
                  </a:txBody>
                  <a:tcPr>
                    <a:solidFill>
                      <a:schemeClr val="accent3">
                        <a:lumMod val="60000"/>
                        <a:lumOff val="40000"/>
                      </a:schemeClr>
                    </a:solidFill>
                  </a:tcPr>
                </a:tc>
                <a:tc>
                  <a:txBody>
                    <a:bodyPr/>
                    <a:lstStyle/>
                    <a:p>
                      <a:endParaRPr lang="en-US" sz="1600" dirty="0">
                        <a:solidFill>
                          <a:srgbClr val="FF0000"/>
                        </a:solidFill>
                      </a:endParaRPr>
                    </a:p>
                  </a:txBody>
                  <a:tcPr>
                    <a:solidFill>
                      <a:schemeClr val="accent3">
                        <a:lumMod val="60000"/>
                        <a:lumOff val="40000"/>
                      </a:schemeClr>
                    </a:solidFill>
                  </a:tcPr>
                </a:tc>
                <a:tc>
                  <a:txBody>
                    <a:bodyPr/>
                    <a:lstStyle/>
                    <a:p>
                      <a:endParaRPr lang="bn-BD" sz="1600" dirty="0" smtClean="0">
                        <a:solidFill>
                          <a:srgbClr val="FF0000"/>
                        </a:solidFill>
                      </a:endParaRPr>
                    </a:p>
                    <a:p>
                      <a:r>
                        <a:rPr lang="bn-BD" sz="1600" dirty="0" smtClean="0">
                          <a:solidFill>
                            <a:srgbClr val="FF0000"/>
                          </a:solidFill>
                          <a:latin typeface="NikoshBAN" pitchFamily="2" charset="0"/>
                          <a:cs typeface="NikoshBAN" pitchFamily="2" charset="0"/>
                        </a:rPr>
                        <a:t>      ৫,০০০</a:t>
                      </a:r>
                      <a:r>
                        <a:rPr lang="bn-BD" sz="1600" baseline="0" dirty="0" smtClean="0">
                          <a:solidFill>
                            <a:srgbClr val="FF0000"/>
                          </a:solidFill>
                          <a:latin typeface="NikoshBAN" pitchFamily="2" charset="0"/>
                          <a:cs typeface="NikoshBAN" pitchFamily="2" charset="0"/>
                        </a:rPr>
                        <a:t> </a:t>
                      </a:r>
                      <a:r>
                        <a:rPr lang="bn-BD" sz="1600" dirty="0" smtClean="0">
                          <a:solidFill>
                            <a:srgbClr val="FF0000"/>
                          </a:solidFill>
                          <a:latin typeface="NikoshBAN" pitchFamily="2" charset="0"/>
                          <a:cs typeface="NikoshBAN" pitchFamily="2" charset="0"/>
                        </a:rPr>
                        <a:t> </a:t>
                      </a:r>
                      <a:endParaRPr lang="bn-BD" sz="1600" baseline="0" dirty="0" smtClean="0">
                        <a:solidFill>
                          <a:srgbClr val="FF0000"/>
                        </a:solidFill>
                        <a:latin typeface="NikoshBAN" pitchFamily="2" charset="0"/>
                        <a:cs typeface="NikoshBAN" pitchFamily="2" charset="0"/>
                      </a:endParaRPr>
                    </a:p>
                    <a:p>
                      <a:r>
                        <a:rPr lang="bn-BD" sz="1600" b="1" baseline="0" dirty="0" smtClean="0">
                          <a:solidFill>
                            <a:srgbClr val="FF0000"/>
                          </a:solidFill>
                          <a:latin typeface="NikoshBAN" pitchFamily="2" charset="0"/>
                          <a:cs typeface="NikoshBAN" pitchFamily="2" charset="0"/>
                        </a:rPr>
                        <a:t>     </a:t>
                      </a:r>
                      <a:r>
                        <a:rPr lang="bn-BD" sz="1600" b="1" baseline="0" dirty="0" smtClean="0">
                          <a:solidFill>
                            <a:srgbClr val="3333FF"/>
                          </a:solidFill>
                          <a:latin typeface="NikoshBAN" pitchFamily="2" charset="0"/>
                          <a:cs typeface="NikoshBAN" pitchFamily="2" charset="0"/>
                        </a:rPr>
                        <a:t>২৫,০০০</a:t>
                      </a:r>
                    </a:p>
                    <a:p>
                      <a:r>
                        <a:rPr lang="bn-BD" sz="1600" baseline="0" dirty="0" smtClean="0">
                          <a:solidFill>
                            <a:srgbClr val="FF0000"/>
                          </a:solidFill>
                          <a:latin typeface="NikoshBAN" pitchFamily="2" charset="0"/>
                          <a:cs typeface="NikoshBAN" pitchFamily="2" charset="0"/>
                        </a:rPr>
                        <a:t>     ৩০,০০০ </a:t>
                      </a:r>
                      <a:endParaRPr lang="bn-BD" sz="1600" dirty="0" smtClean="0">
                        <a:solidFill>
                          <a:srgbClr val="FF0000"/>
                        </a:solidFill>
                        <a:latin typeface="NikoshBAN" pitchFamily="2" charset="0"/>
                        <a:cs typeface="NikoshBAN" pitchFamily="2" charset="0"/>
                      </a:endParaRPr>
                    </a:p>
                  </a:txBody>
                  <a:tcPr>
                    <a:solidFill>
                      <a:schemeClr val="accent3">
                        <a:lumMod val="60000"/>
                        <a:lumOff val="40000"/>
                      </a:schemeClr>
                    </a:solidFill>
                  </a:tcPr>
                </a:tc>
              </a:tr>
            </a:tbl>
          </a:graphicData>
        </a:graphic>
      </p:graphicFrame>
      <p:sp>
        <p:nvSpPr>
          <p:cNvPr id="19" name="TextBox 18"/>
          <p:cNvSpPr txBox="1"/>
          <p:nvPr/>
        </p:nvSpPr>
        <p:spPr>
          <a:xfrm rot="10800000" flipV="1">
            <a:off x="381000" y="4114800"/>
            <a:ext cx="609600"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bn-BD" dirty="0" smtClean="0">
                <a:latin typeface="NikoshBAN" pitchFamily="2" charset="0"/>
                <a:cs typeface="NikoshBAN" pitchFamily="2" charset="0"/>
              </a:rPr>
              <a:t>ডেঃ </a:t>
            </a:r>
            <a:endParaRPr lang="en-US" dirty="0">
              <a:latin typeface="NikoshBAN" pitchFamily="2" charset="0"/>
              <a:cs typeface="NikoshBAN" pitchFamily="2" charset="0"/>
            </a:endParaRPr>
          </a:p>
        </p:txBody>
      </p:sp>
      <p:sp>
        <p:nvSpPr>
          <p:cNvPr id="20" name="TextBox 19"/>
          <p:cNvSpPr txBox="1"/>
          <p:nvPr/>
        </p:nvSpPr>
        <p:spPr>
          <a:xfrm>
            <a:off x="8153400" y="4114800"/>
            <a:ext cx="609600"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bn-BD" dirty="0" smtClean="0">
                <a:latin typeface="NikoshBAN" pitchFamily="2" charset="0"/>
                <a:cs typeface="NikoshBAN" pitchFamily="2" charset="0"/>
              </a:rPr>
              <a:t>ক্রেঃ   </a:t>
            </a:r>
            <a:endParaRPr lang="en-US" dirty="0">
              <a:latin typeface="NikoshBAN" pitchFamily="2" charset="0"/>
              <a:cs typeface="NikoshBAN" pitchFamily="2" charset="0"/>
            </a:endParaRPr>
          </a:p>
        </p:txBody>
      </p:sp>
      <p:sp>
        <p:nvSpPr>
          <p:cNvPr id="21" name="Title 1"/>
          <p:cNvSpPr txBox="1">
            <a:spLocks/>
          </p:cNvSpPr>
          <p:nvPr/>
        </p:nvSpPr>
        <p:spPr>
          <a:xfrm>
            <a:off x="3352800" y="685800"/>
            <a:ext cx="2209800" cy="457200"/>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bn-BD" sz="2800" dirty="0" smtClean="0">
                <a:latin typeface="NikoshBAN" pitchFamily="2" charset="0"/>
                <a:cs typeface="NikoshBAN" pitchFamily="2" charset="0"/>
              </a:rPr>
              <a:t>ব্যাংক </a:t>
            </a:r>
            <a:r>
              <a:rPr kumimoji="0" lang="bn-BD" sz="2800" b="0" i="0" u="none" strike="noStrike" kern="1200" cap="none" spc="0" normalizeH="0" baseline="0" noProof="0" dirty="0" smtClean="0">
                <a:ln>
                  <a:noFill/>
                </a:ln>
                <a:solidFill>
                  <a:schemeClr val="lt1"/>
                </a:solidFill>
                <a:effectLst/>
                <a:uLnTx/>
                <a:uFillTx/>
                <a:latin typeface="NikoshBAN" pitchFamily="2" charset="0"/>
                <a:ea typeface="+mn-ea"/>
                <a:cs typeface="NikoshBAN" pitchFamily="2" charset="0"/>
              </a:rPr>
              <a:t>হিসাব </a:t>
            </a:r>
            <a:endParaRPr kumimoji="0" lang="en-US" sz="2800" b="0" i="0" u="none" strike="noStrike" kern="1200" cap="none" spc="0" normalizeH="0" baseline="0" noProof="0" dirty="0">
              <a:ln>
                <a:noFill/>
              </a:ln>
              <a:solidFill>
                <a:schemeClr val="lt1"/>
              </a:solidFill>
              <a:effectLst/>
              <a:uLnTx/>
              <a:uFillTx/>
              <a:latin typeface="NikoshBAN" pitchFamily="2" charset="0"/>
              <a:ea typeface="+mn-ea"/>
              <a:cs typeface="NikoshBAN" pitchFamily="2" charset="0"/>
            </a:endParaRPr>
          </a:p>
        </p:txBody>
      </p:sp>
      <p:cxnSp>
        <p:nvCxnSpPr>
          <p:cNvPr id="27" name="Straight Connector 26"/>
          <p:cNvCxnSpPr/>
          <p:nvPr/>
        </p:nvCxnSpPr>
        <p:spPr>
          <a:xfrm>
            <a:off x="7467600" y="6477000"/>
            <a:ext cx="12954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29" name="Straight Connector 28"/>
          <p:cNvCxnSpPr/>
          <p:nvPr/>
        </p:nvCxnSpPr>
        <p:spPr>
          <a:xfrm>
            <a:off x="3352800" y="6172200"/>
            <a:ext cx="1219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30" name="Straight Connector 29"/>
          <p:cNvCxnSpPr/>
          <p:nvPr/>
        </p:nvCxnSpPr>
        <p:spPr>
          <a:xfrm>
            <a:off x="7467600" y="6400800"/>
            <a:ext cx="12954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31" name="Straight Connector 30"/>
          <p:cNvCxnSpPr/>
          <p:nvPr/>
        </p:nvCxnSpPr>
        <p:spPr>
          <a:xfrm>
            <a:off x="7467600" y="6172200"/>
            <a:ext cx="12954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32" name="Straight Connector 31"/>
          <p:cNvCxnSpPr/>
          <p:nvPr/>
        </p:nvCxnSpPr>
        <p:spPr>
          <a:xfrm>
            <a:off x="3352800" y="6400800"/>
            <a:ext cx="1219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33" name="Straight Connector 32"/>
          <p:cNvCxnSpPr/>
          <p:nvPr/>
        </p:nvCxnSpPr>
        <p:spPr>
          <a:xfrm>
            <a:off x="3352800" y="6324600"/>
            <a:ext cx="1219200" cy="1588"/>
          </a:xfrm>
          <a:prstGeom prst="line">
            <a:avLst/>
          </a:prstGeom>
        </p:spPr>
        <p:style>
          <a:lnRef idx="2">
            <a:schemeClr val="accent2"/>
          </a:lnRef>
          <a:fillRef idx="0">
            <a:schemeClr val="accent2"/>
          </a:fillRef>
          <a:effectRef idx="1">
            <a:schemeClr val="accent2"/>
          </a:effectRef>
          <a:fontRef idx="minor">
            <a:schemeClr val="tx1"/>
          </a:fontRef>
        </p:style>
      </p:cxnSp>
      <p:sp>
        <p:nvSpPr>
          <p:cNvPr id="24" name="Title 1"/>
          <p:cNvSpPr txBox="1">
            <a:spLocks/>
          </p:cNvSpPr>
          <p:nvPr/>
        </p:nvSpPr>
        <p:spPr>
          <a:xfrm>
            <a:off x="1447800" y="152400"/>
            <a:ext cx="6172200" cy="457200"/>
          </a:xfrm>
          <a:prstGeom prst="rect">
            <a:avLst/>
          </a:prstGeom>
        </p:spPr>
        <p:style>
          <a:lnRef idx="0">
            <a:schemeClr val="accent4"/>
          </a:lnRef>
          <a:fillRef idx="3">
            <a:schemeClr val="accent4"/>
          </a:fillRef>
          <a:effectRef idx="3">
            <a:schemeClr val="accent4"/>
          </a:effectRef>
          <a:fontRef idx="minor">
            <a:schemeClr val="lt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bn-BD" sz="3600" b="0" i="0" u="none" strike="noStrike" kern="1200" cap="none" spc="0" normalizeH="0" baseline="0" noProof="0" dirty="0" smtClean="0">
                <a:ln>
                  <a:noFill/>
                </a:ln>
                <a:solidFill>
                  <a:schemeClr val="lt1"/>
                </a:solidFill>
                <a:effectLst/>
                <a:uLnTx/>
                <a:uFillTx/>
                <a:latin typeface="NikoshBAN" pitchFamily="2" charset="0"/>
                <a:ea typeface="+mn-ea"/>
                <a:cs typeface="NikoshBAN" pitchFamily="2" charset="0"/>
              </a:rPr>
              <a:t>উক্ত খতিয়ান দু’টি দেখে নেওয়া যাক</a:t>
            </a:r>
            <a:endParaRPr kumimoji="0" lang="en-US" sz="3600" b="0" i="0" u="none" strike="noStrike" kern="1200" cap="none" spc="0" normalizeH="0" baseline="0" noProof="0" dirty="0">
              <a:ln>
                <a:noFill/>
              </a:ln>
              <a:solidFill>
                <a:schemeClr val="lt1"/>
              </a:solidFill>
              <a:effectLst/>
              <a:uLnTx/>
              <a:uFillTx/>
              <a:latin typeface="NikoshBAN" pitchFamily="2" charset="0"/>
              <a:ea typeface="+mn-ea"/>
              <a:cs typeface="NikoshBAN" pitchFamily="2" charset="0"/>
            </a:endParaRPr>
          </a:p>
        </p:txBody>
      </p:sp>
    </p:spTree>
  </p:cSld>
  <p:clrMapOvr>
    <a:masterClrMapping/>
  </p:clrMapOvr>
  <p:transition spd="slow">
    <p:zoom dir="in"/>
    <p:sndAc>
      <p:stSnd>
        <p:snd r:embed="rId2" name="chimes.wav" builtIn="1"/>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28600"/>
            <a:ext cx="4572000" cy="1096962"/>
          </a:xfrm>
        </p:spPr>
        <p:style>
          <a:lnRef idx="0">
            <a:schemeClr val="accent1"/>
          </a:lnRef>
          <a:fillRef idx="3">
            <a:schemeClr val="accent1"/>
          </a:fillRef>
          <a:effectRef idx="3">
            <a:schemeClr val="accent1"/>
          </a:effectRef>
          <a:fontRef idx="minor">
            <a:schemeClr val="lt1"/>
          </a:fontRef>
        </p:style>
        <p:txBody>
          <a:bodyPr>
            <a:normAutofit/>
          </a:bodyPr>
          <a:lstStyle/>
          <a:p>
            <a:r>
              <a:rPr lang="bn-BD" sz="6000" dirty="0" smtClean="0">
                <a:latin typeface="NikoshBAN" pitchFamily="2" charset="0"/>
                <a:cs typeface="NikoshBAN" pitchFamily="2" charset="0"/>
              </a:rPr>
              <a:t>পরিচিতি</a:t>
            </a:r>
            <a:endParaRPr lang="en-US" sz="6000" dirty="0">
              <a:latin typeface="NikoshBAN" pitchFamily="2" charset="0"/>
              <a:cs typeface="NikoshBAN" pitchFamily="2" charset="0"/>
            </a:endParaRPr>
          </a:p>
        </p:txBody>
      </p:sp>
      <p:sp>
        <p:nvSpPr>
          <p:cNvPr id="3" name="TextBox 2"/>
          <p:cNvSpPr txBox="1"/>
          <p:nvPr/>
        </p:nvSpPr>
        <p:spPr>
          <a:xfrm>
            <a:off x="4114800" y="2590800"/>
            <a:ext cx="4572000" cy="2677656"/>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bn-BD" sz="4000" dirty="0" smtClean="0">
                <a:latin typeface="NikoshBAN" pitchFamily="2" charset="0"/>
                <a:cs typeface="NikoshBAN" pitchFamily="2" charset="0"/>
              </a:rPr>
              <a:t>শিক্ষক পরিচিতি-</a:t>
            </a:r>
          </a:p>
          <a:p>
            <a:r>
              <a:rPr lang="bn-BD" sz="3200" dirty="0" smtClean="0">
                <a:latin typeface="NikoshBAN" pitchFamily="2" charset="0"/>
                <a:cs typeface="NikoshBAN" pitchFamily="2" charset="0"/>
              </a:rPr>
              <a:t>দিবস চন্দ্র সিংহ </a:t>
            </a:r>
          </a:p>
          <a:p>
            <a:r>
              <a:rPr lang="bn-BD" sz="3200" dirty="0" smtClean="0">
                <a:latin typeface="NikoshBAN" pitchFamily="2" charset="0"/>
                <a:cs typeface="NikoshBAN" pitchFamily="2" charset="0"/>
              </a:rPr>
              <a:t>কোটচাঁদপুর সরকারি মডেল পাইলট মাধ্যমিক বিদ্যালয়।</a:t>
            </a:r>
          </a:p>
          <a:p>
            <a:r>
              <a:rPr lang="bn-BD" sz="3200" dirty="0" smtClean="0">
                <a:latin typeface="NikoshBAN" pitchFamily="2" charset="0"/>
                <a:cs typeface="NikoshBAN" pitchFamily="2" charset="0"/>
              </a:rPr>
              <a:t>কোটচাঁদপুর,ঝিনাইদহ ।</a:t>
            </a:r>
            <a:endParaRPr lang="en-US" sz="3200" dirty="0">
              <a:latin typeface="NikoshBAN" pitchFamily="2" charset="0"/>
              <a:cs typeface="NikoshBAN" pitchFamily="2" charset="0"/>
            </a:endParaRPr>
          </a:p>
        </p:txBody>
      </p:sp>
      <p:pic>
        <p:nvPicPr>
          <p:cNvPr id="5" name="Picture 4" descr="Picture1.jpg"/>
          <p:cNvPicPr>
            <a:picLocks noChangeAspect="1"/>
          </p:cNvPicPr>
          <p:nvPr/>
        </p:nvPicPr>
        <p:blipFill>
          <a:blip r:embed="rId3"/>
          <a:stretch>
            <a:fillRect/>
          </a:stretch>
        </p:blipFill>
        <p:spPr>
          <a:xfrm>
            <a:off x="533400" y="1828800"/>
            <a:ext cx="3200400" cy="3714791"/>
          </a:xfrm>
          <a:prstGeom prst="rect">
            <a:avLst/>
          </a:prstGeom>
          <a:ln/>
        </p:spPr>
        <p:style>
          <a:lnRef idx="0">
            <a:schemeClr val="accent3"/>
          </a:lnRef>
          <a:fillRef idx="3">
            <a:schemeClr val="accent3"/>
          </a:fillRef>
          <a:effectRef idx="3">
            <a:schemeClr val="accent3"/>
          </a:effectRef>
          <a:fontRef idx="minor">
            <a:schemeClr val="lt1"/>
          </a:fontRef>
        </p:style>
      </p:pic>
    </p:spTree>
  </p:cSld>
  <p:clrMapOvr>
    <a:masterClrMapping/>
  </p:clrMapOvr>
  <p:transition spd="slow">
    <p:zoom dir="in"/>
    <p:sndAc>
      <p:stSnd>
        <p:snd r:embed="rId2" name="chimes.wav" builtIn="1"/>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3657600" cy="1143000"/>
          </a:xfrm>
        </p:spPr>
        <p:style>
          <a:lnRef idx="0">
            <a:schemeClr val="accent2"/>
          </a:lnRef>
          <a:fillRef idx="3">
            <a:schemeClr val="accent2"/>
          </a:fillRef>
          <a:effectRef idx="3">
            <a:schemeClr val="accent2"/>
          </a:effectRef>
          <a:fontRef idx="minor">
            <a:schemeClr val="lt1"/>
          </a:fontRef>
        </p:style>
        <p:txBody>
          <a:bodyPr>
            <a:normAutofit/>
          </a:bodyPr>
          <a:lstStyle/>
          <a:p>
            <a:r>
              <a:rPr lang="bn-BD" sz="6000" dirty="0" smtClean="0">
                <a:latin typeface="NikoshBAN" pitchFamily="2" charset="0"/>
                <a:cs typeface="NikoshBAN" pitchFamily="2" charset="0"/>
              </a:rPr>
              <a:t>বাড়ির কাজ</a:t>
            </a:r>
            <a:endParaRPr lang="en-US" sz="6000" dirty="0">
              <a:latin typeface="NikoshBAN" pitchFamily="2" charset="0"/>
              <a:cs typeface="NikoshBAN" pitchFamily="2" charset="0"/>
            </a:endParaRPr>
          </a:p>
        </p:txBody>
      </p:sp>
      <p:pic>
        <p:nvPicPr>
          <p:cNvPr id="3" name="Picture 2" descr="photo-1510223402364-838831f3fb3e.jpg"/>
          <p:cNvPicPr>
            <a:picLocks noChangeAspect="1"/>
          </p:cNvPicPr>
          <p:nvPr/>
        </p:nvPicPr>
        <p:blipFill>
          <a:blip r:embed="rId3"/>
          <a:stretch>
            <a:fillRect/>
          </a:stretch>
        </p:blipFill>
        <p:spPr>
          <a:xfrm>
            <a:off x="5181600" y="228600"/>
            <a:ext cx="3657600" cy="2741829"/>
          </a:xfrm>
          <a:prstGeom prst="rect">
            <a:avLst/>
          </a:prstGeom>
        </p:spPr>
      </p:pic>
      <p:sp>
        <p:nvSpPr>
          <p:cNvPr id="4" name="Down Arrow 3"/>
          <p:cNvSpPr/>
          <p:nvPr/>
        </p:nvSpPr>
        <p:spPr>
          <a:xfrm>
            <a:off x="1676400" y="1447800"/>
            <a:ext cx="1752600" cy="1447800"/>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5" name="TextBox 4"/>
          <p:cNvSpPr txBox="1"/>
          <p:nvPr/>
        </p:nvSpPr>
        <p:spPr>
          <a:xfrm>
            <a:off x="457200" y="3124200"/>
            <a:ext cx="8305800" cy="1938992"/>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r>
              <a:rPr lang="bn-BD" sz="2400" dirty="0" smtClean="0">
                <a:latin typeface="NikoshBAN" pitchFamily="2" charset="0"/>
                <a:cs typeface="NikoshBAN" pitchFamily="2" charset="0"/>
              </a:rPr>
              <a:t>জনাব সাজু সাহেব ২০২০ সালের জানুয়ারীর ১ তারিখে নগদ ৬০,০০০ টাকা নিয়ে তার ব্যাবসা শুরু করেন ,উক্ত মাসে তার অন্যান্য লেনদেন গুলি ছিল নিম্নরুপঃ </a:t>
            </a:r>
          </a:p>
          <a:p>
            <a:r>
              <a:rPr lang="bn-BD" sz="2400" dirty="0" smtClean="0">
                <a:latin typeface="NikoshBAN" pitchFamily="2" charset="0"/>
                <a:cs typeface="NikoshBAN" pitchFamily="2" charset="0"/>
              </a:rPr>
              <a:t>জানু-৬,নগদে মাল ক্রয় করা হলো ১৬,০০০ টাকা ।</a:t>
            </a:r>
          </a:p>
          <a:p>
            <a:r>
              <a:rPr lang="bn-BD" sz="2400" dirty="0" smtClean="0">
                <a:latin typeface="NikoshBAN" pitchFamily="2" charset="0"/>
                <a:cs typeface="NikoshBAN" pitchFamily="2" charset="0"/>
              </a:rPr>
              <a:t>জানু-১৬,আসবাবপত্র ক্রয় করা হলো ২০,০০০ টাকা । </a:t>
            </a:r>
          </a:p>
          <a:p>
            <a:r>
              <a:rPr lang="bn-BD" sz="2400" dirty="0" smtClean="0">
                <a:latin typeface="NikoshBAN" pitchFamily="2" charset="0"/>
                <a:cs typeface="NikoshBAN" pitchFamily="2" charset="0"/>
              </a:rPr>
              <a:t>জানু-২৬,কাজী সাহেবের নিকট মাল বিক্রয় -২৫,০০০ টাকা। </a:t>
            </a:r>
            <a:endParaRPr lang="en-US" sz="2400" dirty="0">
              <a:latin typeface="NikoshBAN" pitchFamily="2" charset="0"/>
              <a:cs typeface="NikoshBAN" pitchFamily="2" charset="0"/>
            </a:endParaRPr>
          </a:p>
        </p:txBody>
      </p:sp>
      <p:sp>
        <p:nvSpPr>
          <p:cNvPr id="6" name="TextBox 5"/>
          <p:cNvSpPr txBox="1"/>
          <p:nvPr/>
        </p:nvSpPr>
        <p:spPr>
          <a:xfrm>
            <a:off x="457200" y="5410200"/>
            <a:ext cx="8229600" cy="1077218"/>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bn-BD" sz="3200" dirty="0" smtClean="0">
                <a:latin typeface="NikoshBAN" pitchFamily="2" charset="0"/>
                <a:cs typeface="NikoshBAN" pitchFamily="2" charset="0"/>
              </a:rPr>
              <a:t>উপরিউক্ত লেনদেন অবলম্বনে মাস শেষে  জনাব সাজু সাহেবের  প্রয়োজনীয় খতিয়ান সমূহ প্রস্তুত করো। </a:t>
            </a:r>
            <a:endParaRPr lang="en-US" sz="3200" dirty="0">
              <a:latin typeface="NikoshBAN" pitchFamily="2" charset="0"/>
              <a:cs typeface="NikoshBAN" pitchFamily="2" charset="0"/>
            </a:endParaRPr>
          </a:p>
        </p:txBody>
      </p:sp>
    </p:spTree>
  </p:cSld>
  <p:clrMapOvr>
    <a:masterClrMapping/>
  </p:clrMapOvr>
  <p:transition spd="slow">
    <p:zoom dir="in"/>
    <p:sndAc>
      <p:stSnd>
        <p:snd r:embed="rId2" name="chimes.wav" builtIn="1"/>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6629400" cy="1096962"/>
          </a:xfrm>
        </p:spPr>
        <p:style>
          <a:lnRef idx="0">
            <a:schemeClr val="accent1"/>
          </a:lnRef>
          <a:fillRef idx="3">
            <a:schemeClr val="accent1"/>
          </a:fillRef>
          <a:effectRef idx="3">
            <a:schemeClr val="accent1"/>
          </a:effectRef>
          <a:fontRef idx="minor">
            <a:schemeClr val="lt1"/>
          </a:fontRef>
        </p:style>
        <p:txBody>
          <a:bodyPr>
            <a:noAutofit/>
          </a:bodyPr>
          <a:lstStyle/>
          <a:p>
            <a:r>
              <a:rPr lang="bn-BD" sz="8000" dirty="0" smtClean="0">
                <a:latin typeface="NikoshBAN" pitchFamily="2" charset="0"/>
                <a:cs typeface="NikoshBAN" pitchFamily="2" charset="0"/>
              </a:rPr>
              <a:t>ধন্যবাদ সবাইকে </a:t>
            </a:r>
            <a:endParaRPr lang="en-US" sz="8000" dirty="0">
              <a:latin typeface="NikoshBAN" pitchFamily="2" charset="0"/>
              <a:cs typeface="NikoshBAN" pitchFamily="2" charset="0"/>
            </a:endParaRPr>
          </a:p>
        </p:txBody>
      </p:sp>
      <p:pic>
        <p:nvPicPr>
          <p:cNvPr id="1026" name="Picture 2" descr="Top 15 Most Beautiful Rose Flowers"/>
          <p:cNvPicPr>
            <a:picLocks noChangeAspect="1" noChangeArrowheads="1"/>
          </p:cNvPicPr>
          <p:nvPr/>
        </p:nvPicPr>
        <p:blipFill>
          <a:blip r:embed="rId3"/>
          <a:srcRect/>
          <a:stretch>
            <a:fillRect/>
          </a:stretch>
        </p:blipFill>
        <p:spPr bwMode="auto">
          <a:xfrm>
            <a:off x="1219200" y="1447800"/>
            <a:ext cx="6629400" cy="5087679"/>
          </a:xfrm>
          <a:prstGeom prst="rect">
            <a:avLst/>
          </a:prstGeom>
        </p:spPr>
        <p:style>
          <a:lnRef idx="0">
            <a:schemeClr val="accent5"/>
          </a:lnRef>
          <a:fillRef idx="3">
            <a:schemeClr val="accent5"/>
          </a:fillRef>
          <a:effectRef idx="3">
            <a:schemeClr val="accent5"/>
          </a:effectRef>
          <a:fontRef idx="minor">
            <a:schemeClr val="lt1"/>
          </a:fontRef>
        </p:style>
      </p:pic>
    </p:spTree>
  </p:cSld>
  <p:clrMapOvr>
    <a:masterClrMapping/>
  </p:clrMapOvr>
  <p:transition spd="slow">
    <p:zoom dir="in"/>
    <p:sndAc>
      <p:stSnd>
        <p:snd r:embed="rId2" name="chimes.wav" builtIn="1"/>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style>
          <a:lnRef idx="0">
            <a:schemeClr val="accent3"/>
          </a:lnRef>
          <a:fillRef idx="3">
            <a:schemeClr val="accent3"/>
          </a:fillRef>
          <a:effectRef idx="3">
            <a:schemeClr val="accent3"/>
          </a:effectRef>
          <a:fontRef idx="minor">
            <a:schemeClr val="lt1"/>
          </a:fontRef>
        </p:style>
        <p:txBody>
          <a:bodyPr>
            <a:normAutofit/>
          </a:bodyPr>
          <a:lstStyle/>
          <a:p>
            <a:r>
              <a:rPr lang="bn-BD" dirty="0" smtClean="0">
                <a:latin typeface="NikoshBAN" pitchFamily="2" charset="0"/>
                <a:cs typeface="NikoshBAN" pitchFamily="2" charset="0"/>
              </a:rPr>
              <a:t>পাঠ পরিচিতি-</a:t>
            </a:r>
            <a:br>
              <a:rPr lang="bn-BD" dirty="0" smtClean="0">
                <a:latin typeface="NikoshBAN" pitchFamily="2" charset="0"/>
                <a:cs typeface="NikoshBAN" pitchFamily="2" charset="0"/>
              </a:rPr>
            </a:br>
            <a:r>
              <a:rPr lang="bn-BD" dirty="0" smtClean="0">
                <a:latin typeface="NikoshBAN" pitchFamily="2" charset="0"/>
                <a:cs typeface="NikoshBAN" pitchFamily="2" charset="0"/>
              </a:rPr>
              <a:t>হিসাব বিজ্ঞান</a:t>
            </a:r>
            <a:br>
              <a:rPr lang="bn-BD" dirty="0" smtClean="0">
                <a:latin typeface="NikoshBAN" pitchFamily="2" charset="0"/>
                <a:cs typeface="NikoshBAN" pitchFamily="2" charset="0"/>
              </a:rPr>
            </a:br>
            <a:r>
              <a:rPr lang="bn-BD" dirty="0" smtClean="0">
                <a:latin typeface="NikoshBAN" pitchFamily="2" charset="0"/>
                <a:cs typeface="NikoshBAN" pitchFamily="2" charset="0"/>
              </a:rPr>
              <a:t>নবম শ্রেণী</a:t>
            </a:r>
            <a:br>
              <a:rPr lang="bn-BD" dirty="0" smtClean="0">
                <a:latin typeface="NikoshBAN" pitchFamily="2" charset="0"/>
                <a:cs typeface="NikoshBAN" pitchFamily="2" charset="0"/>
              </a:rPr>
            </a:br>
            <a:r>
              <a:rPr lang="bn-BD" dirty="0" smtClean="0">
                <a:latin typeface="NikoshBAN" pitchFamily="2" charset="0"/>
                <a:cs typeface="NikoshBAN" pitchFamily="2" charset="0"/>
              </a:rPr>
              <a:t>৭ম অধ্যায় (খতিয়ান)</a:t>
            </a:r>
            <a:br>
              <a:rPr lang="bn-BD" dirty="0" smtClean="0">
                <a:latin typeface="NikoshBAN" pitchFamily="2" charset="0"/>
                <a:cs typeface="NikoshBAN" pitchFamily="2" charset="0"/>
              </a:rPr>
            </a:br>
            <a:r>
              <a:rPr lang="bn-BD" dirty="0" smtClean="0">
                <a:latin typeface="NikoshBAN" pitchFamily="2" charset="0"/>
                <a:cs typeface="NikoshBAN" pitchFamily="2" charset="0"/>
              </a:rPr>
              <a:t>সময়-৫০ মিনিট</a:t>
            </a:r>
            <a:r>
              <a:rPr lang="en-US" dirty="0" smtClean="0">
                <a:latin typeface="NikoshBAN" pitchFamily="2" charset="0"/>
                <a:cs typeface="NikoshBAN" pitchFamily="2" charset="0"/>
              </a:rPr>
              <a:t/>
            </a:r>
            <a:br>
              <a:rPr lang="en-US" dirty="0" smtClean="0">
                <a:latin typeface="NikoshBAN" pitchFamily="2" charset="0"/>
                <a:cs typeface="NikoshBAN" pitchFamily="2" charset="0"/>
              </a:rPr>
            </a:br>
            <a:endParaRPr lang="en-US" dirty="0"/>
          </a:p>
        </p:txBody>
      </p:sp>
    </p:spTree>
  </p:cSld>
  <p:clrMapOvr>
    <a:masterClrMapping/>
  </p:clrMapOvr>
  <p:transition spd="slow">
    <p:wheel spokes="2"/>
    <p:sndAc>
      <p:stSnd>
        <p:snd r:embed="rId2" name="chimes.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lstStyle/>
          <a:p>
            <a:r>
              <a:rPr lang="bn-BD" dirty="0" smtClean="0">
                <a:latin typeface="NikoshBAN" pitchFamily="2" charset="0"/>
                <a:cs typeface="NikoshBAN" pitchFamily="2" charset="0"/>
              </a:rPr>
              <a:t>নিচের চিত্রগুলি লক্ষ করি</a:t>
            </a:r>
            <a:endParaRPr lang="en-US" dirty="0">
              <a:latin typeface="NikoshBAN" pitchFamily="2" charset="0"/>
              <a:cs typeface="NikoshBAN" pitchFamily="2" charset="0"/>
            </a:endParaRPr>
          </a:p>
        </p:txBody>
      </p:sp>
      <p:pic>
        <p:nvPicPr>
          <p:cNvPr id="4" name="Picture 3" descr="124400.jpg"/>
          <p:cNvPicPr>
            <a:picLocks noChangeAspect="1"/>
          </p:cNvPicPr>
          <p:nvPr/>
        </p:nvPicPr>
        <p:blipFill>
          <a:blip r:embed="rId3" cstate="print"/>
          <a:stretch>
            <a:fillRect/>
          </a:stretch>
        </p:blipFill>
        <p:spPr>
          <a:xfrm>
            <a:off x="228600" y="3200399"/>
            <a:ext cx="4241800" cy="2386013"/>
          </a:xfrm>
          <a:prstGeom prst="rect">
            <a:avLst/>
          </a:prstGeom>
          <a:ln/>
        </p:spPr>
        <p:style>
          <a:lnRef idx="0">
            <a:schemeClr val="accent5"/>
          </a:lnRef>
          <a:fillRef idx="3">
            <a:schemeClr val="accent5"/>
          </a:fillRef>
          <a:effectRef idx="3">
            <a:schemeClr val="accent5"/>
          </a:effectRef>
          <a:fontRef idx="minor">
            <a:schemeClr val="lt1"/>
          </a:fontRef>
        </p:style>
      </p:pic>
      <p:pic>
        <p:nvPicPr>
          <p:cNvPr id="8" name="Picture 7" descr="Picture1.jpg"/>
          <p:cNvPicPr>
            <a:picLocks noChangeAspect="1"/>
          </p:cNvPicPr>
          <p:nvPr/>
        </p:nvPicPr>
        <p:blipFill>
          <a:blip r:embed="rId4"/>
          <a:stretch>
            <a:fillRect/>
          </a:stretch>
        </p:blipFill>
        <p:spPr>
          <a:xfrm>
            <a:off x="4724400" y="3200400"/>
            <a:ext cx="3840451" cy="2489790"/>
          </a:xfrm>
          <a:prstGeom prst="rect">
            <a:avLst/>
          </a:prstGeom>
          <a:ln/>
        </p:spPr>
        <p:style>
          <a:lnRef idx="0">
            <a:schemeClr val="accent5"/>
          </a:lnRef>
          <a:fillRef idx="3">
            <a:schemeClr val="accent5"/>
          </a:fillRef>
          <a:effectRef idx="3">
            <a:schemeClr val="accent5"/>
          </a:effectRef>
          <a:fontRef idx="minor">
            <a:schemeClr val="lt1"/>
          </a:fontRef>
        </p:style>
      </p:pic>
      <p:sp>
        <p:nvSpPr>
          <p:cNvPr id="9" name="TextBox 8"/>
          <p:cNvSpPr txBox="1"/>
          <p:nvPr/>
        </p:nvSpPr>
        <p:spPr>
          <a:xfrm>
            <a:off x="304800" y="2057400"/>
            <a:ext cx="3962400" cy="584775"/>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bn-BD" sz="3200" dirty="0" smtClean="0">
                <a:latin typeface="NikoshBAN" pitchFamily="2" charset="0"/>
                <a:cs typeface="NikoshBAN" pitchFamily="2" charset="0"/>
              </a:rPr>
              <a:t>হিসাব সংরক্ষনের পাকা বই</a:t>
            </a:r>
            <a:endParaRPr lang="en-US" sz="3200" dirty="0">
              <a:latin typeface="NikoshBAN" pitchFamily="2" charset="0"/>
              <a:cs typeface="NikoshBAN" pitchFamily="2" charset="0"/>
            </a:endParaRPr>
          </a:p>
        </p:txBody>
      </p:sp>
      <p:sp>
        <p:nvSpPr>
          <p:cNvPr id="10" name="TextBox 9"/>
          <p:cNvSpPr txBox="1"/>
          <p:nvPr/>
        </p:nvSpPr>
        <p:spPr>
          <a:xfrm>
            <a:off x="4648200" y="1981200"/>
            <a:ext cx="3962400" cy="1077218"/>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bn-BD" sz="3200" dirty="0" smtClean="0">
                <a:latin typeface="NikoshBAN" pitchFamily="2" charset="0"/>
                <a:cs typeface="NikoshBAN" pitchFamily="2" charset="0"/>
              </a:rPr>
              <a:t>হিসাব সংরক্ষনের কাজে ব্যবহারযোগ্য সেলফ বা তাক</a:t>
            </a:r>
            <a:endParaRPr lang="en-US" sz="3200" dirty="0"/>
          </a:p>
        </p:txBody>
      </p:sp>
    </p:spTree>
  </p:cSld>
  <p:clrMapOvr>
    <a:masterClrMapping/>
  </p:clrMapOvr>
  <p:transition spd="slow">
    <p:wheel spokes="2"/>
    <p:sndAc>
      <p:stSnd>
        <p:snd r:embed="rId2" name="chimes.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Khotian_PBA.png"/>
          <p:cNvPicPr>
            <a:picLocks noChangeAspect="1"/>
          </p:cNvPicPr>
          <p:nvPr/>
        </p:nvPicPr>
        <p:blipFill>
          <a:blip r:embed="rId3"/>
          <a:stretch>
            <a:fillRect/>
          </a:stretch>
        </p:blipFill>
        <p:spPr>
          <a:xfrm>
            <a:off x="380999" y="2590800"/>
            <a:ext cx="4115029" cy="2740609"/>
          </a:xfrm>
          <a:prstGeom prst="rect">
            <a:avLst/>
          </a:prstGeom>
          <a:ln/>
        </p:spPr>
        <p:style>
          <a:lnRef idx="0">
            <a:schemeClr val="accent4"/>
          </a:lnRef>
          <a:fillRef idx="3">
            <a:schemeClr val="accent4"/>
          </a:fillRef>
          <a:effectRef idx="3">
            <a:schemeClr val="accent4"/>
          </a:effectRef>
          <a:fontRef idx="minor">
            <a:schemeClr val="lt1"/>
          </a:fontRef>
        </p:style>
      </p:pic>
      <p:pic>
        <p:nvPicPr>
          <p:cNvPr id="5" name="Picture 4" descr="main-qimg-7e505c1b07ecb9e233e5fe181240b87e.jpg"/>
          <p:cNvPicPr>
            <a:picLocks noChangeAspect="1"/>
          </p:cNvPicPr>
          <p:nvPr/>
        </p:nvPicPr>
        <p:blipFill>
          <a:blip r:embed="rId4"/>
          <a:stretch>
            <a:fillRect/>
          </a:stretch>
        </p:blipFill>
        <p:spPr>
          <a:xfrm>
            <a:off x="5181600" y="2514600"/>
            <a:ext cx="3429000" cy="2772383"/>
          </a:xfrm>
          <a:prstGeom prst="rect">
            <a:avLst/>
          </a:prstGeom>
          <a:ln/>
        </p:spPr>
        <p:style>
          <a:lnRef idx="0">
            <a:schemeClr val="accent4"/>
          </a:lnRef>
          <a:fillRef idx="3">
            <a:schemeClr val="accent4"/>
          </a:fillRef>
          <a:effectRef idx="3">
            <a:schemeClr val="accent4"/>
          </a:effectRef>
          <a:fontRef idx="minor">
            <a:schemeClr val="lt1"/>
          </a:fontRef>
        </p:style>
      </p:pic>
      <p:sp>
        <p:nvSpPr>
          <p:cNvPr id="6" name="TextBox 5"/>
          <p:cNvSpPr txBox="1"/>
          <p:nvPr/>
        </p:nvSpPr>
        <p:spPr>
          <a:xfrm>
            <a:off x="381000" y="1143000"/>
            <a:ext cx="4038600" cy="584775"/>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bn-BD" sz="3200" dirty="0" smtClean="0">
                <a:latin typeface="NikoshBAN" pitchFamily="2" charset="0"/>
                <a:cs typeface="NikoshBAN" pitchFamily="2" charset="0"/>
              </a:rPr>
              <a:t>একটি জমির খতিয়ান</a:t>
            </a:r>
            <a:endParaRPr lang="en-US" sz="3200" dirty="0">
              <a:latin typeface="NikoshBAN" pitchFamily="2" charset="0"/>
              <a:cs typeface="NikoshBAN" pitchFamily="2" charset="0"/>
            </a:endParaRPr>
          </a:p>
        </p:txBody>
      </p:sp>
      <p:sp>
        <p:nvSpPr>
          <p:cNvPr id="7" name="TextBox 6"/>
          <p:cNvSpPr txBox="1"/>
          <p:nvPr/>
        </p:nvSpPr>
        <p:spPr>
          <a:xfrm>
            <a:off x="5181600" y="1066800"/>
            <a:ext cx="3505200" cy="1077218"/>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bn-BD" sz="3200" dirty="0" smtClean="0">
                <a:latin typeface="NikoshBAN" pitchFamily="2" charset="0"/>
                <a:cs typeface="NikoshBAN" pitchFamily="2" charset="0"/>
              </a:rPr>
              <a:t>সমান পাল্লা বিশিষ্ট একটা দাঁড়িপাল্লা</a:t>
            </a:r>
            <a:endParaRPr lang="en-US" sz="3200" dirty="0">
              <a:latin typeface="NikoshBAN" pitchFamily="2" charset="0"/>
              <a:cs typeface="NikoshBAN" pitchFamily="2" charset="0"/>
            </a:endParaRPr>
          </a:p>
        </p:txBody>
      </p:sp>
    </p:spTree>
  </p:cSld>
  <p:clrMapOvr>
    <a:masterClrMapping/>
  </p:clrMapOvr>
  <p:transition spd="slow">
    <p:wheel spokes="3"/>
    <p:sndAc>
      <p:stSnd>
        <p:snd r:embed="rId2" name="chimes.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524000"/>
            <a:ext cx="8382000" cy="923330"/>
          </a:xfrm>
          <a:prstGeom prst="rect">
            <a:avLst/>
          </a:prstGeom>
        </p:spPr>
        <p:style>
          <a:lnRef idx="0">
            <a:schemeClr val="accent3"/>
          </a:lnRef>
          <a:fillRef idx="3">
            <a:schemeClr val="accent3"/>
          </a:fillRef>
          <a:effectRef idx="3">
            <a:schemeClr val="accent3"/>
          </a:effectRef>
          <a:fontRef idx="minor">
            <a:schemeClr val="lt1"/>
          </a:fontRef>
        </p:style>
        <p:txBody>
          <a:bodyPr wrap="square" rtlCol="0" anchor="ctr">
            <a:spAutoFit/>
          </a:bodyPr>
          <a:lstStyle/>
          <a:p>
            <a:r>
              <a:rPr lang="bn-BD" sz="5400" dirty="0" smtClean="0">
                <a:latin typeface="NikoshBAN" pitchFamily="2" charset="0"/>
                <a:cs typeface="NikoshBAN" pitchFamily="2" charset="0"/>
              </a:rPr>
              <a:t>তাহলে আ</a:t>
            </a:r>
            <a:r>
              <a:rPr lang="en-US" sz="5400" dirty="0" err="1" smtClean="0">
                <a:latin typeface="NikoshBAN" pitchFamily="2" charset="0"/>
                <a:cs typeface="NikoshBAN" pitchFamily="2" charset="0"/>
              </a:rPr>
              <a:t>মাদের</a:t>
            </a:r>
            <a:r>
              <a:rPr lang="bn-BD" sz="5400" dirty="0" smtClean="0">
                <a:latin typeface="NikoshBAN" pitchFamily="2" charset="0"/>
                <a:cs typeface="NikoshBAN" pitchFamily="2" charset="0"/>
              </a:rPr>
              <a:t> আজকের পাঠ হলো-</a:t>
            </a:r>
            <a:endParaRPr lang="en-US" sz="5400" dirty="0">
              <a:latin typeface="NikoshBAN" pitchFamily="2" charset="0"/>
              <a:cs typeface="NikoshBAN" pitchFamily="2" charset="0"/>
            </a:endParaRPr>
          </a:p>
        </p:txBody>
      </p:sp>
      <p:sp>
        <p:nvSpPr>
          <p:cNvPr id="3" name="TextBox 2"/>
          <p:cNvSpPr txBox="1"/>
          <p:nvPr/>
        </p:nvSpPr>
        <p:spPr>
          <a:xfrm>
            <a:off x="2362200" y="3048000"/>
            <a:ext cx="4800600" cy="1569660"/>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bn-BD" sz="9600" dirty="0" smtClean="0">
                <a:latin typeface="NikoshBAN" pitchFamily="2" charset="0"/>
                <a:cs typeface="NikoshBAN" pitchFamily="2" charset="0"/>
              </a:rPr>
              <a:t>  খতিয়ান</a:t>
            </a:r>
            <a:endParaRPr lang="en-US" sz="9600" dirty="0"/>
          </a:p>
        </p:txBody>
      </p:sp>
    </p:spTree>
  </p:cSld>
  <p:clrMapOvr>
    <a:masterClrMapping/>
  </p:clrMapOvr>
  <p:transition spd="slow">
    <p:zoom/>
    <p:sndAc>
      <p:stSnd>
        <p:snd r:embed="rId2" name="chimes.wav" builtIn="1"/>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429000"/>
            <a:ext cx="5410200" cy="2286000"/>
          </a:xfrm>
        </p:spPr>
        <p:txBody>
          <a:bodyPr anchor="ctr">
            <a:normAutofit/>
          </a:bodyPr>
          <a:lstStyle/>
          <a:p>
            <a:r>
              <a:rPr lang="en-US" dirty="0"/>
              <a:t/>
            </a:r>
            <a:br>
              <a:rPr lang="en-US" dirty="0"/>
            </a:br>
            <a:endParaRPr lang="en-US" dirty="0"/>
          </a:p>
        </p:txBody>
      </p:sp>
      <p:sp>
        <p:nvSpPr>
          <p:cNvPr id="3" name="TextBox 2"/>
          <p:cNvSpPr txBox="1"/>
          <p:nvPr/>
        </p:nvSpPr>
        <p:spPr>
          <a:xfrm>
            <a:off x="2667000" y="228600"/>
            <a:ext cx="3429000" cy="1354217"/>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US" sz="5400" dirty="0" smtClean="0">
                <a:latin typeface="NikoshBAN" pitchFamily="2" charset="0"/>
                <a:cs typeface="NikoshBAN" pitchFamily="2" charset="0"/>
              </a:rPr>
              <a:t>   </a:t>
            </a:r>
            <a:r>
              <a:rPr lang="bn-BD" sz="5400" dirty="0" smtClean="0">
                <a:latin typeface="NikoshBAN" pitchFamily="2" charset="0"/>
                <a:cs typeface="NikoshBAN" pitchFamily="2" charset="0"/>
              </a:rPr>
              <a:t>শিক্ষনফল</a:t>
            </a:r>
            <a:r>
              <a:rPr lang="bn-BD" sz="2800" dirty="0" smtClean="0">
                <a:latin typeface="NikoshBAN" pitchFamily="2" charset="0"/>
                <a:cs typeface="NikoshBAN" pitchFamily="2" charset="0"/>
              </a:rPr>
              <a:t/>
            </a:r>
            <a:br>
              <a:rPr lang="bn-BD" sz="2800" dirty="0" smtClean="0">
                <a:latin typeface="NikoshBAN" pitchFamily="2" charset="0"/>
                <a:cs typeface="NikoshBAN" pitchFamily="2" charset="0"/>
              </a:rPr>
            </a:br>
            <a:endParaRPr lang="en-US" sz="2800" dirty="0"/>
          </a:p>
        </p:txBody>
      </p:sp>
      <p:sp>
        <p:nvSpPr>
          <p:cNvPr id="4" name="TextBox 3"/>
          <p:cNvSpPr txBox="1"/>
          <p:nvPr/>
        </p:nvSpPr>
        <p:spPr>
          <a:xfrm>
            <a:off x="1143000" y="2514600"/>
            <a:ext cx="6553200" cy="3416320"/>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endParaRPr lang="bn-BD" sz="3600" dirty="0" smtClean="0">
              <a:latin typeface="NikoshBAN" pitchFamily="2" charset="0"/>
              <a:cs typeface="NikoshBAN" pitchFamily="2" charset="0"/>
            </a:endParaRPr>
          </a:p>
          <a:p>
            <a:r>
              <a:rPr lang="bn-BD" sz="3600" dirty="0" smtClean="0">
                <a:latin typeface="NikoshBAN" pitchFamily="2" charset="0"/>
                <a:cs typeface="NikoshBAN" pitchFamily="2" charset="0"/>
              </a:rPr>
              <a:t>১।খতিয়ান কি তা জানবে ।</a:t>
            </a:r>
          </a:p>
          <a:p>
            <a:r>
              <a:rPr lang="bn-BD" sz="3600" dirty="0" smtClean="0">
                <a:latin typeface="NikoshBAN" pitchFamily="2" charset="0"/>
                <a:cs typeface="NikoshBAN" pitchFamily="2" charset="0"/>
              </a:rPr>
              <a:t>২।</a:t>
            </a:r>
            <a:r>
              <a:rPr lang="en-US" sz="3600" dirty="0" err="1" smtClean="0">
                <a:latin typeface="NikoshBAN" pitchFamily="2" charset="0"/>
                <a:cs typeface="NikoshBAN" pitchFamily="2" charset="0"/>
              </a:rPr>
              <a:t>সাধারণ</a:t>
            </a:r>
            <a:r>
              <a:rPr lang="en-US" sz="3600" dirty="0" smtClean="0">
                <a:latin typeface="NikoshBAN" pitchFamily="2" charset="0"/>
                <a:cs typeface="NikoshBAN" pitchFamily="2" charset="0"/>
              </a:rPr>
              <a:t> ও </a:t>
            </a:r>
            <a:r>
              <a:rPr lang="en-US" sz="3600" dirty="0" err="1" smtClean="0">
                <a:latin typeface="NikoshBAN" pitchFamily="2" charset="0"/>
                <a:cs typeface="NikoshBAN" pitchFamily="2" charset="0"/>
              </a:rPr>
              <a:t>সহকারী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খতিয়ান</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সম্পর্কে</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জানবে</a:t>
            </a:r>
            <a:endParaRPr lang="bn-BD" sz="3600" dirty="0" smtClean="0">
              <a:latin typeface="NikoshBAN" pitchFamily="2" charset="0"/>
              <a:cs typeface="NikoshBAN" pitchFamily="2" charset="0"/>
            </a:endParaRPr>
          </a:p>
          <a:p>
            <a:r>
              <a:rPr lang="bn-BD" sz="3600" dirty="0" smtClean="0">
                <a:latin typeface="NikoshBAN" pitchFamily="2" charset="0"/>
                <a:cs typeface="NikoshBAN" pitchFamily="2" charset="0"/>
              </a:rPr>
              <a:t>৩।</a:t>
            </a:r>
            <a:r>
              <a:rPr lang="en-US" sz="3600" dirty="0" smtClean="0">
                <a:latin typeface="NikoshBAN" pitchFamily="2" charset="0"/>
                <a:cs typeface="NikoshBAN" pitchFamily="2" charset="0"/>
              </a:rPr>
              <a:t>T </a:t>
            </a:r>
            <a:r>
              <a:rPr lang="en-US" sz="3600" dirty="0" err="1" smtClean="0">
                <a:latin typeface="NikoshBAN" pitchFamily="2" charset="0"/>
                <a:cs typeface="NikoshBAN" pitchFamily="2" charset="0"/>
              </a:rPr>
              <a:t>ছকে</a:t>
            </a:r>
            <a:r>
              <a:rPr lang="en-US" sz="3600" dirty="0" smtClean="0">
                <a:latin typeface="NikoshBAN" pitchFamily="2" charset="0"/>
                <a:cs typeface="NikoshBAN" pitchFamily="2" charset="0"/>
              </a:rPr>
              <a:t> </a:t>
            </a:r>
            <a:r>
              <a:rPr lang="bn-BD" sz="3600" dirty="0" smtClean="0">
                <a:latin typeface="NikoshBAN" pitchFamily="2" charset="0"/>
                <a:cs typeface="NikoshBAN" pitchFamily="2" charset="0"/>
              </a:rPr>
              <a:t>খতিয়ান তৈরি করার পদ্ধতি সম্পর্কে জানবে </a:t>
            </a:r>
            <a:r>
              <a:rPr lang="en-US" sz="3600" dirty="0" smtClean="0">
                <a:latin typeface="NikoshBAN" pitchFamily="2" charset="0"/>
                <a:cs typeface="NikoshBAN" pitchFamily="2" charset="0"/>
              </a:rPr>
              <a:t>।</a:t>
            </a:r>
            <a:endParaRPr lang="bn-BD" sz="3600" dirty="0" smtClean="0">
              <a:latin typeface="NikoshBAN" pitchFamily="2" charset="0"/>
              <a:cs typeface="NikoshBAN" pitchFamily="2" charset="0"/>
            </a:endParaRPr>
          </a:p>
          <a:p>
            <a:r>
              <a:rPr lang="en-US" sz="3600" dirty="0" smtClean="0"/>
              <a:t> </a:t>
            </a:r>
            <a:endParaRPr lang="en-US" sz="3600" dirty="0"/>
          </a:p>
        </p:txBody>
      </p:sp>
    </p:spTree>
  </p:cSld>
  <p:clrMapOvr>
    <a:masterClrMapping/>
  </p:clrMapOvr>
  <p:transition spd="slow">
    <p:pull dir="u"/>
    <p:sndAc>
      <p:stSnd>
        <p:snd r:embed="rId2" name="chimes.wav" builtIn="1"/>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81000"/>
            <a:ext cx="6553200" cy="1554162"/>
          </a:xfrm>
        </p:spPr>
        <p:style>
          <a:lnRef idx="0">
            <a:schemeClr val="accent3"/>
          </a:lnRef>
          <a:fillRef idx="3">
            <a:schemeClr val="accent3"/>
          </a:fillRef>
          <a:effectRef idx="3">
            <a:schemeClr val="accent3"/>
          </a:effectRef>
          <a:fontRef idx="minor">
            <a:schemeClr val="lt1"/>
          </a:fontRef>
        </p:style>
        <p:txBody>
          <a:bodyPr>
            <a:noAutofit/>
          </a:bodyPr>
          <a:lstStyle/>
          <a:p>
            <a:r>
              <a:rPr lang="en-US" sz="7200" dirty="0" err="1" smtClean="0">
                <a:latin typeface="NikoshBAN" pitchFamily="2" charset="0"/>
                <a:cs typeface="NikoshBAN" pitchFamily="2" charset="0"/>
              </a:rPr>
              <a:t>খতিয়ানের</a:t>
            </a:r>
            <a:r>
              <a:rPr lang="en-US" sz="7200" dirty="0" smtClean="0">
                <a:latin typeface="NikoshBAN" pitchFamily="2" charset="0"/>
                <a:cs typeface="NikoshBAN" pitchFamily="2" charset="0"/>
              </a:rPr>
              <a:t> </a:t>
            </a:r>
            <a:r>
              <a:rPr lang="en-US" sz="7200" dirty="0" err="1" smtClean="0">
                <a:latin typeface="NikoshBAN" pitchFamily="2" charset="0"/>
                <a:cs typeface="NikoshBAN" pitchFamily="2" charset="0"/>
              </a:rPr>
              <a:t>ধারনা</a:t>
            </a:r>
            <a:endParaRPr lang="en-US" sz="7200" dirty="0">
              <a:latin typeface="NikoshBAN" pitchFamily="2" charset="0"/>
              <a:cs typeface="NikoshBAN" pitchFamily="2" charset="0"/>
            </a:endParaRPr>
          </a:p>
        </p:txBody>
      </p:sp>
      <p:sp>
        <p:nvSpPr>
          <p:cNvPr id="3" name="TextBox 2"/>
          <p:cNvSpPr txBox="1"/>
          <p:nvPr/>
        </p:nvSpPr>
        <p:spPr>
          <a:xfrm>
            <a:off x="762000" y="2209800"/>
            <a:ext cx="7696200" cy="3785652"/>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r>
              <a:rPr lang="bn-BD" sz="4000" dirty="0" smtClean="0">
                <a:latin typeface="NikoshBAN" pitchFamily="2" charset="0"/>
                <a:cs typeface="NikoshBAN" pitchFamily="2" charset="0"/>
              </a:rPr>
              <a:t>হিসাবনিকাশের যে পাকা বইতে প্রতিষ্ঠানের যাবতীয় লেনদেনগুলোর বিভিন্ন প্রকার পক্ষ সমূহকে পৃথক পৃথক শিরোনামে শ্রেণীবদ্ধভাবে সংক্ষিপ্তাকারে লিপিবদ্ধ করা হয় তাকে খতিয়ান বলে। এক কথায় একটি প্রতিষ্ঠানের সকল হিসাবের সমষ্টিগত রূপকে খতিয়ান বলা হয়।</a:t>
            </a:r>
            <a:endParaRPr lang="en-US" sz="4000" dirty="0">
              <a:latin typeface="NikoshBAN" pitchFamily="2" charset="0"/>
              <a:cs typeface="NikoshBAN" pitchFamily="2" charset="0"/>
            </a:endParaRPr>
          </a:p>
        </p:txBody>
      </p:sp>
    </p:spTree>
  </p:cSld>
  <p:clrMapOvr>
    <a:masterClrMapping/>
  </p:clrMapOvr>
  <p:transition spd="slow">
    <p:pull dir="r"/>
    <p:sndAc>
      <p:stSnd>
        <p:snd r:embed="rId2" name="chimes.wav" builtIn="1"/>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normAutofit/>
          </a:bodyPr>
          <a:lstStyle/>
          <a:p>
            <a:r>
              <a:rPr lang="bn-BD" b="1" dirty="0" smtClean="0">
                <a:solidFill>
                  <a:srgbClr val="FF0000"/>
                </a:solidFill>
                <a:latin typeface="NikoshBAN" pitchFamily="2" charset="0"/>
                <a:cs typeface="NikoshBAN" pitchFamily="2" charset="0"/>
              </a:rPr>
              <a:t>সাধারন খতিয়ান ও সহকারী খতিয়ানের সম্পর্ক</a:t>
            </a:r>
            <a:endParaRPr lang="en-US" b="1" dirty="0"/>
          </a:p>
        </p:txBody>
      </p:sp>
      <p:sp>
        <p:nvSpPr>
          <p:cNvPr id="3" name="TextBox 2"/>
          <p:cNvSpPr txBox="1"/>
          <p:nvPr/>
        </p:nvSpPr>
        <p:spPr>
          <a:xfrm>
            <a:off x="304800" y="1752600"/>
            <a:ext cx="2133600" cy="584775"/>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r>
              <a:rPr lang="bn-BD" sz="3200" dirty="0" smtClean="0">
                <a:latin typeface="NikoshBAN" pitchFamily="2" charset="0"/>
                <a:cs typeface="NikoshBAN" pitchFamily="2" charset="0"/>
              </a:rPr>
              <a:t>দেনাদার হিসাব </a:t>
            </a:r>
            <a:endParaRPr lang="en-US" sz="3200" dirty="0">
              <a:latin typeface="NikoshBAN" pitchFamily="2" charset="0"/>
              <a:cs typeface="NikoshBAN" pitchFamily="2" charset="0"/>
            </a:endParaRPr>
          </a:p>
        </p:txBody>
      </p:sp>
      <p:cxnSp>
        <p:nvCxnSpPr>
          <p:cNvPr id="5" name="Straight Arrow Connector 4"/>
          <p:cNvCxnSpPr/>
          <p:nvPr/>
        </p:nvCxnSpPr>
        <p:spPr>
          <a:xfrm>
            <a:off x="3048000" y="2133600"/>
            <a:ext cx="2819400" cy="1588"/>
          </a:xfrm>
          <a:prstGeom prst="straightConnector1">
            <a:avLst/>
          </a:prstGeom>
          <a:ln>
            <a:headEnd type="arrow"/>
            <a:tailEnd type="arrow"/>
          </a:ln>
        </p:spPr>
        <p:style>
          <a:lnRef idx="3">
            <a:schemeClr val="accent2"/>
          </a:lnRef>
          <a:fillRef idx="0">
            <a:schemeClr val="accent2"/>
          </a:fillRef>
          <a:effectRef idx="2">
            <a:schemeClr val="accent2"/>
          </a:effectRef>
          <a:fontRef idx="minor">
            <a:schemeClr val="tx1"/>
          </a:fontRef>
        </p:style>
      </p:cxnSp>
      <p:sp>
        <p:nvSpPr>
          <p:cNvPr id="6" name="TextBox 5"/>
          <p:cNvSpPr txBox="1"/>
          <p:nvPr/>
        </p:nvSpPr>
        <p:spPr>
          <a:xfrm>
            <a:off x="6248400" y="1600200"/>
            <a:ext cx="2362200" cy="584775"/>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r>
              <a:rPr lang="bn-BD" sz="3200" dirty="0" smtClean="0">
                <a:latin typeface="NikoshBAN" pitchFamily="2" charset="0"/>
                <a:cs typeface="NikoshBAN" pitchFamily="2" charset="0"/>
              </a:rPr>
              <a:t>পাওনাদার হিসাব</a:t>
            </a:r>
            <a:endParaRPr lang="en-US" sz="3200" dirty="0">
              <a:latin typeface="NikoshBAN" pitchFamily="2" charset="0"/>
              <a:cs typeface="NikoshBAN" pitchFamily="2" charset="0"/>
            </a:endParaRPr>
          </a:p>
        </p:txBody>
      </p:sp>
      <p:cxnSp>
        <p:nvCxnSpPr>
          <p:cNvPr id="8" name="Straight Connector 7"/>
          <p:cNvCxnSpPr/>
          <p:nvPr/>
        </p:nvCxnSpPr>
        <p:spPr>
          <a:xfrm rot="5400000">
            <a:off x="1029494" y="2780506"/>
            <a:ext cx="685800" cy="1588"/>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10" name="Straight Connector 9"/>
          <p:cNvCxnSpPr/>
          <p:nvPr/>
        </p:nvCxnSpPr>
        <p:spPr>
          <a:xfrm>
            <a:off x="228600" y="3200400"/>
            <a:ext cx="2590800" cy="1588"/>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12" name="Straight Arrow Connector 11"/>
          <p:cNvCxnSpPr/>
          <p:nvPr/>
        </p:nvCxnSpPr>
        <p:spPr>
          <a:xfrm rot="5400000">
            <a:off x="76200" y="3429000"/>
            <a:ext cx="4572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6" name="Straight Arrow Connector 15"/>
          <p:cNvCxnSpPr/>
          <p:nvPr/>
        </p:nvCxnSpPr>
        <p:spPr>
          <a:xfrm rot="5400000">
            <a:off x="838200" y="3429000"/>
            <a:ext cx="457994" cy="794"/>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8" name="Straight Arrow Connector 17"/>
          <p:cNvCxnSpPr/>
          <p:nvPr/>
        </p:nvCxnSpPr>
        <p:spPr>
          <a:xfrm rot="5400000">
            <a:off x="1638300" y="3467100"/>
            <a:ext cx="5334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0" name="Straight Arrow Connector 19"/>
          <p:cNvCxnSpPr/>
          <p:nvPr/>
        </p:nvCxnSpPr>
        <p:spPr>
          <a:xfrm rot="5400000">
            <a:off x="2591594" y="3428206"/>
            <a:ext cx="4572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2" name="Straight Arrow Connector 21"/>
          <p:cNvCxnSpPr/>
          <p:nvPr/>
        </p:nvCxnSpPr>
        <p:spPr>
          <a:xfrm>
            <a:off x="3048000" y="3429000"/>
            <a:ext cx="2819400" cy="1588"/>
          </a:xfrm>
          <a:prstGeom prst="straightConnector1">
            <a:avLst/>
          </a:prstGeom>
          <a:ln>
            <a:headEnd type="arrow"/>
            <a:tailEnd type="arrow"/>
          </a:ln>
        </p:spPr>
        <p:style>
          <a:lnRef idx="3">
            <a:schemeClr val="accent2"/>
          </a:lnRef>
          <a:fillRef idx="0">
            <a:schemeClr val="accent2"/>
          </a:fillRef>
          <a:effectRef idx="2">
            <a:schemeClr val="accent2"/>
          </a:effectRef>
          <a:fontRef idx="minor">
            <a:schemeClr val="tx1"/>
          </a:fontRef>
        </p:style>
      </p:cxnSp>
      <p:cxnSp>
        <p:nvCxnSpPr>
          <p:cNvPr id="23" name="Straight Connector 22"/>
          <p:cNvCxnSpPr/>
          <p:nvPr/>
        </p:nvCxnSpPr>
        <p:spPr>
          <a:xfrm rot="5400000">
            <a:off x="7125494" y="2628106"/>
            <a:ext cx="685800" cy="1588"/>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24" name="Straight Connector 23"/>
          <p:cNvCxnSpPr/>
          <p:nvPr/>
        </p:nvCxnSpPr>
        <p:spPr>
          <a:xfrm>
            <a:off x="6248400" y="3124200"/>
            <a:ext cx="2590800" cy="1588"/>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25" name="Straight Connector 24"/>
          <p:cNvCxnSpPr/>
          <p:nvPr/>
        </p:nvCxnSpPr>
        <p:spPr>
          <a:xfrm rot="5400000">
            <a:off x="12688094" y="2628106"/>
            <a:ext cx="685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400000">
            <a:off x="6020594" y="3352006"/>
            <a:ext cx="4572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7" name="Straight Arrow Connector 26"/>
          <p:cNvCxnSpPr/>
          <p:nvPr/>
        </p:nvCxnSpPr>
        <p:spPr>
          <a:xfrm rot="5400000">
            <a:off x="6858794" y="3352006"/>
            <a:ext cx="4572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9" name="Straight Arrow Connector 28"/>
          <p:cNvCxnSpPr/>
          <p:nvPr/>
        </p:nvCxnSpPr>
        <p:spPr>
          <a:xfrm rot="5400000">
            <a:off x="7696994" y="3352006"/>
            <a:ext cx="4572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30" name="Straight Arrow Connector 29"/>
          <p:cNvCxnSpPr/>
          <p:nvPr/>
        </p:nvCxnSpPr>
        <p:spPr>
          <a:xfrm rot="5400000">
            <a:off x="12688888" y="3617912"/>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5400000">
            <a:off x="17756982" y="3731418"/>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a:off x="8535194" y="3352006"/>
            <a:ext cx="4572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33" name="TextBox 32"/>
          <p:cNvSpPr txBox="1"/>
          <p:nvPr/>
        </p:nvSpPr>
        <p:spPr>
          <a:xfrm>
            <a:off x="3048000" y="1447800"/>
            <a:ext cx="2590800" cy="584775"/>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r>
              <a:rPr lang="bn-BD" sz="3200" dirty="0" smtClean="0">
                <a:latin typeface="NikoshBAN" pitchFamily="2" charset="0"/>
                <a:cs typeface="NikoshBAN" pitchFamily="2" charset="0"/>
              </a:rPr>
              <a:t>     মূল খতিয়ান</a:t>
            </a:r>
            <a:endParaRPr lang="en-US" sz="3200" dirty="0">
              <a:latin typeface="NikoshBAN" pitchFamily="2" charset="0"/>
              <a:cs typeface="NikoshBAN" pitchFamily="2" charset="0"/>
            </a:endParaRPr>
          </a:p>
        </p:txBody>
      </p:sp>
      <p:sp>
        <p:nvSpPr>
          <p:cNvPr id="34" name="TextBox 33"/>
          <p:cNvSpPr txBox="1"/>
          <p:nvPr/>
        </p:nvSpPr>
        <p:spPr>
          <a:xfrm>
            <a:off x="3276600" y="2667000"/>
            <a:ext cx="2514600" cy="584775"/>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bn-BD" sz="3200" dirty="0" smtClean="0">
                <a:latin typeface="NikoshBAN" pitchFamily="2" charset="0"/>
                <a:cs typeface="NikoshBAN" pitchFamily="2" charset="0"/>
              </a:rPr>
              <a:t>সহকারী খতিয়ান</a:t>
            </a:r>
            <a:endParaRPr lang="en-US" sz="3200" dirty="0">
              <a:latin typeface="NikoshBAN" pitchFamily="2" charset="0"/>
              <a:cs typeface="NikoshBAN" pitchFamily="2" charset="0"/>
            </a:endParaRPr>
          </a:p>
        </p:txBody>
      </p:sp>
      <p:sp>
        <p:nvSpPr>
          <p:cNvPr id="35" name="TextBox 34"/>
          <p:cNvSpPr txBox="1"/>
          <p:nvPr/>
        </p:nvSpPr>
        <p:spPr>
          <a:xfrm>
            <a:off x="0" y="3733800"/>
            <a:ext cx="609600" cy="584775"/>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r>
              <a:rPr lang="bn-BD" sz="3200" dirty="0" smtClean="0">
                <a:latin typeface="NikoshBAN" pitchFamily="2" charset="0"/>
                <a:cs typeface="NikoshBAN" pitchFamily="2" charset="0"/>
              </a:rPr>
              <a:t>ক </a:t>
            </a:r>
            <a:endParaRPr lang="en-US" sz="3200" dirty="0">
              <a:latin typeface="NikoshBAN" pitchFamily="2" charset="0"/>
              <a:cs typeface="NikoshBAN" pitchFamily="2" charset="0"/>
            </a:endParaRPr>
          </a:p>
        </p:txBody>
      </p:sp>
      <p:sp>
        <p:nvSpPr>
          <p:cNvPr id="36" name="TextBox 35"/>
          <p:cNvSpPr txBox="1"/>
          <p:nvPr/>
        </p:nvSpPr>
        <p:spPr>
          <a:xfrm>
            <a:off x="762000" y="3733800"/>
            <a:ext cx="609600" cy="584775"/>
          </a:xfrm>
          <a:prstGeom prst="rect">
            <a:avLst/>
          </a:prstGeom>
          <a:solidFill>
            <a:srgbClr val="FFC000"/>
          </a:solidFill>
          <a:scene3d>
            <a:camera prst="orthographicFront"/>
            <a:lightRig rig="threePt" dir="t"/>
          </a:scene3d>
          <a:sp3d>
            <a:bevelT w="165100" prst="coolSlant"/>
          </a:sp3d>
        </p:spPr>
        <p:txBody>
          <a:bodyPr wrap="square" rtlCol="0">
            <a:spAutoFit/>
          </a:bodyPr>
          <a:lstStyle/>
          <a:p>
            <a:r>
              <a:rPr lang="bn-BD" sz="3200" dirty="0" smtClean="0">
                <a:latin typeface="NikoshBAN" pitchFamily="2" charset="0"/>
                <a:cs typeface="NikoshBAN" pitchFamily="2" charset="0"/>
              </a:rPr>
              <a:t> খ</a:t>
            </a:r>
            <a:endParaRPr lang="en-US" sz="3200" dirty="0">
              <a:latin typeface="NikoshBAN" pitchFamily="2" charset="0"/>
              <a:cs typeface="NikoshBAN" pitchFamily="2" charset="0"/>
            </a:endParaRPr>
          </a:p>
        </p:txBody>
      </p:sp>
      <p:sp>
        <p:nvSpPr>
          <p:cNvPr id="37" name="TextBox 36"/>
          <p:cNvSpPr txBox="1"/>
          <p:nvPr/>
        </p:nvSpPr>
        <p:spPr>
          <a:xfrm>
            <a:off x="1600200" y="3733800"/>
            <a:ext cx="609600" cy="584775"/>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bn-BD" sz="3200" dirty="0" smtClean="0">
                <a:latin typeface="NikoshBAN" pitchFamily="2" charset="0"/>
                <a:cs typeface="NikoshBAN" pitchFamily="2" charset="0"/>
              </a:rPr>
              <a:t> গ </a:t>
            </a:r>
            <a:endParaRPr lang="en-US" sz="3200" dirty="0">
              <a:latin typeface="NikoshBAN" pitchFamily="2" charset="0"/>
              <a:cs typeface="NikoshBAN" pitchFamily="2" charset="0"/>
            </a:endParaRPr>
          </a:p>
        </p:txBody>
      </p:sp>
      <p:sp>
        <p:nvSpPr>
          <p:cNvPr id="38" name="TextBox 37"/>
          <p:cNvSpPr txBox="1"/>
          <p:nvPr/>
        </p:nvSpPr>
        <p:spPr>
          <a:xfrm>
            <a:off x="2514600" y="3733800"/>
            <a:ext cx="609600" cy="584775"/>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bn-BD" sz="3200" dirty="0" smtClean="0">
                <a:latin typeface="NikoshBAN" pitchFamily="2" charset="0"/>
                <a:cs typeface="NikoshBAN" pitchFamily="2" charset="0"/>
              </a:rPr>
              <a:t> ঘ </a:t>
            </a:r>
            <a:endParaRPr lang="en-US" sz="3200" dirty="0">
              <a:latin typeface="NikoshBAN" pitchFamily="2" charset="0"/>
              <a:cs typeface="NikoshBAN" pitchFamily="2" charset="0"/>
            </a:endParaRPr>
          </a:p>
        </p:txBody>
      </p:sp>
      <p:sp>
        <p:nvSpPr>
          <p:cNvPr id="39" name="TextBox 38"/>
          <p:cNvSpPr txBox="1"/>
          <p:nvPr/>
        </p:nvSpPr>
        <p:spPr>
          <a:xfrm>
            <a:off x="6019800" y="3657600"/>
            <a:ext cx="609600" cy="584775"/>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r>
              <a:rPr lang="bn-BD" sz="3200" dirty="0" smtClean="0">
                <a:latin typeface="NikoshBAN" pitchFamily="2" charset="0"/>
                <a:cs typeface="NikoshBAN" pitchFamily="2" charset="0"/>
              </a:rPr>
              <a:t>অ</a:t>
            </a:r>
            <a:endParaRPr lang="en-US" sz="3200" dirty="0">
              <a:latin typeface="NikoshBAN" pitchFamily="2" charset="0"/>
              <a:cs typeface="NikoshBAN" pitchFamily="2" charset="0"/>
            </a:endParaRPr>
          </a:p>
        </p:txBody>
      </p:sp>
      <p:sp>
        <p:nvSpPr>
          <p:cNvPr id="40" name="TextBox 39"/>
          <p:cNvSpPr txBox="1"/>
          <p:nvPr/>
        </p:nvSpPr>
        <p:spPr>
          <a:xfrm>
            <a:off x="6705600" y="3657601"/>
            <a:ext cx="838200" cy="584775"/>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bn-BD" sz="3200" dirty="0" smtClean="0">
                <a:latin typeface="NikoshBAN" pitchFamily="2" charset="0"/>
                <a:cs typeface="NikoshBAN" pitchFamily="2" charset="0"/>
              </a:rPr>
              <a:t>  আ  </a:t>
            </a:r>
            <a:endParaRPr lang="en-US" sz="3200" dirty="0">
              <a:latin typeface="NikoshBAN" pitchFamily="2" charset="0"/>
              <a:cs typeface="NikoshBAN" pitchFamily="2" charset="0"/>
            </a:endParaRPr>
          </a:p>
        </p:txBody>
      </p:sp>
      <p:sp>
        <p:nvSpPr>
          <p:cNvPr id="41" name="TextBox 40"/>
          <p:cNvSpPr txBox="1"/>
          <p:nvPr/>
        </p:nvSpPr>
        <p:spPr>
          <a:xfrm>
            <a:off x="7620000" y="3657600"/>
            <a:ext cx="609600" cy="584775"/>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bn-BD" sz="3200" dirty="0" smtClean="0">
                <a:latin typeface="NikoshBAN" pitchFamily="2" charset="0"/>
                <a:cs typeface="NikoshBAN" pitchFamily="2" charset="0"/>
              </a:rPr>
              <a:t>  ই</a:t>
            </a:r>
            <a:endParaRPr lang="en-US" sz="3200" dirty="0">
              <a:latin typeface="NikoshBAN" pitchFamily="2" charset="0"/>
              <a:cs typeface="NikoshBAN" pitchFamily="2" charset="0"/>
            </a:endParaRPr>
          </a:p>
        </p:txBody>
      </p:sp>
      <p:sp>
        <p:nvSpPr>
          <p:cNvPr id="42" name="TextBox 41"/>
          <p:cNvSpPr txBox="1"/>
          <p:nvPr/>
        </p:nvSpPr>
        <p:spPr>
          <a:xfrm>
            <a:off x="8382000" y="3657600"/>
            <a:ext cx="762000" cy="584775"/>
          </a:xfrm>
          <a:prstGeom prst="rect">
            <a:avLst/>
          </a:prstGeom>
          <a:ln/>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bn-BD" sz="3200" dirty="0" smtClean="0">
                <a:latin typeface="NikoshBAN" pitchFamily="2" charset="0"/>
                <a:cs typeface="NikoshBAN" pitchFamily="2" charset="0"/>
              </a:rPr>
              <a:t>   ঈ</a:t>
            </a:r>
            <a:endParaRPr lang="en-US" sz="3200" dirty="0">
              <a:latin typeface="NikoshBAN" pitchFamily="2" charset="0"/>
              <a:cs typeface="NikoshBAN" pitchFamily="2" charset="0"/>
            </a:endParaRPr>
          </a:p>
        </p:txBody>
      </p:sp>
    </p:spTree>
  </p:cSld>
  <p:clrMapOvr>
    <a:masterClrMapping/>
  </p:clrMapOvr>
  <p:transition spd="slow">
    <p:pull dir="r"/>
    <p:sndAc>
      <p:stSnd>
        <p:snd r:embed="rId2" name="chimes.wav" builtIn="1"/>
      </p:stSnd>
    </p:sndAc>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706</TotalTime>
  <Words>890</Words>
  <Application>Microsoft Office PowerPoint</Application>
  <PresentationFormat>On-screen Show (4:3)</PresentationFormat>
  <Paragraphs>388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সবাইকে স্বাগতম</vt:lpstr>
      <vt:lpstr>পরিচিতি</vt:lpstr>
      <vt:lpstr>পাঠ পরিচিতি- হিসাব বিজ্ঞান নবম শ্রেণী ৭ম অধ্যায় (খতিয়ান) সময়-৫০ মিনিট </vt:lpstr>
      <vt:lpstr>নিচের চিত্রগুলি লক্ষ করি</vt:lpstr>
      <vt:lpstr>Slide 5</vt:lpstr>
      <vt:lpstr>Slide 6</vt:lpstr>
      <vt:lpstr> </vt:lpstr>
      <vt:lpstr>খতিয়ানের ধারনা</vt:lpstr>
      <vt:lpstr>সাধারন খতিয়ান ও সহকারী খতিয়ানের সম্পর্ক</vt:lpstr>
      <vt:lpstr>যে খতিয়ানে সম্পত্তি, দায় এবং স্বত্তাধিকার সম্পর্কিত সকল হিসাবসমুহ সংরক্ষণ করা হয় তাকে সাধারন খতিয়ান বলা হয়।সাধারন খতিয়ানের মধ্য হতে শুধু দেনাদার ও পাওনাদার হিসাব্দ্বয়কে মূল হিসাব নামে অভিহিত করা হয় কারণ দেনাদার ও পাওনাদার উভয় হিসাব দেনাদারবৃন্দ ও পাওনাদারবৃন্দের সমষ্টি। </vt:lpstr>
      <vt:lpstr>Slide 11</vt:lpstr>
      <vt:lpstr>T    ছক</vt:lpstr>
      <vt:lpstr>কয়েকটি লেনদেনের হিসাবগুলি দেখে নেওয়া যাক </vt:lpstr>
      <vt:lpstr>উল্লেখিত লেনদেনগুলির হিসাব সমূহঃ</vt:lpstr>
      <vt:lpstr>এবার আমরা উক্ত লেনদেন গুলি T ছকের মাধ্যমে খতিয়ানে স্থানান্তর করি</vt:lpstr>
      <vt:lpstr>মূলধন হিসাব </vt:lpstr>
      <vt:lpstr>বিক্রয় হিসাব </vt:lpstr>
      <vt:lpstr>দলগত কাজ</vt:lpstr>
      <vt:lpstr>নগদান হিসাব </vt:lpstr>
      <vt:lpstr>বাড়ির কাজ</vt:lpstr>
      <vt:lpstr>ধন্যবাদ সবাইকে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সবাইকে স্বাগতম</dc:title>
  <dc:creator>Dibash</dc:creator>
  <cp:lastModifiedBy>Dibash</cp:lastModifiedBy>
  <cp:revision>87</cp:revision>
  <dcterms:created xsi:type="dcterms:W3CDTF">2020-05-31T04:10:36Z</dcterms:created>
  <dcterms:modified xsi:type="dcterms:W3CDTF">2020-06-08T04:29:39Z</dcterms:modified>
</cp:coreProperties>
</file>