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67" r:id="rId3"/>
    <p:sldId id="540" r:id="rId4"/>
    <p:sldId id="566" r:id="rId5"/>
    <p:sldId id="560" r:id="rId6"/>
    <p:sldId id="561" r:id="rId7"/>
    <p:sldId id="567" r:id="rId8"/>
    <p:sldId id="568" r:id="rId9"/>
    <p:sldId id="582" r:id="rId10"/>
    <p:sldId id="591" r:id="rId11"/>
    <p:sldId id="603" r:id="rId12"/>
    <p:sldId id="604" r:id="rId13"/>
    <p:sldId id="605" r:id="rId14"/>
    <p:sldId id="596" r:id="rId15"/>
    <p:sldId id="600" r:id="rId16"/>
    <p:sldId id="584" r:id="rId17"/>
    <p:sldId id="592" r:id="rId18"/>
    <p:sldId id="593" r:id="rId19"/>
    <p:sldId id="594" r:id="rId20"/>
    <p:sldId id="595" r:id="rId21"/>
    <p:sldId id="606" r:id="rId22"/>
    <p:sldId id="585" r:id="rId23"/>
    <p:sldId id="586" r:id="rId24"/>
    <p:sldId id="602" r:id="rId25"/>
    <p:sldId id="569" r:id="rId26"/>
    <p:sldId id="581" r:id="rId27"/>
    <p:sldId id="597" r:id="rId28"/>
    <p:sldId id="520" r:id="rId29"/>
    <p:sldId id="34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D9939-31FB-4C80-9277-8CF5E21A313F}" type="doc">
      <dgm:prSet loTypeId="urn:microsoft.com/office/officeart/2005/8/layout/equation2" loCatId="relationship" qsTypeId="urn:microsoft.com/office/officeart/2005/8/quickstyle/3d7" qsCatId="3D" csTypeId="urn:microsoft.com/office/officeart/2005/8/colors/colorful4" csCatId="colorful" phldr="1"/>
      <dgm:spPr/>
    </dgm:pt>
    <dgm:pt modelId="{33EF2EA2-A0E9-41A1-BAA0-0E8024264F18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7D220D-1AFB-4464-854D-5D1ADF478A66}" type="parTrans" cxnId="{BD9DFCE1-2F22-4A51-B90A-90697D0474FF}">
      <dgm:prSet/>
      <dgm:spPr/>
      <dgm:t>
        <a:bodyPr/>
        <a:lstStyle/>
        <a:p>
          <a:endParaRPr lang="en-US"/>
        </a:p>
      </dgm:t>
    </dgm:pt>
    <dgm:pt modelId="{AC833DAF-5400-48A5-A4DB-998EAF890646}" type="sibTrans" cxnId="{BD9DFCE1-2F22-4A51-B90A-90697D0474FF}">
      <dgm:prSet/>
      <dgm:spPr/>
      <dgm:t>
        <a:bodyPr/>
        <a:lstStyle/>
        <a:p>
          <a:endParaRPr lang="en-US" dirty="0"/>
        </a:p>
      </dgm:t>
    </dgm:pt>
    <dgm:pt modelId="{D7993AB6-1825-4E5D-8C29-72084F5CA9D4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1F7260-05B5-47F1-BF90-FE14D41960E3}" type="parTrans" cxnId="{4BE1E6A4-769D-46B7-9696-6111D39A48F9}">
      <dgm:prSet/>
      <dgm:spPr/>
      <dgm:t>
        <a:bodyPr/>
        <a:lstStyle/>
        <a:p>
          <a:endParaRPr lang="en-US"/>
        </a:p>
      </dgm:t>
    </dgm:pt>
    <dgm:pt modelId="{AA9C8FC1-57EA-4539-97C1-95CAE88B11F0}" type="sibTrans" cxnId="{4BE1E6A4-769D-46B7-9696-6111D39A48F9}">
      <dgm:prSet/>
      <dgm:spPr/>
      <dgm:t>
        <a:bodyPr/>
        <a:lstStyle/>
        <a:p>
          <a:endParaRPr lang="en-US" dirty="0"/>
        </a:p>
      </dgm:t>
    </dgm:pt>
    <dgm:pt modelId="{85719BD4-2FF7-41F8-9C7F-C3DDC92C21AD}">
      <dgm:prSet phldrT="[Text]"/>
      <dgm:spPr/>
      <dgm:t>
        <a:bodyPr/>
        <a:lstStyle/>
        <a:p>
          <a:r>
            <a:rPr lang="bn-IN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0B3C3E2-CD5B-433A-95CA-227D7C3A9F40}" type="parTrans" cxnId="{672C1094-8CC6-47A6-AF12-F35B50865AF0}">
      <dgm:prSet/>
      <dgm:spPr/>
      <dgm:t>
        <a:bodyPr/>
        <a:lstStyle/>
        <a:p>
          <a:endParaRPr lang="en-US"/>
        </a:p>
      </dgm:t>
    </dgm:pt>
    <dgm:pt modelId="{BF2BE922-BC01-4AD1-AB7E-1C11685836FA}" type="sibTrans" cxnId="{672C1094-8CC6-47A6-AF12-F35B50865AF0}">
      <dgm:prSet/>
      <dgm:spPr/>
      <dgm:t>
        <a:bodyPr/>
        <a:lstStyle/>
        <a:p>
          <a:endParaRPr lang="en-US"/>
        </a:p>
      </dgm:t>
    </dgm:pt>
    <dgm:pt modelId="{46FDA520-F257-42DB-A05C-6A1B864F77CF}" type="pres">
      <dgm:prSet presAssocID="{123D9939-31FB-4C80-9277-8CF5E21A313F}" presName="Name0" presStyleCnt="0">
        <dgm:presLayoutVars>
          <dgm:dir/>
          <dgm:resizeHandles val="exact"/>
        </dgm:presLayoutVars>
      </dgm:prSet>
      <dgm:spPr/>
    </dgm:pt>
    <dgm:pt modelId="{453941D8-84A8-4E34-8704-0E79603DC122}" type="pres">
      <dgm:prSet presAssocID="{123D9939-31FB-4C80-9277-8CF5E21A313F}" presName="vNodes" presStyleCnt="0"/>
      <dgm:spPr/>
    </dgm:pt>
    <dgm:pt modelId="{6F67340F-1B0E-4E69-984F-935EEDAEE49B}" type="pres">
      <dgm:prSet presAssocID="{33EF2EA2-A0E9-41A1-BAA0-0E8024264F18}" presName="node" presStyleLbl="node1" presStyleIdx="0" presStyleCnt="3">
        <dgm:presLayoutVars>
          <dgm:bulletEnabled val="1"/>
        </dgm:presLayoutVars>
      </dgm:prSet>
      <dgm:spPr/>
    </dgm:pt>
    <dgm:pt modelId="{BAFDCA7B-8C6A-4880-91F3-C334D36C3584}" type="pres">
      <dgm:prSet presAssocID="{AC833DAF-5400-48A5-A4DB-998EAF890646}" presName="spacerT" presStyleCnt="0"/>
      <dgm:spPr/>
    </dgm:pt>
    <dgm:pt modelId="{AC83B0FF-4403-47ED-A64D-1A00CE1C5E03}" type="pres">
      <dgm:prSet presAssocID="{AC833DAF-5400-48A5-A4DB-998EAF890646}" presName="sibTrans" presStyleLbl="sibTrans2D1" presStyleIdx="0" presStyleCnt="2"/>
      <dgm:spPr/>
    </dgm:pt>
    <dgm:pt modelId="{D984F002-986B-4FB6-BC68-BB3BDE4ED66F}" type="pres">
      <dgm:prSet presAssocID="{AC833DAF-5400-48A5-A4DB-998EAF890646}" presName="spacerB" presStyleCnt="0"/>
      <dgm:spPr/>
    </dgm:pt>
    <dgm:pt modelId="{E3CB10A7-242C-4D71-8D66-C916B2E3C381}" type="pres">
      <dgm:prSet presAssocID="{D7993AB6-1825-4E5D-8C29-72084F5CA9D4}" presName="node" presStyleLbl="node1" presStyleIdx="1" presStyleCnt="3">
        <dgm:presLayoutVars>
          <dgm:bulletEnabled val="1"/>
        </dgm:presLayoutVars>
      </dgm:prSet>
      <dgm:spPr/>
    </dgm:pt>
    <dgm:pt modelId="{729180A4-1C9A-4C0D-8A2D-F98AD728FE42}" type="pres">
      <dgm:prSet presAssocID="{123D9939-31FB-4C80-9277-8CF5E21A313F}" presName="sibTransLast" presStyleLbl="sibTrans2D1" presStyleIdx="1" presStyleCnt="2"/>
      <dgm:spPr/>
    </dgm:pt>
    <dgm:pt modelId="{AD61D0CF-7D6B-472C-8784-8CE1876488CB}" type="pres">
      <dgm:prSet presAssocID="{123D9939-31FB-4C80-9277-8CF5E21A313F}" presName="connectorText" presStyleLbl="sibTrans2D1" presStyleIdx="1" presStyleCnt="2"/>
      <dgm:spPr/>
    </dgm:pt>
    <dgm:pt modelId="{B660E780-B517-44BA-B557-C3E8EF39A72D}" type="pres">
      <dgm:prSet presAssocID="{123D9939-31FB-4C80-9277-8CF5E21A313F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D3974C08-B8B4-4A1B-AF62-935E9FE5B93A}" type="presOf" srcId="{85719BD4-2FF7-41F8-9C7F-C3DDC92C21AD}" destId="{B660E780-B517-44BA-B557-C3E8EF39A72D}" srcOrd="0" destOrd="0" presId="urn:microsoft.com/office/officeart/2005/8/layout/equation2"/>
    <dgm:cxn modelId="{F03F756B-019B-4B95-BCB0-33FF8B72E7EF}" type="presOf" srcId="{33EF2EA2-A0E9-41A1-BAA0-0E8024264F18}" destId="{6F67340F-1B0E-4E69-984F-935EEDAEE49B}" srcOrd="0" destOrd="0" presId="urn:microsoft.com/office/officeart/2005/8/layout/equation2"/>
    <dgm:cxn modelId="{3FC03770-E0CC-45D8-9317-6F30F47570FB}" type="presOf" srcId="{123D9939-31FB-4C80-9277-8CF5E21A313F}" destId="{46FDA520-F257-42DB-A05C-6A1B864F77CF}" srcOrd="0" destOrd="0" presId="urn:microsoft.com/office/officeart/2005/8/layout/equation2"/>
    <dgm:cxn modelId="{672C1094-8CC6-47A6-AF12-F35B50865AF0}" srcId="{123D9939-31FB-4C80-9277-8CF5E21A313F}" destId="{85719BD4-2FF7-41F8-9C7F-C3DDC92C21AD}" srcOrd="2" destOrd="0" parTransId="{E0B3C3E2-CD5B-433A-95CA-227D7C3A9F40}" sibTransId="{BF2BE922-BC01-4AD1-AB7E-1C11685836FA}"/>
    <dgm:cxn modelId="{4BE1E6A4-769D-46B7-9696-6111D39A48F9}" srcId="{123D9939-31FB-4C80-9277-8CF5E21A313F}" destId="{D7993AB6-1825-4E5D-8C29-72084F5CA9D4}" srcOrd="1" destOrd="0" parTransId="{391F7260-05B5-47F1-BF90-FE14D41960E3}" sibTransId="{AA9C8FC1-57EA-4539-97C1-95CAE88B11F0}"/>
    <dgm:cxn modelId="{4C806DB4-C5C7-4689-840E-F557C91BC835}" type="presOf" srcId="{D7993AB6-1825-4E5D-8C29-72084F5CA9D4}" destId="{E3CB10A7-242C-4D71-8D66-C916B2E3C381}" srcOrd="0" destOrd="0" presId="urn:microsoft.com/office/officeart/2005/8/layout/equation2"/>
    <dgm:cxn modelId="{3B7B50E0-DBF3-4EF9-B621-65DE3D530D18}" type="presOf" srcId="{AA9C8FC1-57EA-4539-97C1-95CAE88B11F0}" destId="{729180A4-1C9A-4C0D-8A2D-F98AD728FE42}" srcOrd="0" destOrd="0" presId="urn:microsoft.com/office/officeart/2005/8/layout/equation2"/>
    <dgm:cxn modelId="{BD9DFCE1-2F22-4A51-B90A-90697D0474FF}" srcId="{123D9939-31FB-4C80-9277-8CF5E21A313F}" destId="{33EF2EA2-A0E9-41A1-BAA0-0E8024264F18}" srcOrd="0" destOrd="0" parTransId="{0A7D220D-1AFB-4464-854D-5D1ADF478A66}" sibTransId="{AC833DAF-5400-48A5-A4DB-998EAF890646}"/>
    <dgm:cxn modelId="{3C78C7FA-6981-48D5-919E-245C0F33239B}" type="presOf" srcId="{AC833DAF-5400-48A5-A4DB-998EAF890646}" destId="{AC83B0FF-4403-47ED-A64D-1A00CE1C5E03}" srcOrd="0" destOrd="0" presId="urn:microsoft.com/office/officeart/2005/8/layout/equation2"/>
    <dgm:cxn modelId="{BB1032FD-5B15-4F10-AD76-A5FE19690BB9}" type="presOf" srcId="{AA9C8FC1-57EA-4539-97C1-95CAE88B11F0}" destId="{AD61D0CF-7D6B-472C-8784-8CE1876488CB}" srcOrd="1" destOrd="0" presId="urn:microsoft.com/office/officeart/2005/8/layout/equation2"/>
    <dgm:cxn modelId="{CCFCA60D-E601-4FA1-B9EF-7EB70D7D38FC}" type="presParOf" srcId="{46FDA520-F257-42DB-A05C-6A1B864F77CF}" destId="{453941D8-84A8-4E34-8704-0E79603DC122}" srcOrd="0" destOrd="0" presId="urn:microsoft.com/office/officeart/2005/8/layout/equation2"/>
    <dgm:cxn modelId="{8B488E37-C5B9-4F19-9024-95C25FE69A67}" type="presParOf" srcId="{453941D8-84A8-4E34-8704-0E79603DC122}" destId="{6F67340F-1B0E-4E69-984F-935EEDAEE49B}" srcOrd="0" destOrd="0" presId="urn:microsoft.com/office/officeart/2005/8/layout/equation2"/>
    <dgm:cxn modelId="{DAB78BB0-B16A-43AA-BC68-2E4F132B798D}" type="presParOf" srcId="{453941D8-84A8-4E34-8704-0E79603DC122}" destId="{BAFDCA7B-8C6A-4880-91F3-C334D36C3584}" srcOrd="1" destOrd="0" presId="urn:microsoft.com/office/officeart/2005/8/layout/equation2"/>
    <dgm:cxn modelId="{F3FBFDD8-94AA-4C00-9580-5907AAB221E4}" type="presParOf" srcId="{453941D8-84A8-4E34-8704-0E79603DC122}" destId="{AC83B0FF-4403-47ED-A64D-1A00CE1C5E03}" srcOrd="2" destOrd="0" presId="urn:microsoft.com/office/officeart/2005/8/layout/equation2"/>
    <dgm:cxn modelId="{1A4EDBA3-8F48-465E-BCD9-0267AC8BE70C}" type="presParOf" srcId="{453941D8-84A8-4E34-8704-0E79603DC122}" destId="{D984F002-986B-4FB6-BC68-BB3BDE4ED66F}" srcOrd="3" destOrd="0" presId="urn:microsoft.com/office/officeart/2005/8/layout/equation2"/>
    <dgm:cxn modelId="{B0DFBB49-25A8-4407-82C0-A8D2CDE840C1}" type="presParOf" srcId="{453941D8-84A8-4E34-8704-0E79603DC122}" destId="{E3CB10A7-242C-4D71-8D66-C916B2E3C381}" srcOrd="4" destOrd="0" presId="urn:microsoft.com/office/officeart/2005/8/layout/equation2"/>
    <dgm:cxn modelId="{75674167-11FB-4316-A1F3-2583A0DA6A6D}" type="presParOf" srcId="{46FDA520-F257-42DB-A05C-6A1B864F77CF}" destId="{729180A4-1C9A-4C0D-8A2D-F98AD728FE42}" srcOrd="1" destOrd="0" presId="urn:microsoft.com/office/officeart/2005/8/layout/equation2"/>
    <dgm:cxn modelId="{B932459B-7BD5-4EBE-B4BC-B2D3FBD7FCEB}" type="presParOf" srcId="{729180A4-1C9A-4C0D-8A2D-F98AD728FE42}" destId="{AD61D0CF-7D6B-472C-8784-8CE1876488CB}" srcOrd="0" destOrd="0" presId="urn:microsoft.com/office/officeart/2005/8/layout/equation2"/>
    <dgm:cxn modelId="{AA971A59-D81C-4576-B878-E859AF19BDEB}" type="presParOf" srcId="{46FDA520-F257-42DB-A05C-6A1B864F77CF}" destId="{B660E780-B517-44BA-B557-C3E8EF39A72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856001-065B-4815-B11D-FDCE40E61979}" type="doc">
      <dgm:prSet loTypeId="urn:microsoft.com/office/officeart/2005/8/layout/equation1" loCatId="process" qsTypeId="urn:microsoft.com/office/officeart/2005/8/quickstyle/3d9" qsCatId="3D" csTypeId="urn:microsoft.com/office/officeart/2005/8/colors/colorful4" csCatId="colorful" phldr="1"/>
      <dgm:spPr/>
    </dgm:pt>
    <dgm:pt modelId="{97B340FD-A28C-4F92-A45A-61F8849D5E88}">
      <dgm:prSet phldrT="[Text]" custT="1"/>
      <dgm:spPr/>
      <dgm:t>
        <a:bodyPr/>
        <a:lstStyle/>
        <a:p>
          <a:r>
            <a:rPr lang="bn-IN" sz="5400" b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EB77EC-4404-4928-93AD-57772B255589}" type="parTrans" cxnId="{E869EB96-9D52-4F8E-BAAD-53A6AF21B0A8}">
      <dgm:prSet/>
      <dgm:spPr/>
      <dgm:t>
        <a:bodyPr/>
        <a:lstStyle/>
        <a:p>
          <a:endParaRPr lang="en-US" sz="2800"/>
        </a:p>
      </dgm:t>
    </dgm:pt>
    <dgm:pt modelId="{CBF30BB2-AF09-4064-89BA-5ADB12E789CD}" type="sibTrans" cxnId="{E869EB96-9D52-4F8E-BAAD-53A6AF21B0A8}">
      <dgm:prSet custT="1"/>
      <dgm:spPr/>
      <dgm:t>
        <a:bodyPr/>
        <a:lstStyle/>
        <a:p>
          <a:endParaRPr lang="en-US" sz="2400" dirty="0"/>
        </a:p>
      </dgm:t>
    </dgm:pt>
    <dgm:pt modelId="{09113FE0-E431-4983-9102-F71D3C1D0EE6}">
      <dgm:prSet phldrT="[Text]" custT="1"/>
      <dgm:spPr/>
      <dgm:t>
        <a:bodyPr/>
        <a:lstStyle/>
        <a:p>
          <a:r>
            <a:rPr lang="bn-IN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0045E-E124-43D2-8077-3241594DC5C5}" type="parTrans" cxnId="{0598620B-B858-4304-BB43-AA4EB1BCDFA7}">
      <dgm:prSet/>
      <dgm:spPr/>
      <dgm:t>
        <a:bodyPr/>
        <a:lstStyle/>
        <a:p>
          <a:endParaRPr lang="en-US" sz="2800"/>
        </a:p>
      </dgm:t>
    </dgm:pt>
    <dgm:pt modelId="{B2C31790-C674-489A-B207-F67C922F73E4}" type="sibTrans" cxnId="{0598620B-B858-4304-BB43-AA4EB1BCDFA7}">
      <dgm:prSet custT="1"/>
      <dgm:spPr/>
      <dgm:t>
        <a:bodyPr/>
        <a:lstStyle/>
        <a:p>
          <a:endParaRPr lang="en-US" sz="4400" dirty="0"/>
        </a:p>
      </dgm:t>
    </dgm:pt>
    <dgm:pt modelId="{11BC0530-F9A3-45D3-89A6-3ED1ED6981DF}">
      <dgm:prSet phldrT="[Text]" custT="1"/>
      <dgm:spPr/>
      <dgm:t>
        <a:bodyPr/>
        <a:lstStyle/>
        <a:p>
          <a:r>
            <a:rPr lang="bn-IN" sz="54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A6A52-0826-4BD3-9A54-8B6DACCA1455}" type="parTrans" cxnId="{CB413569-C7E9-43B6-9D6D-3AD688A408E3}">
      <dgm:prSet/>
      <dgm:spPr/>
      <dgm:t>
        <a:bodyPr/>
        <a:lstStyle/>
        <a:p>
          <a:endParaRPr lang="en-US" sz="2800"/>
        </a:p>
      </dgm:t>
    </dgm:pt>
    <dgm:pt modelId="{C51C0982-78FD-4931-91E6-B895B94ACCD7}" type="sibTrans" cxnId="{CB413569-C7E9-43B6-9D6D-3AD688A408E3}">
      <dgm:prSet/>
      <dgm:spPr/>
      <dgm:t>
        <a:bodyPr/>
        <a:lstStyle/>
        <a:p>
          <a:endParaRPr lang="en-US" sz="2800"/>
        </a:p>
      </dgm:t>
    </dgm:pt>
    <dgm:pt modelId="{1E70A116-5DB0-4DCA-A4DB-29DC392F76AD}" type="pres">
      <dgm:prSet presAssocID="{4F856001-065B-4815-B11D-FDCE40E61979}" presName="linearFlow" presStyleCnt="0">
        <dgm:presLayoutVars>
          <dgm:dir/>
          <dgm:resizeHandles val="exact"/>
        </dgm:presLayoutVars>
      </dgm:prSet>
      <dgm:spPr/>
    </dgm:pt>
    <dgm:pt modelId="{7F42D633-8320-4BF1-9801-9CDD4C9CFF11}" type="pres">
      <dgm:prSet presAssocID="{97B340FD-A28C-4F92-A45A-61F8849D5E88}" presName="node" presStyleLbl="node1" presStyleIdx="0" presStyleCnt="3">
        <dgm:presLayoutVars>
          <dgm:bulletEnabled val="1"/>
        </dgm:presLayoutVars>
      </dgm:prSet>
      <dgm:spPr/>
    </dgm:pt>
    <dgm:pt modelId="{FAC219F5-0077-4254-8F5A-003F8F635D39}" type="pres">
      <dgm:prSet presAssocID="{CBF30BB2-AF09-4064-89BA-5ADB12E789CD}" presName="spacerL" presStyleCnt="0"/>
      <dgm:spPr/>
    </dgm:pt>
    <dgm:pt modelId="{48D9BE02-BEC5-489C-BFD2-7DE05CD29CDF}" type="pres">
      <dgm:prSet presAssocID="{CBF30BB2-AF09-4064-89BA-5ADB12E789CD}" presName="sibTrans" presStyleLbl="sibTrans2D1" presStyleIdx="0" presStyleCnt="2"/>
      <dgm:spPr/>
    </dgm:pt>
    <dgm:pt modelId="{7AB34252-1651-4CBE-8B5A-1FBE5410E9B9}" type="pres">
      <dgm:prSet presAssocID="{CBF30BB2-AF09-4064-89BA-5ADB12E789CD}" presName="spacerR" presStyleCnt="0"/>
      <dgm:spPr/>
    </dgm:pt>
    <dgm:pt modelId="{A53B1B9A-4CCF-478E-A419-DEE79609123C}" type="pres">
      <dgm:prSet presAssocID="{09113FE0-E431-4983-9102-F71D3C1D0EE6}" presName="node" presStyleLbl="node1" presStyleIdx="1" presStyleCnt="3" custLinFactNeighborX="1" custLinFactNeighborY="0">
        <dgm:presLayoutVars>
          <dgm:bulletEnabled val="1"/>
        </dgm:presLayoutVars>
      </dgm:prSet>
      <dgm:spPr/>
    </dgm:pt>
    <dgm:pt modelId="{BBE3B1DA-E554-4184-82FD-243CD80D8F53}" type="pres">
      <dgm:prSet presAssocID="{B2C31790-C674-489A-B207-F67C922F73E4}" presName="spacerL" presStyleCnt="0"/>
      <dgm:spPr/>
    </dgm:pt>
    <dgm:pt modelId="{6B6442E1-AA42-4D00-B8A3-21E82AF0DA40}" type="pres">
      <dgm:prSet presAssocID="{B2C31790-C674-489A-B207-F67C922F73E4}" presName="sibTrans" presStyleLbl="sibTrans2D1" presStyleIdx="1" presStyleCnt="2"/>
      <dgm:spPr/>
    </dgm:pt>
    <dgm:pt modelId="{4A1CE1B4-4B80-4005-86F2-22EC9355A025}" type="pres">
      <dgm:prSet presAssocID="{B2C31790-C674-489A-B207-F67C922F73E4}" presName="spacerR" presStyleCnt="0"/>
      <dgm:spPr/>
    </dgm:pt>
    <dgm:pt modelId="{FB6F340E-886A-4FC7-89F4-59D1CC6A0094}" type="pres">
      <dgm:prSet presAssocID="{11BC0530-F9A3-45D3-89A6-3ED1ED6981DF}" presName="node" presStyleLbl="node1" presStyleIdx="2" presStyleCnt="3">
        <dgm:presLayoutVars>
          <dgm:bulletEnabled val="1"/>
        </dgm:presLayoutVars>
      </dgm:prSet>
      <dgm:spPr/>
    </dgm:pt>
  </dgm:ptLst>
  <dgm:cxnLst>
    <dgm:cxn modelId="{BA856201-4D8F-4196-8A5E-2EAD810E1B12}" type="presOf" srcId="{B2C31790-C674-489A-B207-F67C922F73E4}" destId="{6B6442E1-AA42-4D00-B8A3-21E82AF0DA40}" srcOrd="0" destOrd="0" presId="urn:microsoft.com/office/officeart/2005/8/layout/equation1"/>
    <dgm:cxn modelId="{0598620B-B858-4304-BB43-AA4EB1BCDFA7}" srcId="{4F856001-065B-4815-B11D-FDCE40E61979}" destId="{09113FE0-E431-4983-9102-F71D3C1D0EE6}" srcOrd="1" destOrd="0" parTransId="{5A20045E-E124-43D2-8077-3241594DC5C5}" sibTransId="{B2C31790-C674-489A-B207-F67C922F73E4}"/>
    <dgm:cxn modelId="{6CCA4E40-F16F-4404-BD15-0D0314BB59B6}" type="presOf" srcId="{97B340FD-A28C-4F92-A45A-61F8849D5E88}" destId="{7F42D633-8320-4BF1-9801-9CDD4C9CFF11}" srcOrd="0" destOrd="0" presId="urn:microsoft.com/office/officeart/2005/8/layout/equation1"/>
    <dgm:cxn modelId="{CB413569-C7E9-43B6-9D6D-3AD688A408E3}" srcId="{4F856001-065B-4815-B11D-FDCE40E61979}" destId="{11BC0530-F9A3-45D3-89A6-3ED1ED6981DF}" srcOrd="2" destOrd="0" parTransId="{714A6A52-0826-4BD3-9A54-8B6DACCA1455}" sibTransId="{C51C0982-78FD-4931-91E6-B895B94ACCD7}"/>
    <dgm:cxn modelId="{DA3D456B-D972-4304-AE19-B2F0492E7DF8}" type="presOf" srcId="{4F856001-065B-4815-B11D-FDCE40E61979}" destId="{1E70A116-5DB0-4DCA-A4DB-29DC392F76AD}" srcOrd="0" destOrd="0" presId="urn:microsoft.com/office/officeart/2005/8/layout/equation1"/>
    <dgm:cxn modelId="{5588F14E-E78E-4B01-8489-71109401A377}" type="presOf" srcId="{09113FE0-E431-4983-9102-F71D3C1D0EE6}" destId="{A53B1B9A-4CCF-478E-A419-DEE79609123C}" srcOrd="0" destOrd="0" presId="urn:microsoft.com/office/officeart/2005/8/layout/equation1"/>
    <dgm:cxn modelId="{2EF3DC54-89F0-4F93-B764-7A8BF6CAF3AC}" type="presOf" srcId="{CBF30BB2-AF09-4064-89BA-5ADB12E789CD}" destId="{48D9BE02-BEC5-489C-BFD2-7DE05CD29CDF}" srcOrd="0" destOrd="0" presId="urn:microsoft.com/office/officeart/2005/8/layout/equation1"/>
    <dgm:cxn modelId="{E869EB96-9D52-4F8E-BAAD-53A6AF21B0A8}" srcId="{4F856001-065B-4815-B11D-FDCE40E61979}" destId="{97B340FD-A28C-4F92-A45A-61F8849D5E88}" srcOrd="0" destOrd="0" parTransId="{76EB77EC-4404-4928-93AD-57772B255589}" sibTransId="{CBF30BB2-AF09-4064-89BA-5ADB12E789CD}"/>
    <dgm:cxn modelId="{2693499A-D59C-4CD9-A420-C9A86F364609}" type="presOf" srcId="{11BC0530-F9A3-45D3-89A6-3ED1ED6981DF}" destId="{FB6F340E-886A-4FC7-89F4-59D1CC6A0094}" srcOrd="0" destOrd="0" presId="urn:microsoft.com/office/officeart/2005/8/layout/equation1"/>
    <dgm:cxn modelId="{48289B61-0B78-4233-9072-7F7E9794B03E}" type="presParOf" srcId="{1E70A116-5DB0-4DCA-A4DB-29DC392F76AD}" destId="{7F42D633-8320-4BF1-9801-9CDD4C9CFF11}" srcOrd="0" destOrd="0" presId="urn:microsoft.com/office/officeart/2005/8/layout/equation1"/>
    <dgm:cxn modelId="{CE2BCE7F-EA15-4F44-9984-B365C0EA39DF}" type="presParOf" srcId="{1E70A116-5DB0-4DCA-A4DB-29DC392F76AD}" destId="{FAC219F5-0077-4254-8F5A-003F8F635D39}" srcOrd="1" destOrd="0" presId="urn:microsoft.com/office/officeart/2005/8/layout/equation1"/>
    <dgm:cxn modelId="{ECF70A79-E89C-4C6C-88C3-B7E6C00AFE70}" type="presParOf" srcId="{1E70A116-5DB0-4DCA-A4DB-29DC392F76AD}" destId="{48D9BE02-BEC5-489C-BFD2-7DE05CD29CDF}" srcOrd="2" destOrd="0" presId="urn:microsoft.com/office/officeart/2005/8/layout/equation1"/>
    <dgm:cxn modelId="{002980E0-2D50-4D91-B52F-F908BD9AFB69}" type="presParOf" srcId="{1E70A116-5DB0-4DCA-A4DB-29DC392F76AD}" destId="{7AB34252-1651-4CBE-8B5A-1FBE5410E9B9}" srcOrd="3" destOrd="0" presId="urn:microsoft.com/office/officeart/2005/8/layout/equation1"/>
    <dgm:cxn modelId="{6C717C52-FC47-4577-9FC5-483437196A24}" type="presParOf" srcId="{1E70A116-5DB0-4DCA-A4DB-29DC392F76AD}" destId="{A53B1B9A-4CCF-478E-A419-DEE79609123C}" srcOrd="4" destOrd="0" presId="urn:microsoft.com/office/officeart/2005/8/layout/equation1"/>
    <dgm:cxn modelId="{5B2327D1-F921-4389-B047-72448BE83323}" type="presParOf" srcId="{1E70A116-5DB0-4DCA-A4DB-29DC392F76AD}" destId="{BBE3B1DA-E554-4184-82FD-243CD80D8F53}" srcOrd="5" destOrd="0" presId="urn:microsoft.com/office/officeart/2005/8/layout/equation1"/>
    <dgm:cxn modelId="{D2E2BE66-DBBA-4F35-A8D2-908287CAFFED}" type="presParOf" srcId="{1E70A116-5DB0-4DCA-A4DB-29DC392F76AD}" destId="{6B6442E1-AA42-4D00-B8A3-21E82AF0DA40}" srcOrd="6" destOrd="0" presId="urn:microsoft.com/office/officeart/2005/8/layout/equation1"/>
    <dgm:cxn modelId="{73FA37E5-5D1C-4A48-9F8B-1247BA404390}" type="presParOf" srcId="{1E70A116-5DB0-4DCA-A4DB-29DC392F76AD}" destId="{4A1CE1B4-4B80-4005-86F2-22EC9355A025}" srcOrd="7" destOrd="0" presId="urn:microsoft.com/office/officeart/2005/8/layout/equation1"/>
    <dgm:cxn modelId="{81568EF5-072A-4CFB-A898-EC571E63BCC1}" type="presParOf" srcId="{1E70A116-5DB0-4DCA-A4DB-29DC392F76AD}" destId="{FB6F340E-886A-4FC7-89F4-59D1CC6A009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7340F-1B0E-4E69-984F-935EEDAEE49B}">
      <dsp:nvSpPr>
        <dsp:cNvPr id="0" name=""/>
        <dsp:cNvSpPr/>
      </dsp:nvSpPr>
      <dsp:spPr>
        <a:xfrm>
          <a:off x="509984" y="1963"/>
          <a:ext cx="1974453" cy="197445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চলতি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291115"/>
        <a:ext cx="1396149" cy="1396149"/>
      </dsp:txXfrm>
    </dsp:sp>
    <dsp:sp modelId="{AC83B0FF-4403-47ED-A64D-1A00CE1C5E03}">
      <dsp:nvSpPr>
        <dsp:cNvPr id="0" name=""/>
        <dsp:cNvSpPr/>
      </dsp:nvSpPr>
      <dsp:spPr>
        <a:xfrm>
          <a:off x="924619" y="2136742"/>
          <a:ext cx="1145182" cy="1145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1076413" y="2574660"/>
        <a:ext cx="841594" cy="269346"/>
      </dsp:txXfrm>
    </dsp:sp>
    <dsp:sp modelId="{E3CB10A7-242C-4D71-8D66-C916B2E3C381}">
      <dsp:nvSpPr>
        <dsp:cNvPr id="0" name=""/>
        <dsp:cNvSpPr/>
      </dsp:nvSpPr>
      <dsp:spPr>
        <a:xfrm>
          <a:off x="509984" y="3442250"/>
          <a:ext cx="1974453" cy="1974453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700" kern="1200" dirty="0">
              <a:latin typeface="NikoshBAN" panose="02000000000000000000" pitchFamily="2" charset="0"/>
              <a:cs typeface="NikoshBAN" panose="02000000000000000000" pitchFamily="2" charset="0"/>
            </a:rPr>
            <a:t>স্থায়ী সম্পদ</a:t>
          </a:r>
          <a:endParaRPr lang="en-US" sz="4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99136" y="3731402"/>
        <a:ext cx="1396149" cy="1396149"/>
      </dsp:txXfrm>
    </dsp:sp>
    <dsp:sp modelId="{729180A4-1C9A-4C0D-8A2D-F98AD728FE42}">
      <dsp:nvSpPr>
        <dsp:cNvPr id="0" name=""/>
        <dsp:cNvSpPr/>
      </dsp:nvSpPr>
      <dsp:spPr>
        <a:xfrm>
          <a:off x="2780605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780605" y="2488984"/>
        <a:ext cx="439513" cy="440698"/>
      </dsp:txXfrm>
    </dsp:sp>
    <dsp:sp modelId="{B660E780-B517-44BA-B557-C3E8EF39A72D}">
      <dsp:nvSpPr>
        <dsp:cNvPr id="0" name=""/>
        <dsp:cNvSpPr/>
      </dsp:nvSpPr>
      <dsp:spPr>
        <a:xfrm>
          <a:off x="3669109" y="734880"/>
          <a:ext cx="3948906" cy="3948906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6500" kern="1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সম্পদ</a:t>
          </a:r>
          <a:endParaRPr lang="en-US" sz="65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47413" y="1313184"/>
        <a:ext cx="2792298" cy="279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2D633-8320-4BF1-9801-9CDD4C9CFF11}">
      <dsp:nvSpPr>
        <dsp:cNvPr id="0" name=""/>
        <dsp:cNvSpPr/>
      </dsp:nvSpPr>
      <dsp:spPr>
        <a:xfrm>
          <a:off x="1675" y="1612601"/>
          <a:ext cx="2220404" cy="22204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b="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sz="5400" b="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6846" y="1937772"/>
        <a:ext cx="1570062" cy="1570062"/>
      </dsp:txXfrm>
    </dsp:sp>
    <dsp:sp modelId="{48D9BE02-BEC5-489C-BFD2-7DE05CD29CDF}">
      <dsp:nvSpPr>
        <dsp:cNvPr id="0" name=""/>
        <dsp:cNvSpPr/>
      </dsp:nvSpPr>
      <dsp:spPr>
        <a:xfrm>
          <a:off x="2402376" y="2078886"/>
          <a:ext cx="1287834" cy="128783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2573078" y="2571354"/>
        <a:ext cx="946430" cy="302898"/>
      </dsp:txXfrm>
    </dsp:sp>
    <dsp:sp modelId="{A53B1B9A-4CCF-478E-A419-DEE79609123C}">
      <dsp:nvSpPr>
        <dsp:cNvPr id="0" name=""/>
        <dsp:cNvSpPr/>
      </dsp:nvSpPr>
      <dsp:spPr>
        <a:xfrm>
          <a:off x="3870509" y="1612601"/>
          <a:ext cx="2220404" cy="2220404"/>
        </a:xfrm>
        <a:prstGeom prst="ellips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  <a:sp3d extrusionH="28000" prstMaterial="matte"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95680" y="1937772"/>
        <a:ext cx="1570062" cy="1570062"/>
      </dsp:txXfrm>
    </dsp:sp>
    <dsp:sp modelId="{6B6442E1-AA42-4D00-B8A3-21E82AF0DA40}">
      <dsp:nvSpPr>
        <dsp:cNvPr id="0" name=""/>
        <dsp:cNvSpPr/>
      </dsp:nvSpPr>
      <dsp:spPr>
        <a:xfrm>
          <a:off x="6271208" y="2078886"/>
          <a:ext cx="1287834" cy="1287834"/>
        </a:xfrm>
        <a:prstGeom prst="mathEqual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6441910" y="2344180"/>
        <a:ext cx="946430" cy="757246"/>
      </dsp:txXfrm>
    </dsp:sp>
    <dsp:sp modelId="{FB6F340E-886A-4FC7-89F4-59D1CC6A0094}">
      <dsp:nvSpPr>
        <dsp:cNvPr id="0" name=""/>
        <dsp:cNvSpPr/>
      </dsp:nvSpPr>
      <dsp:spPr>
        <a:xfrm>
          <a:off x="7739339" y="1612601"/>
          <a:ext cx="2220404" cy="2220404"/>
        </a:xfrm>
        <a:prstGeom prst="ellips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p3d extrusionH="28000" prstMaterial="matte"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5400" kern="12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sz="5400" kern="1200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64510" y="1937772"/>
        <a:ext cx="1570062" cy="157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6DD35-05FD-47DB-AEF3-9FDC9B9C2488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354A8-BD83-4D33-9363-AAA1C11FBB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73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34496-874F-4315-AEA6-1C73ED9B8B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70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0F7C-4156-4EE0-AED5-75C042AE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CAA240-D554-465F-8C45-F4FBFD7B2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E19F8-FB90-428D-AE5C-1DAB8E18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01A91-A2BF-45BE-A382-DB63CC9F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2CE53-4779-4806-A7C1-627E40C3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7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B290-D406-41E9-B018-8C91D18A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3ACCE-D369-4BB7-AFF5-8A6B0D3F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83386-577C-47C8-BC91-C3BEDAB74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B5440-CA20-42F1-99F7-3B87F7218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FCF47-8209-4EE1-8510-F1BD90F0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1CBA67-147F-4AE7-AEF1-AF88D2D23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DB42E-3CD6-406F-854E-C1957606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F1F49-2358-40DB-816C-386F06A8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17A7-DE29-4E53-8120-3A6888E2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E4607-BEDA-4C3B-A9BF-B4F0717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1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650CB-D18C-4769-B016-D43BE4C1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C943-1416-4FDB-9835-0A362A91E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A849-30E2-4373-85BB-E25B29F33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93490-BC39-4163-A5D9-B35A079B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9F45-D2EB-45F0-8EA7-55E88A43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4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F8BAC-ECE7-430D-B503-BCF081B5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A8D62-EBA0-4E08-8F9C-A51C1A06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AB770-14B0-4A37-A3AB-2EA46EA7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25EDE-62B8-4BDE-82A5-53710B47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E418C-60F3-432C-AE70-096B2724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2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AFC-7530-449B-8257-1BB350C9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77C2-300C-4A7D-9A3D-D76E6A1C2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9858A-0A8E-4EC3-87ED-1F539C1D9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5D0C3-8A50-4E69-8E6D-D73367BF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AC5A5-9218-43EF-A8FB-CE2D60BE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C7FC-C35E-4CC4-922A-926ED28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2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5DC4A-0613-4077-A12B-B763CE16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3EFB0-CC22-418D-AB65-DA744D077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243B8-99BD-435C-81AD-F9574D413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911B73-3D09-44B9-875A-C3E623331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DD2092-BB55-444B-BC3B-C15C82B47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E38D51-C0E7-4754-AF9A-3290F903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B6904B-6117-4566-AE81-49DD29CE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B7EBC-30A4-4A87-9642-DECB4262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AB49A-ECD2-40B5-B1CD-5D69F0CA6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9CB506-7C5F-43DE-9110-A7DC69692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8E1304-3E29-4712-80CA-8FECCF87A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20AA1-9196-4A97-814C-C9A8EC50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9B9D-73C4-49E2-B94D-8EEA193E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060EA-81BB-4802-A07B-8678B6C3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4F1C3-70FE-491B-AA78-08D73ACC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26259-2CBE-49EA-8647-E85C1829F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7112-CB11-4555-A626-60BA16A42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AB3AD-1717-4CD2-BCC2-3025CB28E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3B59-3686-4FF8-862E-2307987C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7140F-62F3-4174-9A6A-665947F8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5F93B-2135-4DCE-88D6-7FC3909E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9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0271B-DAD6-4C07-BE2F-7365DF82D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E5E6F-E3EC-4581-B68F-1B8B367E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927AB-037F-4AD7-9CEE-C6BBB555B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225-FA02-45E8-94CB-2F7D4774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D56FE-05C6-4E64-9B04-EB21BB85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1CB1-8E92-4735-82F2-01BF904C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63B7C-F7E0-4786-9CD9-52190C54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25A9-0386-4F0C-AAD8-258396CC1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D21B5-7D2B-4EA6-B441-20E46BBD2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47F67-C0D4-47DC-A595-7FEE1ADCA77B}" type="datetimeFigureOut">
              <a:rPr lang="en-US" smtClean="0"/>
              <a:t>7/2/2020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977D-C7FE-4407-B955-186971D8E4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DDA8C-9C5F-4460-9733-F94125300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E7C0-38F7-48EF-B660-590D76FAA2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8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007656" y="1046574"/>
            <a:ext cx="7752834" cy="3443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175" y="4047438"/>
            <a:ext cx="1542491" cy="253376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4217" y="9784"/>
            <a:ext cx="1447800" cy="14282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0200" y="9783"/>
            <a:ext cx="1447800" cy="1428233"/>
          </a:xfrm>
          <a:prstGeom prst="rect">
            <a:avLst/>
          </a:prstGeom>
        </p:spPr>
      </p:pic>
      <p:pic>
        <p:nvPicPr>
          <p:cNvPr id="56" name="Picture 55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80029" y="6324600"/>
            <a:ext cx="8610600" cy="533400"/>
          </a:xfrm>
          <a:prstGeom prst="rect">
            <a:avLst/>
          </a:prstGeom>
        </p:spPr>
      </p:pic>
      <p:pic>
        <p:nvPicPr>
          <p:cNvPr id="57" name="Picture 56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6554679" y="-379089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57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0668000" y="-379089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AD7561-FCF6-4FD8-895F-F6FCE9DA00B1}"/>
              </a:ext>
            </a:extLst>
          </p:cNvPr>
          <p:cNvSpPr/>
          <p:nvPr/>
        </p:nvSpPr>
        <p:spPr>
          <a:xfrm>
            <a:off x="58385" y="142875"/>
            <a:ext cx="10609616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702" y="162231"/>
            <a:ext cx="11459497" cy="1519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 নাম: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বিশদ আয় বিবরণী</a:t>
            </a:r>
            <a:endParaRPr lang="bn-BD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03792"/>
              </p:ext>
            </p:extLst>
          </p:nvPr>
        </p:nvGraphicFramePr>
        <p:xfrm>
          <a:off x="619433" y="1637968"/>
          <a:ext cx="1101212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8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061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951">
                <a:tc>
                  <a:txBody>
                    <a:bodyPr/>
                    <a:lstStyle/>
                    <a:p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যোগঃঅলিখিত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বাদঃবিক্রয় ফেরত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বাদঃবিক্রয় বাট্টা</a:t>
                      </a:r>
                    </a:p>
                    <a:p>
                      <a:endParaRPr lang="bn-BD" sz="240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বাদঃমুনাফা বিহিন বিক্রয়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নীট</a:t>
                      </a:r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বিক্রয়</a:t>
                      </a:r>
                    </a:p>
                    <a:p>
                      <a:r>
                        <a:rPr lang="bn-BD" sz="2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 বিক্রিত পণ্যের ব্যয়</a:t>
                      </a:r>
                    </a:p>
                    <a:p>
                      <a:pPr algn="r"/>
                      <a:r>
                        <a:rPr lang="bn-BD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মুনাফা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en-US" sz="24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24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2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24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</a:p>
                    <a:p>
                      <a:pPr algn="ctr"/>
                      <a:r>
                        <a:rPr lang="bn-BD" sz="24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en-US" sz="24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7557218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612470-9716-4333-A2BB-230438CF39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" t="5493" r="2988" b="53615"/>
          <a:stretch/>
        </p:blipFill>
        <p:spPr>
          <a:xfrm>
            <a:off x="479296" y="142874"/>
            <a:ext cx="11617454" cy="63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44805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612470-9716-4333-A2BB-230438CF39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" t="46502" r="3155" b="20004"/>
          <a:stretch/>
        </p:blipFill>
        <p:spPr>
          <a:xfrm>
            <a:off x="551867" y="437904"/>
            <a:ext cx="11451122" cy="627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99061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756DA72-8A85-4851-977E-20D5130246E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612470-9716-4333-A2BB-230438CF39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" t="79997" r="3155" b="1391"/>
          <a:stretch/>
        </p:blipFill>
        <p:spPr>
          <a:xfrm>
            <a:off x="958106" y="1084943"/>
            <a:ext cx="8316524" cy="345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83724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346706"/>
              </p:ext>
            </p:extLst>
          </p:nvPr>
        </p:nvGraphicFramePr>
        <p:xfrm>
          <a:off x="943429" y="840409"/>
          <a:ext cx="8868228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20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মজুর পণ্য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যোগঃ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অলিখিত ক্রয়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 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93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বাদঃ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ক্রয় ফেরত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বাদঃ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 বাট্টা 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282">
                <a:tc>
                  <a:txBody>
                    <a:bodyPr/>
                    <a:lstStyle/>
                    <a:p>
                      <a:pPr algn="l"/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বাদঃ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ব্যক্তিগত প্রয়োজনে উত্তোলন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l"/>
                      <a:r>
                        <a:rPr lang="bn-BD" sz="2800" b="1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</a:t>
                      </a:r>
                      <a:r>
                        <a:rPr lang="bn-BD" sz="2800" b="1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ক্রয়</a:t>
                      </a:r>
                      <a:endParaRPr lang="en-US" sz="2800" b="1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4591" y="305730"/>
            <a:ext cx="6299200" cy="523220"/>
          </a:xfrm>
          <a:prstGeom prst="rect">
            <a:avLst/>
          </a:prstGeom>
          <a:solidFill>
            <a:srgbClr val="66FF33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 পণ্যের ব্যয় নির্ণয়ের সূত্র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-পাতা-১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CB2E19-E460-47C0-97E4-84C85D873AA4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52887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25473"/>
              </p:ext>
            </p:extLst>
          </p:nvPr>
        </p:nvGraphicFramePr>
        <p:xfrm>
          <a:off x="1233714" y="875701"/>
          <a:ext cx="8374743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020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বিবরণ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</a:t>
                      </a:r>
                      <a:r>
                        <a:rPr lang="bn-BD" sz="3600" b="0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ক্রয়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আন্তঃপরিবহন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জাহাজ ভাড়া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মজুরি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ডক</a:t>
                      </a:r>
                      <a:r>
                        <a:rPr lang="bn-BD" sz="3600" b="0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চার্জ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আমদানী শুল্ক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bn-BD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বাদঃ সমাপনী মজুদ</a:t>
                      </a:r>
                      <a:r>
                        <a:rPr lang="bn-BD" sz="3600" b="0" i="0" u="none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পন্য </a:t>
                      </a:r>
                      <a:endParaRPr lang="en-US" sz="3600" b="0" i="0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2509">
                <a:tc>
                  <a:txBody>
                    <a:bodyPr/>
                    <a:lstStyle/>
                    <a:p>
                      <a:pPr algn="l"/>
                      <a:r>
                        <a:rPr lang="en-US" sz="3600" b="0" i="0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বিক্রীত পণ্যের ব্যয়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b="1" i="1" u="none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u="none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4236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2021" y="247678"/>
            <a:ext cx="6299200" cy="523220"/>
          </a:xfrm>
          <a:prstGeom prst="rect">
            <a:avLst/>
          </a:prstGeom>
          <a:solidFill>
            <a:srgbClr val="66FF33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 পণ্যের ব্যয় নির্ণয়ের সূত্র</a:t>
            </a:r>
            <a:r>
              <a:rPr lang="en-US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পাতা-২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CB2E19-E460-47C0-97E4-84C85D873AA4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34215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174" y="175629"/>
            <a:ext cx="10869560" cy="1342693"/>
          </a:xfrm>
          <a:prstGeom prst="rect">
            <a:avLst/>
          </a:prstGeom>
          <a:noFill/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প্রতিষ্ঠানের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 স্ব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ত্বে পরিবর্তন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বিবরণী</a:t>
            </a:r>
          </a:p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 সালের ----- তারিখে সমাপ্ত বছরের জন্য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223684"/>
              </p:ext>
            </p:extLst>
          </p:nvPr>
        </p:nvGraphicFramePr>
        <p:xfrm>
          <a:off x="693174" y="1409312"/>
          <a:ext cx="10869561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9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5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5448"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860">
                <a:tc>
                  <a:txBody>
                    <a:bodyPr/>
                    <a:lstStyle/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মূলধন(প্রারম্ভিম</a:t>
                      </a:r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মূলধন</a:t>
                      </a:r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যোগঃঅতিরিক্ত মূলধন</a:t>
                      </a:r>
                    </a:p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যোগঃমূলধনের</a:t>
                      </a:r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সূদ</a:t>
                      </a:r>
                    </a:p>
                    <a:p>
                      <a:endParaRPr lang="bn-BD" sz="1800" b="0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যোগঃনিট লাভ/বাদঃনিট ক্ষতি</a:t>
                      </a:r>
                    </a:p>
                    <a:p>
                      <a:r>
                        <a:rPr lang="bn-BD" sz="1800" b="0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বাদঃউত্তোলনঃ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 উত্তোলন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 উত্তোলন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জীবন বীমা প্রিমিয়াম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 প্রদান</a:t>
                      </a:r>
                    </a:p>
                    <a:p>
                      <a:endParaRPr lang="bn-BD" sz="1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 উত্তোলনের সুদ</a:t>
                      </a:r>
                    </a:p>
                    <a:p>
                      <a:r>
                        <a:rPr lang="bn-BD" sz="1800" b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সমাপনী</a:t>
                      </a:r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মূলধন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সাধারন সঞ্চিতি</a:t>
                      </a:r>
                    </a:p>
                    <a:p>
                      <a:r>
                        <a:rPr lang="bn-BD" sz="1800" b="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মালিকানাসত্ত‍‌‌(সমাপনী উদ্দ্বত্ত)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1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(****)</a:t>
                      </a:r>
                    </a:p>
                    <a:p>
                      <a:pPr algn="ctr"/>
                      <a:r>
                        <a:rPr lang="bn-BD" sz="18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8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(*****)</a:t>
                      </a:r>
                      <a:endParaRPr lang="en-US" sz="18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800" b="1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8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8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18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6099F8C-9DC6-4292-84ED-F9E7250618A2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8858044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02E7529-5B1A-4644-AEBF-02257F25E8EE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04489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0ABBB8-372E-4420-B852-DABF52184189}"/>
              </a:ext>
            </a:extLst>
          </p:cNvPr>
          <p:cNvSpPr txBox="1"/>
          <p:nvPr/>
        </p:nvSpPr>
        <p:spPr>
          <a:xfrm>
            <a:off x="1885499" y="110840"/>
            <a:ext cx="4124052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r>
              <a:rPr lang="en-US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b="1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হাতে নগদ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সমাপনী মজুদ পন্য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বিনিয়গের বকেয়া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(অগ্রিম ভাড়া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বেতন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বিম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37B2E9-B335-4E16-9EEC-8E494B3D8924}"/>
              </a:ext>
            </a:extLst>
          </p:cNvPr>
          <p:cNvSpPr txBox="1"/>
          <p:nvPr/>
        </p:nvSpPr>
        <p:spPr>
          <a:xfrm>
            <a:off x="6778409" y="138550"/>
            <a:ext cx="4813369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bn-IN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সম্পদ</a:t>
            </a:r>
            <a:r>
              <a:rPr lang="en-US" sz="44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3200" u="sng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অফিস সরঞ্জাম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মেশিন ও যন্ত্রপাতি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ইজারা সম্পত্তি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দালান কোঠা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মোটর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ভ্যান গাড়ি</a:t>
            </a: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 ও প্যাটেন্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তৈজস্পত্র</a:t>
            </a:r>
            <a:endParaRPr lang="en-US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সাজসজ্জা</a:t>
            </a:r>
            <a:r>
              <a:rPr lang="bn-IN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baseline="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37F561-EEBC-46FF-B59E-484329AC060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52212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E6EDB17-06D6-4596-B458-5D6745079DE2}"/>
              </a:ext>
            </a:extLst>
          </p:cNvPr>
          <p:cNvGraphicFramePr/>
          <p:nvPr/>
        </p:nvGraphicFramePr>
        <p:xfrm>
          <a:off x="1413163" y="719666"/>
          <a:ext cx="9961419" cy="5445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DE9BCD4-C113-4266-BE49-85680F6C3E5E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52805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12" name="Rectangle 11"/>
          <p:cNvSpPr/>
          <p:nvPr/>
        </p:nvSpPr>
        <p:spPr>
          <a:xfrm>
            <a:off x="452437" y="3429000"/>
            <a:ext cx="5500688" cy="2337179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মোঃ ইরফান আলী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নূতন খয়েরতলা মাধ্যমিক বিদ্যালয়</a:t>
            </a:r>
          </a:p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যশোর সদর, যশোর।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3344F3-71A7-4E3B-A1A4-CD19F972C877}"/>
              </a:ext>
            </a:extLst>
          </p:cNvPr>
          <p:cNvGrpSpPr/>
          <p:nvPr/>
        </p:nvGrpSpPr>
        <p:grpSpPr>
          <a:xfrm>
            <a:off x="7422876" y="363672"/>
            <a:ext cx="3246056" cy="3240918"/>
            <a:chOff x="6746084" y="522699"/>
            <a:chExt cx="3246056" cy="3240918"/>
          </a:xfrm>
        </p:grpSpPr>
        <p:sp>
          <p:nvSpPr>
            <p:cNvPr id="18" name="Rectangle 17"/>
            <p:cNvSpPr/>
            <p:nvPr/>
          </p:nvSpPr>
          <p:spPr>
            <a:xfrm>
              <a:off x="6746084" y="615463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D2C87DB-D6BB-4F29-A419-F9802DAA7A54}"/>
                </a:ext>
              </a:extLst>
            </p:cNvPr>
            <p:cNvSpPr/>
            <p:nvPr/>
          </p:nvSpPr>
          <p:spPr>
            <a:xfrm>
              <a:off x="6895276" y="562455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8DA9E8-8C0F-4209-B3B5-8B40DA5E0265}"/>
                </a:ext>
              </a:extLst>
            </p:cNvPr>
            <p:cNvSpPr/>
            <p:nvPr/>
          </p:nvSpPr>
          <p:spPr>
            <a:xfrm>
              <a:off x="7037530" y="522699"/>
              <a:ext cx="2954610" cy="3148154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358E7C0-0BC3-4E3A-9986-E5E20F251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4793" y="652224"/>
            <a:ext cx="2395233" cy="2571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54B548E-0ED9-4AF0-83BA-8B6B8782D568}"/>
              </a:ext>
            </a:extLst>
          </p:cNvPr>
          <p:cNvSpPr/>
          <p:nvPr/>
        </p:nvSpPr>
        <p:spPr>
          <a:xfrm>
            <a:off x="6142880" y="3859278"/>
            <a:ext cx="5500688" cy="1783181"/>
          </a:xfrm>
          <a:prstGeom prst="rect">
            <a:avLst/>
          </a:prstGeom>
        </p:spPr>
        <p:txBody>
          <a:bodyPr wrap="square" lIns="120015" tIns="60008" rIns="120015" bIns="60008">
            <a:spAutoFit/>
          </a:bodyPr>
          <a:lstStyle/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বিষয়: হিসাব বিজ্ঞান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শ্রেণি: ৯ম/১০ম</a:t>
            </a:r>
          </a:p>
          <a:p>
            <a:pPr algn="ctr"/>
            <a:r>
              <a:rPr lang="en-US" sz="3600" b="1" dirty="0">
                <a:latin typeface="NikoshBAN" pitchFamily="2" charset="0"/>
                <a:cs typeface="NikoshBAN" pitchFamily="2" charset="0"/>
              </a:rPr>
              <a:t>অধ্যায়: 10ম, আর্থিক বিবরণী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99FBEC-5550-4B3D-8D26-BB36D6DAC613}"/>
              </a:ext>
            </a:extLst>
          </p:cNvPr>
          <p:cNvSpPr txBox="1"/>
          <p:nvPr/>
        </p:nvSpPr>
        <p:spPr>
          <a:xfrm>
            <a:off x="1863969" y="494137"/>
            <a:ext cx="427322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দায়</a:t>
            </a:r>
            <a:r>
              <a:rPr lang="en-US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54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জমাতিরিক্ত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ঋনের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 সেলামি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খরচ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(বকেয়া বেতন,বকেয়া ভাড়া,বকেয়া মুজরি,বকেয়া পরিবহন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1E1B6F-3C66-4AF0-8785-DAE1F579DFF2}"/>
              </a:ext>
            </a:extLst>
          </p:cNvPr>
          <p:cNvSpPr txBox="1"/>
          <p:nvPr/>
        </p:nvSpPr>
        <p:spPr>
          <a:xfrm>
            <a:off x="6096000" y="564077"/>
            <a:ext cx="392019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bn-IN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দায়</a:t>
            </a:r>
            <a:r>
              <a:rPr lang="en-US" sz="5400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5400" u="sng" baseline="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ঋণপত্র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বন্ধকী 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গৃহিতঋণ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29F986-37B9-43AC-8A4C-AEA264FD1695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40127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910" y="2415953"/>
            <a:ext cx="8520180" cy="1569660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আর্থিক বিবরণী কত প্রকার?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 ক্রয়মূল্য নির্ণয়ের সূত্র কি?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নিট বিক্রয়মূল্য নির্ণয়ের সূত্র কি?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1F655-6210-4752-B83F-CA4038462D7A}"/>
              </a:ext>
            </a:extLst>
          </p:cNvPr>
          <p:cNvSpPr txBox="1"/>
          <p:nvPr/>
        </p:nvSpPr>
        <p:spPr>
          <a:xfrm>
            <a:off x="2946399" y="348343"/>
            <a:ext cx="42526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কাজ-১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C55AF-E419-4E0C-A73F-8309F383DE20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00362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209926"/>
              </p:ext>
            </p:extLst>
          </p:nvPr>
        </p:nvGraphicFramePr>
        <p:xfrm>
          <a:off x="1919536" y="208987"/>
          <a:ext cx="8077200" cy="6526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813">
                <a:tc gridSpan="4"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প্রতিষ্ঠানের </a:t>
                      </a:r>
                      <a:r>
                        <a:rPr lang="bn-BD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আর্থিক </a:t>
                      </a:r>
                      <a:r>
                        <a:rPr lang="bn-BD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অবস্থার বিবর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ণী</a:t>
                      </a:r>
                    </a:p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----- সালের ----- তারিখে সমাপ্ত বছরের জন্য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37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37">
                <a:tc>
                  <a:txBody>
                    <a:bodyPr/>
                    <a:lstStyle/>
                    <a:p>
                      <a:pPr algn="l"/>
                      <a:r>
                        <a:rPr lang="bn-BD" sz="1600" b="1" u="sng" dirty="0">
                          <a:latin typeface="NikoshBAN" pitchFamily="2" charset="0"/>
                          <a:cs typeface="NikoshBAN" pitchFamily="2" charset="0"/>
                        </a:rPr>
                        <a:t>স্থায়ী সম্পদঃ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সুনাম  (বাদঃঅবলোপন)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4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অফিসসর</a:t>
                      </a:r>
                      <a:r>
                        <a:rPr lang="bn-BD" sz="14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ঞ্জাম/</a:t>
                      </a:r>
                      <a:r>
                        <a:rPr lang="bn-BD" sz="1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কম্পিউটার/টাইপরাইটার/বৈদ্যুতিক</a:t>
                      </a:r>
                      <a:r>
                        <a:rPr lang="bn-BD" sz="140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সর</a:t>
                      </a:r>
                      <a:r>
                        <a:rPr lang="bn-BD" sz="14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ঞ্জাম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  <a:endParaRPr lang="bn-BD" sz="1600" b="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আসবাপত্র /ফারর্নিচর(বাদঃপুঞ্জিভূত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  <a:endParaRPr lang="bn-BD" sz="1600" b="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যন্ত্র পাতি/খুচরাযন্ত্র পাতি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ভূমিও দালান কোঠা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ডেলিবাড়ি ভ্যান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ঘোড়াওগাড়ি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মোটর গাড়ি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 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নিষ্কর সম্পত্তি 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(বাদঃপুঞ্জিভূত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অবচয়)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ইজারাসম্পত্তি (বাদঃঅবলোপন)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ট্রেডমার্ক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গ্রহন্থসত্তা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কপিরাইট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প্যাটেণ্ট</a:t>
                      </a:r>
                    </a:p>
                    <a:p>
                      <a:pPr algn="l"/>
                      <a:r>
                        <a:rPr lang="bn-BD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</a:t>
                      </a:r>
                      <a:endParaRPr lang="en-US" sz="1600" b="1" u="none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</a:t>
                      </a:r>
                      <a:r>
                        <a:rPr lang="bn-BD" sz="1600" b="1" u="none" baseline="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মোট স্থায়ী সম্পত্তি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endParaRPr lang="en-US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en-US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b="1" u="none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66607A4-8E5B-488C-BD83-44AED2E0337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51887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926341"/>
              </p:ext>
            </p:extLst>
          </p:nvPr>
        </p:nvGraphicFramePr>
        <p:xfrm>
          <a:off x="1495303" y="241830"/>
          <a:ext cx="8892479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036">
                <a:tc>
                  <a:txBody>
                    <a:bodyPr/>
                    <a:lstStyle/>
                    <a:p>
                      <a:pPr algn="ctr"/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1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0541">
                <a:tc>
                  <a:txBody>
                    <a:bodyPr/>
                    <a:lstStyle/>
                    <a:p>
                      <a:pPr algn="l"/>
                      <a:r>
                        <a:rPr lang="bn-BD" sz="1800" b="1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bn-BD" sz="18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মেয়াদি বিনিয়োগঃ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%বিনিয়োগ/লগ্নি/সঞ্চয়পত্র/প্রাইজ বন্ড/ প্রদত্ত ঋণ               সেভিংসার্টিফিকেট/</a:t>
                      </a:r>
                      <a:r>
                        <a:rPr lang="bn-BD" sz="1600" b="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সরকারি</a:t>
                      </a:r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সিকুরিটি/শেয়ার ক্রয়</a:t>
                      </a:r>
                    </a:p>
                    <a:p>
                      <a:pPr algn="l"/>
                      <a:r>
                        <a:rPr lang="bn-BD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মোট বিনিয়োগ</a:t>
                      </a:r>
                    </a:p>
                    <a:p>
                      <a:pPr algn="l"/>
                      <a:r>
                        <a:rPr lang="bn-BD" sz="18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চলতি সম্পদঃ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হাতে নগদ/নগদ তহবিল/নগদ উদ্বৃত্ত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ব্যাংকে জমা/ব্যাংক উদ্বৃত্ত/ব্যাংক ব্যালেন্স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দেনাদার/প্রাপ্য হিসাব/পুস্তক ঋন/পাওনা/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বিক্রয়খতিয়ানেরজের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বাদঃসমাপনি কুঋন ও সন্দেহজনকদেনা সঞ্চিতি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প্রাপ্য বিল/প্রাপ্যনোট/প্রাপ্য হুন্ডি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প্রাপ্য আয় 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অগ্রিম খরচাবলি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বকেয়া আয় সমুহ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অব্যাবহৃত মনিহারি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 মজুদ পন্য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অন্যান্য চলতি সম্পদ</a:t>
                      </a:r>
                    </a:p>
                    <a:p>
                      <a:pPr algn="l"/>
                      <a:r>
                        <a:rPr lang="bn-BD" sz="18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মোট চলতি সম্পদঃ</a:t>
                      </a:r>
                    </a:p>
                    <a:p>
                      <a:pPr algn="l"/>
                      <a:r>
                        <a:rPr lang="bn-BD" sz="1800" b="1" u="sng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অলিক সম্পদঃ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বিলম্বিত বিজ্ঞাপন</a:t>
                      </a:r>
                    </a:p>
                    <a:p>
                      <a:pPr algn="l"/>
                      <a:r>
                        <a:rPr lang="bn-BD" sz="1600" b="0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প্রাথমিক খরচাবলি</a:t>
                      </a:r>
                    </a:p>
                    <a:p>
                      <a:pPr algn="l"/>
                      <a:r>
                        <a:rPr lang="bn-BD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        মোট অলিক সম্পদ</a:t>
                      </a:r>
                      <a:r>
                        <a:rPr lang="en-US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ঃ</a:t>
                      </a:r>
                      <a:endParaRPr lang="bn-BD" sz="1400" b="1" u="none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1600" b="1" u="none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মোট সম্পদ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6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*******</a:t>
                      </a:r>
                    </a:p>
                    <a:p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(******)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8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D4DC2C7-95BD-4A13-8216-4CB6B66D647A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E790B3-B039-424A-8B75-D383B46D3741}"/>
              </a:ext>
            </a:extLst>
          </p:cNvPr>
          <p:cNvSpPr/>
          <p:nvPr/>
        </p:nvSpPr>
        <p:spPr>
          <a:xfrm>
            <a:off x="1976284" y="6105830"/>
            <a:ext cx="8200103" cy="35396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638247"/>
              </p:ext>
            </p:extLst>
          </p:nvPr>
        </p:nvGraphicFramePr>
        <p:xfrm>
          <a:off x="1459416" y="927142"/>
          <a:ext cx="8077200" cy="571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2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7937">
                <a:tc>
                  <a:txBody>
                    <a:bodyPr/>
                    <a:lstStyle/>
                    <a:p>
                      <a:r>
                        <a:rPr lang="bn-BD" sz="1600" b="1" dirty="0">
                          <a:latin typeface="NikoshBAN" pitchFamily="2" charset="0"/>
                          <a:cs typeface="NikoshBAN" pitchFamily="2" charset="0"/>
                        </a:rPr>
                        <a:t>মালিকানাসত্ত্বওদায়ঃ</a:t>
                      </a:r>
                    </a:p>
                    <a:p>
                      <a:r>
                        <a:rPr lang="bn-BD" sz="1600" b="0" dirty="0">
                          <a:latin typeface="NikoshBAN" pitchFamily="2" charset="0"/>
                          <a:cs typeface="NikoshBAN" pitchFamily="2" charset="0"/>
                        </a:rPr>
                        <a:t>মূলধন (</a:t>
                      </a:r>
                      <a:r>
                        <a:rPr lang="en-US" sz="1600" b="0" dirty="0"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bn-BD" sz="1600" b="0" dirty="0">
                          <a:latin typeface="NikoshBAN" pitchFamily="2" charset="0"/>
                          <a:cs typeface="NikoshBAN" pitchFamily="2" charset="0"/>
                        </a:rPr>
                        <a:t>মাপনী</a:t>
                      </a:r>
                      <a:r>
                        <a:rPr lang="en-US" sz="1600" b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600" b="0" dirty="0">
                          <a:latin typeface="NikoshBAN" pitchFamily="2" charset="0"/>
                          <a:cs typeface="NikoshBAN" pitchFamily="2" charset="0"/>
                        </a:rPr>
                        <a:t>উদ্বৃত্ত)</a:t>
                      </a:r>
                    </a:p>
                    <a:p>
                      <a:r>
                        <a:rPr lang="bn-BD" sz="1600" b="0" dirty="0">
                          <a:latin typeface="NikoshBAN" pitchFamily="2" charset="0"/>
                          <a:cs typeface="NikoshBAN" pitchFamily="2" charset="0"/>
                        </a:rPr>
                        <a:t>দীর্ঘ</a:t>
                      </a:r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 মেয়াদি দায়ঃ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ব্যাং ঋণ/বন্ধকি ঋন</a:t>
                      </a:r>
                      <a:endParaRPr lang="bn-BD" sz="1600" b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1600" b="0" dirty="0">
                          <a:latin typeface="NikoshBAN" pitchFamily="2" charset="0"/>
                          <a:cs typeface="NikoshBAN" pitchFamily="2" charset="0"/>
                        </a:rPr>
                        <a:t>ঋণ</a:t>
                      </a:r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 পত্র/ডিভেঞ্চার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ঋন/কর্জ/প্রাপ্ত </a:t>
                      </a:r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ঋণ</a:t>
                      </a:r>
                    </a:p>
                    <a:p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      মোট ধীর্ঘ মেয়াদী দায়</a:t>
                      </a:r>
                    </a:p>
                    <a:p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সল্পমেয়াদী দায়/চলতি দায়ঃ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প্রদেয় হিসাব/পাওনাদার/ব্যবসায়</a:t>
                      </a:r>
                      <a:r>
                        <a:rPr lang="en-US" sz="16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ঋন/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দেনা/ক্রয়</a:t>
                      </a:r>
                      <a:r>
                        <a:rPr lang="en-US" sz="1600" b="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খতিয়ানের জের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ব্যাংকজমাতিরিক্ত/ব্যাংক ওভার ড্রাফ/ওডি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প্রদেয় বিল/প্রদেয় নোট/দেয়বিল/প্রদেয়হুন্ডি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বকেয়া খরচআবলি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অগ্রীমআয় সমুহ/অনুপার্জিত আয়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 </a:t>
                      </a:r>
                    </a:p>
                    <a:p>
                      <a:r>
                        <a:rPr lang="bn-BD" sz="1600" b="0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</a:t>
                      </a:r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মোট সল্পমেয়াদীদায়/চলতিদায়</a:t>
                      </a:r>
                    </a:p>
                    <a:p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        মোট দায়</a:t>
                      </a:r>
                    </a:p>
                    <a:p>
                      <a:r>
                        <a:rPr lang="bn-BD" sz="1600" b="1" baseline="0" dirty="0">
                          <a:latin typeface="NikoshBAN" pitchFamily="2" charset="0"/>
                          <a:cs typeface="NikoshBAN" pitchFamily="2" charset="0"/>
                        </a:rPr>
                        <a:t>                                   মালিকানা স্বত্ত্ব ও মোট দায়</a:t>
                      </a:r>
                    </a:p>
                    <a:p>
                      <a:endParaRPr lang="bn-BD" sz="16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6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b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</a:br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sng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none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bn-BD" sz="1600" u="none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1600" u="sng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******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8131" y="304755"/>
            <a:ext cx="4536504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মালিকানাসত্ত্ব ও দায় নির্নয়ঃ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0C00CD-ABF5-45AE-A3EC-18F361852CD8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195078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24463" y="20018"/>
            <a:ext cx="11678526" cy="1947664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আর্থিক অবস্থার বিবরণী</a:t>
            </a:r>
            <a:r>
              <a:rPr lang="en-US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     	</a:t>
            </a:r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A=L+E</a:t>
            </a:r>
          </a:p>
          <a:p>
            <a:r>
              <a:rPr lang="en-US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	</a:t>
            </a:r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 সম্পদ=</a:t>
            </a:r>
            <a:r>
              <a:rPr lang="en-US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2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মোটদায়+মালিকানা স্বত্ত</a:t>
            </a:r>
            <a:endParaRPr lang="en-GB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24464" y="1844824"/>
            <a:ext cx="11772285" cy="1609946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সম্পদ=স্থায়ী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সম্পদ+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দীর্ঘ মেয়াদি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বিনিয়োগ+চলতি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সম্পদ+অলিক সম্পদ। </a:t>
            </a: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24463" y="3356519"/>
            <a:ext cx="11543073" cy="180020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দায়=</a:t>
            </a:r>
            <a:r>
              <a: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দীর্ঘ মেয়াদি দায়</a:t>
            </a:r>
            <a:r>
              <a: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+</a:t>
            </a:r>
            <a:r>
              <a:rPr lang="en-US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</a:t>
            </a:r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ল্প মেয়াদি দায়</a:t>
            </a:r>
            <a:endParaRPr lang="en-GB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36491" y="4941168"/>
            <a:ext cx="11543073" cy="180020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মালিকানাসত্ত্ব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=মূলধন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(সমাপনী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উদ্বৃত্ত)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+মোট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দীর্ঘমেয়াদি দায়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+ মোট</a:t>
            </a:r>
            <a:r>
              <a:rPr lang="en-US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</a:t>
            </a:r>
            <a:r>
              <a:rPr lang="bn-BD" sz="28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ল্পমেয়াদি দায়।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8C4CB0-811A-4634-8D69-6DC195B0F356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6030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910" y="2415953"/>
            <a:ext cx="8520180" cy="1569660"/>
          </a:xfrm>
          <a:prstGeom prst="rect">
            <a:avLst/>
          </a:prstGeom>
          <a:noFill/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বিক্রীত পণ্যের ব্যয় নির্ণয়ের সূত্র কি?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 সম্পদ 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সূত্রটি কি?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মালিকানাস্বত্ত্ব ও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 দায়  নি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র্ণয়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করার সূত্রটি কি?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6ECE78-E592-4162-B94F-3AE606BA539C}"/>
              </a:ext>
            </a:extLst>
          </p:cNvPr>
          <p:cNvSpPr txBox="1"/>
          <p:nvPr/>
        </p:nvSpPr>
        <p:spPr>
          <a:xfrm>
            <a:off x="3396343" y="493486"/>
            <a:ext cx="34911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কাজ-২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3DE907-2B3A-4551-8D71-1E6F18A38FF5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86129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8972" y="533121"/>
            <a:ext cx="11264017" cy="6186309"/>
          </a:xfrm>
          <a:prstGeom prst="rect">
            <a:avLst/>
          </a:prstGeom>
          <a:noFill/>
          <a:ln w="76200"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36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বিশদ আয় বিবরণীর ১ম ধাপের ফলাফল কোনটি ? </a:t>
            </a:r>
          </a:p>
          <a:p>
            <a:r>
              <a:rPr lang="bn-BD" sz="36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বিক্রয় 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নীট ক্রয় 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মূনাফা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ঘ)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 পণ্যের ব্যয়</a:t>
            </a:r>
          </a:p>
          <a:p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>
                <a:solidFill>
                  <a:srgbClr val="33CC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বিক্রিত পণ্যের ব্যয় নির্ণয়ে কোনটি বিয়োগ করা হয় ?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ম্ভি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মজুদ পণ্য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(খ)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সমাপনী মজুদ পণ্য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(গ) 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ক্রয় 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বিক্রয় </a:t>
            </a:r>
          </a:p>
          <a:p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BD" sz="3600" dirty="0">
                <a:solidFill>
                  <a:srgbClr val="66FF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পরিচালন আয় হলো ----</a:t>
            </a:r>
          </a:p>
          <a:p>
            <a:pPr marL="857250" indent="-857250">
              <a:buFont typeface="+mj-lt"/>
              <a:buAutoNum type="romanLcPeriod"/>
            </a:pP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 বিক্রয়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857250" indent="-857250">
              <a:buFont typeface="+mj-lt"/>
              <a:buAutoNum type="romanLcPeriod"/>
            </a:pP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 বিক্রয় </a:t>
            </a:r>
          </a:p>
          <a:p>
            <a:pPr marL="857250" indent="-857250">
              <a:buFont typeface="+mj-lt"/>
              <a:buAutoNum type="romanLcPeriod"/>
            </a:pP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  আয় </a:t>
            </a:r>
          </a:p>
          <a:p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 </a:t>
            </a:r>
            <a:endParaRPr lang="en-US" sz="36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 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(খ)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(গ)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r>
              <a:rPr lang="bn-BD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bn-BD" sz="36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F7E656-B783-4169-86C1-B1370825CF83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49242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95833E-6 -3.7037E-6 L 3.958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348" y="1744974"/>
            <a:ext cx="10823303" cy="4524315"/>
          </a:xfrm>
          <a:prstGeom prst="rect">
            <a:avLst/>
          </a:prstGeom>
          <a:solidFill>
            <a:srgbClr val="66FF33"/>
          </a:solidFill>
          <a:ln w="19050">
            <a:solidFill>
              <a:srgbClr val="FF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মি. সাদেকের </a:t>
            </a:r>
            <a:r>
              <a:rPr lang="bn-BD" sz="2800" b="1" cap="none" spc="0" dirty="0">
                <a:ln/>
                <a:solidFill>
                  <a:srgbClr val="3333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হিসাব বই থেকে </a:t>
            </a:r>
            <a:r>
              <a:rPr lang="bn-BD" sz="2800" b="1" cap="none" spc="0" dirty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২০১৯ সালের ৩১ </a:t>
            </a:r>
            <a:r>
              <a:rPr lang="bn-BD" sz="2800" b="1" cap="none" spc="0" dirty="0">
                <a:ln/>
                <a:solidFill>
                  <a:srgbClr val="3333CC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ডিসেম্বর তারিখে নিম্নোক্ত তথ্যাদি সংগৃহীত হয়েছে----</a:t>
            </a:r>
          </a:p>
          <a:p>
            <a:endParaRPr lang="en-US" sz="2800" b="1" dirty="0">
              <a:ln/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১,২০০০০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টাকা, ক্রয় বাট্টা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৬,০০০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টাকা,</a:t>
            </a:r>
            <a:r>
              <a:rPr lang="en-US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খরচ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টাকা,</a:t>
            </a:r>
            <a:r>
              <a:rPr lang="en-US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জমিক্রয় ২,০০০,০০ 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বহিঃফেরত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টাকা, আমদানি শুল্ক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টাকা, আসবাবপত্র ক্রয় </a:t>
            </a:r>
            <a:r>
              <a:rPr lang="bn-BD" sz="28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৪০,০০০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টাকা</a:t>
            </a:r>
            <a:r>
              <a:rPr lang="en-US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800" b="1" dirty="0">
                <a:ln/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28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উপর্যুক্ত তথ্যের ভিত্তিতে নিট ক্রয়ের পরিমান কত ?</a:t>
            </a:r>
          </a:p>
          <a:p>
            <a:r>
              <a:rPr lang="en-US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40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উদ্দীপকে উল্লেখিত পরোক্ষ খরচ কোনটি ?</a:t>
            </a:r>
            <a:r>
              <a:rPr lang="bn-BD" sz="4000" b="1" cap="none" spc="0" dirty="0">
                <a:ln/>
                <a:effectLst/>
              </a:rPr>
              <a:t> </a:t>
            </a:r>
            <a:endParaRPr lang="en-US" sz="4000" b="1" cap="none" spc="0" dirty="0">
              <a:ln/>
              <a:effectLst/>
            </a:endParaRPr>
          </a:p>
          <a:p>
            <a:r>
              <a:rPr lang="en-US" sz="4000" b="1" dirty="0">
                <a:ln/>
              </a:rPr>
              <a:t>গ) মোট সম্পদের পনিমান বের করো।</a:t>
            </a:r>
            <a:endParaRPr lang="en-US" sz="4000" b="1" cap="none" spc="0" dirty="0">
              <a:ln/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25A1DA-7499-4CF9-A79E-762ABB1766F7}"/>
              </a:ext>
            </a:extLst>
          </p:cNvPr>
          <p:cNvSpPr txBox="1"/>
          <p:nvPr/>
        </p:nvSpPr>
        <p:spPr>
          <a:xfrm>
            <a:off x="2278743" y="188686"/>
            <a:ext cx="6183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বাড়ির কাজ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4CE4DB-9DE4-4818-910C-7354A3BAEBCE}"/>
              </a:ext>
            </a:extLst>
          </p:cNvPr>
          <p:cNvSpPr/>
          <p:nvPr/>
        </p:nvSpPr>
        <p:spPr>
          <a:xfrm>
            <a:off x="207210" y="80317"/>
            <a:ext cx="11965921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7566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78" y="53554"/>
            <a:ext cx="8789823" cy="656314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191000" y="723900"/>
            <a:ext cx="6477000" cy="2209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81400" y="1204686"/>
            <a:ext cx="64770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>
            <a:prstTxWarp prst="textCascadeUp">
              <a:avLst>
                <a:gd name="adj" fmla="val 50837"/>
              </a:avLst>
            </a:prstTxWarp>
            <a:spAutoFit/>
            <a:scene3d>
              <a:camera prst="isometricOffAxis1Right"/>
              <a:lightRig rig="threePt" dir="t"/>
            </a:scene3d>
            <a:sp3d extrusionH="57150">
              <a:bevelT w="38100" h="38100" prst="angle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" dirty="0">
              <a:ln w="0"/>
              <a:solidFill>
                <a:srgbClr val="0070C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719" y="4082934"/>
            <a:ext cx="1542491" cy="25337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56160" y="35184"/>
            <a:ext cx="1447800" cy="14282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229273" y="25401"/>
            <a:ext cx="1447800" cy="1428233"/>
          </a:xfrm>
          <a:prstGeom prst="rect">
            <a:avLst/>
          </a:prstGeom>
        </p:spPr>
      </p:pic>
      <p:pic>
        <p:nvPicPr>
          <p:cNvPr id="14" name="Picture 13" descr="flowerruler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45947" y="6088748"/>
            <a:ext cx="9094624" cy="533400"/>
          </a:xfrm>
          <a:prstGeom prst="rect">
            <a:avLst/>
          </a:prstGeom>
        </p:spPr>
      </p:pic>
      <p:pic>
        <p:nvPicPr>
          <p:cNvPr id="15" name="Picture 14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37"/>
          <a:stretch>
            <a:fillRect/>
          </a:stretch>
        </p:blipFill>
        <p:spPr bwMode="auto">
          <a:xfrm>
            <a:off x="-4937759" y="-228600"/>
            <a:ext cx="6518393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Cinema Curtain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3"/>
          <a:stretch>
            <a:fillRect/>
          </a:stretch>
        </p:blipFill>
        <p:spPr bwMode="auto">
          <a:xfrm>
            <a:off x="12228286" y="-299418"/>
            <a:ext cx="6172200" cy="7496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017AA1A-C758-4558-8564-8042EDA83104}"/>
              </a:ext>
            </a:extLst>
          </p:cNvPr>
          <p:cNvSpPr/>
          <p:nvPr/>
        </p:nvSpPr>
        <p:spPr>
          <a:xfrm>
            <a:off x="1461790" y="26763"/>
            <a:ext cx="10634960" cy="6777683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8690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59 -0.01018 L 0.51453 -0.01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2 -4.44444E-6 L -0.49383 -0.0006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cfd607d7f80c978f7a912c6a80d35c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1984" y="836712"/>
            <a:ext cx="4182616" cy="309634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836712"/>
            <a:ext cx="3823320" cy="309634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2423592" y="4292526"/>
            <a:ext cx="2808312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 করা হচ্ছে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4072" y="4293096"/>
            <a:ext cx="280831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98602C-3E00-4B37-8469-76EFEA8A722B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9148" y="309440"/>
            <a:ext cx="8169033" cy="570535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3676408" y="6180889"/>
            <a:ext cx="2808312" cy="5232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অর্থ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8927A2-375A-4FB6-B5F5-DED408BD3C67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334812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5BB80B-BA52-4176-A498-39D889A4B890}"/>
              </a:ext>
            </a:extLst>
          </p:cNvPr>
          <p:cNvSpPr/>
          <p:nvPr/>
        </p:nvSpPr>
        <p:spPr>
          <a:xfrm>
            <a:off x="189011" y="115661"/>
            <a:ext cx="11907739" cy="6742340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6" name="Ribbon: Tilted Down 5">
            <a:extLst>
              <a:ext uri="{FF2B5EF4-FFF2-40B4-BE49-F238E27FC236}">
                <a16:creationId xmlns:a16="http://schemas.microsoft.com/office/drawing/2014/main" id="{EDAE1473-7C33-46BA-8141-25E063A7CCBF}"/>
              </a:ext>
            </a:extLst>
          </p:cNvPr>
          <p:cNvSpPr/>
          <p:nvPr/>
        </p:nvSpPr>
        <p:spPr>
          <a:xfrm>
            <a:off x="1099276" y="709900"/>
            <a:ext cx="8674308" cy="1622687"/>
          </a:xfrm>
          <a:prstGeom prst="ribb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966A08F-3FEE-4DE6-A45F-E08FE35A7653}"/>
              </a:ext>
            </a:extLst>
          </p:cNvPr>
          <p:cNvSpPr txBox="1">
            <a:spLocks/>
          </p:cNvSpPr>
          <p:nvPr/>
        </p:nvSpPr>
        <p:spPr>
          <a:xfrm>
            <a:off x="339213" y="2448732"/>
            <a:ext cx="11663776" cy="39985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vert="horz" lIns="195943" t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6576" indent="0" algn="r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bg2">
                    <a:shade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None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</a:t>
            </a:r>
          </a:p>
          <a:p>
            <a:pPr algn="ctr"/>
            <a:endParaRPr lang="en-US" sz="3600" b="1" spc="54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		</a:t>
            </a:r>
            <a:r>
              <a:rPr lang="en-US" sz="11500" b="1" spc="54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আর্থিক বিবরণী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EADD92-E419-4E2A-9301-BF261D8056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13" y="2448732"/>
            <a:ext cx="3335338" cy="411911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69897583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11" y="115661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sp>
        <p:nvSpPr>
          <p:cNvPr id="3" name="Rectangle 2"/>
          <p:cNvSpPr/>
          <p:nvPr/>
        </p:nvSpPr>
        <p:spPr>
          <a:xfrm>
            <a:off x="387927" y="249382"/>
            <a:ext cx="11615061" cy="646574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BE0ED-671F-4A29-9BDC-AB7EA948B62A}"/>
              </a:ext>
            </a:extLst>
          </p:cNvPr>
          <p:cNvSpPr/>
          <p:nvPr/>
        </p:nvSpPr>
        <p:spPr>
          <a:xfrm>
            <a:off x="797622" y="392071"/>
            <a:ext cx="10826101" cy="4457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7194" y="606711"/>
            <a:ext cx="1065761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75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r>
              <a:rPr lang="bn-BD" sz="37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935617" y="1719648"/>
            <a:ext cx="107185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/>
                <a:cs typeface="NikoshBAN" pitchFamily="2" charset="0"/>
              </a:rPr>
              <a:t>  </a:t>
            </a:r>
            <a:r>
              <a:rPr lang="bn-BD" sz="4000" dirty="0">
                <a:latin typeface="Arial"/>
                <a:cs typeface="NikoshBAN" pitchFamily="2" charset="0"/>
              </a:rPr>
              <a:t>১।</a:t>
            </a:r>
            <a:r>
              <a:rPr lang="en-US" sz="4000" dirty="0">
                <a:latin typeface="Arial"/>
                <a:cs typeface="NikoshBAN" pitchFamily="2" charset="0"/>
              </a:rPr>
              <a:t> আর্থিক বিবরণীর সঙ্গা বলতে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২।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Arial"/>
                <a:cs typeface="NikoshBAN" pitchFamily="2" charset="0"/>
              </a:rPr>
              <a:t>আর্থিক বিবরণীর প্রকারভেদ বলতে পারবে। 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 ৩।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Arial"/>
                <a:cs typeface="NikoshBAN" pitchFamily="2" charset="0"/>
              </a:rPr>
              <a:t>আর্থিক বিবরণীর ৩টি ছক আঁকতে পারবে।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৪। নিট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ক্রয়মূল্য ও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বিক্রয়মূল্য নির্ণয় করতে পারবে 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7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1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10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2BE56-B448-4251-8BEA-D8D41445D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85" y="1660265"/>
            <a:ext cx="11288006" cy="4888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F43A6-A280-4515-8946-B680B6AEE70C}"/>
              </a:ext>
            </a:extLst>
          </p:cNvPr>
          <p:cNvSpPr txBox="1"/>
          <p:nvPr/>
        </p:nvSpPr>
        <p:spPr>
          <a:xfrm>
            <a:off x="693174" y="648933"/>
            <a:ext cx="1082531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আর্থিক বিবরণী</a:t>
            </a:r>
          </a:p>
        </p:txBody>
      </p:sp>
    </p:spTree>
    <p:extLst>
      <p:ext uri="{BB962C8B-B14F-4D97-AF65-F5344CB8AC3E}">
        <p14:creationId xmlns:p14="http://schemas.microsoft.com/office/powerpoint/2010/main" val="308193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5872" y="1809598"/>
            <a:ext cx="5735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0373" y="530942"/>
            <a:ext cx="10604091" cy="5632311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আন্তর্জাতিক হিসাব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-০১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অনুযায়ী আর্থিক বিবরণী ৫ টি অং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 প্রস্তুত করা হয়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১.বিশদ আয়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২.মালিকানাস্বত্ব</a:t>
            </a:r>
            <a:r>
              <a:rPr lang="bn-BD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Clr>
                <a:srgbClr val="0000CC"/>
              </a:buClr>
            </a:pPr>
            <a:r>
              <a:rPr lang="en-US" sz="4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৩.আর্থিক অবস্থার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৪.নগদ প্রবাহ  বিবরণী</a:t>
            </a:r>
          </a:p>
          <a:p>
            <a:pPr marL="285750" indent="-285750">
              <a:buClr>
                <a:srgbClr val="0000CC"/>
              </a:buClr>
            </a:pP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৫.আর্থিক অবস্থার বিবরণীতে ব্যবহৃত প্রয়োজনীয় নোট ও গুরুত্বপূর্ণ হিসাবের নীতিমালা।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2711" y="6042091"/>
            <a:ext cx="8291264" cy="646331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 ও দশম শ্রেণিতে প্রথম ৩টি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আলোচ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 করা হয়।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uble Brace 8"/>
          <p:cNvSpPr/>
          <p:nvPr/>
        </p:nvSpPr>
        <p:spPr>
          <a:xfrm>
            <a:off x="1000436" y="2081982"/>
            <a:ext cx="4953000" cy="1929579"/>
          </a:xfrm>
          <a:prstGeom prst="bracePai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62C2022-1027-4774-96D6-EE76E7C5B4DB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</p:spTree>
    <p:extLst>
      <p:ext uri="{BB962C8B-B14F-4D97-AF65-F5344CB8AC3E}">
        <p14:creationId xmlns:p14="http://schemas.microsoft.com/office/powerpoint/2010/main" val="262276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F86A7D-3899-4608-B166-4B1B57C91AED}"/>
              </a:ext>
            </a:extLst>
          </p:cNvPr>
          <p:cNvSpPr/>
          <p:nvPr/>
        </p:nvSpPr>
        <p:spPr>
          <a:xfrm>
            <a:off x="189011" y="142875"/>
            <a:ext cx="11907739" cy="6599465"/>
          </a:xfrm>
          <a:prstGeom prst="rect">
            <a:avLst/>
          </a:prstGeom>
          <a:noFill/>
          <a:ln w="2540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27000" h="1270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385" tIns="42193" rIns="84385" bIns="421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78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2BE56-B448-4251-8BEA-D8D41445DE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03" b="71747"/>
          <a:stretch/>
        </p:blipFill>
        <p:spPr>
          <a:xfrm>
            <a:off x="693174" y="1572263"/>
            <a:ext cx="9379974" cy="9233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8F43A6-A280-4515-8946-B680B6AEE70C}"/>
              </a:ext>
            </a:extLst>
          </p:cNvPr>
          <p:cNvSpPr txBox="1"/>
          <p:nvPr/>
        </p:nvSpPr>
        <p:spPr>
          <a:xfrm>
            <a:off x="693174" y="648933"/>
            <a:ext cx="10825316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বিশদ আয় বিবরণী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7D6A24-4D9D-4A4C-9BAE-D60BCB8ED4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06" b="1442"/>
          <a:stretch/>
        </p:blipFill>
        <p:spPr>
          <a:xfrm>
            <a:off x="498877" y="4615052"/>
            <a:ext cx="11288006" cy="118880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C42F44-6169-4477-9640-C8EEEB2110E0}"/>
              </a:ext>
            </a:extLst>
          </p:cNvPr>
          <p:cNvSpPr txBox="1"/>
          <p:nvPr/>
        </p:nvSpPr>
        <p:spPr>
          <a:xfrm>
            <a:off x="736513" y="2418137"/>
            <a:ext cx="974868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১ম ধাপ= নিট বিক্রয়-বিক্রীত পণ্যের ব্যয়=মোট মুনাফা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E74661-C0D5-4BBA-9135-2D35391CB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33" r="4867" b="43614"/>
          <a:stretch/>
        </p:blipFill>
        <p:spPr>
          <a:xfrm>
            <a:off x="736513" y="3183711"/>
            <a:ext cx="10738638" cy="7874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E9F7EB-3DB6-491C-81F8-057D33870688}"/>
              </a:ext>
            </a:extLst>
          </p:cNvPr>
          <p:cNvSpPr txBox="1"/>
          <p:nvPr/>
        </p:nvSpPr>
        <p:spPr>
          <a:xfrm>
            <a:off x="736513" y="3820433"/>
            <a:ext cx="974868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২য় ধাপ= মোট মুনাফা-পরিচালন ব্যয়=পরিচালন মুনাফা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9FF309-E7C0-46E2-8459-5FA4085350FC}"/>
              </a:ext>
            </a:extLst>
          </p:cNvPr>
          <p:cNvSpPr txBox="1"/>
          <p:nvPr/>
        </p:nvSpPr>
        <p:spPr>
          <a:xfrm>
            <a:off x="405118" y="5776421"/>
            <a:ext cx="11381766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৩য় ধাপ= (পরিচালন মুনাফা+ অন্যান্য আয়)- অন্যান্য ব্যয়= নিট মুনাফা</a:t>
            </a:r>
          </a:p>
        </p:txBody>
      </p:sp>
    </p:spTree>
    <p:extLst>
      <p:ext uri="{BB962C8B-B14F-4D97-AF65-F5344CB8AC3E}">
        <p14:creationId xmlns:p14="http://schemas.microsoft.com/office/powerpoint/2010/main" val="1458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1179</Words>
  <Application>Microsoft Office PowerPoint</Application>
  <PresentationFormat>Widescreen</PresentationFormat>
  <Paragraphs>430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NikoshBAN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 Ali</dc:creator>
  <cp:lastModifiedBy>Irfan Ali</cp:lastModifiedBy>
  <cp:revision>171</cp:revision>
  <dcterms:created xsi:type="dcterms:W3CDTF">2020-06-12T14:08:59Z</dcterms:created>
  <dcterms:modified xsi:type="dcterms:W3CDTF">2020-07-02T12:18:48Z</dcterms:modified>
</cp:coreProperties>
</file>