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Lst>
  <p:notesMasterIdLst>
    <p:notesMasterId r:id="rId22"/>
  </p:notesMasterIdLst>
  <p:sldIdLst>
    <p:sldId id="285" r:id="rId3"/>
    <p:sldId id="279" r:id="rId4"/>
    <p:sldId id="258" r:id="rId5"/>
    <p:sldId id="281" r:id="rId6"/>
    <p:sldId id="269" r:id="rId7"/>
    <p:sldId id="282" r:id="rId8"/>
    <p:sldId id="257" r:id="rId9"/>
    <p:sldId id="259" r:id="rId10"/>
    <p:sldId id="262" r:id="rId11"/>
    <p:sldId id="263" r:id="rId12"/>
    <p:sldId id="264" r:id="rId13"/>
    <p:sldId id="265" r:id="rId14"/>
    <p:sldId id="270" r:id="rId15"/>
    <p:sldId id="271" r:id="rId16"/>
    <p:sldId id="276" r:id="rId17"/>
    <p:sldId id="274" r:id="rId18"/>
    <p:sldId id="277" r:id="rId19"/>
    <p:sldId id="27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9928" autoAdjust="0"/>
  </p:normalViewPr>
  <p:slideViewPr>
    <p:cSldViewPr>
      <p:cViewPr varScale="1">
        <p:scale>
          <a:sx n="64" d="100"/>
          <a:sy n="64" d="100"/>
        </p:scale>
        <p:origin x="15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08717-8984-4E2A-B21D-CD1C9045D9F3}" type="datetimeFigureOut">
              <a:rPr lang="en-US" smtClean="0"/>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E348-A561-4B53-8043-1D5B14784E48}" type="slidenum">
              <a:rPr lang="en-US" smtClean="0"/>
              <a:pPr/>
              <a:t>‹#›</a:t>
            </a:fld>
            <a:endParaRPr lang="en-US"/>
          </a:p>
        </p:txBody>
      </p:sp>
    </p:spTree>
    <p:extLst>
      <p:ext uri="{BB962C8B-B14F-4D97-AF65-F5344CB8AC3E}">
        <p14:creationId xmlns:p14="http://schemas.microsoft.com/office/powerpoint/2010/main" val="427607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3</a:t>
            </a:fld>
            <a:endParaRPr lang="en-US"/>
          </a:p>
        </p:txBody>
      </p:sp>
    </p:spTree>
    <p:extLst>
      <p:ext uri="{BB962C8B-B14F-4D97-AF65-F5344CB8AC3E}">
        <p14:creationId xmlns:p14="http://schemas.microsoft.com/office/powerpoint/2010/main" val="246568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হ্রস্ব দৃষ্টির ফলাফল ও প্রতিকার ব্যাখ্যা করার  চেষ্টা করা হয়েছে। এখানে শিশুদের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12</a:t>
            </a:fld>
            <a:endParaRPr lang="en-US"/>
          </a:p>
        </p:txBody>
      </p:sp>
    </p:spTree>
    <p:extLst>
      <p:ext uri="{BB962C8B-B14F-4D97-AF65-F5344CB8AC3E}">
        <p14:creationId xmlns:p14="http://schemas.microsoft.com/office/powerpoint/2010/main" val="377045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দীর্ঘ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13</a:t>
            </a:fld>
            <a:endParaRPr lang="en-US"/>
          </a:p>
        </p:txBody>
      </p:sp>
    </p:spTree>
    <p:extLst>
      <p:ext uri="{BB962C8B-B14F-4D97-AF65-F5344CB8AC3E}">
        <p14:creationId xmlns:p14="http://schemas.microsoft.com/office/powerpoint/2010/main" val="13493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14</a:t>
            </a:fld>
            <a:endParaRPr lang="en-US"/>
          </a:p>
        </p:txBody>
      </p:sp>
    </p:spTree>
    <p:extLst>
      <p:ext uri="{BB962C8B-B14F-4D97-AF65-F5344CB8AC3E}">
        <p14:creationId xmlns:p14="http://schemas.microsoft.com/office/powerpoint/2010/main" val="219748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দীর্ঘ দৃষ্টির ফলাফল ও প্রতিকার ব্যাখ্যা করার  চেষ্টা করা হয়েছে। এখানে বয়স্কদের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15</a:t>
            </a:fld>
            <a:endParaRPr lang="en-US"/>
          </a:p>
        </p:txBody>
      </p:sp>
    </p:spTree>
    <p:extLst>
      <p:ext uri="{BB962C8B-B14F-4D97-AF65-F5344CB8AC3E}">
        <p14:creationId xmlns:p14="http://schemas.microsoft.com/office/powerpoint/2010/main" val="42802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শিখনফল অর্জন করতে সমর্থ হয়েছে কি-না তা জানার জন্য এ ধরনের দলগত কাজের ব্যবস্থা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16</a:t>
            </a:fld>
            <a:endParaRPr lang="en-US"/>
          </a:p>
        </p:txBody>
      </p:sp>
    </p:spTree>
    <p:extLst>
      <p:ext uri="{BB962C8B-B14F-4D97-AF65-F5344CB8AC3E}">
        <p14:creationId xmlns:p14="http://schemas.microsoft.com/office/powerpoint/2010/main" val="356685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17</a:t>
            </a:fld>
            <a:endParaRPr lang="en-US"/>
          </a:p>
        </p:txBody>
      </p:sp>
    </p:spTree>
    <p:extLst>
      <p:ext uri="{BB962C8B-B14F-4D97-AF65-F5344CB8AC3E}">
        <p14:creationId xmlns:p14="http://schemas.microsoft.com/office/powerpoint/2010/main" val="26282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18</a:t>
            </a:fld>
            <a:endParaRPr lang="en-US"/>
          </a:p>
        </p:txBody>
      </p:sp>
    </p:spTree>
    <p:extLst>
      <p:ext uri="{BB962C8B-B14F-4D97-AF65-F5344CB8AC3E}">
        <p14:creationId xmlns:p14="http://schemas.microsoft.com/office/powerpoint/2010/main" val="215617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4</a:t>
            </a:fld>
            <a:endParaRPr lang="en-US"/>
          </a:p>
        </p:txBody>
      </p:sp>
    </p:spTree>
    <p:extLst>
      <p:ext uri="{BB962C8B-B14F-4D97-AF65-F5344CB8AC3E}">
        <p14:creationId xmlns:p14="http://schemas.microsoft.com/office/powerpoint/2010/main" val="4574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5</a:t>
            </a:fld>
            <a:endParaRPr lang="en-US"/>
          </a:p>
        </p:txBody>
      </p:sp>
    </p:spTree>
    <p:extLst>
      <p:ext uri="{BB962C8B-B14F-4D97-AF65-F5344CB8AC3E}">
        <p14:creationId xmlns:p14="http://schemas.microsoft.com/office/powerpoint/2010/main" val="254840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6</a:t>
            </a:fld>
            <a:endParaRPr lang="en-US"/>
          </a:p>
        </p:txBody>
      </p:sp>
    </p:spTree>
    <p:extLst>
      <p:ext uri="{BB962C8B-B14F-4D97-AF65-F5344CB8AC3E}">
        <p14:creationId xmlns:p14="http://schemas.microsoft.com/office/powerpoint/2010/main" val="110466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বস্তু</a:t>
            </a:r>
            <a:r>
              <a:rPr lang="en-US" sz="1200" dirty="0" smtClean="0">
                <a:latin typeface="NikoshBAN" pitchFamily="2" charset="0"/>
                <a:cs typeface="NikoshBAN" pitchFamily="2" charset="0"/>
              </a:rPr>
              <a:t> </a:t>
            </a:r>
            <a:r>
              <a:rPr lang="bn-BD" sz="1200" dirty="0" smtClean="0">
                <a:latin typeface="NikoshBAN" pitchFamily="2" charset="0"/>
                <a:cs typeface="NikoshBAN" pitchFamily="2" charset="0"/>
              </a:rPr>
              <a:t>কীভাবে-কখন  স্পষ্ট দেখতে পায়</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7</a:t>
            </a:fld>
            <a:endParaRPr lang="en-US"/>
          </a:p>
        </p:txBody>
      </p:sp>
    </p:spTree>
    <p:extLst>
      <p:ext uri="{BB962C8B-B14F-4D97-AF65-F5344CB8AC3E}">
        <p14:creationId xmlns:p14="http://schemas.microsoft.com/office/powerpoint/2010/main" val="7808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কাছের</a:t>
            </a:r>
            <a:r>
              <a:rPr lang="bn-BD" sz="1200" baseline="0" dirty="0" smtClean="0">
                <a:latin typeface="NikoshBAN" pitchFamily="2" charset="0"/>
                <a:cs typeface="NikoshBAN" pitchFamily="2" charset="0"/>
              </a:rPr>
              <a:t> ও দূরের বস্তু</a:t>
            </a:r>
            <a:r>
              <a:rPr lang="bn-BD" sz="1200" dirty="0" smtClean="0">
                <a:latin typeface="NikoshBAN" pitchFamily="2" charset="0"/>
                <a:cs typeface="NikoshBAN" pitchFamily="2" charset="0"/>
              </a:rPr>
              <a:t>স্পষ্ট দেখতে পায়</a:t>
            </a:r>
            <a:r>
              <a:rPr lang="bn-BD" sz="1200" kern="1200" baseline="0" dirty="0" smtClean="0">
                <a:solidFill>
                  <a:schemeClr val="tx1"/>
                </a:solidFill>
                <a:latin typeface="+mn-lt"/>
                <a:ea typeface="+mn-ea"/>
                <a:cs typeface="+mn-cs"/>
              </a:rPr>
              <a:t>বের করে আনার চেষ্টা করলে ভালো </a:t>
            </a:r>
            <a:r>
              <a:rPr lang="bn-BD" sz="1200" kern="1200" baseline="0" smtClean="0">
                <a:solidFill>
                  <a:schemeClr val="tx1"/>
                </a:solidFill>
                <a:latin typeface="+mn-lt"/>
                <a:ea typeface="+mn-ea"/>
                <a:cs typeface="+mn-cs"/>
              </a:rPr>
              <a:t>হয়। এখানে উল্লেখ্য যে নিকট বিন্দু অতিক্রম করে বস্তু কাছে চলে আসলে স্বাভাবিক চোখের লেন্স রেটিনার উপর বিম্ব গঠন করতে পারে 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8</a:t>
            </a:fld>
            <a:endParaRPr lang="en-US"/>
          </a:p>
        </p:txBody>
      </p:sp>
    </p:spTree>
    <p:extLst>
      <p:ext uri="{BB962C8B-B14F-4D97-AF65-F5344CB8AC3E}">
        <p14:creationId xmlns:p14="http://schemas.microsoft.com/office/powerpoint/2010/main" val="422635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9</a:t>
            </a:fld>
            <a:endParaRPr lang="en-US"/>
          </a:p>
        </p:txBody>
      </p:sp>
    </p:spTree>
    <p:extLst>
      <p:ext uri="{BB962C8B-B14F-4D97-AF65-F5344CB8AC3E}">
        <p14:creationId xmlns:p14="http://schemas.microsoft.com/office/powerpoint/2010/main" val="254716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10</a:t>
            </a:fld>
            <a:endParaRPr lang="en-US"/>
          </a:p>
        </p:txBody>
      </p:sp>
    </p:spTree>
    <p:extLst>
      <p:ext uri="{BB962C8B-B14F-4D97-AF65-F5344CB8AC3E}">
        <p14:creationId xmlns:p14="http://schemas.microsoft.com/office/powerpoint/2010/main" val="31879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11</a:t>
            </a:fld>
            <a:endParaRPr lang="en-US"/>
          </a:p>
        </p:txBody>
      </p:sp>
    </p:spTree>
    <p:extLst>
      <p:ext uri="{BB962C8B-B14F-4D97-AF65-F5344CB8AC3E}">
        <p14:creationId xmlns:p14="http://schemas.microsoft.com/office/powerpoint/2010/main" val="91358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631C-2C92-4338-871A-CD6204AA499B}" type="datetimeFigureOut">
              <a:rPr lang="en-US" smtClean="0">
                <a:solidFill>
                  <a:prstClr val="black">
                    <a:tint val="75000"/>
                  </a:prstClr>
                </a:solidFill>
              </a:rPr>
              <a:pPr/>
              <a:t>7/2/2020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4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83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8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094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0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935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64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24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91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8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7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79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57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7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4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D6FCDD1-53C5-4170-9594-399B85085A24}" type="datetimeFigureOut">
              <a:rPr lang="en-US" smtClean="0">
                <a:solidFill>
                  <a:prstClr val="black">
                    <a:tint val="75000"/>
                  </a:prstClr>
                </a:solidFill>
              </a:rPr>
              <a:pPr/>
              <a:t>7/2/2020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404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631C-2C92-4338-871A-CD6204AA499B}" type="datetimeFigureOut">
              <a:rPr lang="en-US" smtClean="0">
                <a:solidFill>
                  <a:prstClr val="black">
                    <a:tint val="75000"/>
                  </a:prstClr>
                </a:solidFill>
              </a:rPr>
              <a:pPr/>
              <a:t>7/2/2020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8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7/2/2020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41785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60564" y="1008709"/>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8956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0-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
                                        <p:tgtEl>
                                          <p:spTgt spid="46"/>
                                        </p:tgtEl>
                                        <p:attrNameLst>
                                          <p:attrName>ppt_x</p:attrName>
                                        </p:attrNameLst>
                                      </p:cBhvr>
                                      <p:tavLst>
                                        <p:tav tm="0">
                                          <p:val>
                                            <p:strVal val="ppt_x"/>
                                          </p:val>
                                        </p:tav>
                                        <p:tav tm="100000">
                                          <p:val>
                                            <p:strVal val="ppt_x"/>
                                          </p:val>
                                        </p:tav>
                                      </p:tavLst>
                                    </p:anim>
                                    <p:anim calcmode="lin" valueType="num">
                                      <p:cBhvr additive="base">
                                        <p:cTn id="11" dur="500"/>
                                        <p:tgtEl>
                                          <p:spTgt spid="46"/>
                                        </p:tgtEl>
                                        <p:attrNameLst>
                                          <p:attrName>ppt_y</p:attrName>
                                        </p:attrNameLst>
                                      </p:cBhvr>
                                      <p:tavLst>
                                        <p:tav tm="0">
                                          <p:val>
                                            <p:strVal val="ppt_y"/>
                                          </p:val>
                                        </p:tav>
                                        <p:tav tm="100000">
                                          <p:val>
                                            <p:strVal val="0-ppt_h/2"/>
                                          </p:val>
                                        </p:tav>
                                      </p:tavLst>
                                    </p:anim>
                                    <p:set>
                                      <p:cBhvr>
                                        <p:cTn id="12" dur="1" fill="hold">
                                          <p:stCondLst>
                                            <p:cond delay="499"/>
                                          </p:stCondLst>
                                        </p:cTn>
                                        <p:tgtEl>
                                          <p:spTgt spid="46"/>
                                        </p:tgtEl>
                                        <p:attrNameLst>
                                          <p:attrName>style.visibility</p:attrName>
                                        </p:attrNameLst>
                                      </p:cBhvr>
                                      <p:to>
                                        <p:strVal val="hidden"/>
                                      </p:to>
                                    </p:set>
                                  </p:childTnLst>
                                </p:cTn>
                              </p:par>
                              <p:par>
                                <p:cTn id="13" presetID="2" presetClass="exit" presetSubtype="1" fill="hold"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0-ppt_h/2"/>
                                          </p:val>
                                        </p:tav>
                                      </p:tavLst>
                                    </p:anim>
                                    <p:set>
                                      <p:cBhvr>
                                        <p:cTn id="16" dur="1" fill="hold">
                                          <p:stCondLst>
                                            <p:cond delay="499"/>
                                          </p:stCondLst>
                                        </p:cTn>
                                        <p:tgtEl>
                                          <p:spTgt spid="44"/>
                                        </p:tgtEl>
                                        <p:attrNameLst>
                                          <p:attrName>style.visibility</p:attrName>
                                        </p:attrNameLst>
                                      </p:cBhvr>
                                      <p:to>
                                        <p:strVal val="hidden"/>
                                      </p:to>
                                    </p:set>
                                  </p:childTnLst>
                                </p:cTn>
                              </p:par>
                            </p:childTnLst>
                          </p:cTn>
                        </p:par>
                        <p:par>
                          <p:cTn id="17" fill="hold">
                            <p:stCondLst>
                              <p:cond delay="500"/>
                            </p:stCondLst>
                            <p:childTnLst>
                              <p:par>
                                <p:cTn id="18" presetID="5" presetClass="exit" presetSubtype="10" fill="hold" nodeType="afterEffect">
                                  <p:stCondLst>
                                    <p:cond delay="0"/>
                                  </p:stCondLst>
                                  <p:childTnLst>
                                    <p:animEffect transition="out" filter="checkerboard(across)">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1000"/>
                                        <p:tgtEl>
                                          <p:spTgt spid="36"/>
                                        </p:tgtEl>
                                      </p:cBhvr>
                                    </p:animEffect>
                                  </p:childTnLst>
                                </p:cTn>
                              </p:par>
                              <p:par>
                                <p:cTn id="26" presetID="22" presetClass="entr" presetSubtype="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strips(downLeft)">
                                      <p:cBhvr>
                                        <p:cTn id="33" dur="1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2.77778E-6 2.27567E-6 L -0.00243 0.31868 " pathEditMode="relative" rAng="0" ptsTypes="AA">
                                      <p:cBhvr>
                                        <p:cTn id="37" dur="2000" fill="hold"/>
                                        <p:tgtEl>
                                          <p:spTgt spid="41"/>
                                        </p:tgtEl>
                                        <p:attrNameLst>
                                          <p:attrName>ppt_x</p:attrName>
                                          <p:attrName>ppt_y</p:attrName>
                                        </p:attrNameLst>
                                      </p:cBhvr>
                                      <p:rCtr x="-100" y="15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33400" y="3377625"/>
            <a:ext cx="447430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বেড়ে গেছে।</a:t>
            </a:r>
            <a:endParaRPr lang="en-US" sz="3200" dirty="0">
              <a:latin typeface="NikoshBAN" pitchFamily="2" charset="0"/>
              <a:cs typeface="NikoshBAN" pitchFamily="2" charset="0"/>
            </a:endParaRPr>
          </a:p>
        </p:txBody>
      </p:sp>
      <p:cxnSp>
        <p:nvCxnSpPr>
          <p:cNvPr id="24" name="Straight Connector 23"/>
          <p:cNvCxnSpPr/>
          <p:nvPr/>
        </p:nvCxnSpPr>
        <p:spPr>
          <a:xfrm>
            <a:off x="5859440" y="9144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0080" y="889376"/>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 y="4191000"/>
            <a:ext cx="474681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বেড়ে গেছে।</a:t>
            </a:r>
            <a:endParaRPr lang="en-US" sz="3200" dirty="0">
              <a:latin typeface="NikoshBAN" pitchFamily="2" charset="0"/>
              <a:cs typeface="NikoshBAN" pitchFamily="2" charset="0"/>
            </a:endParaRPr>
          </a:p>
        </p:txBody>
      </p:sp>
      <p:sp>
        <p:nvSpPr>
          <p:cNvPr id="16" name="TextBox 15"/>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1000"/>
                                        <p:tgtEl>
                                          <p:spTgt spid="39"/>
                                        </p:tgtEl>
                                      </p:cBhvr>
                                    </p:animEffect>
                                    <p:set>
                                      <p:cBhvr>
                                        <p:cTn id="12" dur="1" fill="hold">
                                          <p:stCondLst>
                                            <p:cond delay="999"/>
                                          </p:stCondLst>
                                        </p:cTn>
                                        <p:tgtEl>
                                          <p:spTgt spid="39"/>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1000"/>
                                        <p:tgtEl>
                                          <p:spTgt spid="36"/>
                                        </p:tgtEl>
                                      </p:cBhvr>
                                    </p:animEffect>
                                    <p:set>
                                      <p:cBhvr>
                                        <p:cTn id="15" dur="1" fill="hold">
                                          <p:stCondLst>
                                            <p:cond delay="999"/>
                                          </p:stCondLst>
                                        </p:cTn>
                                        <p:tgtEl>
                                          <p:spTgt spid="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Left)">
                                      <p:cBhvr>
                                        <p:cTn id="20" dur="2000"/>
                                        <p:tgtEl>
                                          <p:spTgt spid="24"/>
                                        </p:tgtEl>
                                      </p:cBhvr>
                                    </p:animEffect>
                                  </p:childTnLst>
                                </p:cTn>
                              </p:par>
                              <p:par>
                                <p:cTn id="21" presetID="18" presetClass="entr" presetSubtype="1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Left)">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277504" y="1422009"/>
            <a:ext cx="7122523" cy="787791"/>
            <a:chOff x="277504" y="1422009"/>
            <a:chExt cx="7122523" cy="787791"/>
          </a:xfrm>
        </p:grpSpPr>
        <p:sp>
          <p:nvSpPr>
            <p:cNvPr id="17" name="Freeform 16"/>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28011" y="178191"/>
                  </a:lnTo>
                  <a:lnTo>
                    <a:pt x="5050301" y="407963"/>
                  </a:lnTo>
                  <a:lnTo>
                    <a:pt x="3928011"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97519" y="2209800"/>
            <a:ext cx="5437707" cy="553998"/>
          </a:xfrm>
          <a:prstGeom prst="rect">
            <a:avLst/>
          </a:prstGeom>
          <a:noFill/>
        </p:spPr>
        <p:txBody>
          <a:bodyPr wrap="none" rtlCol="0">
            <a:spAutoFit/>
          </a:bodyPr>
          <a:lstStyle/>
          <a:p>
            <a:r>
              <a:rPr lang="bn-BD" sz="3000" dirty="0" smtClean="0">
                <a:latin typeface="NikoshBAN" pitchFamily="2" charset="0"/>
                <a:cs typeface="NikoshBAN" pitchFamily="2" charset="0"/>
              </a:rPr>
              <a:t>স্বাভাবিক চোখের দূরবিন্দু অসীম পর্যন্ত বিস্তৃত।</a:t>
            </a:r>
            <a:endParaRPr lang="en-US" sz="3000" dirty="0">
              <a:latin typeface="NikoshBAN" pitchFamily="2" charset="0"/>
              <a:cs typeface="NikoshBAN" pitchFamily="2" charset="0"/>
            </a:endParaRPr>
          </a:p>
        </p:txBody>
      </p:sp>
      <p:grpSp>
        <p:nvGrpSpPr>
          <p:cNvPr id="20" name="Group 19"/>
          <p:cNvGrpSpPr/>
          <p:nvPr/>
        </p:nvGrpSpPr>
        <p:grpSpPr>
          <a:xfrm>
            <a:off x="2971800" y="3733800"/>
            <a:ext cx="4669301" cy="584775"/>
            <a:chOff x="2971800" y="3733800"/>
            <a:chExt cx="4669301" cy="584775"/>
          </a:xfrm>
        </p:grpSpPr>
        <p:sp>
          <p:nvSpPr>
            <p:cNvPr id="16" name="Freeform 15"/>
            <p:cNvSpPr/>
            <p:nvPr/>
          </p:nvSpPr>
          <p:spPr>
            <a:xfrm>
              <a:off x="3276600" y="3733801"/>
              <a:ext cx="436450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086069" y="0"/>
                  </a:lnTo>
                  <a:lnTo>
                    <a:pt x="5050301" y="362400"/>
                  </a:lnTo>
                  <a:lnTo>
                    <a:pt x="3086069"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1800" y="3733800"/>
              <a:ext cx="412292"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grpSp>
      <p:sp>
        <p:nvSpPr>
          <p:cNvPr id="21" name="TextBox 20"/>
          <p:cNvSpPr txBox="1"/>
          <p:nvPr/>
        </p:nvSpPr>
        <p:spPr>
          <a:xfrm>
            <a:off x="533400" y="5008602"/>
            <a:ext cx="7861447" cy="553998"/>
          </a:xfrm>
          <a:prstGeom prst="rect">
            <a:avLst/>
          </a:prstGeom>
          <a:noFill/>
        </p:spPr>
        <p:txBody>
          <a:bodyPr wrap="none" rtlCol="0">
            <a:spAutoFit/>
          </a:bodyPr>
          <a:lstStyle/>
          <a:p>
            <a:r>
              <a:rPr lang="bn-BD" sz="3000" dirty="0" smtClean="0">
                <a:latin typeface="NikoshBAN" pitchFamily="2" charset="0"/>
                <a:cs typeface="NikoshBAN" pitchFamily="2" charset="0"/>
              </a:rPr>
              <a:t>হ্রস্ব দৃষ্টির চোখের দূরবিন্দু অসীমের পরিবর্তে </a:t>
            </a:r>
            <a:r>
              <a:rPr lang="en-US" sz="3000" dirty="0" smtClean="0">
                <a:latin typeface="Times New Roman" pitchFamily="18" charset="0"/>
                <a:cs typeface="Times New Roman" pitchFamily="18" charset="0"/>
              </a:rPr>
              <a:t>F</a:t>
            </a:r>
            <a:r>
              <a:rPr lang="bn-BD" sz="3000" dirty="0" smtClean="0">
                <a:latin typeface="NikoshBAN" pitchFamily="2" charset="0"/>
                <a:cs typeface="NikoshBAN" pitchFamily="2" charset="0"/>
              </a:rPr>
              <a:t> বিন্দুতে চলে আসে।</a:t>
            </a:r>
            <a:endParaRPr lang="en-US" sz="3000" dirty="0">
              <a:latin typeface="NikoshBAN" pitchFamily="2" charset="0"/>
              <a:cs typeface="NikoshBAN" pitchFamily="2" charset="0"/>
            </a:endParaRPr>
          </a:p>
        </p:txBody>
      </p:sp>
      <p:pic>
        <p:nvPicPr>
          <p:cNvPr id="27" name="Picture 26" descr="Concave lens-1.png"/>
          <p:cNvPicPr>
            <a:picLocks noChangeAspect="1"/>
          </p:cNvPicPr>
          <p:nvPr/>
        </p:nvPicPr>
        <p:blipFill>
          <a:blip r:embed="rId5" cstate="print"/>
          <a:stretch>
            <a:fillRect/>
          </a:stretch>
        </p:blipFill>
        <p:spPr>
          <a:xfrm>
            <a:off x="4800600" y="3603294"/>
            <a:ext cx="381000" cy="857250"/>
          </a:xfrm>
          <a:prstGeom prst="rect">
            <a:avLst/>
          </a:prstGeom>
        </p:spPr>
      </p:pic>
      <p:grpSp>
        <p:nvGrpSpPr>
          <p:cNvPr id="30" name="Group 29"/>
          <p:cNvGrpSpPr/>
          <p:nvPr/>
        </p:nvGrpSpPr>
        <p:grpSpPr>
          <a:xfrm>
            <a:off x="497477" y="3621765"/>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09601" y="5500048"/>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অবতল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609600" y="381000"/>
            <a:ext cx="498566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600" dirty="0" smtClean="0">
                <a:latin typeface="NikoshBAN" pitchFamily="2" charset="0"/>
                <a:cs typeface="NikoshBAN" pitchFamily="2" charset="0"/>
              </a:rPr>
              <a:t>হ্রস্ব দৃষ্টি ত্রুটির ফলাফল ও প্রতিকার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 presetClass="exit" presetSubtype="10" fill="hold" nodeType="afterEffect">
                                  <p:stCondLst>
                                    <p:cond delay="0"/>
                                  </p:stCondLst>
                                  <p:childTnLst>
                                    <p:animEffect transition="out" filter="checkerboard(across)">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descr="tree_clipart.png"/>
          <p:cNvPicPr>
            <a:picLocks noChangeAspect="1"/>
          </p:cNvPicPr>
          <p:nvPr/>
        </p:nvPicPr>
        <p:blipFill>
          <a:blip r:embed="rId5" cstate="print"/>
          <a:stretch>
            <a:fillRect/>
          </a:stretch>
        </p:blipFill>
        <p:spPr>
          <a:xfrm>
            <a:off x="609600" y="3240841"/>
            <a:ext cx="762000" cy="862346"/>
          </a:xfrm>
          <a:prstGeom prst="rect">
            <a:avLst/>
          </a:prstGeom>
        </p:spPr>
      </p:pic>
      <p:pic>
        <p:nvPicPr>
          <p:cNvPr id="30" name="Picture 29" descr="tree_clipart.png"/>
          <p:cNvPicPr>
            <a:picLocks noChangeAspect="1"/>
          </p:cNvPicPr>
          <p:nvPr/>
        </p:nvPicPr>
        <p:blipFill>
          <a:blip r:embed="rId5" cstate="print"/>
          <a:stretch>
            <a:fillRect/>
          </a:stretch>
        </p:blipFill>
        <p:spPr>
          <a:xfrm rot="10800000">
            <a:off x="7343775" y="3455172"/>
            <a:ext cx="457200" cy="517408"/>
          </a:xfrm>
          <a:prstGeom prst="rect">
            <a:avLst/>
          </a:prstGeom>
          <a:scene3d>
            <a:camera prst="perspectiveContrastingLeftFacing"/>
            <a:lightRig rig="threePt" dir="t"/>
          </a:scene3d>
        </p:spPr>
      </p:pic>
      <p:sp>
        <p:nvSpPr>
          <p:cNvPr id="28" name="Freeform 27"/>
          <p:cNvSpPr/>
          <p:nvPr/>
        </p:nvSpPr>
        <p:spPr>
          <a:xfrm>
            <a:off x="990600" y="3298655"/>
            <a:ext cx="6629400"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947362 w 5050301"/>
              <a:gd name="connsiteY3" fmla="*/ 673925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45325 h 773723"/>
              <a:gd name="connsiteX3" fmla="*/ 3947362 w 5050301"/>
              <a:gd name="connsiteY3" fmla="*/ 673925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47362" y="216725"/>
                </a:lnTo>
                <a:lnTo>
                  <a:pt x="5050301" y="445325"/>
                </a:lnTo>
                <a:lnTo>
                  <a:pt x="3947362" y="673925"/>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239904" y="3427458"/>
            <a:ext cx="3989696" cy="621322"/>
            <a:chOff x="4114800" y="1600200"/>
            <a:chExt cx="3989696" cy="621322"/>
          </a:xfrm>
        </p:grpSpPr>
        <p:sp>
          <p:nvSpPr>
            <p:cNvPr id="18" name="Rectangle 17"/>
            <p:cNvSpPr/>
            <p:nvPr/>
          </p:nvSpPr>
          <p:spPr>
            <a:xfrm flipV="1">
              <a:off x="7843238" y="177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4419600" y="1600200"/>
              <a:ext cx="3505200"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14800" y="16820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2590800" y="838200"/>
            <a:ext cx="336983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এ ধরনের ত্রুটি দীর্ঘ দৃষ্টি</a:t>
            </a:r>
            <a:endParaRPr lang="en-US" sz="3600" dirty="0">
              <a:latin typeface="NikoshBAN" pitchFamily="2" charset="0"/>
              <a:cs typeface="NikoshBAN" pitchFamily="2" charset="0"/>
            </a:endParaRPr>
          </a:p>
        </p:txBody>
      </p:sp>
      <p:cxnSp>
        <p:nvCxnSpPr>
          <p:cNvPr id="44" name="Straight Connector 43"/>
          <p:cNvCxnSpPr/>
          <p:nvPr/>
        </p:nvCxnSpPr>
        <p:spPr>
          <a:xfrm>
            <a:off x="5916304" y="19050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19050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481078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1644" y="4734580"/>
            <a:ext cx="3435556"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 দূরে সরে গেছে</a:t>
            </a:r>
            <a:endParaRPr lang="en-US" sz="3200" dirty="0">
              <a:latin typeface="NikoshBAN" pitchFamily="2" charset="0"/>
              <a:cs typeface="NikoshBAN" pitchFamily="2" charset="0"/>
            </a:endParaRPr>
          </a:p>
        </p:txBody>
      </p:sp>
      <p:sp>
        <p:nvSpPr>
          <p:cNvPr id="41" name="TextBox 40"/>
          <p:cNvSpPr txBox="1"/>
          <p:nvPr/>
        </p:nvSpPr>
        <p:spPr>
          <a:xfrm>
            <a:off x="4648200" y="488698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420118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2000"/>
                                        <p:tgtEl>
                                          <p:spTgt spid="28"/>
                                        </p:tgtEl>
                                      </p:cBhvr>
                                    </p:animEffect>
                                  </p:childTnLst>
                                </p:cTn>
                              </p:par>
                            </p:childTnLst>
                          </p:cTn>
                        </p:par>
                        <p:par>
                          <p:cTn id="13" fill="hold">
                            <p:stCondLst>
                              <p:cond delay="2000"/>
                            </p:stCondLst>
                            <p:childTnLst>
                              <p:par>
                                <p:cTn id="14" presetID="5" presetClass="entr" presetSubtype="1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2.5E-6 -3.9963E-6 L -0.04844 0.00185 " pathEditMode="relative" rAng="0" ptsTypes="AA">
                                      <p:cBhvr>
                                        <p:cTn id="36" dur="2000" fill="hold"/>
                                        <p:tgtEl>
                                          <p:spTgt spid="24"/>
                                        </p:tgtEl>
                                        <p:attrNameLst>
                                          <p:attrName>ppt_x</p:attrName>
                                          <p:attrName>ppt_y</p:attrName>
                                        </p:attrNameLst>
                                      </p:cBhvr>
                                      <p:rCtr x="-2400" y="100"/>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22" presetClass="entr" presetSubtype="1"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1000"/>
                                        <p:tgtEl>
                                          <p:spTgt spid="45"/>
                                        </p:tgtEl>
                                      </p:cBhvr>
                                    </p:animEffect>
                                  </p:childTnLst>
                                </p:cTn>
                              </p:par>
                              <p:par>
                                <p:cTn id="45" presetID="17" presetClass="entr" presetSubtype="1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22" presetClass="entr" presetSubtype="8"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10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43" grpId="0" animBg="1"/>
      <p:bldP spid="57" grpId="0" animBg="1"/>
      <p:bldP spid="41"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791200" y="563689"/>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3" name="TextBox 42"/>
          <p:cNvSpPr txBox="1"/>
          <p:nvPr/>
        </p:nvSpPr>
        <p:spPr>
          <a:xfrm>
            <a:off x="914400" y="344269"/>
            <a:ext cx="304602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দীর্ঘ দৃষ্টি ত্রুটির কারণ</a:t>
            </a:r>
            <a:endParaRPr lang="en-US" sz="3600" dirty="0">
              <a:latin typeface="NikoshBAN" pitchFamily="2" charset="0"/>
              <a:cs typeface="NikoshBAN" pitchFamily="2" charset="0"/>
            </a:endParaRPr>
          </a:p>
        </p:txBody>
      </p:sp>
      <p:grpSp>
        <p:nvGrpSpPr>
          <p:cNvPr id="26" name="Group 25"/>
          <p:cNvGrpSpPr/>
          <p:nvPr/>
        </p:nvGrpSpPr>
        <p:grpSpPr>
          <a:xfrm>
            <a:off x="5775434" y="685800"/>
            <a:ext cx="2104698" cy="4724400"/>
            <a:chOff x="5775434" y="685800"/>
            <a:chExt cx="2104698" cy="4724400"/>
          </a:xfrm>
        </p:grpSpPr>
        <p:cxnSp>
          <p:nvCxnSpPr>
            <p:cNvPr id="24" name="Straight Connector 23"/>
            <p:cNvCxnSpPr/>
            <p:nvPr/>
          </p:nvCxnSpPr>
          <p:spPr>
            <a:xfrm>
              <a:off x="5775434"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80132"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
        <p:nvSpPr>
          <p:cNvPr id="27" name="Arc 26"/>
          <p:cNvSpPr/>
          <p:nvPr/>
        </p:nvSpPr>
        <p:spPr>
          <a:xfrm rot="4976043">
            <a:off x="6033144" y="675627"/>
            <a:ext cx="1682220" cy="1883095"/>
          </a:xfrm>
          <a:prstGeom prst="arc">
            <a:avLst>
              <a:gd name="adj1" fmla="val 12559820"/>
              <a:gd name="adj2" fmla="val 20983902"/>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2558137" y="1295400"/>
            <a:ext cx="2852063" cy="646331"/>
          </a:xfrm>
          <a:prstGeom prst="rect">
            <a:avLst/>
          </a:prstGeom>
          <a:solidFill>
            <a:schemeClr val="accent3">
              <a:lumMod val="20000"/>
              <a:lumOff val="8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cxnSp>
        <p:nvCxnSpPr>
          <p:cNvPr id="34" name="Straight Connector 33"/>
          <p:cNvCxnSpPr/>
          <p:nvPr/>
        </p:nvCxnSpPr>
        <p:spPr>
          <a:xfrm>
            <a:off x="6072428" y="482224"/>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24600" y="4572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 y="3377625"/>
            <a:ext cx="4423006"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কমে গেছে।</a:t>
            </a:r>
            <a:endParaRPr lang="en-US" sz="3200" dirty="0">
              <a:latin typeface="NikoshBAN" pitchFamily="2" charset="0"/>
              <a:cs typeface="NikoshBAN" pitchFamily="2" charset="0"/>
            </a:endParaRPr>
          </a:p>
        </p:txBody>
      </p:sp>
      <p:sp>
        <p:nvSpPr>
          <p:cNvPr id="37" name="TextBox 36"/>
          <p:cNvSpPr txBox="1"/>
          <p:nvPr/>
        </p:nvSpPr>
        <p:spPr>
          <a:xfrm>
            <a:off x="533400" y="4191000"/>
            <a:ext cx="470994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কমে গেছে।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77778E-6 2.27567E-6 L -0.00243 0.31868 " pathEditMode="relative" rAng="0" ptsTypes="AA">
                                      <p:cBhvr>
                                        <p:cTn id="25" dur="2000" fill="hold"/>
                                        <p:tgtEl>
                                          <p:spTgt spid="27"/>
                                        </p:tgtEl>
                                        <p:attrNameLst>
                                          <p:attrName>ppt_x</p:attrName>
                                          <p:attrName>ppt_y</p:attrName>
                                        </p:attrNameLst>
                                      </p:cBhvr>
                                      <p:rCtr x="-100" y="1590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2" nodeType="click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downLeft)">
                                      <p:cBhvr>
                                        <p:cTn id="43" dur="2000"/>
                                        <p:tgtEl>
                                          <p:spTgt spid="34"/>
                                        </p:tgtEl>
                                      </p:cBhvr>
                                    </p:animEffect>
                                  </p:childTnLst>
                                </p:cTn>
                              </p:par>
                              <p:par>
                                <p:cTn id="44" presetID="18" presetClass="entr" presetSubtype="1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strips(downLeft)">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3"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39"/>
          <p:cNvGrpSpPr/>
          <p:nvPr/>
        </p:nvGrpSpPr>
        <p:grpSpPr>
          <a:xfrm>
            <a:off x="5562600" y="1447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grpSp>
        <p:nvGrpSpPr>
          <p:cNvPr id="3" name="Group 19"/>
          <p:cNvGrpSpPr/>
          <p:nvPr/>
        </p:nvGrpSpPr>
        <p:grpSpPr>
          <a:xfrm>
            <a:off x="1981201" y="2209799"/>
            <a:ext cx="5659901" cy="584776"/>
            <a:chOff x="2908079" y="3733799"/>
            <a:chExt cx="4733022" cy="584776"/>
          </a:xfrm>
        </p:grpSpPr>
        <p:sp>
          <p:nvSpPr>
            <p:cNvPr id="16" name="Freeform 15"/>
            <p:cNvSpPr/>
            <p:nvPr/>
          </p:nvSpPr>
          <p:spPr>
            <a:xfrm>
              <a:off x="3276600" y="3733799"/>
              <a:ext cx="4364501" cy="53340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7">
                  <a:moveTo>
                    <a:pt x="0" y="393894"/>
                  </a:moveTo>
                  <a:lnTo>
                    <a:pt x="3407736" y="0"/>
                  </a:lnTo>
                  <a:lnTo>
                    <a:pt x="5050301" y="362401"/>
                  </a:lnTo>
                  <a:lnTo>
                    <a:pt x="3407736" y="689317"/>
                  </a:lnTo>
                  <a:lnTo>
                    <a:pt x="0" y="393894"/>
                  </a:lnTo>
                  <a:lnTo>
                    <a:pt x="0" y="39389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9" name="TextBox 18"/>
            <p:cNvSpPr txBox="1"/>
            <p:nvPr/>
          </p:nvSpPr>
          <p:spPr>
            <a:xfrm>
              <a:off x="2908079"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sp>
        <p:nvSpPr>
          <p:cNvPr id="21" name="TextBox 20"/>
          <p:cNvSpPr txBox="1"/>
          <p:nvPr/>
        </p:nvSpPr>
        <p:spPr>
          <a:xfrm>
            <a:off x="628068" y="3810000"/>
            <a:ext cx="7906332" cy="1015663"/>
          </a:xfrm>
          <a:prstGeom prst="rect">
            <a:avLst/>
          </a:prstGeom>
          <a:noFill/>
        </p:spPr>
        <p:txBody>
          <a:bodyPr wrap="none" rtlCol="0">
            <a:spAutoFit/>
          </a:bodyPr>
          <a:lstStyle/>
          <a:p>
            <a:r>
              <a:rPr lang="bn-BD" sz="3000" dirty="0" smtClean="0">
                <a:latin typeface="NikoshBAN" pitchFamily="2" charset="0"/>
                <a:cs typeface="NikoshBAN" pitchFamily="2" charset="0"/>
              </a:rPr>
              <a:t>দীর্ঘ দৃষ্টির চোখের ফোকাস দূরত্ব স্বাভাবিক চোখের ফোকাস দূরত্বের</a:t>
            </a:r>
          </a:p>
          <a:p>
            <a:r>
              <a:rPr lang="bn-BD" sz="3000" dirty="0" smtClean="0">
                <a:latin typeface="NikoshBAN" pitchFamily="2" charset="0"/>
                <a:cs typeface="NikoshBAN" pitchFamily="2" charset="0"/>
              </a:rPr>
              <a:t>চেয়ে বেশি হয় ফলে লক্ষবস্তুর প্রতিবিম্ব রেটিনার পিছনে সৃষ্টি হয়।</a:t>
            </a:r>
            <a:endParaRPr lang="en-US" sz="3000" dirty="0">
              <a:latin typeface="NikoshBAN" pitchFamily="2" charset="0"/>
              <a:cs typeface="NikoshBAN" pitchFamily="2" charset="0"/>
            </a:endParaRPr>
          </a:p>
        </p:txBody>
      </p:sp>
      <p:grpSp>
        <p:nvGrpSpPr>
          <p:cNvPr id="4" name="Group 29"/>
          <p:cNvGrpSpPr/>
          <p:nvPr/>
        </p:nvGrpSpPr>
        <p:grpSpPr>
          <a:xfrm>
            <a:off x="533400" y="2057400"/>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85801" y="5105400"/>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উত্তল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1582826" y="381000"/>
            <a:ext cx="5593198"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দীর্ঘ দৃষ্টি ত্রুটির ফলাফল ও প্রতিকার</a:t>
            </a:r>
            <a:endParaRPr lang="en-US" sz="4000" dirty="0">
              <a:latin typeface="NikoshBAN" pitchFamily="2" charset="0"/>
              <a:cs typeface="NikoshBAN" pitchFamily="2" charset="0"/>
            </a:endParaRPr>
          </a:p>
        </p:txBody>
      </p:sp>
      <p:pic>
        <p:nvPicPr>
          <p:cNvPr id="26" name="Picture 25" descr="convax lens.png"/>
          <p:cNvPicPr>
            <a:picLocks noChangeAspect="1"/>
          </p:cNvPicPr>
          <p:nvPr/>
        </p:nvPicPr>
        <p:blipFill>
          <a:blip r:embed="rId5" cstate="print"/>
          <a:stretch>
            <a:fillRect/>
          </a:stretch>
        </p:blipFill>
        <p:spPr>
          <a:xfrm>
            <a:off x="4824792" y="1905000"/>
            <a:ext cx="403596" cy="1219198"/>
          </a:xfrm>
          <a:prstGeom prst="rect">
            <a:avLst/>
          </a:prstGeom>
        </p:spPr>
      </p:pic>
      <p:grpSp>
        <p:nvGrpSpPr>
          <p:cNvPr id="5" name="Group 19"/>
          <p:cNvGrpSpPr/>
          <p:nvPr/>
        </p:nvGrpSpPr>
        <p:grpSpPr>
          <a:xfrm>
            <a:off x="2743200" y="2122967"/>
            <a:ext cx="4845723" cy="584776"/>
            <a:chOff x="2779704" y="3733800"/>
            <a:chExt cx="5276247" cy="584776"/>
          </a:xfrm>
        </p:grpSpPr>
        <p:sp>
          <p:nvSpPr>
            <p:cNvPr id="29" name="Freeform 28"/>
            <p:cNvSpPr/>
            <p:nvPr/>
          </p:nvSpPr>
          <p:spPr>
            <a:xfrm>
              <a:off x="3276600" y="3785176"/>
              <a:ext cx="477935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393893 h 689316"/>
                <a:gd name="connsiteX1" fmla="*/ 3184873 w 5050301"/>
                <a:gd name="connsiteY1" fmla="*/ 0 h 689316"/>
                <a:gd name="connsiteX2" fmla="*/ 5050301 w 5050301"/>
                <a:gd name="connsiteY2" fmla="*/ 362400 h 689316"/>
                <a:gd name="connsiteX3" fmla="*/ 3407736 w 5050301"/>
                <a:gd name="connsiteY3" fmla="*/ 689316 h 689316"/>
                <a:gd name="connsiteX4" fmla="*/ 0 w 5050301"/>
                <a:gd name="connsiteY4" fmla="*/ 393893 h 689316"/>
                <a:gd name="connsiteX5" fmla="*/ 0 w 5050301"/>
                <a:gd name="connsiteY5" fmla="*/ 393893 h 689316"/>
                <a:gd name="connsiteX0" fmla="*/ 0 w 5050301"/>
                <a:gd name="connsiteY0" fmla="*/ 393893 h 689315"/>
                <a:gd name="connsiteX1" fmla="*/ 3184873 w 5050301"/>
                <a:gd name="connsiteY1" fmla="*/ 0 h 689315"/>
                <a:gd name="connsiteX2" fmla="*/ 5050301 w 5050301"/>
                <a:gd name="connsiteY2" fmla="*/ 362400 h 689315"/>
                <a:gd name="connsiteX3" fmla="*/ 3097199 w 5050301"/>
                <a:gd name="connsiteY3" fmla="*/ 689315 h 689315"/>
                <a:gd name="connsiteX4" fmla="*/ 0 w 5050301"/>
                <a:gd name="connsiteY4" fmla="*/ 393893 h 689315"/>
                <a:gd name="connsiteX5" fmla="*/ 0 w 5050301"/>
                <a:gd name="connsiteY5" fmla="*/ 393893 h 689315"/>
                <a:gd name="connsiteX0" fmla="*/ 0 w 5050301"/>
                <a:gd name="connsiteY0" fmla="*/ 393893 h 689316"/>
                <a:gd name="connsiteX1" fmla="*/ 3184873 w 5050301"/>
                <a:gd name="connsiteY1" fmla="*/ 0 h 689316"/>
                <a:gd name="connsiteX2" fmla="*/ 5050301 w 5050301"/>
                <a:gd name="connsiteY2" fmla="*/ 362400 h 689316"/>
                <a:gd name="connsiteX3" fmla="*/ 3184873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184873" y="0"/>
                  </a:lnTo>
                  <a:lnTo>
                    <a:pt x="5050301" y="362400"/>
                  </a:lnTo>
                  <a:lnTo>
                    <a:pt x="3184873"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79704" y="3733800"/>
              <a:ext cx="52397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grpSp>
        <p:nvGrpSpPr>
          <p:cNvPr id="37" name="Group 19"/>
          <p:cNvGrpSpPr/>
          <p:nvPr/>
        </p:nvGrpSpPr>
        <p:grpSpPr>
          <a:xfrm>
            <a:off x="3048000" y="2209800"/>
            <a:ext cx="5074321" cy="609600"/>
            <a:chOff x="3397762" y="3708975"/>
            <a:chExt cx="4243340" cy="609600"/>
          </a:xfrm>
        </p:grpSpPr>
        <p:sp>
          <p:nvSpPr>
            <p:cNvPr id="38" name="Freeform 37"/>
            <p:cNvSpPr/>
            <p:nvPr/>
          </p:nvSpPr>
          <p:spPr>
            <a:xfrm>
              <a:off x="3800177" y="3708975"/>
              <a:ext cx="3840925"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425974 h 721397"/>
                <a:gd name="connsiteX1" fmla="*/ 2654708 w 5050301"/>
                <a:gd name="connsiteY1" fmla="*/ 0 h 721397"/>
                <a:gd name="connsiteX2" fmla="*/ 5050301 w 5050301"/>
                <a:gd name="connsiteY2" fmla="*/ 394481 h 721397"/>
                <a:gd name="connsiteX3" fmla="*/ 3407736 w 5050301"/>
                <a:gd name="connsiteY3" fmla="*/ 721397 h 721397"/>
                <a:gd name="connsiteX4" fmla="*/ 0 w 5050301"/>
                <a:gd name="connsiteY4" fmla="*/ 425974 h 721397"/>
                <a:gd name="connsiteX5" fmla="*/ 0 w 5050301"/>
                <a:gd name="connsiteY5" fmla="*/ 425974 h 721397"/>
                <a:gd name="connsiteX0" fmla="*/ 0 w 5050301"/>
                <a:gd name="connsiteY0" fmla="*/ 425974 h 689316"/>
                <a:gd name="connsiteX1" fmla="*/ 2654708 w 5050301"/>
                <a:gd name="connsiteY1" fmla="*/ 0 h 689316"/>
                <a:gd name="connsiteX2" fmla="*/ 5050301 w 5050301"/>
                <a:gd name="connsiteY2" fmla="*/ 394481 h 689316"/>
                <a:gd name="connsiteX3" fmla="*/ 2654708 w 5050301"/>
                <a:gd name="connsiteY3" fmla="*/ 689316 h 689316"/>
                <a:gd name="connsiteX4" fmla="*/ 0 w 5050301"/>
                <a:gd name="connsiteY4" fmla="*/ 425974 h 689316"/>
                <a:gd name="connsiteX5" fmla="*/ 0 w 5050301"/>
                <a:gd name="connsiteY5" fmla="*/ 425974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425974"/>
                  </a:moveTo>
                  <a:lnTo>
                    <a:pt x="2654708" y="0"/>
                  </a:lnTo>
                  <a:lnTo>
                    <a:pt x="5050301" y="394481"/>
                  </a:lnTo>
                  <a:lnTo>
                    <a:pt x="2654708" y="689316"/>
                  </a:lnTo>
                  <a:lnTo>
                    <a:pt x="0" y="425974"/>
                  </a:lnTo>
                  <a:lnTo>
                    <a:pt x="0" y="42597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397762"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N</a:t>
              </a:r>
              <a:endParaRPr lang="en-US" sz="32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0-#ppt_w/2"/>
                                          </p:val>
                                        </p:tav>
                                        <p:tav tm="100000">
                                          <p:val>
                                            <p:strVal val="#ppt_x"/>
                                          </p:val>
                                        </p:tav>
                                      </p:tavLst>
                                    </p:anim>
                                    <p:anim calcmode="lin" valueType="num">
                                      <p:cBhvr additive="base">
                                        <p:cTn id="21" dur="10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 presetClass="exit" presetSubtype="10" fill="hold" nodeType="afterEffect">
                                  <p:stCondLst>
                                    <p:cond delay="0"/>
                                  </p:stCondLst>
                                  <p:childTnLst>
                                    <p:animEffect transition="out" filter="checkerboard(across)">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par>
                                <p:cTn id="29" presetID="5"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peropic.gif"/>
          <p:cNvPicPr>
            <a:picLocks noChangeAspect="1"/>
          </p:cNvPicPr>
          <p:nvPr/>
        </p:nvPicPr>
        <p:blipFill>
          <a:blip r:embed="rId3" cstate="print"/>
          <a:stretch>
            <a:fillRect/>
          </a:stretch>
        </p:blipFill>
        <p:spPr>
          <a:xfrm>
            <a:off x="609600" y="1885950"/>
            <a:ext cx="4004584" cy="1543050"/>
          </a:xfrm>
          <a:prstGeom prst="rect">
            <a:avLst/>
          </a:prstGeom>
        </p:spPr>
      </p:pic>
      <p:pic>
        <p:nvPicPr>
          <p:cNvPr id="3" name="Picture 2" descr="myopiceye.gif"/>
          <p:cNvPicPr>
            <a:picLocks noChangeAspect="1"/>
          </p:cNvPicPr>
          <p:nvPr/>
        </p:nvPicPr>
        <p:blipFill>
          <a:blip r:embed="rId4" cstate="print"/>
          <a:stretch>
            <a:fillRect/>
          </a:stretch>
        </p:blipFill>
        <p:spPr>
          <a:xfrm>
            <a:off x="4642756" y="1885950"/>
            <a:ext cx="3967844" cy="1543050"/>
          </a:xfrm>
          <a:prstGeom prst="rect">
            <a:avLst/>
          </a:prstGeom>
        </p:spPr>
      </p:pic>
      <p:sp>
        <p:nvSpPr>
          <p:cNvPr id="5" name="TextBox 4"/>
          <p:cNvSpPr txBox="1"/>
          <p:nvPr/>
        </p:nvSpPr>
        <p:spPr>
          <a:xfrm>
            <a:off x="3304163" y="457200"/>
            <a:ext cx="2060179"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9" name="TextBox 8"/>
          <p:cNvSpPr txBox="1"/>
          <p:nvPr/>
        </p:nvSpPr>
        <p:spPr>
          <a:xfrm>
            <a:off x="2275147" y="3362980"/>
            <a:ext cx="925253" cy="523220"/>
          </a:xfrm>
          <a:prstGeom prst="rect">
            <a:avLst/>
          </a:prstGeom>
          <a:noFill/>
        </p:spPr>
        <p:txBody>
          <a:bodyPr wrap="none" rtlCol="0">
            <a:spAutoFit/>
          </a:bodyPr>
          <a:lstStyle/>
          <a:p>
            <a:r>
              <a:rPr lang="bn-BD" sz="2800" dirty="0" smtClean="0">
                <a:latin typeface="NikoshBAN" pitchFamily="2" charset="0"/>
                <a:cs typeface="NikoshBAN" pitchFamily="2" charset="0"/>
              </a:rPr>
              <a:t>ছবি -১</a:t>
            </a:r>
            <a:endParaRPr lang="en-US" sz="2800" dirty="0">
              <a:latin typeface="NikoshBAN" pitchFamily="2" charset="0"/>
              <a:cs typeface="NikoshBAN" pitchFamily="2" charset="0"/>
            </a:endParaRPr>
          </a:p>
        </p:txBody>
      </p:sp>
      <p:sp>
        <p:nvSpPr>
          <p:cNvPr id="10" name="TextBox 9"/>
          <p:cNvSpPr txBox="1"/>
          <p:nvPr/>
        </p:nvSpPr>
        <p:spPr>
          <a:xfrm>
            <a:off x="6600913" y="3352800"/>
            <a:ext cx="942887" cy="523220"/>
          </a:xfrm>
          <a:prstGeom prst="rect">
            <a:avLst/>
          </a:prstGeom>
          <a:noFill/>
        </p:spPr>
        <p:txBody>
          <a:bodyPr wrap="none" rtlCol="0">
            <a:spAutoFit/>
          </a:bodyPr>
          <a:lstStyle/>
          <a:p>
            <a:r>
              <a:rPr lang="bn-BD" sz="2800" dirty="0" smtClean="0">
                <a:latin typeface="NikoshBAN" pitchFamily="2" charset="0"/>
                <a:cs typeface="NikoshBAN" pitchFamily="2" charset="0"/>
              </a:rPr>
              <a:t>ছবি -২</a:t>
            </a:r>
            <a:endParaRPr lang="en-US" sz="2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14600" y="4800600"/>
            <a:ext cx="184731" cy="707886"/>
          </a:xfrm>
          <a:prstGeom prst="rect">
            <a:avLst/>
          </a:prstGeom>
          <a:noFill/>
        </p:spPr>
        <p:txBody>
          <a:bodyPr wrap="none" rtlCol="0">
            <a:spAutoFit/>
          </a:bodyPr>
          <a:lstStyle/>
          <a:p>
            <a:endParaRPr lang="en-US" sz="4000" dirty="0">
              <a:latin typeface="NikoshBAN" pitchFamily="2" charset="0"/>
              <a:cs typeface="NikoshBAN" pitchFamily="2" charset="0"/>
            </a:endParaRPr>
          </a:p>
        </p:txBody>
      </p:sp>
      <p:sp>
        <p:nvSpPr>
          <p:cNvPr id="12" name="TextBox 11"/>
          <p:cNvSpPr txBox="1"/>
          <p:nvPr/>
        </p:nvSpPr>
        <p:spPr>
          <a:xfrm>
            <a:off x="533400" y="4397514"/>
            <a:ext cx="8077200" cy="707886"/>
          </a:xfrm>
          <a:prstGeom prst="rect">
            <a:avLst/>
          </a:prstGeom>
          <a:solidFill>
            <a:schemeClr val="tx2">
              <a:lumMod val="20000"/>
              <a:lumOff val="80000"/>
            </a:schemeClr>
          </a:solidFill>
        </p:spPr>
        <p:txBody>
          <a:bodyPr wrap="square" rtlCol="0">
            <a:spAutoFit/>
          </a:bodyPr>
          <a:lstStyle/>
          <a:p>
            <a:r>
              <a:rPr lang="bn-BD" sz="4000" dirty="0" smtClean="0">
                <a:latin typeface="NikoshBAN" pitchFamily="2" charset="0"/>
                <a:cs typeface="NikoshBAN" pitchFamily="2" charset="0"/>
              </a:rPr>
              <a:t>উপরের ছবির ঘটনাগুলোর মধ্যে পার্থক্য উল্লেখ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533400"/>
            <a:ext cx="1521570" cy="769441"/>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44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90600" y="1600200"/>
            <a:ext cx="3549370"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১। দৃষ্টির ত্রুটিগুলো কী কী ?</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990600" y="2628900"/>
            <a:ext cx="3877985"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২। দীর্ঘ দৃষ্টি ত্রুটির কারণ কী ?</a:t>
            </a:r>
            <a:endParaRPr lang="en-US"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990600" y="3657600"/>
            <a:ext cx="6034024" cy="1077218"/>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৩। হ্রস্ব দৃষ্টি ত্রুটি সংশোধনের জন্য কোন ধরনের</a:t>
            </a:r>
          </a:p>
          <a:p>
            <a:r>
              <a:rPr lang="bn-BD" sz="3200" dirty="0" smtClean="0">
                <a:solidFill>
                  <a:schemeClr val="tx2">
                    <a:lumMod val="75000"/>
                  </a:schemeClr>
                </a:solidFill>
                <a:latin typeface="NikoshBAN" pitchFamily="2" charset="0"/>
                <a:cs typeface="NikoshBAN" pitchFamily="2" charset="0"/>
                <a:sym typeface="Webdings"/>
              </a:rPr>
              <a:t>    লেন্স ব্যবহার করা হয় ?</a:t>
            </a:r>
            <a:endParaRPr lang="en-US" sz="3200" dirty="0">
              <a:solidFill>
                <a:schemeClr val="tx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609600"/>
            <a:ext cx="2172390"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66800" y="2057400"/>
            <a:ext cx="7191392" cy="2554545"/>
          </a:xfrm>
          <a:prstGeom prst="rect">
            <a:avLst/>
          </a:prstGeom>
          <a:solidFill>
            <a:schemeClr val="accent1">
              <a:lumMod val="40000"/>
              <a:lumOff val="60000"/>
            </a:schemeClr>
          </a:solidFill>
        </p:spPr>
        <p:txBody>
          <a:bodyPr wrap="none" rtlCol="0">
            <a:spAutoFit/>
          </a:bodyPr>
          <a:lstStyle/>
          <a:p>
            <a:r>
              <a:rPr lang="bn-BD" sz="3200" dirty="0" smtClean="0">
                <a:latin typeface="NikoshBAN" pitchFamily="2" charset="0"/>
                <a:cs typeface="NikoshBAN" pitchFamily="2" charset="0"/>
              </a:rPr>
              <a:t>দশম শ্রেণির শ্রেণি শিক্ষক চশমা ছাড়া বই এর  লেখা </a:t>
            </a:r>
          </a:p>
          <a:p>
            <a:r>
              <a:rPr lang="bn-BD" sz="3200" dirty="0" smtClean="0">
                <a:latin typeface="NikoshBAN" pitchFamily="2" charset="0"/>
                <a:cs typeface="NikoshBAN" pitchFamily="2" charset="0"/>
              </a:rPr>
              <a:t>ভালো ভাবে দেখতে পান না। ডাক্তারের পরামর্শ অনুযায়ী</a:t>
            </a:r>
          </a:p>
          <a:p>
            <a:r>
              <a:rPr lang="bn-BD" sz="3200" dirty="0" smtClean="0">
                <a:latin typeface="NikoshBAN" pitchFamily="2" charset="0"/>
                <a:cs typeface="NikoshBAN" pitchFamily="2" charset="0"/>
              </a:rPr>
              <a:t>তিনি +</a:t>
            </a:r>
            <a:r>
              <a:rPr lang="en-US" sz="3200" dirty="0" smtClean="0">
                <a:latin typeface="Arial" pitchFamily="34" charset="0"/>
                <a:cs typeface="Arial" pitchFamily="34" charset="0"/>
              </a:rPr>
              <a:t>2 D </a:t>
            </a:r>
            <a:r>
              <a:rPr lang="bn-BD" sz="3200" dirty="0" smtClean="0">
                <a:latin typeface="NikoshBAN" pitchFamily="2" charset="0"/>
                <a:cs typeface="NikoshBAN" pitchFamily="2" charset="0"/>
              </a:rPr>
              <a:t>ক্ষমতাসম্পন্ন লেন্সের চশমা ব্যবহার করেন।</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শিক্ষকের +</a:t>
            </a:r>
            <a:r>
              <a:rPr lang="en-US" sz="3200" dirty="0" smtClean="0">
                <a:latin typeface="Arial" pitchFamily="34" charset="0"/>
                <a:cs typeface="Arial" pitchFamily="34" charset="0"/>
              </a:rPr>
              <a:t>2 D </a:t>
            </a:r>
            <a:r>
              <a:rPr lang="bn-BD" sz="3200" dirty="0" smtClean="0">
                <a:latin typeface="NikoshBAN" pitchFamily="2" charset="0"/>
                <a:cs typeface="NikoshBAN" pitchFamily="2" charset="0"/>
              </a:rPr>
              <a:t>ক্ষমতার লেন্সের চশমা ব্যবহার করার </a:t>
            </a:r>
          </a:p>
          <a:p>
            <a:r>
              <a:rPr lang="bn-BD" sz="3200" dirty="0" smtClean="0">
                <a:latin typeface="NikoshBAN" pitchFamily="2" charset="0"/>
                <a:cs typeface="NikoshBAN" pitchFamily="2" charset="0"/>
              </a:rPr>
              <a:t>যৌক্তিকতা বিশ্লেষণ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bn-IN" sz="2800" dirty="0" smtClean="0">
                <a:solidFill>
                  <a:prstClr val="black"/>
                </a:solidFill>
                <a:latin typeface="NikoshBAN" pitchFamily="2" charset="0"/>
                <a:cs typeface="NikoshBAN" pitchFamily="2" charset="0"/>
              </a:rPr>
              <a:t>আশরাফুল হক </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bn-IN" sz="2800" spc="-150" dirty="0" smtClean="0">
                <a:solidFill>
                  <a:prstClr val="black"/>
                </a:solidFill>
                <a:latin typeface="NikoshBAN" pitchFamily="2" charset="0"/>
                <a:cs typeface="NikoshBAN" pitchFamily="2" charset="0"/>
              </a:rPr>
              <a:t>কালুখালী আদর্শ </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bn-IN" sz="2800" dirty="0" smtClean="0">
                <a:solidFill>
                  <a:prstClr val="black"/>
                </a:solidFill>
                <a:latin typeface="NikoshBAN" pitchFamily="2" charset="0"/>
                <a:cs typeface="NikoshBAN" pitchFamily="2" charset="0"/>
              </a:rPr>
              <a:t>হারুয়া;কালুখালী;রাজবাড়ী</a:t>
            </a:r>
          </a:p>
          <a:p>
            <a:pPr algn="ctr"/>
            <a:r>
              <a:rPr lang="bn-IN" sz="2800" dirty="0" smtClean="0">
                <a:solidFill>
                  <a:prstClr val="black"/>
                </a:solidFill>
                <a:latin typeface="NikoshBAN" pitchFamily="2" charset="0"/>
                <a:cs typeface="NikoshBAN" pitchFamily="2" charset="0"/>
              </a:rPr>
              <a:t>মোবাইল-০১৭২০৫৫৮৬২৮। </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255426"/>
            <a:ext cx="685800"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Glass wear Student.jpg"/>
          <p:cNvPicPr>
            <a:picLocks noChangeAspect="1"/>
          </p:cNvPicPr>
          <p:nvPr/>
        </p:nvPicPr>
        <p:blipFill>
          <a:blip r:embed="rId4" cstate="print"/>
          <a:stretch>
            <a:fillRect/>
          </a:stretch>
        </p:blipFill>
        <p:spPr>
          <a:xfrm>
            <a:off x="838200" y="914400"/>
            <a:ext cx="7510794" cy="4876800"/>
          </a:xfrm>
          <a:prstGeom prst="rect">
            <a:avLst/>
          </a:prstGeom>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Optical glass.png"/>
          <p:cNvPicPr>
            <a:picLocks noChangeAspect="1"/>
          </p:cNvPicPr>
          <p:nvPr/>
        </p:nvPicPr>
        <p:blipFill>
          <a:blip r:embed="rId4" cstate="print"/>
          <a:stretch>
            <a:fillRect/>
          </a:stretch>
        </p:blipFill>
        <p:spPr>
          <a:xfrm>
            <a:off x="619378" y="0"/>
            <a:ext cx="7838822" cy="4825250"/>
          </a:xfrm>
          <a:prstGeom prst="rect">
            <a:avLst/>
          </a:prstGeom>
        </p:spPr>
      </p:pic>
      <p:sp>
        <p:nvSpPr>
          <p:cNvPr id="9" name="TextBox 8"/>
          <p:cNvSpPr txBox="1"/>
          <p:nvPr/>
        </p:nvSpPr>
        <p:spPr>
          <a:xfrm>
            <a:off x="2362200" y="2895600"/>
            <a:ext cx="4163319" cy="769441"/>
          </a:xfrm>
          <a:prstGeom prst="rect">
            <a:avLst/>
          </a:prstGeom>
          <a:solidFill>
            <a:schemeClr val="tx2">
              <a:lumMod val="60000"/>
              <a:lumOff val="40000"/>
            </a:schemeClr>
          </a:solidFill>
        </p:spPr>
        <p:txBody>
          <a:bodyPr wrap="none" rtlCol="0">
            <a:spAutoFit/>
          </a:bodyPr>
          <a:lstStyle/>
          <a:p>
            <a:r>
              <a:rPr lang="bn-BD" sz="4400" dirty="0" smtClean="0">
                <a:latin typeface="NikoshBAN" pitchFamily="2" charset="0"/>
                <a:cs typeface="NikoshBAN" pitchFamily="2" charset="0"/>
              </a:rPr>
              <a:t>চোখের ত্রুটি ও প্রতিকার</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4700" y="1905000"/>
            <a:ext cx="3635932" cy="584775"/>
          </a:xfrm>
          <a:prstGeom prst="rect">
            <a:avLst/>
          </a:prstGeom>
          <a:solidFill>
            <a:schemeClr val="tx2">
              <a:lumMod val="20000"/>
              <a:lumOff val="80000"/>
            </a:schemeClr>
          </a:solidFill>
        </p:spPr>
        <p:txBody>
          <a:bodyPr wrap="none" rtlCol="0">
            <a:spAutoFit/>
          </a:bodyPr>
          <a:lstStyle/>
          <a:p>
            <a:r>
              <a:rPr lang="en-US" sz="3200" dirty="0" smtClean="0">
                <a:latin typeface="NikoshBAN" pitchFamily="2" charset="0"/>
                <a:cs typeface="NikoshBAN" pitchFamily="2" charset="0"/>
              </a:rPr>
              <a:t>এ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sym typeface="Webdings"/>
              </a:rPr>
              <a:t> …</a:t>
            </a:r>
            <a:endParaRPr lang="en-US" sz="3200" dirty="0">
              <a:latin typeface="NikoshBAN" pitchFamily="2" charset="0"/>
              <a:cs typeface="NikoshBAN" pitchFamily="2" charset="0"/>
            </a:endParaRPr>
          </a:p>
        </p:txBody>
      </p:sp>
      <p:sp>
        <p:nvSpPr>
          <p:cNvPr id="7" name="TextBox 6"/>
          <p:cNvSpPr txBox="1"/>
          <p:nvPr/>
        </p:nvSpPr>
        <p:spPr>
          <a:xfrm>
            <a:off x="904700" y="3488075"/>
            <a:ext cx="5925020" cy="584775"/>
          </a:xfrm>
          <a:prstGeom prst="rect">
            <a:avLst/>
          </a:prstGeom>
          <a:solidFill>
            <a:schemeClr val="accent5">
              <a:lumMod val="60000"/>
              <a:lumOff val="4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 ত্রুটির কারণগুলো উল্লেখ করতে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2" name="TextBox 11"/>
          <p:cNvSpPr txBox="1"/>
          <p:nvPr/>
        </p:nvSpPr>
        <p:spPr>
          <a:xfrm>
            <a:off x="904700" y="2819400"/>
            <a:ext cx="5436104" cy="584775"/>
          </a:xfrm>
          <a:prstGeom prst="rect">
            <a:avLst/>
          </a:prstGeom>
          <a:solidFill>
            <a:schemeClr val="accent5">
              <a:lumMod val="40000"/>
              <a:lumOff val="6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দৃষ্টির ত্রুটিগুলো কী কী তা বর্ণনা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4" name="TextBox 13"/>
          <p:cNvSpPr txBox="1"/>
          <p:nvPr/>
        </p:nvSpPr>
        <p:spPr>
          <a:xfrm>
            <a:off x="904700" y="4156750"/>
            <a:ext cx="7664278" cy="584775"/>
          </a:xfrm>
          <a:prstGeom prst="rect">
            <a:avLst/>
          </a:prstGeom>
          <a:solidFill>
            <a:schemeClr val="accent5">
              <a:lumMod val="60000"/>
              <a:lumOff val="4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ত্রুটির ফলাফল ও প্রতিকারের উপায় ব্যাখ্যা করতে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8" name="Frame 7"/>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3581400" y="609600"/>
            <a:ext cx="1622560" cy="707886"/>
          </a:xfrm>
          <a:prstGeom prst="rect">
            <a:avLst/>
          </a:prstGeom>
          <a:solidFill>
            <a:schemeClr val="tx2">
              <a:lumMod val="40000"/>
              <a:lumOff val="60000"/>
            </a:schemeClr>
          </a:solid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Human Eye[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2133600"/>
            <a:ext cx="6096000" cy="3429000"/>
          </a:xfrm>
          <a:prstGeom prst="rect">
            <a:avLst/>
          </a:prstGeom>
        </p:spPr>
      </p:pic>
      <p:sp>
        <p:nvSpPr>
          <p:cNvPr id="4" name="Rectangle 3"/>
          <p:cNvSpPr/>
          <p:nvPr/>
        </p:nvSpPr>
        <p:spPr>
          <a:xfrm>
            <a:off x="0" y="0"/>
            <a:ext cx="9144000" cy="1371600"/>
          </a:xfrm>
          <a:prstGeom prst="rect">
            <a:avLst/>
          </a:prstGeom>
          <a:gradFill flip="none" rotWithShape="1">
            <a:gsLst>
              <a:gs pos="0">
                <a:schemeClr val="bg1">
                  <a:lumMod val="75000"/>
                </a:schemeClr>
              </a:gs>
              <a:gs pos="0">
                <a:schemeClr val="bg1">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14600" y="344269"/>
            <a:ext cx="3692036" cy="830997"/>
          </a:xfrm>
          <a:prstGeom prst="rect">
            <a:avLst/>
          </a:prstGeom>
          <a:noFill/>
        </p:spPr>
        <p:txBody>
          <a:bodyPr wrap="none" rtlCol="0">
            <a:spAutoFit/>
          </a:bodyPr>
          <a:lstStyle/>
          <a:p>
            <a:r>
              <a:rPr lang="bn-BD" sz="4800" dirty="0" smtClean="0">
                <a:latin typeface="NikoshBAN" pitchFamily="2" charset="0"/>
                <a:cs typeface="NikoshBAN" pitchFamily="2" charset="0"/>
              </a:rPr>
              <a:t>একটি ভিডিও দেখি</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4108330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opia_1.png"/>
          <p:cNvPicPr>
            <a:picLocks noChangeAspect="1"/>
          </p:cNvPicPr>
          <p:nvPr/>
        </p:nvPicPr>
        <p:blipFill>
          <a:blip r:embed="rId3" cstate="print"/>
          <a:stretch>
            <a:fillRect/>
          </a:stretch>
        </p:blipFill>
        <p:spPr>
          <a:xfrm>
            <a:off x="3763634" y="1447800"/>
            <a:ext cx="3566092" cy="2971372"/>
          </a:xfrm>
          <a:prstGeom prst="rect">
            <a:avLst/>
          </a:prstGeom>
        </p:spPr>
      </p:pic>
      <p:sp>
        <p:nvSpPr>
          <p:cNvPr id="11" name="Freeform 10"/>
          <p:cNvSpPr/>
          <p:nvPr/>
        </p:nvSpPr>
        <p:spPr>
          <a:xfrm>
            <a:off x="1471774" y="2588455"/>
            <a:ext cx="5050301" cy="78779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87791">
                <a:moveTo>
                  <a:pt x="0" y="0"/>
                </a:moveTo>
                <a:lnTo>
                  <a:pt x="2546252" y="14068"/>
                </a:lnTo>
                <a:lnTo>
                  <a:pt x="5050301" y="407963"/>
                </a:lnTo>
                <a:lnTo>
                  <a:pt x="2546252" y="7877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2577904"/>
            <a:ext cx="822960" cy="8229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800000">
            <a:off x="6210242" y="2819400"/>
            <a:ext cx="365760" cy="3657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p:cNvCxnSpPr/>
          <p:nvPr/>
        </p:nvCxnSpPr>
        <p:spPr>
          <a:xfrm flipH="1">
            <a:off x="6524299" y="2362200"/>
            <a:ext cx="761999"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00749" y="2057400"/>
            <a:ext cx="990977"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রেটিনা</a:t>
            </a:r>
            <a:endParaRPr lang="en-US" sz="3200" dirty="0">
              <a:latin typeface="NikoshBAN" pitchFamily="2" charset="0"/>
              <a:cs typeface="NikoshBAN" pitchFamily="2" charset="0"/>
            </a:endParaRPr>
          </a:p>
        </p:txBody>
      </p:sp>
      <p:sp>
        <p:nvSpPr>
          <p:cNvPr id="19" name="TextBox 18"/>
          <p:cNvSpPr txBox="1"/>
          <p:nvPr/>
        </p:nvSpPr>
        <p:spPr>
          <a:xfrm>
            <a:off x="1463567" y="4495800"/>
            <a:ext cx="6308833" cy="646331"/>
          </a:xfrm>
          <a:prstGeom prst="rect">
            <a:avLst/>
          </a:prstGeom>
          <a:solidFill>
            <a:schemeClr val="accent6">
              <a:lumMod val="40000"/>
              <a:lumOff val="60000"/>
            </a:schemeClr>
          </a:solidFill>
        </p:spPr>
        <p:txBody>
          <a:bodyPr wrap="square" rtlCol="0">
            <a:spAutoFit/>
          </a:bodyPr>
          <a:lstStyle/>
          <a:p>
            <a:r>
              <a:rPr lang="bn-BD" sz="3600" dirty="0" smtClean="0">
                <a:latin typeface="NikoshBAN" pitchFamily="2" charset="0"/>
                <a:cs typeface="NikoshBAN" pitchFamily="2" charset="0"/>
              </a:rPr>
              <a:t>স্বাভাবিক চোখ কোনো বস্তু স্পষ্ট দেখতে পায়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P spid="1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7"/>
          <p:cNvSpPr/>
          <p:nvPr/>
        </p:nvSpPr>
        <p:spPr>
          <a:xfrm>
            <a:off x="1001031" y="1422009"/>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e_clipart.png"/>
          <p:cNvPicPr>
            <a:picLocks noChangeAspect="1"/>
          </p:cNvPicPr>
          <p:nvPr/>
        </p:nvPicPr>
        <p:blipFill>
          <a:blip r:embed="rId5" cstate="print"/>
          <a:stretch>
            <a:fillRect/>
          </a:stretch>
        </p:blipFill>
        <p:spPr>
          <a:xfrm>
            <a:off x="609600" y="1381634"/>
            <a:ext cx="762000" cy="862346"/>
          </a:xfrm>
          <a:prstGeom prst="rect">
            <a:avLst/>
          </a:prstGeom>
        </p:spPr>
      </p:pic>
      <p:pic>
        <p:nvPicPr>
          <p:cNvPr id="11" name="Picture 10" descr="tree_clipart.png"/>
          <p:cNvPicPr>
            <a:picLocks noChangeAspect="1"/>
          </p:cNvPicPr>
          <p:nvPr/>
        </p:nvPicPr>
        <p:blipFill>
          <a:blip r:embed="rId5" cstate="print"/>
          <a:stretch>
            <a:fillRect/>
          </a:stretch>
        </p:blipFill>
        <p:spPr>
          <a:xfrm rot="10800000">
            <a:off x="7117275" y="1600200"/>
            <a:ext cx="457200" cy="517408"/>
          </a:xfrm>
          <a:prstGeom prst="rect">
            <a:avLst/>
          </a:prstGeom>
          <a:scene3d>
            <a:camera prst="perspectiveContrastingLeftFacing"/>
            <a:lightRig rig="threePt" dir="t"/>
          </a:scene3d>
        </p:spPr>
      </p:pic>
      <p:sp>
        <p:nvSpPr>
          <p:cNvPr id="13" name="Rectangle 12"/>
          <p:cNvSpPr/>
          <p:nvPr/>
        </p:nvSpPr>
        <p:spPr>
          <a:xfrm flipV="1">
            <a:off x="7293592" y="173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4" name="Freeform 13"/>
          <p:cNvSpPr/>
          <p:nvPr/>
        </p:nvSpPr>
        <p:spPr>
          <a:xfrm>
            <a:off x="4476464" y="15240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1944" y="16058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33" name="TextBox 32"/>
          <p:cNvSpPr txBox="1"/>
          <p:nvPr/>
        </p:nvSpPr>
        <p:spPr>
          <a:xfrm>
            <a:off x="1447800"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grpSp>
        <p:nvGrpSpPr>
          <p:cNvPr id="20" name="Group 19"/>
          <p:cNvGrpSpPr/>
          <p:nvPr/>
        </p:nvGrpSpPr>
        <p:grpSpPr>
          <a:xfrm>
            <a:off x="3810000" y="2133600"/>
            <a:ext cx="1362874" cy="1219200"/>
            <a:chOff x="4114800" y="3200400"/>
            <a:chExt cx="1362874" cy="1219200"/>
          </a:xfrm>
        </p:grpSpPr>
        <p:cxnSp>
          <p:nvCxnSpPr>
            <p:cNvPr id="19" name="Straight Arrow Connector 18"/>
            <p:cNvCxnSpPr/>
            <p:nvPr/>
          </p:nvCxnSpPr>
          <p:spPr>
            <a:xfrm flipV="1">
              <a:off x="4796237" y="3200400"/>
              <a:ext cx="4363" cy="9042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3896380"/>
              <a:ext cx="1362874"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grpSp>
      <p:grpSp>
        <p:nvGrpSpPr>
          <p:cNvPr id="27" name="Group 26"/>
          <p:cNvGrpSpPr/>
          <p:nvPr/>
        </p:nvGrpSpPr>
        <p:grpSpPr>
          <a:xfrm>
            <a:off x="4218213" y="1513116"/>
            <a:ext cx="3352800" cy="621322"/>
            <a:chOff x="4267200" y="4038600"/>
            <a:chExt cx="3352800" cy="621322"/>
          </a:xfrm>
        </p:grpSpPr>
        <p:sp>
          <p:nvSpPr>
            <p:cNvPr id="24" name="Freeform 23"/>
            <p:cNvSpPr/>
            <p:nvPr/>
          </p:nvSpPr>
          <p:spPr>
            <a:xfrm>
              <a:off x="4495800" y="40386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7200" y="4114800"/>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26" name="Rectangle 25"/>
            <p:cNvSpPr/>
            <p:nvPr/>
          </p:nvSpPr>
          <p:spPr>
            <a:xfrm flipV="1">
              <a:off x="7358742" y="4250871"/>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2000"/>
                                        <p:tgtEl>
                                          <p:spTgt spid="14"/>
                                        </p:tgtEl>
                                      </p:cBhvr>
                                    </p:animEffect>
                                  </p:childTnLst>
                                </p:cTn>
                              </p:par>
                            </p:childTnLst>
                          </p:cTn>
                        </p:par>
                        <p:par>
                          <p:cTn id="33" fill="hold">
                            <p:stCondLst>
                              <p:cond delay="2000"/>
                            </p:stCondLst>
                            <p:childTnLst>
                              <p:par>
                                <p:cTn id="34" presetID="5" presetClass="entr" presetSubtype="10" fill="hold" grpId="0" nodeType="after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10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27778E-6 4.81481E-6 L 0.03333 4.81481E-6 " pathEditMode="relative" ptsTypes="AA">
                                      <p:cBhvr>
                                        <p:cTn id="60"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2" grpId="0" animBg="1"/>
      <p:bldP spid="12" grpId="1"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pic>
        <p:nvPicPr>
          <p:cNvPr id="29" name="Picture 28" descr="tree_clipart.png"/>
          <p:cNvPicPr>
            <a:picLocks noChangeAspect="1"/>
          </p:cNvPicPr>
          <p:nvPr/>
        </p:nvPicPr>
        <p:blipFill>
          <a:blip r:embed="rId5" cstate="print"/>
          <a:stretch>
            <a:fillRect/>
          </a:stretch>
        </p:blipFill>
        <p:spPr>
          <a:xfrm>
            <a:off x="609600" y="3535461"/>
            <a:ext cx="762000" cy="862346"/>
          </a:xfrm>
          <a:prstGeom prst="rect">
            <a:avLst/>
          </a:prstGeom>
        </p:spPr>
      </p:pic>
      <p:sp>
        <p:nvSpPr>
          <p:cNvPr id="34" name="TextBox 33"/>
          <p:cNvSpPr txBox="1"/>
          <p:nvPr/>
        </p:nvSpPr>
        <p:spPr>
          <a:xfrm>
            <a:off x="1442433"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pic>
        <p:nvPicPr>
          <p:cNvPr id="30" name="Picture 29" descr="tree_clipart.png"/>
          <p:cNvPicPr>
            <a:picLocks noChangeAspect="1"/>
          </p:cNvPicPr>
          <p:nvPr/>
        </p:nvPicPr>
        <p:blipFill>
          <a:blip r:embed="rId5" cstate="print"/>
          <a:stretch>
            <a:fillRect/>
          </a:stretch>
        </p:blipFill>
        <p:spPr>
          <a:xfrm rot="10800000">
            <a:off x="7174676" y="3710050"/>
            <a:ext cx="457200" cy="517408"/>
          </a:xfrm>
          <a:prstGeom prst="rect">
            <a:avLst/>
          </a:prstGeom>
          <a:scene3d>
            <a:camera prst="perspectiveContrastingLeftFacing"/>
            <a:lightRig rig="threePt" dir="t"/>
          </a:scene3d>
        </p:spPr>
      </p:pic>
      <p:sp>
        <p:nvSpPr>
          <p:cNvPr id="28" name="Freeform 27"/>
          <p:cNvSpPr/>
          <p:nvPr/>
        </p:nvSpPr>
        <p:spPr>
          <a:xfrm>
            <a:off x="990600" y="3593275"/>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914400" y="685800"/>
            <a:ext cx="296587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3200" dirty="0" smtClean="0">
                <a:latin typeface="NikoshBAN" pitchFamily="2" charset="0"/>
                <a:cs typeface="NikoshBAN" pitchFamily="2" charset="0"/>
              </a:rPr>
              <a:t>এ ধরনের ত্রুটি হ্রস্ব দৃষ্টি</a:t>
            </a:r>
            <a:endParaRPr lang="en-US" sz="3200" dirty="0">
              <a:latin typeface="NikoshBAN" pitchFamily="2" charset="0"/>
              <a:cs typeface="NikoshBAN" pitchFamily="2" charset="0"/>
            </a:endParaRPr>
          </a:p>
        </p:txBody>
      </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6670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5800" y="4572000"/>
            <a:ext cx="3797835"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বিন্দুর দূরত্ব কমে গেছে</a:t>
            </a:r>
            <a:endParaRPr lang="en-US" sz="3200" dirty="0">
              <a:latin typeface="NikoshBAN" pitchFamily="2" charset="0"/>
              <a:cs typeface="NikoshBAN" pitchFamily="2" charset="0"/>
            </a:endParaRPr>
          </a:p>
        </p:txBody>
      </p:sp>
      <p:sp>
        <p:nvSpPr>
          <p:cNvPr id="41" name="TextBox 40"/>
          <p:cNvSpPr txBox="1"/>
          <p:nvPr/>
        </p:nvSpPr>
        <p:spPr>
          <a:xfrm>
            <a:off x="4648200" y="274320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205740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2000"/>
                                        <p:tgtEl>
                                          <p:spTgt spid="28"/>
                                        </p:tgtEl>
                                      </p:cBhvr>
                                    </p:animEffect>
                                  </p:childTnLst>
                                </p:cTn>
                              </p:par>
                            </p:childTnLst>
                          </p:cTn>
                        </p:par>
                        <p:par>
                          <p:cTn id="23" fill="hold">
                            <p:stCondLst>
                              <p:cond delay="2000"/>
                            </p:stCondLst>
                            <p:childTnLst>
                              <p:par>
                                <p:cTn id="24" presetID="5" presetClass="entr" presetSubtype="10" fill="hold" nodeType="after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1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2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1000"/>
                                        <p:tgtEl>
                                          <p:spTgt spid="44"/>
                                        </p:tgtEl>
                                      </p:cBhvr>
                                    </p:animEffect>
                                  </p:childTnLst>
                                </p:cTn>
                              </p:par>
                              <p:par>
                                <p:cTn id="48" presetID="22" presetClass="entr" presetSubtype="1"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1000"/>
                                        <p:tgtEl>
                                          <p:spTgt spid="45"/>
                                        </p:tgtEl>
                                      </p:cBhvr>
                                    </p:animEffect>
                                  </p:childTnLst>
                                </p:cTn>
                              </p:par>
                              <p:par>
                                <p:cTn id="51" presetID="17" presetClass="entr" presetSubtype="1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1000" fill="hold"/>
                                        <p:tgtEl>
                                          <p:spTgt spid="46"/>
                                        </p:tgtEl>
                                        <p:attrNameLst>
                                          <p:attrName>ppt_w</p:attrName>
                                        </p:attrNameLst>
                                      </p:cBhvr>
                                      <p:tavLst>
                                        <p:tav tm="0">
                                          <p:val>
                                            <p:fltVal val="0"/>
                                          </p:val>
                                        </p:tav>
                                        <p:tav tm="100000">
                                          <p:val>
                                            <p:strVal val="#ppt_w"/>
                                          </p:val>
                                        </p:tav>
                                      </p:tavLst>
                                    </p:anim>
                                    <p:anim calcmode="lin" valueType="num">
                                      <p:cBhvr>
                                        <p:cTn id="54" dur="1000" fill="hold"/>
                                        <p:tgtEl>
                                          <p:spTgt spid="46"/>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10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10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P spid="28" grpId="1" animBg="1"/>
      <p:bldP spid="43" grpId="0" animBg="1"/>
      <p:bldP spid="57" grpId="0" animBg="1"/>
      <p:bldP spid="41" grpId="0"/>
      <p:bldP spid="47" grpId="0" animBg="1"/>
    </p:bld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730</Words>
  <Application>Microsoft Office PowerPoint</Application>
  <PresentationFormat>On-screen Show (4:3)</PresentationFormat>
  <Paragraphs>107</Paragraphs>
  <Slides>19</Slides>
  <Notes>16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NikoshBAN</vt:lpstr>
      <vt:lpstr>Times New Roman</vt:lpstr>
      <vt:lpstr>Trebuchet MS</vt:lpstr>
      <vt:lpstr>Vrinda</vt:lpstr>
      <vt:lpstr>Webdings</vt:lpstr>
      <vt:lpstr>Wingdings 3</vt:lpstr>
      <vt:lpstr>3_Office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Windows User</cp:lastModifiedBy>
  <cp:revision>310</cp:revision>
  <dcterms:created xsi:type="dcterms:W3CDTF">2006-08-16T00:00:00Z</dcterms:created>
  <dcterms:modified xsi:type="dcterms:W3CDTF">2020-07-02T06:23:06Z</dcterms:modified>
</cp:coreProperties>
</file>