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2" r:id="rId3"/>
    <p:sldId id="259" r:id="rId4"/>
    <p:sldId id="276" r:id="rId5"/>
    <p:sldId id="256" r:id="rId6"/>
    <p:sldId id="258" r:id="rId7"/>
    <p:sldId id="260" r:id="rId8"/>
    <p:sldId id="263" r:id="rId9"/>
    <p:sldId id="261" r:id="rId10"/>
    <p:sldId id="264" r:id="rId11"/>
    <p:sldId id="270" r:id="rId12"/>
    <p:sldId id="266" r:id="rId13"/>
    <p:sldId id="267" r:id="rId14"/>
    <p:sldId id="268" r:id="rId15"/>
    <p:sldId id="269" r:id="rId16"/>
    <p:sldId id="262" r:id="rId17"/>
    <p:sldId id="271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70CFA-7955-44FC-9835-1565219A8A1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C91583-8741-484C-9FEB-C29EF06444E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স্বাক্ষর জ্ঞান সম্পন্ন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F9C312-64C2-422C-B04D-8F9F90B9567E}" type="parTrans" cxnId="{84D20EC5-1768-471F-A68A-CDEED72747DF}">
      <dgm:prSet/>
      <dgm:spPr/>
      <dgm:t>
        <a:bodyPr/>
        <a:lstStyle/>
        <a:p>
          <a:endParaRPr lang="en-US"/>
        </a:p>
      </dgm:t>
    </dgm:pt>
    <dgm:pt modelId="{D89273C9-5D0A-4D14-9E90-BAF282D75B9C}" type="sibTrans" cxnId="{84D20EC5-1768-471F-A68A-CDEED72747DF}">
      <dgm:prSet/>
      <dgm:spPr/>
      <dgm:t>
        <a:bodyPr/>
        <a:lstStyle/>
        <a:p>
          <a:endParaRPr lang="en-US"/>
        </a:p>
      </dgm:t>
    </dgm:pt>
    <dgm:pt modelId="{97BAB74A-8663-44AC-8A17-FD4D37BAC1A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BB80A-B151-4019-AB4D-978228096E32}" type="parTrans" cxnId="{C17A45C7-9FBD-4EFD-A903-6EBBF9E07E75}">
      <dgm:prSet/>
      <dgm:spPr/>
      <dgm:t>
        <a:bodyPr/>
        <a:lstStyle/>
        <a:p>
          <a:endParaRPr lang="en-US"/>
        </a:p>
      </dgm:t>
    </dgm:pt>
    <dgm:pt modelId="{0C32817C-231F-4632-B9FB-A5ED077D2AAE}" type="sibTrans" cxnId="{C17A45C7-9FBD-4EFD-A903-6EBBF9E07E75}">
      <dgm:prSet/>
      <dgm:spPr/>
      <dgm:t>
        <a:bodyPr/>
        <a:lstStyle/>
        <a:p>
          <a:endParaRPr lang="en-US"/>
        </a:p>
      </dgm:t>
    </dgm:pt>
    <dgm:pt modelId="{BCAAF90C-C2C4-4CA0-A4A3-DA153517F73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ভাবে আত্ননির্ভরশীল।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C7B49-FA93-469A-9EDC-417A7A222EFC}" type="parTrans" cxnId="{D202F081-51F4-4668-8781-89492092F952}">
      <dgm:prSet/>
      <dgm:spPr/>
      <dgm:t>
        <a:bodyPr/>
        <a:lstStyle/>
        <a:p>
          <a:endParaRPr lang="en-US"/>
        </a:p>
      </dgm:t>
    </dgm:pt>
    <dgm:pt modelId="{04FBA140-6B4E-4C6E-9BB3-F1ACA8747D31}" type="sibTrans" cxnId="{D202F081-51F4-4668-8781-89492092F952}">
      <dgm:prSet/>
      <dgm:spPr/>
      <dgm:t>
        <a:bodyPr/>
        <a:lstStyle/>
        <a:p>
          <a:endParaRPr lang="en-US"/>
        </a:p>
      </dgm:t>
    </dgm:pt>
    <dgm:pt modelId="{392BDB80-3509-4150-B275-B9BCFEC7244C}" type="pres">
      <dgm:prSet presAssocID="{63170CFA-7955-44FC-9835-1565219A8A1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244AB1-1619-457B-937A-31A336824F38}" type="pres">
      <dgm:prSet presAssocID="{0AC91583-8741-484C-9FEB-C29EF06444EB}" presName="composite" presStyleCnt="0"/>
      <dgm:spPr/>
    </dgm:pt>
    <dgm:pt modelId="{E07FACBC-6234-43D2-90AA-A04112B64698}" type="pres">
      <dgm:prSet presAssocID="{0AC91583-8741-484C-9FEB-C29EF06444EB}" presName="bentUpArrow1" presStyleLbl="alignImgPlace1" presStyleIdx="0" presStyleCnt="2" custLinFactNeighborY="0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7D63194A-C718-4A69-A50B-C37A0B3117FE}" type="pres">
      <dgm:prSet presAssocID="{0AC91583-8741-484C-9FEB-C29EF06444EB}" presName="ParentText" presStyleLbl="node1" presStyleIdx="0" presStyleCnt="3" custScaleX="1516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9E51-5A11-4ACD-B2B3-478734849BB5}" type="pres">
      <dgm:prSet presAssocID="{0AC91583-8741-484C-9FEB-C29EF06444E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41816-FE60-40CE-B3DC-8E386CEFB18E}" type="pres">
      <dgm:prSet presAssocID="{D89273C9-5D0A-4D14-9E90-BAF282D75B9C}" presName="sibTrans" presStyleCnt="0"/>
      <dgm:spPr/>
    </dgm:pt>
    <dgm:pt modelId="{1DAE0132-3AD5-4D2F-B550-9E0BAC97C30C}" type="pres">
      <dgm:prSet presAssocID="{97BAB74A-8663-44AC-8A17-FD4D37BAC1A9}" presName="composite" presStyleCnt="0"/>
      <dgm:spPr/>
    </dgm:pt>
    <dgm:pt modelId="{F966DA7F-BF73-4D92-BE5B-1D091A057A59}" type="pres">
      <dgm:prSet presAssocID="{97BAB74A-8663-44AC-8A17-FD4D37BAC1A9}" presName="bentUpArrow1" presStyleLbl="alignImgPlace1" presStyleIdx="1" presStyleCnt="2" custLinFactNeighborY="0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B08ECBA5-D971-43EE-8865-AAB3E66B9F92}" type="pres">
      <dgm:prSet presAssocID="{97BAB74A-8663-44AC-8A17-FD4D37BAC1A9}" presName="ParentText" presStyleLbl="node1" presStyleIdx="1" presStyleCnt="3" custScaleX="180705" custLinFactNeighborX="12272" custLinFactNeighborY="-7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250C4-3FDB-401F-AA4E-4EC5BCCE71D2}" type="pres">
      <dgm:prSet presAssocID="{97BAB74A-8663-44AC-8A17-FD4D37BAC1A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7F88C-CFD3-4ED7-A8AF-45B7F9DF5401}" type="pres">
      <dgm:prSet presAssocID="{0C32817C-231F-4632-B9FB-A5ED077D2AAE}" presName="sibTrans" presStyleCnt="0"/>
      <dgm:spPr/>
    </dgm:pt>
    <dgm:pt modelId="{D2DF84EB-C832-433E-89BA-7D16B338BAA0}" type="pres">
      <dgm:prSet presAssocID="{BCAAF90C-C2C4-4CA0-A4A3-DA153517F73B}" presName="composite" presStyleCnt="0"/>
      <dgm:spPr/>
    </dgm:pt>
    <dgm:pt modelId="{BF29612D-A951-47AF-B60D-EFD8228DC5B0}" type="pres">
      <dgm:prSet presAssocID="{BCAAF90C-C2C4-4CA0-A4A3-DA153517F73B}" presName="ParentText" presStyleLbl="node1" presStyleIdx="2" presStyleCnt="3" custScaleX="225557" custLinFactNeighborX="27114" custLinFactNeighborY="-23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A45C7-9FBD-4EFD-A903-6EBBF9E07E75}" srcId="{63170CFA-7955-44FC-9835-1565219A8A1E}" destId="{97BAB74A-8663-44AC-8A17-FD4D37BAC1A9}" srcOrd="1" destOrd="0" parTransId="{801BB80A-B151-4019-AB4D-978228096E32}" sibTransId="{0C32817C-231F-4632-B9FB-A5ED077D2AAE}"/>
    <dgm:cxn modelId="{FE9D9F7A-2AC5-4B28-AA7D-7E4394740288}" type="presOf" srcId="{63170CFA-7955-44FC-9835-1565219A8A1E}" destId="{392BDB80-3509-4150-B275-B9BCFEC7244C}" srcOrd="0" destOrd="0" presId="urn:microsoft.com/office/officeart/2005/8/layout/StepDownProcess"/>
    <dgm:cxn modelId="{A5A81DC2-57BA-4631-975B-75E3B85FF5A5}" type="presOf" srcId="{97BAB74A-8663-44AC-8A17-FD4D37BAC1A9}" destId="{B08ECBA5-D971-43EE-8865-AAB3E66B9F92}" srcOrd="0" destOrd="0" presId="urn:microsoft.com/office/officeart/2005/8/layout/StepDownProcess"/>
    <dgm:cxn modelId="{673D3FDE-5371-40B4-AFC5-23A6F8CD18D5}" type="presOf" srcId="{BCAAF90C-C2C4-4CA0-A4A3-DA153517F73B}" destId="{BF29612D-A951-47AF-B60D-EFD8228DC5B0}" srcOrd="0" destOrd="0" presId="urn:microsoft.com/office/officeart/2005/8/layout/StepDownProcess"/>
    <dgm:cxn modelId="{84D20EC5-1768-471F-A68A-CDEED72747DF}" srcId="{63170CFA-7955-44FC-9835-1565219A8A1E}" destId="{0AC91583-8741-484C-9FEB-C29EF06444EB}" srcOrd="0" destOrd="0" parTransId="{3FF9C312-64C2-422C-B04D-8F9F90B9567E}" sibTransId="{D89273C9-5D0A-4D14-9E90-BAF282D75B9C}"/>
    <dgm:cxn modelId="{D202F081-51F4-4668-8781-89492092F952}" srcId="{63170CFA-7955-44FC-9835-1565219A8A1E}" destId="{BCAAF90C-C2C4-4CA0-A4A3-DA153517F73B}" srcOrd="2" destOrd="0" parTransId="{242C7B49-FA93-469A-9EDC-417A7A222EFC}" sibTransId="{04FBA140-6B4E-4C6E-9BB3-F1ACA8747D31}"/>
    <dgm:cxn modelId="{87722C18-E6A1-4CAA-A7E8-77A296F6A032}" type="presOf" srcId="{0AC91583-8741-484C-9FEB-C29EF06444EB}" destId="{7D63194A-C718-4A69-A50B-C37A0B3117FE}" srcOrd="0" destOrd="0" presId="urn:microsoft.com/office/officeart/2005/8/layout/StepDownProcess"/>
    <dgm:cxn modelId="{B3A8CD6A-4F99-49E2-A9AE-BE3A1F23368C}" type="presParOf" srcId="{392BDB80-3509-4150-B275-B9BCFEC7244C}" destId="{9F244AB1-1619-457B-937A-31A336824F38}" srcOrd="0" destOrd="0" presId="urn:microsoft.com/office/officeart/2005/8/layout/StepDownProcess"/>
    <dgm:cxn modelId="{C185D69B-05E3-4EF0-8639-1858F64D5700}" type="presParOf" srcId="{9F244AB1-1619-457B-937A-31A336824F38}" destId="{E07FACBC-6234-43D2-90AA-A04112B64698}" srcOrd="0" destOrd="0" presId="urn:microsoft.com/office/officeart/2005/8/layout/StepDownProcess"/>
    <dgm:cxn modelId="{466AF1B0-7D82-4448-975B-818528ECEB01}" type="presParOf" srcId="{9F244AB1-1619-457B-937A-31A336824F38}" destId="{7D63194A-C718-4A69-A50B-C37A0B3117FE}" srcOrd="1" destOrd="0" presId="urn:microsoft.com/office/officeart/2005/8/layout/StepDownProcess"/>
    <dgm:cxn modelId="{61EF3A65-2BE8-4BD3-9120-A00D57442EBD}" type="presParOf" srcId="{9F244AB1-1619-457B-937A-31A336824F38}" destId="{028C9E51-5A11-4ACD-B2B3-478734849BB5}" srcOrd="2" destOrd="0" presId="urn:microsoft.com/office/officeart/2005/8/layout/StepDownProcess"/>
    <dgm:cxn modelId="{DDD28713-D536-41B5-AADC-8F043434B346}" type="presParOf" srcId="{392BDB80-3509-4150-B275-B9BCFEC7244C}" destId="{90641816-FE60-40CE-B3DC-8E386CEFB18E}" srcOrd="1" destOrd="0" presId="urn:microsoft.com/office/officeart/2005/8/layout/StepDownProcess"/>
    <dgm:cxn modelId="{8AEF8925-93D9-47C5-A8D6-066D86560FB3}" type="presParOf" srcId="{392BDB80-3509-4150-B275-B9BCFEC7244C}" destId="{1DAE0132-3AD5-4D2F-B550-9E0BAC97C30C}" srcOrd="2" destOrd="0" presId="urn:microsoft.com/office/officeart/2005/8/layout/StepDownProcess"/>
    <dgm:cxn modelId="{3BC69D5C-5694-4220-BDE8-A923B2946B9E}" type="presParOf" srcId="{1DAE0132-3AD5-4D2F-B550-9E0BAC97C30C}" destId="{F966DA7F-BF73-4D92-BE5B-1D091A057A59}" srcOrd="0" destOrd="0" presId="urn:microsoft.com/office/officeart/2005/8/layout/StepDownProcess"/>
    <dgm:cxn modelId="{E299B536-9F6F-4534-A31F-4087BF5A21AE}" type="presParOf" srcId="{1DAE0132-3AD5-4D2F-B550-9E0BAC97C30C}" destId="{B08ECBA5-D971-43EE-8865-AAB3E66B9F92}" srcOrd="1" destOrd="0" presId="urn:microsoft.com/office/officeart/2005/8/layout/StepDownProcess"/>
    <dgm:cxn modelId="{75942ABF-4727-4618-98BD-27BADAA62E9A}" type="presParOf" srcId="{1DAE0132-3AD5-4D2F-B550-9E0BAC97C30C}" destId="{FF8250C4-3FDB-401F-AA4E-4EC5BCCE71D2}" srcOrd="2" destOrd="0" presId="urn:microsoft.com/office/officeart/2005/8/layout/StepDownProcess"/>
    <dgm:cxn modelId="{2A1A3640-E655-446D-BA93-53ACCA1ABB03}" type="presParOf" srcId="{392BDB80-3509-4150-B275-B9BCFEC7244C}" destId="{6D77F88C-CFD3-4ED7-A8AF-45B7F9DF5401}" srcOrd="3" destOrd="0" presId="urn:microsoft.com/office/officeart/2005/8/layout/StepDownProcess"/>
    <dgm:cxn modelId="{5B46C894-93D1-4B92-826F-E4451A8193FA}" type="presParOf" srcId="{392BDB80-3509-4150-B275-B9BCFEC7244C}" destId="{D2DF84EB-C832-433E-89BA-7D16B338BAA0}" srcOrd="4" destOrd="0" presId="urn:microsoft.com/office/officeart/2005/8/layout/StepDownProcess"/>
    <dgm:cxn modelId="{539AFD5E-C1FD-410C-B685-58336ADEDA60}" type="presParOf" srcId="{D2DF84EB-C832-433E-89BA-7D16B338BAA0}" destId="{BF29612D-A951-47AF-B60D-EFD8228DC5B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FACBC-6234-43D2-90AA-A04112B64698}">
      <dsp:nvSpPr>
        <dsp:cNvPr id="0" name=""/>
        <dsp:cNvSpPr/>
      </dsp:nvSpPr>
      <dsp:spPr>
        <a:xfrm rot="5400000">
          <a:off x="2360630" y="1120474"/>
          <a:ext cx="990963" cy="11281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7D63194A-C718-4A69-A50B-C37A0B3117FE}">
      <dsp:nvSpPr>
        <dsp:cNvPr id="0" name=""/>
        <dsp:cNvSpPr/>
      </dsp:nvSpPr>
      <dsp:spPr>
        <a:xfrm>
          <a:off x="1666956" y="21972"/>
          <a:ext cx="2530457" cy="1167684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স্বাক্ষর জ্ঞান সম্পন্ন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3968" y="78984"/>
        <a:ext cx="2416433" cy="1053660"/>
      </dsp:txXfrm>
    </dsp:sp>
    <dsp:sp modelId="{028C9E51-5A11-4ACD-B2B3-478734849BB5}">
      <dsp:nvSpPr>
        <dsp:cNvPr id="0" name=""/>
        <dsp:cNvSpPr/>
      </dsp:nvSpPr>
      <dsp:spPr>
        <a:xfrm>
          <a:off x="3766284" y="133337"/>
          <a:ext cx="1213288" cy="94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6DA7F-BF73-4D92-BE5B-1D091A057A59}">
      <dsp:nvSpPr>
        <dsp:cNvPr id="0" name=""/>
        <dsp:cNvSpPr/>
      </dsp:nvSpPr>
      <dsp:spPr>
        <a:xfrm rot="5400000">
          <a:off x="4192717" y="2432170"/>
          <a:ext cx="990963" cy="11281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08ECBA5-D971-43EE-8865-AAB3E66B9F92}">
      <dsp:nvSpPr>
        <dsp:cNvPr id="0" name=""/>
        <dsp:cNvSpPr/>
      </dsp:nvSpPr>
      <dsp:spPr>
        <a:xfrm>
          <a:off x="3461733" y="1251777"/>
          <a:ext cx="3014518" cy="1167684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8745" y="1308789"/>
        <a:ext cx="2900494" cy="1053660"/>
      </dsp:txXfrm>
    </dsp:sp>
    <dsp:sp modelId="{FF8250C4-3FDB-401F-AA4E-4EC5BCCE71D2}">
      <dsp:nvSpPr>
        <dsp:cNvPr id="0" name=""/>
        <dsp:cNvSpPr/>
      </dsp:nvSpPr>
      <dsp:spPr>
        <a:xfrm>
          <a:off x="5598371" y="1445032"/>
          <a:ext cx="1213288" cy="94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9612D-A951-47AF-B60D-EFD8228DC5B0}">
      <dsp:nvSpPr>
        <dsp:cNvPr id="0" name=""/>
        <dsp:cNvSpPr/>
      </dsp:nvSpPr>
      <dsp:spPr>
        <a:xfrm>
          <a:off x="5299383" y="2618062"/>
          <a:ext cx="3762738" cy="1167684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ভাবে আত্ননির্ভরশীল।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6395" y="2675074"/>
        <a:ext cx="3648714" cy="1053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3A6DA-75DF-4AD4-91D8-860EEAF3EA6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4D30-685D-46B2-9B3C-1ED4E8BE0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D30-685D-46B2-9B3C-1ED4E8BE0A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D30-685D-46B2-9B3C-1ED4E8BE0A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1" y="-1"/>
            <a:ext cx="12192000" cy="6858001"/>
          </a:xfrm>
          <a:prstGeom prst="frame">
            <a:avLst>
              <a:gd name="adj1" fmla="val 3358"/>
            </a:avLst>
          </a:prstGeom>
          <a:solidFill>
            <a:schemeClr val="tx2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1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68CA-C812-414A-BB4F-6624967BF6A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9CCF-E499-4D5E-ACD0-11778016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3302" y="505159"/>
            <a:ext cx="8461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5970" y="1616356"/>
            <a:ext cx="8838752" cy="47074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725" y="4092396"/>
            <a:ext cx="10405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 ধরনের সামাজিক ব্যাধি।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 সময়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পরে অনেক নারী </a:t>
            </a:r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কারণে নির্যাতনের শিকার হন। অনেক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ঘটনা মৃত্যু পর্যন্ত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গড়ায় । </a:t>
            </a:r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কারণে কখনো কখনো সংসারজীবনে নেমে আসে অশান্তি। অনেক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সংসার ভেঙে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উপক্রম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 থাকে এর শেষ পরিনতি হল একজন নারীর অকালে মৃত্যু।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4210825" y="341195"/>
            <a:ext cx="3725839" cy="121465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57903" y="1651379"/>
            <a:ext cx="7631684" cy="244101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87550" y="3245091"/>
            <a:ext cx="515256" cy="3442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6752" y="3124469"/>
            <a:ext cx="507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অর্থনৈতিক স্বাধীনতার অভাব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3310" y="3201533"/>
            <a:ext cx="394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সচেতনতার অভাব।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092" y="3263749"/>
            <a:ext cx="334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কন্যাশিশুদের উপেক্ষা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901" y="525933"/>
            <a:ext cx="3353563" cy="26724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7303" y="497798"/>
            <a:ext cx="3124091" cy="267247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269" y="505146"/>
            <a:ext cx="3671837" cy="270228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0023" y="3993543"/>
            <a:ext cx="10194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আমাদের দেশে অধিকাংশ পরিবারই দরিদ্র।দরিদ্র পরিবারের নারীরা শিক্ষার আলো থেকে বঞ্চিত।ফলে সে তার অধিকার সম্পর্কে অসচেতন। আর এই সুযোগে স্বামী,আত্নীয়স্বজন এমনকি সমাজ নারীর উপর মানসিক ও শারীরিক নির্যাতন করে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2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68099 0.0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35 -0.0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6" grpId="0" animBg="1"/>
      <p:bldP spid="1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1574" y="468644"/>
            <a:ext cx="452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7322" y="5739001"/>
            <a:ext cx="619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দুটি কারন ব্যাখ্যা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322" y="1299641"/>
            <a:ext cx="7427742" cy="42751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1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1248" y="245661"/>
            <a:ext cx="6196083" cy="58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রোধে করনীয়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310184" y="928049"/>
            <a:ext cx="9184944" cy="1487605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নারী উন্নয়নের লক্ষ্যে নারী নির্যাতন রোধ করা অত্যাবশ্যাক এ জন্য নারী হতে হবে---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44283837"/>
              </p:ext>
            </p:extLst>
          </p:nvPr>
        </p:nvGraphicFramePr>
        <p:xfrm>
          <a:off x="1310184" y="2415654"/>
          <a:ext cx="10276764" cy="383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8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7FACBC-6234-43D2-90AA-A04112B64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graphicEl>
                                              <a:dgm id="{E07FACBC-6234-43D2-90AA-A04112B64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63194A-C718-4A69-A50B-C37A0B311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graphicEl>
                                              <a:dgm id="{7D63194A-C718-4A69-A50B-C37A0B311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8C9E51-5A11-4ACD-B2B3-478734849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graphicEl>
                                              <a:dgm id="{028C9E51-5A11-4ACD-B2B3-478734849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66DA7F-BF73-4D92-BE5B-1D091A057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graphicEl>
                                              <a:dgm id="{F966DA7F-BF73-4D92-BE5B-1D091A057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8ECBA5-D971-43EE-8865-AAB3E66B9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graphicEl>
                                              <a:dgm id="{B08ECBA5-D971-43EE-8865-AAB3E66B9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8250C4-3FDB-401F-AA4E-4EC5BCCE7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graphicEl>
                                              <a:dgm id="{FF8250C4-3FDB-401F-AA4E-4EC5BCCE7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F29612D-A951-47AF-B60D-EFD8228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graphicEl>
                                              <a:dgm id="{BF29612D-A951-47AF-B60D-EFD8228DC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Graphic spid="1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960" y="3843068"/>
            <a:ext cx="323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কঠোর প্রয়োগ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4744" y="445051"/>
            <a:ext cx="5068950" cy="332173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86902" y="445051"/>
            <a:ext cx="4995081" cy="32669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37279" y="3766783"/>
            <a:ext cx="454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আইনি সহায়তা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559" y="4720232"/>
            <a:ext cx="11505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রোধে বিদ্যমান আইনের কঠোর বাস্তবায়ন দরকার।প্রয়োজনে নারী নির্যাতন রোধে বিশেষ আদালত স্থাপন করে নারী নির্যাতনকারীদের শাস্তি দিতে হবে।এছাড়া ও দরিদ্র নারীরা টাকার  অভাবে আদালতে যেতে পারেনা।তাই এ ধরনের নারীদেরকে আইনি সহায়তায় রাষ্ট্র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ও অন্যান্য বেসরকারি সংস্থা কে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 আসতে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44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56347" y="393437"/>
            <a:ext cx="7874757" cy="31253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8292" y="3558628"/>
            <a:ext cx="510426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পুস্তকের মাধ্যমে সচেতনতা বৃদ্ধি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809" y="4421875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 কলেজের পাঠ্যপুস্তকে নারী নির্যাতন বিরোধী বক্তব্য গুরুত্ব সহকারে  উপস্থাপনের মাধ্যমে এ বিষয়ে সচেতনতা বৃদ্ধি করতে হবে।নাটক, কবিতা,আবৃতি,গান,আলোচনা সভা ইত্যাদির মাধ্যমে নারী নির্যাতনকারীর শাস্তি ও পরিনতি তুলে ধরতে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0673" y="404937"/>
            <a:ext cx="260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2513" y="1359044"/>
            <a:ext cx="9867332" cy="36087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711" y="5246558"/>
            <a:ext cx="11341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প্রতিরোধ এবং নারী অধিকার রক্ষায় নাগরিক হিসাবে তোমাদের করনীয় উল্লেখ কর।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9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946" y="1084699"/>
            <a:ext cx="206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172" y="1895741"/>
            <a:ext cx="89390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নারীদের প্রতি পুরুষদের দৃষ্টিভঙ্গি কী?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দুটি প্রধান কারণ বল।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 নারীদের সহায়তার জন্য কাকে এগিয়ে আসতে হবে?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রোধে দুটি উপায় বল।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758" y="463805"/>
            <a:ext cx="245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9994" y="1487606"/>
            <a:ext cx="7438030" cy="348017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186" y="5353393"/>
            <a:ext cx="994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 অন্যতম প্রধান কারন যৌতুক প্রথা তা বাড়ি থেকে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9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73707" y="1610436"/>
            <a:ext cx="9212239" cy="471334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2003" y="502440"/>
            <a:ext cx="4829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321" y="427418"/>
            <a:ext cx="249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7826" y="3092745"/>
            <a:ext cx="4146769" cy="23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মোঃআলাউদ্দিন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 হাইস্কুল এন্ড কলেজ।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সুনামগঞ্জ।</a:t>
            </a: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মোবা-০১৭৬৫৭৪০৩৯৫।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231" r="53889" b="15463"/>
          <a:stretch/>
        </p:blipFill>
        <p:spPr>
          <a:xfrm>
            <a:off x="4878898" y="1365914"/>
            <a:ext cx="1032775" cy="508404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051823" y="3324757"/>
            <a:ext cx="3688079" cy="2768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  <a:p>
            <a:pPr>
              <a:lnSpc>
                <a:spcPct val="90000"/>
              </a:lnSpc>
            </a:pPr>
            <a:r>
              <a:rPr lang="bn-IN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641" r="8655" b="5422"/>
          <a:stretch/>
        </p:blipFill>
        <p:spPr>
          <a:xfrm>
            <a:off x="7160924" y="924097"/>
            <a:ext cx="3265966" cy="21686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665644"/>
            <a:ext cx="3346265" cy="23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722" y="3466008"/>
            <a:ext cx="3067753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 বিরুদ্ধে নির্যাতন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936" y="3101688"/>
            <a:ext cx="243610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নির্যাতন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722" y="6062166"/>
            <a:ext cx="236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 নির্যাতন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3445" y="341265"/>
            <a:ext cx="919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6468" y="5769778"/>
            <a:ext cx="28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জোরপূর্বক নির্যাতন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151" y="1349385"/>
            <a:ext cx="3472838" cy="2096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6151" y="1371097"/>
            <a:ext cx="3472838" cy="20883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1695" y="1218113"/>
            <a:ext cx="3457293" cy="22413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6151" y="1218114"/>
            <a:ext cx="3472838" cy="22278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7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53047 -0.0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00221 0.377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935 L 0.53893 0.342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152633" y="330744"/>
            <a:ext cx="5718412" cy="1897038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167" y="5806958"/>
            <a:ext cx="6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-কারণ ও প্রতিকার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1725" y="2383005"/>
            <a:ext cx="8755039" cy="316554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48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202" y="1365353"/>
            <a:ext cx="2498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4642" y="2792409"/>
            <a:ext cx="87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এই পাঠ শে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তা বলতে পারবে;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কারণগুলো বর্ণনা করতে পারবে;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রোধে করনীয় কী তা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83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4268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473959"/>
            <a:ext cx="10235821" cy="2811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979" y="4403189"/>
            <a:ext cx="10331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বলতে এমন যে কোন কাজ বা আচরণকে বোঝায়,যা নারীর বিরুদ্ধে সংঘটিত হয় এবং যা নারীর শারীরিক ও মানসিক ক্ষতি হয়। এছাড়া, কোনো ক্ষতি সাধনের হুমকি, জোরপূর্বক অথবা খামখেয়ালীভাবে সমাজ  অথবা জীবনে নারীর স্বাধীনতা হরণ নারী নির্যাতনে অন্তর্ভুক্ত।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535" y="45102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8021" y="660988"/>
            <a:ext cx="237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7" y="1815151"/>
            <a:ext cx="7656395" cy="3862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2966" y="5677445"/>
            <a:ext cx="467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2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765534" y="488202"/>
            <a:ext cx="8693624" cy="1062585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বাংলাদেশে নারী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 প্রধান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কারণসমুহ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64766" y="1662925"/>
            <a:ext cx="8194392" cy="414997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25" y="6323776"/>
            <a:ext cx="1001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আলাউদ্দিন,সুনামগঞ্জ জেলা অ্যাম্বাসেডর,পাগলা সরকারি মডেল হাইস্কুল এন্ড কলেজ।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83" y="463408"/>
            <a:ext cx="3205418" cy="586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0" y="1299725"/>
            <a:ext cx="3643953" cy="518296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20" idx="1"/>
          </p:cNvCxnSpPr>
          <p:nvPr/>
        </p:nvCxnSpPr>
        <p:spPr>
          <a:xfrm>
            <a:off x="2040264" y="1876179"/>
            <a:ext cx="5255634" cy="369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2050933" y="321535"/>
            <a:ext cx="4191649" cy="1189671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নারী সম্পর্কে পুরুষের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endCxn id="25" idx="1"/>
          </p:cNvCxnSpPr>
          <p:nvPr/>
        </p:nvCxnSpPr>
        <p:spPr>
          <a:xfrm>
            <a:off x="2094000" y="1899650"/>
            <a:ext cx="3096148" cy="100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09360" y="1900869"/>
            <a:ext cx="2789678" cy="1589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39040" y="1871281"/>
            <a:ext cx="4001688" cy="307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95898" y="1953737"/>
            <a:ext cx="109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0148" y="2609385"/>
            <a:ext cx="372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নিজেকে রক্ষা করতে অক্ষম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4871" y="3266769"/>
            <a:ext cx="376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স্থান সংসারের চৌহদ্দির মধ্যে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6133" y="4731914"/>
            <a:ext cx="24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বোঝা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5" grpId="0"/>
      <p:bldP spid="2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669</Words>
  <Application>Microsoft Office PowerPoint</Application>
  <PresentationFormat>Widescreen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ALAUDDIN</dc:creator>
  <cp:lastModifiedBy>MOHAMMAD ALAUDDIN</cp:lastModifiedBy>
  <cp:revision>143</cp:revision>
  <dcterms:created xsi:type="dcterms:W3CDTF">2020-05-28T15:16:58Z</dcterms:created>
  <dcterms:modified xsi:type="dcterms:W3CDTF">2020-07-02T02:58:51Z</dcterms:modified>
</cp:coreProperties>
</file>